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2"/>
  </p:notesMasterIdLst>
  <p:sldIdLst>
    <p:sldId id="272" r:id="rId2"/>
    <p:sldId id="338" r:id="rId3"/>
    <p:sldId id="340" r:id="rId4"/>
    <p:sldId id="343" r:id="rId5"/>
    <p:sldId id="346" r:id="rId6"/>
    <p:sldId id="353" r:id="rId7"/>
    <p:sldId id="356" r:id="rId8"/>
    <p:sldId id="359" r:id="rId9"/>
    <p:sldId id="357" r:id="rId10"/>
    <p:sldId id="358"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6" autoAdjust="0"/>
    <p:restoredTop sz="89591" autoAdjust="0"/>
  </p:normalViewPr>
  <p:slideViewPr>
    <p:cSldViewPr snapToGrid="0">
      <p:cViewPr>
        <p:scale>
          <a:sx n="99" d="100"/>
          <a:sy n="99" d="100"/>
        </p:scale>
        <p:origin x="-69"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D20D385-D164-4937-B5D1-818B292BCCDF}"/>
    <pc:docChg chg="modSld">
      <pc:chgData name="" userId="" providerId="" clId="Web-{6D20D385-D164-4937-B5D1-818B292BCCDF}" dt="2018-12-16T12:18:14.637" v="396" actId="14100"/>
      <pc:docMkLst>
        <pc:docMk/>
      </pc:docMkLst>
      <pc:sldChg chg="addSp modSp">
        <pc:chgData name="" userId="" providerId="" clId="Web-{6D20D385-D164-4937-B5D1-818B292BCCDF}" dt="2018-12-16T12:18:14.637" v="396" actId="14100"/>
        <pc:sldMkLst>
          <pc:docMk/>
          <pc:sldMk cId="3675068550" sldId="262"/>
        </pc:sldMkLst>
        <pc:spChg chg="add mod">
          <ac:chgData name="" userId="" providerId="" clId="Web-{6D20D385-D164-4937-B5D1-818B292BCCDF}" dt="2018-12-16T12:15:11.179" v="234" actId="20577"/>
          <ac:spMkLst>
            <pc:docMk/>
            <pc:sldMk cId="3675068550" sldId="262"/>
            <ac:spMk id="3" creationId="{E3640406-1E46-41B5-9059-CFEFF0DE42D2}"/>
          </ac:spMkLst>
        </pc:spChg>
        <pc:spChg chg="add mod">
          <ac:chgData name="" userId="" providerId="" clId="Web-{6D20D385-D164-4937-B5D1-818B292BCCDF}" dt="2018-12-16T12:02:15.047" v="41" actId="20577"/>
          <ac:spMkLst>
            <pc:docMk/>
            <pc:sldMk cId="3675068550" sldId="262"/>
            <ac:spMk id="4" creationId="{BFCBDA0A-EEB9-4ABE-B185-8E68579AA155}"/>
          </ac:spMkLst>
        </pc:spChg>
        <pc:spChg chg="add mod">
          <ac:chgData name="" userId="" providerId="" clId="Web-{6D20D385-D164-4937-B5D1-818B292BCCDF}" dt="2018-12-16T12:18:14.637" v="396" actId="14100"/>
          <ac:spMkLst>
            <pc:docMk/>
            <pc:sldMk cId="3675068550" sldId="262"/>
            <ac:spMk id="5" creationId="{C97B6549-373C-4390-AA4A-E5611F13CE87}"/>
          </ac:spMkLst>
        </pc:spChg>
        <pc:picChg chg="mod modCrop">
          <ac:chgData name="" userId="" providerId="" clId="Web-{6D20D385-D164-4937-B5D1-818B292BCCDF}" dt="2018-12-16T12:05:53.913" v="131"/>
          <ac:picMkLst>
            <pc:docMk/>
            <pc:sldMk cId="3675068550" sldId="262"/>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18D51-A13E-4241-86F3-E1B58D28E451}" type="datetimeFigureOut">
              <a:rPr lang="it-IT" smtClean="0"/>
              <a:t>25/05/2022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25A1D-CC5B-46CF-AA59-6FC3D8C029B8}" type="slidenum">
              <a:rPr lang="it-IT" smtClean="0"/>
              <a:t>‹N›</a:t>
            </a:fld>
            <a:endParaRPr lang="it-IT"/>
          </a:p>
        </p:txBody>
      </p:sp>
    </p:spTree>
    <p:extLst>
      <p:ext uri="{BB962C8B-B14F-4D97-AF65-F5344CB8AC3E}">
        <p14:creationId xmlns:p14="http://schemas.microsoft.com/office/powerpoint/2010/main" val="11287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F25A1D-CC5B-46CF-AA59-6FC3D8C029B8}" type="slidenum">
              <a:rPr lang="it-IT" smtClean="0"/>
              <a:t>1</a:t>
            </a:fld>
            <a:endParaRPr lang="it-IT"/>
          </a:p>
        </p:txBody>
      </p:sp>
    </p:spTree>
    <p:extLst>
      <p:ext uri="{BB962C8B-B14F-4D97-AF65-F5344CB8AC3E}">
        <p14:creationId xmlns:p14="http://schemas.microsoft.com/office/powerpoint/2010/main" val="278682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l-GR" dirty="0"/>
              <a:t>Θ</a:t>
            </a:r>
            <a:r>
              <a:rPr lang="it-IT" baseline="-25000" dirty="0"/>
              <a:t>SE </a:t>
            </a:r>
            <a:r>
              <a:rPr lang="it-IT" dirty="0"/>
              <a:t>and </a:t>
            </a:r>
            <a:r>
              <a:rPr lang="el-GR" dirty="0"/>
              <a:t>Φ</a:t>
            </a:r>
            <a:r>
              <a:rPr lang="it-IT" baseline="-25000" dirty="0"/>
              <a:t>SE </a:t>
            </a:r>
            <a:r>
              <a:rPr lang="it-IT" dirty="0" err="1"/>
              <a:t>being</a:t>
            </a:r>
            <a:r>
              <a:rPr lang="it-IT" dirty="0"/>
              <a:t> the </a:t>
            </a:r>
            <a:r>
              <a:rPr lang="it-IT" dirty="0" err="1"/>
              <a:t>angles</a:t>
            </a:r>
            <a:r>
              <a:rPr lang="it-IT" dirty="0"/>
              <a:t> </a:t>
            </a:r>
            <a:r>
              <a:rPr lang="it-IT" dirty="0" err="1"/>
              <a:t>formed</a:t>
            </a:r>
            <a:r>
              <a:rPr lang="it-IT" dirty="0"/>
              <a:t> by the shock </a:t>
            </a:r>
            <a:r>
              <a:rPr lang="it-IT" dirty="0" err="1"/>
              <a:t>normal</a:t>
            </a:r>
            <a:r>
              <a:rPr lang="it-IT" dirty="0"/>
              <a:t> with the Sun-Earth line and with the y </a:t>
            </a:r>
            <a:r>
              <a:rPr lang="it-IT" dirty="0" err="1"/>
              <a:t>axis</a:t>
            </a:r>
            <a:r>
              <a:rPr lang="it-IT" dirty="0"/>
              <a:t> in the </a:t>
            </a:r>
            <a:r>
              <a:rPr lang="it-IT" dirty="0" err="1"/>
              <a:t>yz</a:t>
            </a:r>
            <a:r>
              <a:rPr lang="it-IT" dirty="0"/>
              <a:t> </a:t>
            </a:r>
            <a:r>
              <a:rPr lang="it-IT" dirty="0" err="1"/>
              <a:t>plane</a:t>
            </a:r>
            <a:r>
              <a:rPr lang="it-IT" dirty="0"/>
              <a:t>, </a:t>
            </a:r>
            <a:r>
              <a:rPr lang="it-IT" dirty="0" err="1"/>
              <a:t>respectively</a:t>
            </a:r>
            <a:endParaRPr lang="it-IT" dirty="0"/>
          </a:p>
        </p:txBody>
      </p:sp>
      <p:sp>
        <p:nvSpPr>
          <p:cNvPr id="4" name="Segnaposto numero diapositiva 3"/>
          <p:cNvSpPr>
            <a:spLocks noGrp="1"/>
          </p:cNvSpPr>
          <p:nvPr>
            <p:ph type="sldNum" sz="quarter" idx="5"/>
          </p:nvPr>
        </p:nvSpPr>
        <p:spPr/>
        <p:txBody>
          <a:bodyPr/>
          <a:lstStyle/>
          <a:p>
            <a:fld id="{CAF25A1D-CC5B-46CF-AA59-6FC3D8C029B8}" type="slidenum">
              <a:rPr lang="it-IT" smtClean="0"/>
              <a:t>3</a:t>
            </a:fld>
            <a:endParaRPr lang="it-IT"/>
          </a:p>
        </p:txBody>
      </p:sp>
    </p:spTree>
    <p:extLst>
      <p:ext uri="{BB962C8B-B14F-4D97-AF65-F5344CB8AC3E}">
        <p14:creationId xmlns:p14="http://schemas.microsoft.com/office/powerpoint/2010/main" val="251910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AF25A1D-CC5B-46CF-AA59-6FC3D8C029B8}" type="slidenum">
              <a:rPr lang="it-IT" smtClean="0"/>
              <a:t>6</a:t>
            </a:fld>
            <a:endParaRPr lang="it-IT"/>
          </a:p>
        </p:txBody>
      </p:sp>
    </p:spTree>
    <p:extLst>
      <p:ext uri="{BB962C8B-B14F-4D97-AF65-F5344CB8AC3E}">
        <p14:creationId xmlns:p14="http://schemas.microsoft.com/office/powerpoint/2010/main" val="196352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AF25A1D-CC5B-46CF-AA59-6FC3D8C029B8}" type="slidenum">
              <a:rPr lang="it-IT" smtClean="0"/>
              <a:t>7</a:t>
            </a:fld>
            <a:endParaRPr lang="it-IT"/>
          </a:p>
        </p:txBody>
      </p:sp>
    </p:spTree>
    <p:extLst>
      <p:ext uri="{BB962C8B-B14F-4D97-AF65-F5344CB8AC3E}">
        <p14:creationId xmlns:p14="http://schemas.microsoft.com/office/powerpoint/2010/main" val="18843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Garamond" panose="02020404030301010803" pitchFamily="18" charset="0"/>
              </a:rPr>
              <a:t>Figure include the magnetopause location and the iso-contours of the local magnetic field strength over the 100-300 </a:t>
            </a:r>
            <a:r>
              <a:rPr lang="en-US" sz="1200" dirty="0" err="1">
                <a:latin typeface="Garamond" panose="02020404030301010803" pitchFamily="18" charset="0"/>
              </a:rPr>
              <a:t>nT</a:t>
            </a:r>
            <a:r>
              <a:rPr lang="en-US" sz="1200" dirty="0">
                <a:latin typeface="Garamond" panose="02020404030301010803" pitchFamily="18" charset="0"/>
              </a:rPr>
              <a:t> range</a:t>
            </a:r>
            <a:endParaRPr lang="it-IT" dirty="0"/>
          </a:p>
        </p:txBody>
      </p:sp>
      <p:sp>
        <p:nvSpPr>
          <p:cNvPr id="4" name="Segnaposto numero diapositiva 3"/>
          <p:cNvSpPr>
            <a:spLocks noGrp="1"/>
          </p:cNvSpPr>
          <p:nvPr>
            <p:ph type="sldNum" sz="quarter" idx="5"/>
          </p:nvPr>
        </p:nvSpPr>
        <p:spPr/>
        <p:txBody>
          <a:bodyPr/>
          <a:lstStyle/>
          <a:p>
            <a:fld id="{CAF25A1D-CC5B-46CF-AA59-6FC3D8C029B8}" type="slidenum">
              <a:rPr lang="it-IT" smtClean="0"/>
              <a:t>10</a:t>
            </a:fld>
            <a:endParaRPr lang="it-IT"/>
          </a:p>
        </p:txBody>
      </p:sp>
    </p:spTree>
    <p:extLst>
      <p:ext uri="{BB962C8B-B14F-4D97-AF65-F5344CB8AC3E}">
        <p14:creationId xmlns:p14="http://schemas.microsoft.com/office/powerpoint/2010/main" val="297669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0F4020AA-CB3F-4F86-A78B-4F744987B1E7}" type="datetimeFigureOut">
              <a:rPr lang="en-GB" smtClean="0"/>
              <a:t>25/05/2022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32126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0F4020AA-CB3F-4F86-A78B-4F744987B1E7}" type="datetimeFigureOut">
              <a:rPr lang="en-GB" smtClean="0"/>
              <a:t>25/05/2022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322867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0F4020AA-CB3F-4F86-A78B-4F744987B1E7}" type="datetimeFigureOut">
              <a:rPr lang="en-GB" smtClean="0"/>
              <a:t>25/05/2022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54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0F4020AA-CB3F-4F86-A78B-4F744987B1E7}" type="datetimeFigureOut">
              <a:rPr lang="en-GB" smtClean="0"/>
              <a:t>25/05/2022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246407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F4020AA-CB3F-4F86-A78B-4F744987B1E7}" type="datetimeFigureOut">
              <a:rPr lang="en-GB" smtClean="0"/>
              <a:t>25/05/2022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421943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0F4020AA-CB3F-4F86-A78B-4F744987B1E7}" type="datetimeFigureOut">
              <a:rPr lang="en-GB" smtClean="0"/>
              <a:t>25/05/2022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362366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0F4020AA-CB3F-4F86-A78B-4F744987B1E7}" type="datetimeFigureOut">
              <a:rPr lang="en-GB" smtClean="0"/>
              <a:t>25/05/2022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313276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0F4020AA-CB3F-4F86-A78B-4F744987B1E7}" type="datetimeFigureOut">
              <a:rPr lang="en-GB" smtClean="0"/>
              <a:t>25/05/2022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201950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F4020AA-CB3F-4F86-A78B-4F744987B1E7}" type="datetimeFigureOut">
              <a:rPr lang="en-GB" smtClean="0"/>
              <a:t>25/05/2022</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132188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F4020AA-CB3F-4F86-A78B-4F744987B1E7}" type="datetimeFigureOut">
              <a:rPr lang="en-GB" smtClean="0"/>
              <a:t>25/05/2022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52535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F4020AA-CB3F-4F86-A78B-4F744987B1E7}" type="datetimeFigureOut">
              <a:rPr lang="en-GB" smtClean="0"/>
              <a:t>25/05/2022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06F83A8-D01D-47FC-9F97-36388673ADA6}" type="slidenum">
              <a:rPr lang="en-GB" smtClean="0"/>
              <a:t>‹N›</a:t>
            </a:fld>
            <a:endParaRPr lang="en-GB"/>
          </a:p>
        </p:txBody>
      </p:sp>
    </p:spTree>
    <p:extLst>
      <p:ext uri="{BB962C8B-B14F-4D97-AF65-F5344CB8AC3E}">
        <p14:creationId xmlns:p14="http://schemas.microsoft.com/office/powerpoint/2010/main" val="219856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020AA-CB3F-4F86-A78B-4F744987B1E7}" type="datetimeFigureOut">
              <a:rPr lang="en-GB" smtClean="0"/>
              <a:t>25/05/2022</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83A8-D01D-47FC-9F97-36388673ADA6}" type="slidenum">
              <a:rPr lang="en-GB" smtClean="0"/>
              <a:t>‹N›</a:t>
            </a:fld>
            <a:endParaRPr lang="en-GB"/>
          </a:p>
        </p:txBody>
      </p:sp>
    </p:spTree>
    <p:extLst>
      <p:ext uri="{BB962C8B-B14F-4D97-AF65-F5344CB8AC3E}">
        <p14:creationId xmlns:p14="http://schemas.microsoft.com/office/powerpoint/2010/main" val="317927590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f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extLst>
              <a:ext uri="{BEBA8EAE-BF5A-486C-A8C5-ECC9F3942E4B}">
                <a14:imgProps xmlns:a14="http://schemas.microsoft.com/office/drawing/2010/main">
                  <a14:imgLayer r:embed="rId4">
                    <a14:imgEffect>
                      <a14:artisticMarker/>
                    </a14:imgEffect>
                  </a14:imgLayer>
                </a14:imgProps>
              </a:ext>
            </a:extLst>
          </a:blip>
          <a:srcRect/>
          <a:stretch>
            <a:fillRect t="-14000" b="-1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7140" y="3794928"/>
            <a:ext cx="12192000" cy="1934904"/>
          </a:xfrm>
          <a:noFill/>
          <a:ln>
            <a:noFill/>
          </a:ln>
        </p:spPr>
        <p:txBody>
          <a:bodyPr>
            <a:normAutofit fontScale="90000"/>
          </a:bodyPr>
          <a:lstStyle/>
          <a:p>
            <a:pPr>
              <a:lnSpc>
                <a:spcPct val="115000"/>
              </a:lnSpc>
              <a:spcAft>
                <a:spcPts val="1000"/>
              </a:spcAft>
            </a:pPr>
            <a:r>
              <a:rPr lang="it-IT" sz="2200" u="sng"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Piersanti M.</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1</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D. Del Moro</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A. Parmentier</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M. Martucci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F. Palma</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A.Sotgiu</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C. Plainaki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5</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G. D’Angelo</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F. Berrilli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D. Recchiuti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6,3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E. Papini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,L. Giovannelli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G. Napoletano</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R. Iuppa</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6,7</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P. Diego</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A. Cicone</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1</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M.Mergè</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C. De Donato</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C. De Santis</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R. Sparvoli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2,4</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P. Ubertini</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3</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R.Battiston</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6,7</a:t>
            </a:r>
            <a:r>
              <a:rPr lang="it-IT"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 P. Picozza</a:t>
            </a:r>
            <a:r>
              <a:rPr lang="it-IT" sz="2200" baseline="300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6,7</a:t>
            </a:r>
            <a:r>
              <a:rPr lang="it-IT"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
            </a:r>
            <a:br>
              <a:rPr lang="it-IT"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1)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University of L’Aquila, L’Aquila, Italy.</a:t>
            </a:r>
            <a:r>
              <a:rPr lang="it-IT" sz="1300" dirty="0">
                <a:effectLst/>
                <a:latin typeface="Garamond" panose="02020404030301010803" pitchFamily="18" charset="0"/>
                <a:ea typeface="Calibri" panose="020F0502020204030204" pitchFamily="34" charset="0"/>
                <a:cs typeface="Times New Roman" panose="02020603050405020304" pitchFamily="18" charset="0"/>
              </a:rPr>
              <a:t/>
            </a:r>
            <a:br>
              <a:rPr lang="it-IT" sz="1300" dirty="0">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2)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University of Rome ”Tor </a:t>
            </a:r>
            <a:r>
              <a:rPr lang="en-GB" sz="1300" i="1" dirty="0" err="1">
                <a:effectLst/>
                <a:latin typeface="Garamond" panose="02020404030301010803" pitchFamily="18" charset="0"/>
                <a:ea typeface="Calibri" panose="020F0502020204030204" pitchFamily="34" charset="0"/>
                <a:cs typeface="Times New Roman" panose="02020603050405020304" pitchFamily="18" charset="0"/>
              </a:rPr>
              <a:t>Vergata</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 Rome, Italy</a:t>
            </a:r>
            <a:br>
              <a:rPr lang="en-GB" sz="1300" i="1" dirty="0">
                <a:effectLst/>
                <a:latin typeface="Garamond" panose="02020404030301010803" pitchFamily="18" charset="0"/>
                <a:ea typeface="Calibri" panose="020F0502020204030204" pitchFamily="34" charset="0"/>
                <a:cs typeface="Times New Roman" panose="02020603050405020304" pitchFamily="18" charset="0"/>
              </a:rPr>
            </a:br>
            <a:r>
              <a:rPr lang="it-IT" sz="1300" i="1" dirty="0">
                <a:latin typeface="Garamond" panose="02020404030301010803" pitchFamily="18" charset="0"/>
                <a:ea typeface="Calibri" panose="020F0502020204030204" pitchFamily="34" charset="0"/>
                <a:cs typeface="Times New Roman" panose="02020603050405020304" pitchFamily="18" charset="0"/>
              </a:rPr>
              <a:t>3</a:t>
            </a:r>
            <a:r>
              <a:rPr lang="it-IT" sz="1300" dirty="0">
                <a:effectLst/>
                <a:latin typeface="Garamond" panose="02020404030301010803" pitchFamily="18" charset="0"/>
                <a:ea typeface="Calibri" panose="020F0502020204030204" pitchFamily="34" charset="0"/>
                <a:cs typeface="Times New Roman" panose="02020603050405020304" pitchFamily="18" charset="0"/>
              </a:rPr>
              <a:t>)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National Institute of Astrophysics - IAPS, Rome, Italy</a:t>
            </a:r>
            <a:r>
              <a:rPr lang="it-IT" sz="1300" dirty="0">
                <a:effectLst/>
                <a:latin typeface="Garamond" panose="02020404030301010803" pitchFamily="18" charset="0"/>
                <a:ea typeface="Calibri" panose="020F0502020204030204" pitchFamily="34" charset="0"/>
                <a:cs typeface="Times New Roman" panose="02020603050405020304" pitchFamily="18" charset="0"/>
              </a:rPr>
              <a:t/>
            </a:r>
            <a:br>
              <a:rPr lang="it-IT" sz="1300" dirty="0">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4) </a:t>
            </a:r>
            <a:r>
              <a:rPr lang="it-IT" sz="1300" i="1" dirty="0">
                <a:effectLst/>
                <a:latin typeface="Garamond" panose="02020404030301010803" pitchFamily="18" charset="0"/>
                <a:ea typeface="Calibri" panose="020F0502020204030204" pitchFamily="34" charset="0"/>
                <a:cs typeface="Times New Roman" panose="02020603050405020304" pitchFamily="18" charset="0"/>
              </a:rPr>
              <a:t>INFN - Sezione di Roma ”Tor Vergata”, Rome, </a:t>
            </a:r>
            <a:r>
              <a:rPr lang="it-IT" sz="1300" i="1" dirty="0" err="1">
                <a:effectLst/>
                <a:latin typeface="Garamond" panose="02020404030301010803" pitchFamily="18" charset="0"/>
                <a:ea typeface="Calibri" panose="020F0502020204030204" pitchFamily="34" charset="0"/>
                <a:cs typeface="Times New Roman" panose="02020603050405020304" pitchFamily="18" charset="0"/>
              </a:rPr>
              <a:t>Italy</a:t>
            </a:r>
            <a:r>
              <a:rPr lang="it-IT" sz="1300" dirty="0">
                <a:effectLst/>
                <a:latin typeface="Garamond" panose="02020404030301010803" pitchFamily="18" charset="0"/>
                <a:ea typeface="Calibri" panose="020F0502020204030204" pitchFamily="34" charset="0"/>
                <a:cs typeface="Times New Roman" panose="02020603050405020304" pitchFamily="18" charset="0"/>
              </a:rPr>
              <a:t/>
            </a:r>
            <a:br>
              <a:rPr lang="it-IT" sz="1300" dirty="0">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5)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Italian Space Agency, Rome, Italy</a:t>
            </a:r>
            <a:r>
              <a:rPr lang="it-IT" sz="1300" dirty="0">
                <a:effectLst/>
                <a:latin typeface="Garamond" panose="02020404030301010803" pitchFamily="18" charset="0"/>
                <a:ea typeface="Calibri" panose="020F0502020204030204" pitchFamily="34" charset="0"/>
                <a:cs typeface="Times New Roman" panose="02020603050405020304" pitchFamily="18" charset="0"/>
              </a:rPr>
              <a:t/>
            </a:r>
            <a:br>
              <a:rPr lang="it-IT" sz="1300" dirty="0">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6)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University of Trento, Trento, Italy.</a:t>
            </a:r>
            <a:r>
              <a:rPr lang="it-IT" sz="1300" dirty="0">
                <a:effectLst/>
                <a:latin typeface="Garamond" panose="02020404030301010803" pitchFamily="18" charset="0"/>
                <a:ea typeface="Calibri" panose="020F0502020204030204" pitchFamily="34" charset="0"/>
                <a:cs typeface="Times New Roman" panose="02020603050405020304" pitchFamily="18" charset="0"/>
              </a:rPr>
              <a:t/>
            </a:r>
            <a:br>
              <a:rPr lang="it-IT" sz="1300" dirty="0">
                <a:effectLst/>
                <a:latin typeface="Garamond" panose="02020404030301010803" pitchFamily="18" charset="0"/>
                <a:ea typeface="Calibri" panose="020F0502020204030204" pitchFamily="34" charset="0"/>
                <a:cs typeface="Times New Roman" panose="02020603050405020304" pitchFamily="18" charset="0"/>
              </a:rPr>
            </a:br>
            <a:r>
              <a:rPr lang="it-IT" sz="1300" dirty="0">
                <a:effectLst/>
                <a:latin typeface="Garamond" panose="02020404030301010803" pitchFamily="18" charset="0"/>
                <a:ea typeface="Calibri" panose="020F0502020204030204" pitchFamily="34" charset="0"/>
                <a:cs typeface="Times New Roman" panose="02020603050405020304" pitchFamily="18" charset="0"/>
              </a:rPr>
              <a:t>7) </a:t>
            </a:r>
            <a:r>
              <a:rPr lang="en-GB" sz="1300" i="1" dirty="0">
                <a:effectLst/>
                <a:latin typeface="Garamond" panose="02020404030301010803" pitchFamily="18" charset="0"/>
                <a:ea typeface="Calibri" panose="020F0502020204030204" pitchFamily="34" charset="0"/>
                <a:cs typeface="Times New Roman" panose="02020603050405020304" pitchFamily="18" charset="0"/>
              </a:rPr>
              <a:t>TIFPA - University of Trento, Trento, Italy.</a:t>
            </a:r>
            <a:endParaRPr lang="it-IT" sz="13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Sottotitolo 2"/>
          <p:cNvSpPr>
            <a:spLocks noGrp="1"/>
          </p:cNvSpPr>
          <p:nvPr>
            <p:ph type="subTitle" idx="1"/>
          </p:nvPr>
        </p:nvSpPr>
        <p:spPr>
          <a:xfrm>
            <a:off x="1234747" y="1494096"/>
            <a:ext cx="10134601" cy="1934904"/>
          </a:xfrm>
        </p:spPr>
        <p:txBody>
          <a:bodyPr>
            <a:noAutofit/>
            <a:scene3d>
              <a:camera prst="orthographicFront"/>
              <a:lightRig rig="balanced" dir="t"/>
            </a:scene3d>
            <a:sp3d extrusionH="57150">
              <a:bevelT w="82550" h="38100" prst="coolSlant"/>
            </a:sp3d>
          </a:bodyPr>
          <a:lstStyle/>
          <a:p>
            <a:r>
              <a:rPr lang="en-US" sz="4000" b="1" dirty="0">
                <a:solidFill>
                  <a:srgbClr val="C00000"/>
                </a:solidFill>
                <a:effectLst>
                  <a:outerShdw blurRad="38100" dist="38100" dir="2700000" algn="tl">
                    <a:srgbClr val="000000">
                      <a:alpha val="43137"/>
                    </a:srgbClr>
                  </a:outerShdw>
                </a:effectLst>
                <a:latin typeface="Century Schoolbook" pitchFamily="18" charset="0"/>
              </a:rPr>
              <a:t>On the magnetosphere-ionosphere coupling during the May 2021 Geomagnetic storm.</a:t>
            </a:r>
            <a:endParaRPr lang="it-IT" sz="4000" b="1" dirty="0">
              <a:solidFill>
                <a:srgbClr val="C00000"/>
              </a:solidFill>
              <a:effectLst>
                <a:outerShdw blurRad="38100" dist="38100" dir="2700000" algn="tl">
                  <a:srgbClr val="000000">
                    <a:alpha val="43137"/>
                  </a:srgbClr>
                </a:outerShdw>
              </a:effectLst>
              <a:latin typeface="Century Schoolbook" pitchFamily="18" charset="0"/>
            </a:endParaRPr>
          </a:p>
        </p:txBody>
      </p:sp>
      <p:pic>
        <p:nvPicPr>
          <p:cNvPr id="1026"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849" y="5729832"/>
            <a:ext cx="2827539" cy="1018859"/>
          </a:xfrm>
          <a:prstGeom prst="rect">
            <a:avLst/>
          </a:prstGeom>
          <a:noFill/>
          <a:ln>
            <a:noFill/>
          </a:ln>
          <a:effectLst/>
        </p:spPr>
      </p:pic>
      <p:pic>
        <p:nvPicPr>
          <p:cNvPr id="6" name="Picture 2" descr="inaf-circ-colore"/>
          <p:cNvPicPr>
            <a:picLocks noChangeAspect="1" noChangeArrowheads="1"/>
          </p:cNvPicPr>
          <p:nvPr/>
        </p:nvPicPr>
        <p:blipFill>
          <a:blip r:embed="rId6">
            <a:extLst>
              <a:ext uri="{28A0092B-C50C-407E-A947-70E740481C1C}">
                <a14:useLocalDpi xmlns:a14="http://schemas.microsoft.com/office/drawing/2010/main" val="0"/>
              </a:ext>
            </a:extLst>
          </a:blip>
          <a:srcRect l="14999" t="12000" r="15999" b="17999"/>
          <a:stretch>
            <a:fillRect/>
          </a:stretch>
        </p:blipFill>
        <p:spPr bwMode="auto">
          <a:xfrm>
            <a:off x="10790209" y="14685"/>
            <a:ext cx="1373603" cy="139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3" descr="C:\Users\piers\OneDrive\Desktop\logo_asi.jpg">
            <a:extLst>
              <a:ext uri="{FF2B5EF4-FFF2-40B4-BE49-F238E27FC236}">
                <a16:creationId xmlns:a16="http://schemas.microsoft.com/office/drawing/2014/main" xmlns="" id="{D36D1B92-52E5-2752-38E1-0D9930A4B20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040" t="11231" r="10951" b="9184"/>
          <a:stretch/>
        </p:blipFill>
        <p:spPr bwMode="auto">
          <a:xfrm>
            <a:off x="28188" y="5608110"/>
            <a:ext cx="1355126" cy="1226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sultato immagini per università di trento">
            <a:extLst>
              <a:ext uri="{FF2B5EF4-FFF2-40B4-BE49-F238E27FC236}">
                <a16:creationId xmlns:a16="http://schemas.microsoft.com/office/drawing/2014/main" xmlns="" id="{76D4E3F2-0E41-42C1-B4AB-04FCF71528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6318" y="5487039"/>
            <a:ext cx="1308542" cy="133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xmlns="" id="{874DDF16-1656-9194-9CA8-B6FC8BD11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88" y="14684"/>
            <a:ext cx="1305312" cy="1433065"/>
          </a:xfrm>
          <a:prstGeom prst="rect">
            <a:avLst/>
          </a:prstGeom>
        </p:spPr>
      </p:pic>
      <p:pic>
        <p:nvPicPr>
          <p:cNvPr id="21" name="Immagine 20">
            <a:extLst>
              <a:ext uri="{FF2B5EF4-FFF2-40B4-BE49-F238E27FC236}">
                <a16:creationId xmlns:a16="http://schemas.microsoft.com/office/drawing/2014/main" xmlns="" id="{D9601B64-0A46-3A40-9864-72650E88017F}"/>
              </a:ext>
            </a:extLst>
          </p:cNvPr>
          <p:cNvPicPr>
            <a:picLocks noChangeAspect="1"/>
          </p:cNvPicPr>
          <p:nvPr/>
        </p:nvPicPr>
        <p:blipFill rotWithShape="1">
          <a:blip r:embed="rId10" cstate="print">
            <a:alphaModFix amt="53000"/>
            <a:extLst>
              <a:ext uri="{28A0092B-C50C-407E-A947-70E740481C1C}">
                <a14:useLocalDpi xmlns:a14="http://schemas.microsoft.com/office/drawing/2010/main" val="0"/>
              </a:ext>
            </a:extLst>
          </a:blip>
          <a:srcRect t="29457" b="30655"/>
          <a:stretch/>
        </p:blipFill>
        <p:spPr>
          <a:xfrm>
            <a:off x="6996982" y="14684"/>
            <a:ext cx="2335110" cy="1317347"/>
          </a:xfrm>
          <a:prstGeom prst="rect">
            <a:avLst/>
          </a:prstGeom>
        </p:spPr>
      </p:pic>
      <p:pic>
        <p:nvPicPr>
          <p:cNvPr id="4" name="Picture 2" descr="C:\Users\piers\OneDrive\Desktop\cropped-CAESAR_logo_fullsize_color-1-768x35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99842" y="0"/>
            <a:ext cx="3063559" cy="139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80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9252" y="-267655"/>
            <a:ext cx="9032611" cy="1152524"/>
          </a:xfrm>
        </p:spPr>
        <p:txBody>
          <a:bodyPr>
            <a:normAutofit/>
          </a:bodyPr>
          <a:lstStyle/>
          <a:p>
            <a:pPr marL="285750" indent="-285750" algn="ctr"/>
            <a:r>
              <a:rPr lang="it-IT" sz="3200" b="1" dirty="0">
                <a:solidFill>
                  <a:srgbClr val="FF0000"/>
                </a:solidFill>
                <a:latin typeface="Garamond" panose="02020404030301010803" pitchFamily="18" charset="0"/>
              </a:rPr>
              <a:t>Ionospheric </a:t>
            </a:r>
            <a:r>
              <a:rPr lang="it-IT" sz="3200" b="1" dirty="0" err="1">
                <a:solidFill>
                  <a:srgbClr val="FF0000"/>
                </a:solidFill>
                <a:latin typeface="Garamond" panose="02020404030301010803" pitchFamily="18" charset="0"/>
              </a:rPr>
              <a:t>particle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response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at</a:t>
            </a:r>
            <a:r>
              <a:rPr lang="it-IT" sz="3200" b="1" dirty="0">
                <a:solidFill>
                  <a:srgbClr val="FF0000"/>
                </a:solidFill>
                <a:latin typeface="Garamond" panose="02020404030301010803" pitchFamily="18" charset="0"/>
              </a:rPr>
              <a:t> LEO </a:t>
            </a:r>
            <a:r>
              <a:rPr lang="it-IT" sz="3200" b="1" dirty="0" err="1">
                <a:solidFill>
                  <a:srgbClr val="FF0000"/>
                </a:solidFill>
                <a:latin typeface="Garamond" panose="02020404030301010803" pitchFamily="18" charset="0"/>
              </a:rPr>
              <a:t>orbit</a:t>
            </a:r>
            <a:endParaRPr lang="it-IT" sz="3200" dirty="0">
              <a:solidFill>
                <a:srgbClr val="FF0000"/>
              </a:solidFill>
              <a:latin typeface="Garamond" panose="02020404030301010803" pitchFamily="18" charset="0"/>
            </a:endParaRPr>
          </a:p>
        </p:txBody>
      </p:sp>
      <p:sp>
        <p:nvSpPr>
          <p:cNvPr id="18" name="CasellaDiTesto 17">
            <a:extLst>
              <a:ext uri="{FF2B5EF4-FFF2-40B4-BE49-F238E27FC236}">
                <a16:creationId xmlns:a16="http://schemas.microsoft.com/office/drawing/2014/main" xmlns="" id="{22AF8154-C935-6E3F-4A36-A4F5FE8BD75D}"/>
              </a:ext>
            </a:extLst>
          </p:cNvPr>
          <p:cNvSpPr txBox="1"/>
          <p:nvPr/>
        </p:nvSpPr>
        <p:spPr>
          <a:xfrm>
            <a:off x="6513534" y="1064312"/>
            <a:ext cx="5583998" cy="4093428"/>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Garamond" panose="02020404030301010803" pitchFamily="18" charset="0"/>
              </a:rPr>
              <a:t>Using the TS04* simulation at the peak of the main phase, extracting X-Y GSM cuts we found that ORB electrons are depleted on open drift paths that were previously closed.</a:t>
            </a:r>
          </a:p>
          <a:p>
            <a:pPr marL="285750" indent="-285750" algn="just">
              <a:buFont typeface="Arial" panose="020B0604020202020204" pitchFamily="34" charset="0"/>
              <a:buChar char="•"/>
            </a:pPr>
            <a:r>
              <a:rPr lang="en-US" sz="2000" dirty="0">
                <a:latin typeface="Garamond" panose="02020404030301010803" pitchFamily="18" charset="0"/>
              </a:rPr>
              <a:t>Magnetic field iso-contours basically correspond to drift paths of equatorially mirroring (i.e., 90° pitch-angle) electrons that, at large L shell, are more likely to intercept the magnetopause and get lost. </a:t>
            </a:r>
          </a:p>
          <a:p>
            <a:pPr marL="285750" indent="-285750" algn="just">
              <a:buFont typeface="Arial" panose="020B0604020202020204" pitchFamily="34" charset="0"/>
              <a:buChar char="•"/>
            </a:pPr>
            <a:r>
              <a:rPr lang="en-US" sz="2000" dirty="0">
                <a:latin typeface="Garamond" panose="02020404030301010803" pitchFamily="18" charset="0"/>
              </a:rPr>
              <a:t>Our results shows that the magnetopause intercepts the 100 </a:t>
            </a:r>
            <a:r>
              <a:rPr lang="en-US" sz="2000" dirty="0" err="1">
                <a:latin typeface="Garamond" panose="02020404030301010803" pitchFamily="18" charset="0"/>
              </a:rPr>
              <a:t>nT</a:t>
            </a:r>
            <a:r>
              <a:rPr lang="en-US" sz="2000" dirty="0">
                <a:latin typeface="Garamond" panose="02020404030301010803" pitchFamily="18" charset="0"/>
              </a:rPr>
              <a:t> line near the geosynchronous orbit at the time of maximum compression, which is strongly suggestive of MS having a role in removing relativistic electrons from the ORB.</a:t>
            </a:r>
          </a:p>
        </p:txBody>
      </p:sp>
      <p:pic>
        <p:nvPicPr>
          <p:cNvPr id="6" name="Segnaposto contenuto 5">
            <a:extLst>
              <a:ext uri="{FF2B5EF4-FFF2-40B4-BE49-F238E27FC236}">
                <a16:creationId xmlns:a16="http://schemas.microsoft.com/office/drawing/2014/main" xmlns="" id="{972C2E86-EA63-83A8-8CF8-9AB17B484A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08" r="5895" b="118"/>
          <a:stretch/>
        </p:blipFill>
        <p:spPr>
          <a:xfrm>
            <a:off x="94468" y="675676"/>
            <a:ext cx="6231176" cy="4845648"/>
          </a:xfrm>
        </p:spPr>
      </p:pic>
      <p:sp>
        <p:nvSpPr>
          <p:cNvPr id="11" name="CasellaDiTesto 10">
            <a:extLst>
              <a:ext uri="{FF2B5EF4-FFF2-40B4-BE49-F238E27FC236}">
                <a16:creationId xmlns:a16="http://schemas.microsoft.com/office/drawing/2014/main" xmlns="" id="{6832B11E-2A0E-35C7-1D46-AD6B8FB63D3B}"/>
              </a:ext>
            </a:extLst>
          </p:cNvPr>
          <p:cNvSpPr txBox="1"/>
          <p:nvPr/>
        </p:nvSpPr>
        <p:spPr>
          <a:xfrm>
            <a:off x="47234" y="5534561"/>
            <a:ext cx="12097532" cy="1323439"/>
          </a:xfrm>
          <a:prstGeom prst="rect">
            <a:avLst/>
          </a:prstGeom>
          <a:noFill/>
        </p:spPr>
        <p:txBody>
          <a:bodyPr wrap="square">
            <a:spAutoFit/>
          </a:bodyPr>
          <a:lstStyle/>
          <a:p>
            <a:pPr algn="just"/>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The dropouts observed by both MEPED-90° and HEPD-01 at relativistic energies penetrate down to L~ 4, which is a value significantly lower than minimum magnetopause standoff distance. A recent model (</a:t>
            </a:r>
            <a:r>
              <a:rPr lang="en-US" sz="2000" b="1" dirty="0" err="1">
                <a:solidFill>
                  <a:srgbClr val="FF0000"/>
                </a:solidFill>
                <a:effectLst>
                  <a:outerShdw blurRad="38100" dist="38100" dir="2700000" algn="tl">
                    <a:srgbClr val="000000">
                      <a:alpha val="43137"/>
                    </a:srgbClr>
                  </a:outerShdw>
                </a:effectLst>
                <a:latin typeface="Garamond" panose="02020404030301010803" pitchFamily="18" charset="0"/>
              </a:rPr>
              <a:t>Ukhorskiy</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 et al. 2015) suggests that MS and outward radial transport should be sufficient to trigger such deep losses, even though this not rarely happens in concurrence with wave-induced precipitation to the atmosphere.</a:t>
            </a:r>
            <a:endParaRPr lang="it-IT" sz="20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67695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16716" y="1078821"/>
            <a:ext cx="7875269" cy="101566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Garamond" panose="02020404030301010803" pitchFamily="18" charset="0"/>
              </a:rPr>
              <a:t>The most probable source for the CME was a filament eruption observed on May 9, 2021 at t</a:t>
            </a:r>
            <a:r>
              <a:rPr lang="en-US" sz="2000" baseline="-25000" dirty="0">
                <a:latin typeface="Garamond" panose="02020404030301010803" pitchFamily="18" charset="0"/>
              </a:rPr>
              <a:t>0</a:t>
            </a:r>
            <a:r>
              <a:rPr lang="en-US" sz="2000" dirty="0">
                <a:latin typeface="Garamond" panose="02020404030301010803" pitchFamily="18" charset="0"/>
              </a:rPr>
              <a:t>= 11:30 UT in the southern solar hemisphere (white cross</a:t>
            </a:r>
            <a:r>
              <a:rPr lang="it-IT" sz="2000" dirty="0">
                <a:latin typeface="Garamond" panose="02020404030301010803" pitchFamily="18" charset="0"/>
              </a:rPr>
              <a:t>).</a:t>
            </a:r>
          </a:p>
        </p:txBody>
      </p:sp>
      <p:sp>
        <p:nvSpPr>
          <p:cNvPr id="8" name="CasellaDiTesto 7"/>
          <p:cNvSpPr txBox="1"/>
          <p:nvPr/>
        </p:nvSpPr>
        <p:spPr>
          <a:xfrm>
            <a:off x="0" y="4014902"/>
            <a:ext cx="7786689"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Garamond" panose="02020404030301010803" pitchFamily="18" charset="0"/>
              </a:rPr>
              <a:t>To describe the ICME propagation in the heliosphere we have used the Probabilistic Drag Based Model of </a:t>
            </a:r>
            <a:r>
              <a:rPr lang="en-US" sz="2000" dirty="0" err="1">
                <a:latin typeface="Garamond" panose="02020404030301010803" pitchFamily="18" charset="0"/>
              </a:rPr>
              <a:t>Napoletano</a:t>
            </a:r>
            <a:r>
              <a:rPr lang="en-US" sz="2000" dirty="0">
                <a:latin typeface="Garamond" panose="02020404030301010803" pitchFamily="18" charset="0"/>
              </a:rPr>
              <a:t> et al. (2018).</a:t>
            </a:r>
          </a:p>
          <a:p>
            <a:pPr marL="285750" indent="-285750" algn="just">
              <a:buFont typeface="Arial" panose="020B0604020202020204" pitchFamily="34" charset="0"/>
              <a:buChar char="•"/>
            </a:pPr>
            <a:r>
              <a:rPr lang="en-US" sz="2000" dirty="0">
                <a:latin typeface="Garamond" panose="02020404030301010803" pitchFamily="18" charset="0"/>
              </a:rPr>
              <a:t>We propagate the CME in the heliosphere, with the characteristics computed above and considering its interaction with fast solar wind originated by the CH (grey area in upper panel) for the whole duration of its travel and estimate its time to travel to 1AU and its velocity at arrival.</a:t>
            </a:r>
          </a:p>
          <a:p>
            <a:pPr marL="285750" indent="-285750" algn="just">
              <a:buFont typeface="Arial" panose="020B0604020202020204" pitchFamily="34" charset="0"/>
              <a:buChar char="•"/>
            </a:pPr>
            <a:r>
              <a:rPr lang="en-US" sz="2000" b="1" dirty="0">
                <a:latin typeface="Garamond" panose="02020404030301010803" pitchFamily="18" charset="0"/>
              </a:rPr>
              <a:t>We obtained the propagation scheme reported in right panel.</a:t>
            </a:r>
          </a:p>
          <a:p>
            <a:pPr marL="285750" indent="-285750" algn="just">
              <a:buFont typeface="Arial" panose="020B0604020202020204" pitchFamily="34" charset="0"/>
              <a:buChar char="•"/>
            </a:pPr>
            <a:r>
              <a:rPr lang="en-US" sz="2000" b="1" dirty="0">
                <a:latin typeface="Garamond" panose="02020404030301010803" pitchFamily="18" charset="0"/>
              </a:rPr>
              <a:t>We estimated both the arrival time and speed at 1 AU: 2021/05/12  04:00 </a:t>
            </a:r>
            <a:r>
              <a:rPr lang="it-IT" sz="2000" b="1" dirty="0">
                <a:latin typeface="Garamond" panose="02020404030301010803" pitchFamily="18" charset="0"/>
              </a:rPr>
              <a:t>± </a:t>
            </a:r>
            <a:r>
              <a:rPr lang="en-US" sz="2000" b="1" dirty="0" smtClean="0">
                <a:latin typeface="Garamond" panose="02020404030301010803" pitchFamily="18" charset="0"/>
              </a:rPr>
              <a:t>06:00 UT; </a:t>
            </a:r>
            <a:r>
              <a:rPr lang="en-US" sz="2000" b="1" dirty="0">
                <a:latin typeface="Garamond" panose="02020404030301010803" pitchFamily="18" charset="0"/>
              </a:rPr>
              <a:t>V</a:t>
            </a:r>
            <a:r>
              <a:rPr lang="en-US" sz="2000" b="1" baseline="-25000" dirty="0">
                <a:latin typeface="Garamond" panose="02020404030301010803" pitchFamily="18" charset="0"/>
              </a:rPr>
              <a:t>1AU</a:t>
            </a:r>
            <a:r>
              <a:rPr lang="en-US" sz="2000" b="1" dirty="0">
                <a:latin typeface="Garamond" panose="02020404030301010803" pitchFamily="18" charset="0"/>
              </a:rPr>
              <a:t>=640</a:t>
            </a:r>
            <a:r>
              <a:rPr lang="it-IT" sz="2000" b="1" dirty="0">
                <a:latin typeface="Garamond" panose="02020404030301010803" pitchFamily="18" charset="0"/>
              </a:rPr>
              <a:t> ± 70 km/s.</a:t>
            </a:r>
            <a:endParaRPr lang="en-US" sz="2000" b="1" dirty="0">
              <a:latin typeface="Garamond" panose="02020404030301010803" pitchFamily="18" charset="0"/>
            </a:endParaRPr>
          </a:p>
        </p:txBody>
      </p:sp>
      <p:sp>
        <p:nvSpPr>
          <p:cNvPr id="10" name="Titolo 1"/>
          <p:cNvSpPr>
            <a:spLocks noGrp="1"/>
          </p:cNvSpPr>
          <p:nvPr>
            <p:ph type="title"/>
          </p:nvPr>
        </p:nvSpPr>
        <p:spPr>
          <a:xfrm>
            <a:off x="4405312" y="-167904"/>
            <a:ext cx="7653337" cy="1325563"/>
          </a:xfrm>
        </p:spPr>
        <p:txBody>
          <a:bodyPr>
            <a:normAutofit fontScale="90000"/>
          </a:bodyPr>
          <a:lstStyle/>
          <a:p>
            <a:pPr algn="ct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CME </a:t>
            </a:r>
            <a:r>
              <a:rPr 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identification</a:t>
            </a: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 and </a:t>
            </a:r>
            <a:r>
              <a:rPr 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its</a:t>
            </a: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interplanetary</a:t>
            </a: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sz="3600" b="1" dirty="0" err="1">
                <a:solidFill>
                  <a:srgbClr val="FF0000"/>
                </a:solidFill>
                <a:effectLst>
                  <a:outerShdw blurRad="38100" dist="38100" dir="2700000" algn="tl">
                    <a:srgbClr val="000000">
                      <a:alpha val="43137"/>
                    </a:srgbClr>
                  </a:outerShdw>
                </a:effectLst>
                <a:latin typeface="Garamond" panose="02020404030301010803" pitchFamily="18" charset="0"/>
              </a:rPr>
              <a:t>propagation</a:t>
            </a:r>
            <a:r>
              <a:rPr lang="it-IT" sz="3600" b="1" dirty="0">
                <a:solidFill>
                  <a:srgbClr val="FF0000"/>
                </a:solidFill>
                <a:effectLst>
                  <a:outerShdw blurRad="38100" dist="38100" dir="2700000" algn="tl">
                    <a:srgbClr val="000000">
                      <a:alpha val="43137"/>
                    </a:srgbClr>
                  </a:outerShdw>
                </a:effectLst>
                <a:latin typeface="Garamond" panose="02020404030301010803" pitchFamily="18" charset="0"/>
              </a:rPr>
              <a:t>: the P-DBM model</a:t>
            </a:r>
          </a:p>
        </p:txBody>
      </p:sp>
      <p:pic>
        <p:nvPicPr>
          <p:cNvPr id="7" name="Segnaposto contenuto 6">
            <a:extLst>
              <a:ext uri="{FF2B5EF4-FFF2-40B4-BE49-F238E27FC236}">
                <a16:creationId xmlns:a16="http://schemas.microsoft.com/office/drawing/2014/main" xmlns="" id="{CCA95D88-E99A-7AAA-A3CF-B14B542C8A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87" y="50104"/>
            <a:ext cx="4150045" cy="4014902"/>
          </a:xfrm>
        </p:spPr>
      </p:pic>
      <p:pic>
        <p:nvPicPr>
          <p:cNvPr id="12" name="Immagine 11">
            <a:extLst>
              <a:ext uri="{FF2B5EF4-FFF2-40B4-BE49-F238E27FC236}">
                <a16:creationId xmlns:a16="http://schemas.microsoft.com/office/drawing/2014/main" xmlns="" id="{C73522D4-A309-1A34-BEEF-8824808DD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940" y="2766116"/>
            <a:ext cx="4183378" cy="4029253"/>
          </a:xfrm>
          <a:prstGeom prst="rect">
            <a:avLst/>
          </a:prstGeom>
        </p:spPr>
      </p:pic>
      <p:sp>
        <p:nvSpPr>
          <p:cNvPr id="15" name="CasellaDiTesto 14">
            <a:extLst>
              <a:ext uri="{FF2B5EF4-FFF2-40B4-BE49-F238E27FC236}">
                <a16:creationId xmlns:a16="http://schemas.microsoft.com/office/drawing/2014/main" xmlns="" id="{A74F4A44-47DF-77AA-0A94-FEC7F0A49C91}"/>
              </a:ext>
            </a:extLst>
          </p:cNvPr>
          <p:cNvSpPr txBox="1"/>
          <p:nvPr/>
        </p:nvSpPr>
        <p:spPr>
          <a:xfrm>
            <a:off x="4216716" y="2094484"/>
            <a:ext cx="3569973" cy="1754326"/>
          </a:xfrm>
          <a:prstGeom prst="rect">
            <a:avLst/>
          </a:prstGeom>
          <a:noFill/>
        </p:spPr>
        <p:txBody>
          <a:bodyPr wrap="square">
            <a:spAutoFit/>
          </a:bodyPr>
          <a:lstStyle/>
          <a:p>
            <a:pPr marL="285750" indent="-285750" algn="just">
              <a:buFont typeface="Arial" panose="020B0604020202020204" pitchFamily="34" charset="0"/>
              <a:buChar char="•"/>
            </a:pPr>
            <a:r>
              <a:rPr lang="en-US" sz="1800" dirty="0">
                <a:latin typeface="Garamond" panose="02020404030301010803" pitchFamily="18" charset="0"/>
              </a:rPr>
              <a:t>Considering the source on the Sun and the hypothesis of radial propagation, we can de-project the CME </a:t>
            </a:r>
            <a:r>
              <a:rPr lang="en-US" sz="1800" dirty="0" err="1">
                <a:latin typeface="Garamond" panose="02020404030301010803" pitchFamily="18" charset="0"/>
              </a:rPr>
              <a:t>PoS</a:t>
            </a:r>
            <a:r>
              <a:rPr lang="en-US" sz="1800" dirty="0">
                <a:latin typeface="Garamond" panose="02020404030301010803" pitchFamily="18" charset="0"/>
              </a:rPr>
              <a:t> velocities and estimate its radial velocity as </a:t>
            </a:r>
            <a:r>
              <a:rPr lang="en-US" sz="1800" b="1" dirty="0">
                <a:latin typeface="Garamond" panose="02020404030301010803" pitchFamily="18" charset="0"/>
              </a:rPr>
              <a:t>V</a:t>
            </a:r>
            <a:r>
              <a:rPr lang="en-US" sz="1800" b="1" baseline="-25000" dirty="0">
                <a:latin typeface="Garamond" panose="02020404030301010803" pitchFamily="18" charset="0"/>
              </a:rPr>
              <a:t>R</a:t>
            </a:r>
            <a:r>
              <a:rPr lang="en-US" sz="1800" b="1" dirty="0">
                <a:latin typeface="Garamond" panose="02020404030301010803" pitchFamily="18" charset="0"/>
              </a:rPr>
              <a:t>=720 </a:t>
            </a:r>
            <a:r>
              <a:rPr lang="it-IT" sz="1800" b="1" dirty="0">
                <a:latin typeface="Garamond" panose="02020404030301010803" pitchFamily="18" charset="0"/>
              </a:rPr>
              <a:t>± </a:t>
            </a:r>
            <a:r>
              <a:rPr lang="en-US" sz="1800" b="1" dirty="0">
                <a:latin typeface="Garamond" panose="02020404030301010803" pitchFamily="18" charset="0"/>
              </a:rPr>
              <a:t>100 km/s</a:t>
            </a:r>
            <a:r>
              <a:rPr lang="en-US" sz="1800" dirty="0">
                <a:latin typeface="Garamond" panose="02020404030301010803" pitchFamily="18" charset="0"/>
              </a:rPr>
              <a:t>.</a:t>
            </a:r>
          </a:p>
        </p:txBody>
      </p:sp>
    </p:spTree>
    <p:extLst>
      <p:ext uri="{BB962C8B-B14F-4D97-AF65-F5344CB8AC3E}">
        <p14:creationId xmlns:p14="http://schemas.microsoft.com/office/powerpoint/2010/main" val="171484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a:spLocks noGrp="1"/>
          </p:cNvSpPr>
          <p:nvPr>
            <p:ph type="title"/>
          </p:nvPr>
        </p:nvSpPr>
        <p:spPr>
          <a:xfrm>
            <a:off x="4815938" y="-247427"/>
            <a:ext cx="7639050" cy="1143000"/>
          </a:xfrm>
        </p:spPr>
        <p:txBody>
          <a:bodyPr>
            <a:normAutofit fontScale="90000"/>
          </a:bodyPr>
          <a:lstStyle/>
          <a:p>
            <a:pPr algn="ct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Solar Wind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reconstruction</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at</a:t>
            </a:r>
            <a:r>
              <a:rPr lang="it-IT" b="1" dirty="0">
                <a:solidFill>
                  <a:srgbClr val="FF0000"/>
                </a:solidFill>
                <a:effectLst>
                  <a:outerShdw blurRad="38100" dist="38100" dir="2700000" algn="tl">
                    <a:srgbClr val="000000">
                      <a:alpha val="43137"/>
                    </a:srgbClr>
                  </a:outerShdw>
                </a:effectLst>
                <a:latin typeface="Garamond" panose="02020404030301010803" pitchFamily="18" charset="0"/>
              </a:rPr>
              <a:t> L1</a:t>
            </a:r>
          </a:p>
        </p:txBody>
      </p:sp>
      <p:sp>
        <p:nvSpPr>
          <p:cNvPr id="4" name="CasellaDiTesto 3"/>
          <p:cNvSpPr txBox="1"/>
          <p:nvPr/>
        </p:nvSpPr>
        <p:spPr>
          <a:xfrm>
            <a:off x="5217460" y="626632"/>
            <a:ext cx="6974540" cy="1846659"/>
          </a:xfrm>
          <a:prstGeom prst="rect">
            <a:avLst/>
          </a:prstGeom>
          <a:noFill/>
        </p:spPr>
        <p:txBody>
          <a:bodyPr wrap="square" rtlCol="0">
            <a:spAutoFit/>
          </a:bodyPr>
          <a:lstStyle/>
          <a:p>
            <a:pPr marL="285750" indent="-285750">
              <a:buFont typeface="Arial" panose="020B0604020202020204" pitchFamily="34" charset="0"/>
              <a:buChar char="•"/>
            </a:pPr>
            <a:r>
              <a:rPr lang="it-IT" sz="2000" dirty="0">
                <a:latin typeface="Garamond" panose="02020404030301010803" pitchFamily="18" charset="0"/>
              </a:rPr>
              <a:t>One </a:t>
            </a:r>
            <a:r>
              <a:rPr lang="it-IT" sz="2000" dirty="0" err="1">
                <a:latin typeface="Garamond" panose="02020404030301010803" pitchFamily="18" charset="0"/>
              </a:rPr>
              <a:t>Interplanetary</a:t>
            </a:r>
            <a:r>
              <a:rPr lang="it-IT" sz="2000" dirty="0">
                <a:latin typeface="Garamond" panose="02020404030301010803" pitchFamily="18" charset="0"/>
              </a:rPr>
              <a:t> Shocks (IP) </a:t>
            </a:r>
            <a:r>
              <a:rPr lang="it-IT" sz="2000" dirty="0" err="1">
                <a:latin typeface="Garamond" panose="02020404030301010803" pitchFamily="18" charset="0"/>
              </a:rPr>
              <a:t>preceded</a:t>
            </a:r>
            <a:r>
              <a:rPr lang="it-IT" sz="2000" dirty="0">
                <a:latin typeface="Garamond" panose="02020404030301010803" pitchFamily="18" charset="0"/>
              </a:rPr>
              <a:t> the ICME:</a:t>
            </a:r>
          </a:p>
          <a:p>
            <a:pPr marL="342900" indent="-342900">
              <a:buFont typeface="+mj-lt"/>
              <a:buAutoNum type="arabicPeriod"/>
            </a:pPr>
            <a:r>
              <a:rPr lang="it-IT" sz="2000" b="1" dirty="0">
                <a:solidFill>
                  <a:srgbClr val="FF0000"/>
                </a:solidFill>
                <a:latin typeface="Garamond" panose="02020404030301010803" pitchFamily="18" charset="0"/>
              </a:rPr>
              <a:t>IP</a:t>
            </a:r>
            <a:r>
              <a:rPr lang="it-IT" sz="2000" b="1" dirty="0">
                <a:latin typeface="Garamond" panose="02020404030301010803" pitchFamily="18" charset="0"/>
              </a:rPr>
              <a:t>:</a:t>
            </a:r>
            <a:r>
              <a:rPr lang="it-IT" sz="2000" dirty="0">
                <a:latin typeface="Garamond" panose="02020404030301010803" pitchFamily="18" charset="0"/>
              </a:rPr>
              <a:t> 12/05 </a:t>
            </a:r>
            <a:r>
              <a:rPr lang="it-IT" sz="2000" dirty="0" err="1">
                <a:latin typeface="Garamond" panose="02020404030301010803" pitchFamily="18" charset="0"/>
              </a:rPr>
              <a:t>at</a:t>
            </a:r>
            <a:r>
              <a:rPr lang="it-IT" sz="2000">
                <a:latin typeface="Garamond" panose="02020404030301010803" pitchFamily="18" charset="0"/>
              </a:rPr>
              <a:t> 05:45 </a:t>
            </a:r>
            <a:r>
              <a:rPr lang="it-IT" sz="2000" dirty="0">
                <a:latin typeface="Garamond" panose="02020404030301010803" pitchFamily="18" charset="0"/>
              </a:rPr>
              <a:t>UT – </a:t>
            </a:r>
            <a:r>
              <a:rPr lang="it-IT" sz="2000" dirty="0" err="1">
                <a:latin typeface="Garamond" panose="02020404030301010803" pitchFamily="18" charset="0"/>
              </a:rPr>
              <a:t>Increase</a:t>
            </a:r>
            <a:r>
              <a:rPr lang="it-IT" sz="2000" dirty="0">
                <a:latin typeface="Garamond" panose="02020404030301010803" pitchFamily="18" charset="0"/>
              </a:rPr>
              <a:t> of </a:t>
            </a:r>
            <a:r>
              <a:rPr lang="it-IT" sz="2000" dirty="0" err="1">
                <a:latin typeface="Garamond" panose="02020404030301010803" pitchFamily="18" charset="0"/>
              </a:rPr>
              <a:t>all</a:t>
            </a:r>
            <a:r>
              <a:rPr lang="it-IT" sz="2000" dirty="0">
                <a:latin typeface="Garamond" panose="02020404030301010803" pitchFamily="18" charset="0"/>
              </a:rPr>
              <a:t> SW </a:t>
            </a:r>
            <a:r>
              <a:rPr lang="it-IT" sz="2000" dirty="0" err="1">
                <a:latin typeface="Garamond" panose="02020404030301010803" pitchFamily="18" charset="0"/>
              </a:rPr>
              <a:t>parameters</a:t>
            </a:r>
            <a:r>
              <a:rPr lang="it-IT" sz="2000" dirty="0">
                <a:latin typeface="Garamond" panose="02020404030301010803" pitchFamily="18" charset="0"/>
              </a:rPr>
              <a:t>;</a:t>
            </a:r>
          </a:p>
          <a:p>
            <a:pPr marL="342900" indent="-342900">
              <a:buFont typeface="+mj-lt"/>
              <a:buAutoNum type="arabicPeriod"/>
            </a:pPr>
            <a:r>
              <a:rPr lang="it-IT" sz="2000" b="1" dirty="0">
                <a:solidFill>
                  <a:srgbClr val="7030A0"/>
                </a:solidFill>
                <a:latin typeface="Garamond" panose="02020404030301010803" pitchFamily="18" charset="0"/>
              </a:rPr>
              <a:t>ICME</a:t>
            </a:r>
            <a:r>
              <a:rPr lang="it-IT" sz="2000" dirty="0">
                <a:latin typeface="Garamond" panose="02020404030301010803" pitchFamily="18" charset="0"/>
              </a:rPr>
              <a:t>: 12/05 </a:t>
            </a:r>
            <a:r>
              <a:rPr lang="it-IT" sz="2000" dirty="0" err="1">
                <a:latin typeface="Garamond" panose="02020404030301010803" pitchFamily="18" charset="0"/>
              </a:rPr>
              <a:t>at</a:t>
            </a:r>
            <a:r>
              <a:rPr lang="it-IT" sz="2000" dirty="0">
                <a:latin typeface="Garamond" panose="02020404030301010803" pitchFamily="18" charset="0"/>
              </a:rPr>
              <a:t> 07:40 UT – </a:t>
            </a:r>
            <a:r>
              <a:rPr lang="it-IT" sz="2000" dirty="0" err="1">
                <a:latin typeface="Garamond" panose="02020404030301010803" pitchFamily="18" charset="0"/>
              </a:rPr>
              <a:t>Rotation</a:t>
            </a:r>
            <a:r>
              <a:rPr lang="it-IT" sz="2000" dirty="0">
                <a:latin typeface="Garamond" panose="02020404030301010803" pitchFamily="18" charset="0"/>
              </a:rPr>
              <a:t> of </a:t>
            </a:r>
            <a:r>
              <a:rPr lang="it-IT" sz="2000" dirty="0" err="1">
                <a:latin typeface="Garamond" panose="02020404030301010803" pitchFamily="18" charset="0"/>
              </a:rPr>
              <a:t>Bz</a:t>
            </a:r>
            <a:r>
              <a:rPr lang="it-IT" sz="2000" dirty="0">
                <a:latin typeface="Garamond" panose="02020404030301010803" pitchFamily="18" charset="0"/>
              </a:rPr>
              <a:t>(IMF) and </a:t>
            </a:r>
            <a:r>
              <a:rPr lang="it-IT" sz="2000" dirty="0" err="1">
                <a:latin typeface="Garamond" panose="02020404030301010803" pitchFamily="18" charset="0"/>
              </a:rPr>
              <a:t>increase</a:t>
            </a:r>
            <a:r>
              <a:rPr lang="it-IT" sz="2000" dirty="0">
                <a:latin typeface="Garamond" panose="02020404030301010803" pitchFamily="18" charset="0"/>
              </a:rPr>
              <a:t> in the SW </a:t>
            </a:r>
            <a:r>
              <a:rPr lang="it-IT" sz="2000" dirty="0" err="1">
                <a:latin typeface="Garamond" panose="02020404030301010803" pitchFamily="18" charset="0"/>
              </a:rPr>
              <a:t>density</a:t>
            </a:r>
            <a:r>
              <a:rPr lang="it-IT" sz="2000" dirty="0">
                <a:latin typeface="Garamond" panose="02020404030301010803" pitchFamily="18" charset="0"/>
              </a:rPr>
              <a:t> and IMF </a:t>
            </a:r>
            <a:r>
              <a:rPr lang="it-IT" sz="2000" dirty="0" err="1">
                <a:latin typeface="Garamond" panose="02020404030301010803" pitchFamily="18" charset="0"/>
              </a:rPr>
              <a:t>amplitude</a:t>
            </a:r>
            <a:r>
              <a:rPr lang="it-IT" sz="2000" dirty="0">
                <a:latin typeface="Garamond" panose="02020404030301010803" pitchFamily="18" charset="0"/>
              </a:rPr>
              <a:t>;</a:t>
            </a:r>
          </a:p>
          <a:p>
            <a:endParaRPr lang="it-IT" dirty="0"/>
          </a:p>
          <a:p>
            <a:pPr marL="342900" indent="-342900">
              <a:buFont typeface="+mj-lt"/>
              <a:buAutoNum type="arabicPeriod"/>
            </a:pPr>
            <a:endParaRPr lang="it-IT" sz="1600" dirty="0">
              <a:solidFill>
                <a:schemeClr val="bg1"/>
              </a:solidFill>
            </a:endParaRPr>
          </a:p>
        </p:txBody>
      </p:sp>
      <p:pic>
        <p:nvPicPr>
          <p:cNvPr id="3" name="Immagine 2">
            <a:extLst>
              <a:ext uri="{FF2B5EF4-FFF2-40B4-BE49-F238E27FC236}">
                <a16:creationId xmlns:a16="http://schemas.microsoft.com/office/drawing/2014/main" xmlns="" id="{C0D7711B-D513-A97F-B1FE-6E23155C6FBA}"/>
              </a:ext>
            </a:extLst>
          </p:cNvPr>
          <p:cNvPicPr>
            <a:picLocks noChangeAspect="1"/>
          </p:cNvPicPr>
          <p:nvPr/>
        </p:nvPicPr>
        <p:blipFill rotWithShape="1">
          <a:blip r:embed="rId3">
            <a:extLst>
              <a:ext uri="{28A0092B-C50C-407E-A947-70E740481C1C}">
                <a14:useLocalDpi xmlns:a14="http://schemas.microsoft.com/office/drawing/2010/main" val="0"/>
              </a:ext>
            </a:extLst>
          </a:blip>
          <a:srcRect r="48401"/>
          <a:stretch/>
        </p:blipFill>
        <p:spPr>
          <a:xfrm>
            <a:off x="0" y="0"/>
            <a:ext cx="5002306" cy="6858000"/>
          </a:xfrm>
          <a:prstGeom prst="rect">
            <a:avLst/>
          </a:prstGeom>
        </p:spPr>
      </p:pic>
      <p:pic>
        <p:nvPicPr>
          <p:cNvPr id="8" name="Immagine 7">
            <a:extLst>
              <a:ext uri="{FF2B5EF4-FFF2-40B4-BE49-F238E27FC236}">
                <a16:creationId xmlns:a16="http://schemas.microsoft.com/office/drawing/2014/main" xmlns="" id="{809419C3-C7E2-1FD6-11AB-E842EA0EBED7}"/>
              </a:ext>
            </a:extLst>
          </p:cNvPr>
          <p:cNvPicPr>
            <a:picLocks noChangeAspect="1"/>
          </p:cNvPicPr>
          <p:nvPr/>
        </p:nvPicPr>
        <p:blipFill rotWithShape="1">
          <a:blip r:embed="rId3">
            <a:extLst>
              <a:ext uri="{28A0092B-C50C-407E-A947-70E740481C1C}">
                <a14:useLocalDpi xmlns:a14="http://schemas.microsoft.com/office/drawing/2010/main" val="0"/>
              </a:ext>
            </a:extLst>
          </a:blip>
          <a:srcRect l="53514" t="19347" b="23660"/>
          <a:stretch/>
        </p:blipFill>
        <p:spPr>
          <a:xfrm>
            <a:off x="8481256" y="2092258"/>
            <a:ext cx="3710744" cy="3218329"/>
          </a:xfrm>
          <a:prstGeom prst="rect">
            <a:avLst/>
          </a:prstGeom>
        </p:spPr>
      </p:pic>
      <p:cxnSp>
        <p:nvCxnSpPr>
          <p:cNvPr id="11" name="Connettore diritto 10">
            <a:extLst>
              <a:ext uri="{FF2B5EF4-FFF2-40B4-BE49-F238E27FC236}">
                <a16:creationId xmlns:a16="http://schemas.microsoft.com/office/drawing/2014/main" xmlns="" id="{A1D2CFBD-93ED-67D6-C907-919102ABB09A}"/>
              </a:ext>
            </a:extLst>
          </p:cNvPr>
          <p:cNvCxnSpPr/>
          <p:nvPr/>
        </p:nvCxnSpPr>
        <p:spPr>
          <a:xfrm>
            <a:off x="5002306" y="1990165"/>
            <a:ext cx="7189694" cy="0"/>
          </a:xfrm>
          <a:prstGeom prst="line">
            <a:avLst/>
          </a:prstGeom>
        </p:spPr>
        <p:style>
          <a:lnRef idx="3">
            <a:schemeClr val="dk1"/>
          </a:lnRef>
          <a:fillRef idx="0">
            <a:schemeClr val="dk1"/>
          </a:fillRef>
          <a:effectRef idx="2">
            <a:schemeClr val="dk1"/>
          </a:effectRef>
          <a:fontRef idx="minor">
            <a:schemeClr val="tx1"/>
          </a:fontRef>
        </p:style>
      </p:cxnSp>
      <p:cxnSp>
        <p:nvCxnSpPr>
          <p:cNvPr id="13" name="Connettore diritto 12">
            <a:extLst>
              <a:ext uri="{FF2B5EF4-FFF2-40B4-BE49-F238E27FC236}">
                <a16:creationId xmlns:a16="http://schemas.microsoft.com/office/drawing/2014/main" xmlns="" id="{07FB5FC1-1BDC-779A-DE8A-85A795221563}"/>
              </a:ext>
            </a:extLst>
          </p:cNvPr>
          <p:cNvCxnSpPr/>
          <p:nvPr/>
        </p:nvCxnSpPr>
        <p:spPr>
          <a:xfrm>
            <a:off x="5004518" y="1990165"/>
            <a:ext cx="0" cy="4867835"/>
          </a:xfrm>
          <a:prstGeom prst="line">
            <a:avLst/>
          </a:prstGeom>
        </p:spPr>
        <p:style>
          <a:lnRef idx="3">
            <a:schemeClr val="dk1"/>
          </a:lnRef>
          <a:fillRef idx="0">
            <a:schemeClr val="dk1"/>
          </a:fillRef>
          <a:effectRef idx="2">
            <a:schemeClr val="dk1"/>
          </a:effectRef>
          <a:fontRef idx="minor">
            <a:schemeClr val="tx1"/>
          </a:fontRef>
        </p:style>
      </p:cxnSp>
      <p:sp>
        <p:nvSpPr>
          <p:cNvPr id="16" name="CasellaDiTesto 15">
            <a:extLst>
              <a:ext uri="{FF2B5EF4-FFF2-40B4-BE49-F238E27FC236}">
                <a16:creationId xmlns:a16="http://schemas.microsoft.com/office/drawing/2014/main" xmlns="" id="{E6CF72D2-0D42-034D-46EE-9CE99F94A9D1}"/>
              </a:ext>
            </a:extLst>
          </p:cNvPr>
          <p:cNvSpPr txBox="1"/>
          <p:nvPr/>
        </p:nvSpPr>
        <p:spPr>
          <a:xfrm>
            <a:off x="5002306" y="2146509"/>
            <a:ext cx="3476737" cy="3170099"/>
          </a:xfrm>
          <a:prstGeom prst="rect">
            <a:avLst/>
          </a:prstGeom>
          <a:noFill/>
        </p:spPr>
        <p:txBody>
          <a:bodyPr wrap="square">
            <a:spAutoFit/>
          </a:bodyPr>
          <a:lstStyle/>
          <a:p>
            <a:pPr marL="285750" indent="-285750">
              <a:buFont typeface="Arial" panose="020B0604020202020204" pitchFamily="34" charset="0"/>
              <a:buChar char="•"/>
            </a:pPr>
            <a:r>
              <a:rPr lang="it-IT" sz="2000" dirty="0">
                <a:latin typeface="Garamond" panose="02020404030301010803" pitchFamily="18" charset="0"/>
              </a:rPr>
              <a:t>Using the Rankine-</a:t>
            </a:r>
            <a:r>
              <a:rPr lang="it-IT" sz="2000" dirty="0" err="1">
                <a:latin typeface="Garamond" panose="02020404030301010803" pitchFamily="18" charset="0"/>
              </a:rPr>
              <a:t>Hugoniot</a:t>
            </a:r>
            <a:r>
              <a:rPr lang="it-IT" sz="2000" dirty="0">
                <a:latin typeface="Garamond" panose="02020404030301010803" pitchFamily="18" charset="0"/>
              </a:rPr>
              <a:t> </a:t>
            </a:r>
            <a:r>
              <a:rPr lang="it-IT" sz="2000" dirty="0" err="1">
                <a:latin typeface="Garamond" panose="02020404030301010803" pitchFamily="18" charset="0"/>
              </a:rPr>
              <a:t>conditions</a:t>
            </a:r>
            <a:r>
              <a:rPr lang="it-IT" sz="2000" dirty="0">
                <a:latin typeface="Garamond" panose="02020404030301010803" pitchFamily="18" charset="0"/>
              </a:rPr>
              <a:t> under the </a:t>
            </a:r>
            <a:r>
              <a:rPr lang="it-IT" sz="2000" dirty="0" err="1">
                <a:latin typeface="Garamond" panose="02020404030301010803" pitchFamily="18" charset="0"/>
              </a:rPr>
              <a:t>assumption</a:t>
            </a:r>
            <a:r>
              <a:rPr lang="it-IT" sz="2000" dirty="0">
                <a:latin typeface="Garamond" panose="02020404030301010803" pitchFamily="18" charset="0"/>
              </a:rPr>
              <a:t> </a:t>
            </a:r>
            <a:r>
              <a:rPr lang="it-IT" sz="2000" dirty="0" err="1">
                <a:latin typeface="Garamond" panose="02020404030301010803" pitchFamily="18" charset="0"/>
              </a:rPr>
              <a:t>that</a:t>
            </a:r>
            <a:r>
              <a:rPr lang="it-IT" sz="2000" dirty="0">
                <a:latin typeface="Garamond" panose="02020404030301010803" pitchFamily="18" charset="0"/>
              </a:rPr>
              <a:t> </a:t>
            </a:r>
            <a:r>
              <a:rPr lang="it-IT" sz="2000" dirty="0" err="1">
                <a:latin typeface="Garamond" panose="02020404030301010803" pitchFamily="18" charset="0"/>
              </a:rPr>
              <a:t>both</a:t>
            </a:r>
            <a:r>
              <a:rPr lang="it-IT" sz="2000" dirty="0">
                <a:latin typeface="Garamond" panose="02020404030301010803" pitchFamily="18" charset="0"/>
              </a:rPr>
              <a:t> energy and </a:t>
            </a:r>
            <a:r>
              <a:rPr lang="it-IT" sz="2000" dirty="0" err="1">
                <a:latin typeface="Garamond" panose="02020404030301010803" pitchFamily="18" charset="0"/>
              </a:rPr>
              <a:t>momentum</a:t>
            </a:r>
            <a:r>
              <a:rPr lang="it-IT" sz="2000" dirty="0">
                <a:latin typeface="Garamond" panose="02020404030301010803" pitchFamily="18" charset="0"/>
              </a:rPr>
              <a:t> are </a:t>
            </a:r>
            <a:r>
              <a:rPr lang="it-IT" sz="2000" dirty="0" err="1">
                <a:latin typeface="Garamond" panose="02020404030301010803" pitchFamily="18" charset="0"/>
              </a:rPr>
              <a:t>conserved</a:t>
            </a:r>
            <a:r>
              <a:rPr lang="it-IT" sz="2000" dirty="0">
                <a:latin typeface="Garamond" panose="02020404030301010803" pitchFamily="18" charset="0"/>
              </a:rPr>
              <a:t> </a:t>
            </a:r>
            <a:r>
              <a:rPr lang="it-IT" sz="2000" dirty="0" err="1">
                <a:latin typeface="Garamond" panose="02020404030301010803" pitchFamily="18" charset="0"/>
              </a:rPr>
              <a:t>across</a:t>
            </a:r>
            <a:r>
              <a:rPr lang="it-IT" sz="2000" dirty="0">
                <a:latin typeface="Garamond" panose="02020404030301010803" pitchFamily="18" charset="0"/>
              </a:rPr>
              <a:t> the shock </a:t>
            </a:r>
            <a:r>
              <a:rPr lang="it-IT" sz="2000" dirty="0" err="1">
                <a:latin typeface="Garamond" panose="02020404030301010803" pitchFamily="18" charset="0"/>
              </a:rPr>
              <a:t>we</a:t>
            </a:r>
            <a:r>
              <a:rPr lang="it-IT" sz="2000" dirty="0">
                <a:latin typeface="Garamond" panose="02020404030301010803" pitchFamily="18" charset="0"/>
              </a:rPr>
              <a:t> </a:t>
            </a:r>
            <a:r>
              <a:rPr lang="it-IT" sz="2000" dirty="0" err="1">
                <a:latin typeface="Garamond" panose="02020404030301010803" pitchFamily="18" charset="0"/>
              </a:rPr>
              <a:t>have</a:t>
            </a:r>
            <a:r>
              <a:rPr lang="it-IT" sz="2000" dirty="0">
                <a:latin typeface="Garamond" panose="02020404030301010803" pitchFamily="18" charset="0"/>
              </a:rPr>
              <a:t> </a:t>
            </a:r>
            <a:r>
              <a:rPr lang="it-IT" sz="2000" dirty="0" err="1">
                <a:latin typeface="Garamond" panose="02020404030301010803" pitchFamily="18" charset="0"/>
              </a:rPr>
              <a:t>estimated</a:t>
            </a:r>
            <a:r>
              <a:rPr lang="it-IT" sz="2000" dirty="0">
                <a:latin typeface="Garamond" panose="02020404030301010803" pitchFamily="18" charset="0"/>
              </a:rPr>
              <a:t> the shock </a:t>
            </a:r>
            <a:r>
              <a:rPr lang="it-IT" sz="2000" dirty="0" err="1">
                <a:latin typeface="Garamond" panose="02020404030301010803" pitchFamily="18" charset="0"/>
              </a:rPr>
              <a:t>normal</a:t>
            </a:r>
            <a:r>
              <a:rPr lang="it-IT" sz="2000" dirty="0">
                <a:latin typeface="Garamond" panose="02020404030301010803" pitchFamily="18" charset="0"/>
              </a:rPr>
              <a:t>: </a:t>
            </a:r>
            <a:r>
              <a:rPr lang="el-GR" sz="2000" dirty="0">
                <a:latin typeface="Garamond" panose="02020404030301010803" pitchFamily="18" charset="0"/>
              </a:rPr>
              <a:t>Θ</a:t>
            </a:r>
            <a:r>
              <a:rPr lang="it-IT" sz="2000" baseline="-25000" dirty="0">
                <a:latin typeface="Garamond" panose="02020404030301010803" pitchFamily="18" charset="0"/>
              </a:rPr>
              <a:t>SE</a:t>
            </a:r>
            <a:r>
              <a:rPr lang="it-IT" sz="2000" dirty="0">
                <a:latin typeface="Garamond" panose="02020404030301010803" pitchFamily="18" charset="0"/>
              </a:rPr>
              <a:t>=177° ± 5° and </a:t>
            </a:r>
            <a:r>
              <a:rPr lang="el-GR" sz="2000" dirty="0">
                <a:latin typeface="Garamond" panose="02020404030301010803" pitchFamily="18" charset="0"/>
              </a:rPr>
              <a:t>Φ</a:t>
            </a:r>
            <a:r>
              <a:rPr lang="it-IT" sz="2000" baseline="-25000" dirty="0">
                <a:latin typeface="Garamond" panose="02020404030301010803" pitchFamily="18" charset="0"/>
              </a:rPr>
              <a:t>SE</a:t>
            </a:r>
            <a:r>
              <a:rPr lang="it-IT" sz="2000" dirty="0">
                <a:latin typeface="Garamond" panose="02020404030301010803" pitchFamily="18" charset="0"/>
              </a:rPr>
              <a:t>= 111° ± 5°. </a:t>
            </a:r>
          </a:p>
          <a:p>
            <a:pPr marL="285750" indent="-285750">
              <a:buFont typeface="Arial" panose="020B0604020202020204" pitchFamily="34" charset="0"/>
              <a:buChar char="•"/>
            </a:pPr>
            <a:r>
              <a:rPr lang="it-IT" sz="2000" dirty="0" err="1">
                <a:latin typeface="Garamond" panose="02020404030301010803" pitchFamily="18" charset="0"/>
              </a:rPr>
              <a:t>We</a:t>
            </a:r>
            <a:r>
              <a:rPr lang="it-IT" sz="2000" dirty="0">
                <a:latin typeface="Garamond" panose="02020404030301010803" pitchFamily="18" charset="0"/>
              </a:rPr>
              <a:t> </a:t>
            </a:r>
            <a:r>
              <a:rPr lang="it-IT" sz="2000" dirty="0" err="1">
                <a:latin typeface="Garamond" panose="02020404030301010803" pitchFamily="18" charset="0"/>
              </a:rPr>
              <a:t>have</a:t>
            </a:r>
            <a:r>
              <a:rPr lang="it-IT" sz="2000" dirty="0">
                <a:latin typeface="Garamond" panose="02020404030301010803" pitchFamily="18" charset="0"/>
              </a:rPr>
              <a:t> </a:t>
            </a:r>
            <a:r>
              <a:rPr lang="it-IT" sz="2000" dirty="0" err="1">
                <a:latin typeface="Garamond" panose="02020404030301010803" pitchFamily="18" charset="0"/>
              </a:rPr>
              <a:t>estimated</a:t>
            </a:r>
            <a:r>
              <a:rPr lang="it-IT" sz="2000" dirty="0">
                <a:latin typeface="Garamond" panose="02020404030301010803" pitchFamily="18" charset="0"/>
              </a:rPr>
              <a:t> the shock speed: </a:t>
            </a:r>
            <a:r>
              <a:rPr lang="it-IT" sz="2000" dirty="0" err="1">
                <a:latin typeface="Garamond" panose="02020404030301010803" pitchFamily="18" charset="0"/>
              </a:rPr>
              <a:t>v</a:t>
            </a:r>
            <a:r>
              <a:rPr lang="it-IT" sz="2000" baseline="-25000" dirty="0" err="1">
                <a:latin typeface="Garamond" panose="02020404030301010803" pitchFamily="18" charset="0"/>
              </a:rPr>
              <a:t>IP</a:t>
            </a:r>
            <a:r>
              <a:rPr lang="it-IT" sz="2000" dirty="0">
                <a:latin typeface="Garamond" panose="02020404030301010803" pitchFamily="18" charset="0"/>
              </a:rPr>
              <a:t>= (538 ± 10) km/s. </a:t>
            </a:r>
          </a:p>
        </p:txBody>
      </p:sp>
      <p:sp>
        <p:nvSpPr>
          <p:cNvPr id="18" name="CasellaDiTesto 17">
            <a:extLst>
              <a:ext uri="{FF2B5EF4-FFF2-40B4-BE49-F238E27FC236}">
                <a16:creationId xmlns:a16="http://schemas.microsoft.com/office/drawing/2014/main" xmlns="" id="{A1886496-8076-6756-06DE-160E08CE9886}"/>
              </a:ext>
            </a:extLst>
          </p:cNvPr>
          <p:cNvSpPr txBox="1"/>
          <p:nvPr/>
        </p:nvSpPr>
        <p:spPr>
          <a:xfrm>
            <a:off x="4989780" y="5262357"/>
            <a:ext cx="7072784" cy="1323439"/>
          </a:xfrm>
          <a:prstGeom prst="rect">
            <a:avLst/>
          </a:prstGeom>
          <a:noFill/>
        </p:spPr>
        <p:txBody>
          <a:bodyPr wrap="square">
            <a:spAutoFit/>
          </a:bodyPr>
          <a:lstStyle/>
          <a:p>
            <a:pPr marL="342900" indent="-342900" algn="just">
              <a:buFont typeface="Arial" panose="020B0604020202020204" pitchFamily="34" charset="0"/>
              <a:buChar char="•"/>
            </a:pPr>
            <a:r>
              <a:rPr lang="it-IT" sz="2000" dirty="0">
                <a:latin typeface="Garamond" panose="02020404030301010803" pitchFamily="18" charset="0"/>
              </a:rPr>
              <a:t>Under the </a:t>
            </a:r>
            <a:r>
              <a:rPr lang="it-IT" sz="2000" dirty="0" err="1">
                <a:latin typeface="Garamond" panose="02020404030301010803" pitchFamily="18" charset="0"/>
              </a:rPr>
              <a:t>assumption</a:t>
            </a:r>
            <a:r>
              <a:rPr lang="it-IT" sz="2000" dirty="0">
                <a:latin typeface="Garamond" panose="02020404030301010803" pitchFamily="18" charset="0"/>
              </a:rPr>
              <a:t> of planar </a:t>
            </a:r>
            <a:r>
              <a:rPr lang="it-IT" sz="2000" dirty="0" err="1">
                <a:latin typeface="Garamond" panose="02020404030301010803" pitchFamily="18" charset="0"/>
              </a:rPr>
              <a:t>propagation</a:t>
            </a:r>
            <a:r>
              <a:rPr lang="it-IT" sz="2000" dirty="0">
                <a:latin typeface="Garamond" panose="02020404030301010803" pitchFamily="18" charset="0"/>
              </a:rPr>
              <a:t> (black </a:t>
            </a:r>
            <a:r>
              <a:rPr lang="it-IT" sz="2000" dirty="0" err="1">
                <a:latin typeface="Garamond" panose="02020404030301010803" pitchFamily="18" charset="0"/>
              </a:rPr>
              <a:t>arrow</a:t>
            </a:r>
            <a:r>
              <a:rPr lang="it-IT" sz="2000" dirty="0">
                <a:latin typeface="Garamond" panose="02020404030301010803" pitchFamily="18" charset="0"/>
              </a:rPr>
              <a:t>) </a:t>
            </a:r>
            <a:r>
              <a:rPr lang="it-IT" sz="2000" dirty="0" err="1">
                <a:latin typeface="Garamond" panose="02020404030301010803" pitchFamily="18" charset="0"/>
              </a:rPr>
              <a:t>we</a:t>
            </a:r>
            <a:r>
              <a:rPr lang="it-IT" sz="2000" dirty="0">
                <a:latin typeface="Garamond" panose="02020404030301010803" pitchFamily="18" charset="0"/>
              </a:rPr>
              <a:t> </a:t>
            </a:r>
            <a:r>
              <a:rPr lang="it-IT" sz="2000" dirty="0" err="1">
                <a:latin typeface="Garamond" panose="02020404030301010803" pitchFamily="18" charset="0"/>
              </a:rPr>
              <a:t>have</a:t>
            </a:r>
            <a:r>
              <a:rPr lang="it-IT" sz="2000" dirty="0">
                <a:latin typeface="Garamond" panose="02020404030301010803" pitchFamily="18" charset="0"/>
              </a:rPr>
              <a:t> </a:t>
            </a:r>
            <a:r>
              <a:rPr lang="it-IT" sz="2000" dirty="0" err="1">
                <a:latin typeface="Garamond" panose="02020404030301010803" pitchFamily="18" charset="0"/>
              </a:rPr>
              <a:t>predicted</a:t>
            </a:r>
            <a:r>
              <a:rPr lang="it-IT" sz="2000" dirty="0">
                <a:latin typeface="Garamond" panose="02020404030301010803" pitchFamily="18" charset="0"/>
              </a:rPr>
              <a:t> </a:t>
            </a:r>
            <a:r>
              <a:rPr lang="it-IT" sz="2000" dirty="0" err="1">
                <a:latin typeface="Garamond" panose="02020404030301010803" pitchFamily="18" charset="0"/>
              </a:rPr>
              <a:t>both</a:t>
            </a:r>
            <a:r>
              <a:rPr lang="it-IT" sz="2000" dirty="0">
                <a:latin typeface="Garamond" panose="02020404030301010803" pitchFamily="18" charset="0"/>
              </a:rPr>
              <a:t> the time and location of the </a:t>
            </a:r>
            <a:r>
              <a:rPr lang="it-IT" sz="2000" dirty="0" err="1">
                <a:latin typeface="Garamond" panose="02020404030301010803" pitchFamily="18" charset="0"/>
              </a:rPr>
              <a:t>IPs</a:t>
            </a:r>
            <a:r>
              <a:rPr lang="it-IT" sz="2000" dirty="0">
                <a:latin typeface="Garamond" panose="02020404030301010803" pitchFamily="18" charset="0"/>
              </a:rPr>
              <a:t> impact </a:t>
            </a:r>
            <a:r>
              <a:rPr lang="it-IT" sz="2000" dirty="0" err="1">
                <a:latin typeface="Garamond" panose="02020404030301010803" pitchFamily="18" charset="0"/>
              </a:rPr>
              <a:t>onto</a:t>
            </a:r>
            <a:r>
              <a:rPr lang="it-IT" sz="2000" dirty="0">
                <a:latin typeface="Garamond" panose="02020404030301010803" pitchFamily="18" charset="0"/>
              </a:rPr>
              <a:t> the </a:t>
            </a:r>
            <a:r>
              <a:rPr lang="it-IT" sz="2000" dirty="0" err="1">
                <a:latin typeface="Garamond" panose="02020404030301010803" pitchFamily="18" charset="0"/>
              </a:rPr>
              <a:t>magnetosphere</a:t>
            </a:r>
            <a:r>
              <a:rPr lang="it-IT" sz="2000" dirty="0">
                <a:latin typeface="Garamond" panose="02020404030301010803" pitchFamily="18" charset="0"/>
              </a:rPr>
              <a:t> (green </a:t>
            </a:r>
            <a:r>
              <a:rPr lang="it-IT" sz="2000" dirty="0" err="1">
                <a:latin typeface="Garamond" panose="02020404030301010803" pitchFamily="18" charset="0"/>
              </a:rPr>
              <a:t>rectangle</a:t>
            </a:r>
            <a:r>
              <a:rPr lang="it-IT" sz="2000" dirty="0">
                <a:latin typeface="Garamond" panose="02020404030301010803" pitchFamily="18" charset="0"/>
              </a:rPr>
              <a:t>): </a:t>
            </a:r>
            <a:r>
              <a:rPr lang="it-IT" sz="2000" dirty="0" smtClean="0">
                <a:latin typeface="Garamond" panose="02020404030301010803" pitchFamily="18" charset="0"/>
              </a:rPr>
              <a:t>06:34 UT </a:t>
            </a:r>
            <a:r>
              <a:rPr lang="it-IT" sz="2000" dirty="0">
                <a:latin typeface="Garamond" panose="02020404030301010803" pitchFamily="18" charset="0"/>
              </a:rPr>
              <a:t>and 12:49 ± 00:15 LT (i.e., in the </a:t>
            </a:r>
            <a:r>
              <a:rPr lang="it-IT" sz="2000" dirty="0" err="1">
                <a:latin typeface="Garamond" panose="02020404030301010803" pitchFamily="18" charset="0"/>
              </a:rPr>
              <a:t>noon</a:t>
            </a:r>
            <a:r>
              <a:rPr lang="it-IT" sz="2000" dirty="0">
                <a:latin typeface="Garamond" panose="02020404030301010803" pitchFamily="18" charset="0"/>
              </a:rPr>
              <a:t> </a:t>
            </a:r>
            <a:r>
              <a:rPr lang="it-IT" sz="2000" dirty="0" err="1">
                <a:latin typeface="Garamond" panose="02020404030301010803" pitchFamily="18" charset="0"/>
              </a:rPr>
              <a:t>sector</a:t>
            </a:r>
            <a:r>
              <a:rPr lang="it-IT" sz="2000" dirty="0">
                <a:latin typeface="Garamond" panose="02020404030301010803" pitchFamily="18" charset="0"/>
              </a:rPr>
              <a:t> of the </a:t>
            </a:r>
            <a:r>
              <a:rPr lang="it-IT" sz="2000" dirty="0" err="1">
                <a:latin typeface="Garamond" panose="02020404030301010803" pitchFamily="18" charset="0"/>
              </a:rPr>
              <a:t>magnetosphere</a:t>
            </a:r>
            <a:r>
              <a:rPr lang="it-IT" sz="2000" dirty="0">
                <a:latin typeface="Garamond" panose="02020404030301010803" pitchFamily="18" charset="0"/>
              </a:rPr>
              <a:t>), </a:t>
            </a:r>
            <a:r>
              <a:rPr lang="it-IT" sz="2000" dirty="0" err="1">
                <a:latin typeface="Garamond" panose="02020404030301010803" pitchFamily="18" charset="0"/>
              </a:rPr>
              <a:t>respectively</a:t>
            </a:r>
            <a:r>
              <a:rPr lang="it-IT" sz="2000" dirty="0">
                <a:latin typeface="Garamond" panose="02020404030301010803" pitchFamily="18" charset="0"/>
              </a:rPr>
              <a:t>.</a:t>
            </a:r>
          </a:p>
        </p:txBody>
      </p:sp>
    </p:spTree>
    <p:extLst>
      <p:ext uri="{BB962C8B-B14F-4D97-AF65-F5344CB8AC3E}">
        <p14:creationId xmlns:p14="http://schemas.microsoft.com/office/powerpoint/2010/main" val="291439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a:spLocks noGrp="1"/>
          </p:cNvSpPr>
          <p:nvPr>
            <p:ph type="title"/>
          </p:nvPr>
        </p:nvSpPr>
        <p:spPr>
          <a:xfrm>
            <a:off x="0" y="0"/>
            <a:ext cx="7225741" cy="1028700"/>
          </a:xfrm>
        </p:spPr>
        <p:txBody>
          <a:bodyPr>
            <a:normAutofit/>
          </a:bodyPr>
          <a:lstStyle/>
          <a:p>
            <a:pPr algn="ctr"/>
            <a:r>
              <a:rPr lang="it-IT" b="1" dirty="0">
                <a:solidFill>
                  <a:srgbClr val="FF0000"/>
                </a:solidFill>
                <a:latin typeface="Garamond" panose="02020404030301010803" pitchFamily="18" charset="0"/>
              </a:rPr>
              <a:t>Magnetospheric </a:t>
            </a:r>
            <a:r>
              <a:rPr lang="it-IT" b="1" dirty="0" err="1">
                <a:solidFill>
                  <a:srgbClr val="FF0000"/>
                </a:solidFill>
                <a:latin typeface="Garamond" panose="02020404030301010803" pitchFamily="18" charset="0"/>
              </a:rPr>
              <a:t>response</a:t>
            </a:r>
            <a:endParaRPr lang="it-IT" b="1" dirty="0">
              <a:solidFill>
                <a:srgbClr val="FF0000"/>
              </a:solidFill>
              <a:latin typeface="Garamond" panose="02020404030301010803" pitchFamily="18" charset="0"/>
            </a:endParaRPr>
          </a:p>
        </p:txBody>
      </p:sp>
      <p:sp>
        <p:nvSpPr>
          <p:cNvPr id="4" name="CasellaDiTesto 3"/>
          <p:cNvSpPr txBox="1"/>
          <p:nvPr/>
        </p:nvSpPr>
        <p:spPr>
          <a:xfrm>
            <a:off x="7617551" y="51389"/>
            <a:ext cx="4573632" cy="6986528"/>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latin typeface="Garamond" panose="02020404030301010803" pitchFamily="18" charset="0"/>
              </a:rPr>
              <a:t>Magnetosphere </a:t>
            </a:r>
            <a:r>
              <a:rPr lang="it-IT" sz="1600" dirty="0" err="1">
                <a:latin typeface="Garamond" panose="02020404030301010803" pitchFamily="18" charset="0"/>
              </a:rPr>
              <a:t>strongly</a:t>
            </a:r>
            <a:r>
              <a:rPr lang="it-IT" sz="1600" dirty="0">
                <a:latin typeface="Garamond" panose="02020404030301010803" pitchFamily="18" charset="0"/>
              </a:rPr>
              <a:t> </a:t>
            </a:r>
            <a:r>
              <a:rPr lang="it-IT" sz="1600" dirty="0" err="1">
                <a:latin typeface="Garamond" panose="02020404030301010803" pitchFamily="18" charset="0"/>
              </a:rPr>
              <a:t>compressed</a:t>
            </a:r>
            <a:r>
              <a:rPr lang="it-IT" sz="1600" dirty="0">
                <a:latin typeface="Garamond" panose="02020404030301010803" pitchFamily="18" charset="0"/>
              </a:rPr>
              <a:t> (</a:t>
            </a:r>
            <a:r>
              <a:rPr lang="it-IT" sz="1600" dirty="0" err="1">
                <a:latin typeface="Garamond" panose="02020404030301010803" pitchFamily="18" charset="0"/>
              </a:rPr>
              <a:t>red</a:t>
            </a:r>
            <a:r>
              <a:rPr lang="it-IT" sz="1600" dirty="0">
                <a:latin typeface="Garamond" panose="02020404030301010803" pitchFamily="18" charset="0"/>
              </a:rPr>
              <a:t>) with </a:t>
            </a:r>
            <a:r>
              <a:rPr lang="it-IT" sz="1600" dirty="0" err="1">
                <a:latin typeface="Garamond" panose="02020404030301010803" pitchFamily="18" charset="0"/>
              </a:rPr>
              <a:t>respect</a:t>
            </a:r>
            <a:r>
              <a:rPr lang="it-IT" sz="1600" dirty="0">
                <a:latin typeface="Garamond" panose="02020404030301010803" pitchFamily="18" charset="0"/>
              </a:rPr>
              <a:t> to SQ </a:t>
            </a:r>
            <a:r>
              <a:rPr lang="it-IT" sz="1600" dirty="0" err="1">
                <a:latin typeface="Garamond" panose="02020404030301010803" pitchFamily="18" charset="0"/>
              </a:rPr>
              <a:t>configuration</a:t>
            </a:r>
            <a:r>
              <a:rPr lang="it-IT" sz="1600" dirty="0">
                <a:latin typeface="Garamond" panose="02020404030301010803" pitchFamily="18" charset="0"/>
              </a:rPr>
              <a:t> (</a:t>
            </a:r>
            <a:r>
              <a:rPr lang="it-IT" sz="1600" dirty="0" err="1">
                <a:latin typeface="Garamond" panose="02020404030301010803" pitchFamily="18" charset="0"/>
              </a:rPr>
              <a:t>black</a:t>
            </a:r>
            <a:r>
              <a:rPr lang="it-IT" sz="1600" dirty="0">
                <a:latin typeface="Garamond" panose="02020404030301010803" pitchFamily="18" charset="0"/>
              </a:rPr>
              <a:t>) due to the SI [from 10 R</a:t>
            </a:r>
            <a:r>
              <a:rPr lang="it-IT" sz="1600" baseline="-25000" dirty="0">
                <a:latin typeface="Garamond" panose="02020404030301010803" pitchFamily="18" charset="0"/>
              </a:rPr>
              <a:t>E</a:t>
            </a:r>
            <a:r>
              <a:rPr lang="it-IT" sz="1600" dirty="0">
                <a:latin typeface="Garamond" panose="02020404030301010803" pitchFamily="18" charset="0"/>
              </a:rPr>
              <a:t> to 6.8 R</a:t>
            </a:r>
            <a:r>
              <a:rPr lang="it-IT" sz="1600" baseline="-25000" dirty="0">
                <a:latin typeface="Garamond" panose="02020404030301010803" pitchFamily="18" charset="0"/>
              </a:rPr>
              <a:t>E</a:t>
            </a:r>
            <a:r>
              <a:rPr lang="it-IT" sz="1600" dirty="0">
                <a:latin typeface="Garamond" panose="02020404030301010803" pitchFamily="18" charset="0"/>
              </a:rPr>
              <a:t>];</a:t>
            </a:r>
          </a:p>
          <a:p>
            <a:pPr marL="285750" indent="-285750" algn="just">
              <a:buFont typeface="Arial" panose="020B0604020202020204" pitchFamily="34" charset="0"/>
              <a:buChar char="•"/>
            </a:pPr>
            <a:endParaRPr lang="it-IT" sz="1600" dirty="0">
              <a:latin typeface="Garamond" panose="02020404030301010803" pitchFamily="18" charset="0"/>
            </a:endParaRPr>
          </a:p>
          <a:p>
            <a:pPr algn="just"/>
            <a:r>
              <a:rPr lang="it-IT" sz="1600" b="1" dirty="0">
                <a:solidFill>
                  <a:srgbClr val="C00000"/>
                </a:solidFill>
                <a:effectLst>
                  <a:outerShdw blurRad="38100" dist="38100" dir="2700000" algn="tl">
                    <a:srgbClr val="000000">
                      <a:alpha val="43137"/>
                    </a:srgbClr>
                  </a:outerShdw>
                </a:effectLst>
                <a:latin typeface="Garamond" panose="02020404030301010803" pitchFamily="18" charset="0"/>
              </a:rPr>
              <a:t>GOES </a:t>
            </a:r>
            <a:r>
              <a:rPr lang="it-IT" sz="1600" b="1" dirty="0" err="1">
                <a:solidFill>
                  <a:srgbClr val="C00000"/>
                </a:solidFill>
                <a:effectLst>
                  <a:outerShdw blurRad="38100" dist="38100" dir="2700000" algn="tl">
                    <a:srgbClr val="000000">
                      <a:alpha val="43137"/>
                    </a:srgbClr>
                  </a:outerShdw>
                </a:effectLst>
                <a:latin typeface="Garamond" panose="02020404030301010803" pitchFamily="18" charset="0"/>
              </a:rPr>
              <a:t>response</a:t>
            </a:r>
            <a:endParaRPr lang="it-IT" sz="1600" b="1" dirty="0">
              <a:solidFill>
                <a:srgbClr val="C00000"/>
              </a:solidFill>
              <a:effectLst>
                <a:outerShdw blurRad="38100" dist="38100" dir="2700000" algn="tl">
                  <a:srgbClr val="000000">
                    <a:alpha val="43137"/>
                  </a:srgbClr>
                </a:outerShdw>
              </a:effectLst>
              <a:latin typeface="Garamond" panose="02020404030301010803" pitchFamily="18" charset="0"/>
            </a:endParaRPr>
          </a:p>
          <a:p>
            <a:pPr marL="266700" indent="-266700" algn="just">
              <a:buFont typeface="Arial" panose="020B0604020202020204" pitchFamily="34" charset="0"/>
              <a:buChar char="•"/>
            </a:pPr>
            <a:r>
              <a:rPr lang="it-IT" sz="1600" dirty="0" err="1">
                <a:latin typeface="Garamond" panose="02020404030301010803" pitchFamily="18" charset="0"/>
              </a:rPr>
              <a:t>Huge</a:t>
            </a:r>
            <a:r>
              <a:rPr lang="it-IT" sz="1600" dirty="0">
                <a:latin typeface="Garamond" panose="02020404030301010803" pitchFamily="18" charset="0"/>
              </a:rPr>
              <a:t> </a:t>
            </a:r>
            <a:r>
              <a:rPr lang="it-IT" sz="1600" dirty="0" err="1">
                <a:latin typeface="Garamond" panose="02020404030301010803" pitchFamily="18" charset="0"/>
              </a:rPr>
              <a:t>variation</a:t>
            </a:r>
            <a:r>
              <a:rPr lang="it-IT" sz="1600" dirty="0">
                <a:latin typeface="Garamond" panose="02020404030301010803" pitchFamily="18" charset="0"/>
              </a:rPr>
              <a:t> of the magnetospheric field </a:t>
            </a:r>
            <a:r>
              <a:rPr lang="it-IT" sz="1600" dirty="0" err="1">
                <a:latin typeface="Garamond" panose="02020404030301010803" pitchFamily="18" charset="0"/>
              </a:rPr>
              <a:t>at</a:t>
            </a:r>
            <a:r>
              <a:rPr lang="it-IT" sz="1600" dirty="0">
                <a:latin typeface="Garamond" panose="02020404030301010803" pitchFamily="18" charset="0"/>
              </a:rPr>
              <a:t> </a:t>
            </a:r>
            <a:r>
              <a:rPr lang="it-IT" sz="1600" dirty="0" err="1">
                <a:latin typeface="Garamond" panose="02020404030301010803" pitchFamily="18" charset="0"/>
              </a:rPr>
              <a:t>both</a:t>
            </a:r>
            <a:r>
              <a:rPr lang="it-IT" sz="1600" dirty="0">
                <a:latin typeface="Garamond" panose="02020404030301010803" pitchFamily="18" charset="0"/>
              </a:rPr>
              <a:t> GOES 16 and GOES 17 </a:t>
            </a:r>
            <a:r>
              <a:rPr lang="it-IT" sz="1600" dirty="0" err="1">
                <a:latin typeface="Garamond" panose="02020404030301010803" pitchFamily="18" charset="0"/>
              </a:rPr>
              <a:t>spacecraft</a:t>
            </a:r>
            <a:r>
              <a:rPr lang="it-IT" sz="1600" dirty="0">
                <a:latin typeface="Garamond" panose="02020404030301010803" pitchFamily="18" charset="0"/>
              </a:rPr>
              <a:t>; </a:t>
            </a:r>
          </a:p>
          <a:p>
            <a:pPr marL="266700" indent="-266700" algn="just">
              <a:buFont typeface="Arial" panose="020B0604020202020204" pitchFamily="34" charset="0"/>
              <a:buChar char="•"/>
            </a:pPr>
            <a:r>
              <a:rPr lang="it-IT" sz="1600" dirty="0">
                <a:latin typeface="Garamond" panose="02020404030301010803" pitchFamily="18" charset="0"/>
              </a:rPr>
              <a:t>The </a:t>
            </a:r>
            <a:r>
              <a:rPr lang="it-IT" sz="1600" dirty="0" err="1">
                <a:latin typeface="Garamond" panose="02020404030301010803" pitchFamily="18" charset="0"/>
              </a:rPr>
              <a:t>variations</a:t>
            </a:r>
            <a:r>
              <a:rPr lang="it-IT" sz="1600" dirty="0">
                <a:latin typeface="Garamond" panose="02020404030301010803" pitchFamily="18" charset="0"/>
              </a:rPr>
              <a:t> </a:t>
            </a:r>
            <a:r>
              <a:rPr lang="it-IT" sz="1600" dirty="0" err="1">
                <a:latin typeface="Garamond" panose="02020404030301010803" pitchFamily="18" charset="0"/>
              </a:rPr>
              <a:t>along</a:t>
            </a:r>
            <a:r>
              <a:rPr lang="it-IT" sz="1600" dirty="0">
                <a:latin typeface="Garamond" panose="02020404030301010803" pitchFamily="18" charset="0"/>
              </a:rPr>
              <a:t> X </a:t>
            </a:r>
            <a:r>
              <a:rPr lang="it-IT" sz="1600" dirty="0" err="1">
                <a:latin typeface="Garamond" panose="02020404030301010803" pitchFamily="18" charset="0"/>
              </a:rPr>
              <a:t>confirm</a:t>
            </a:r>
            <a:r>
              <a:rPr lang="it-IT" sz="1600" dirty="0">
                <a:latin typeface="Garamond" panose="02020404030301010803" pitchFamily="18" charset="0"/>
              </a:rPr>
              <a:t> the stretching of the </a:t>
            </a:r>
            <a:r>
              <a:rPr lang="it-IT" sz="1600" dirty="0" err="1">
                <a:latin typeface="Garamond" panose="02020404030301010803" pitchFamily="18" charset="0"/>
              </a:rPr>
              <a:t>magnetotail</a:t>
            </a:r>
            <a:r>
              <a:rPr lang="it-IT" sz="1600" dirty="0">
                <a:latin typeface="Garamond" panose="02020404030301010803" pitchFamily="18" charset="0"/>
              </a:rPr>
              <a:t> </a:t>
            </a:r>
            <a:r>
              <a:rPr lang="it-IT" sz="1600" dirty="0" err="1">
                <a:latin typeface="Garamond" panose="02020404030301010803" pitchFamily="18" charset="0"/>
              </a:rPr>
              <a:t>field</a:t>
            </a:r>
            <a:r>
              <a:rPr lang="it-IT" sz="1600" dirty="0">
                <a:latin typeface="Garamond" panose="02020404030301010803" pitchFamily="18" charset="0"/>
              </a:rPr>
              <a:t> </a:t>
            </a:r>
            <a:r>
              <a:rPr lang="it-IT" sz="1600" dirty="0" err="1">
                <a:latin typeface="Garamond" panose="02020404030301010803" pitchFamily="18" charset="0"/>
              </a:rPr>
              <a:t>lines</a:t>
            </a:r>
            <a:r>
              <a:rPr lang="it-IT" sz="1600" dirty="0">
                <a:latin typeface="Garamond" panose="02020404030301010803" pitchFamily="18" charset="0"/>
              </a:rPr>
              <a:t>;</a:t>
            </a:r>
          </a:p>
          <a:p>
            <a:pPr marL="266700" indent="-266700" algn="just">
              <a:buFont typeface="Arial" panose="020B0604020202020204" pitchFamily="34" charset="0"/>
              <a:buChar char="•"/>
            </a:pPr>
            <a:r>
              <a:rPr lang="it-IT" sz="1600" dirty="0">
                <a:latin typeface="Garamond" panose="02020404030301010803" pitchFamily="18" charset="0"/>
              </a:rPr>
              <a:t>The </a:t>
            </a:r>
            <a:r>
              <a:rPr lang="it-IT" sz="1600" dirty="0" err="1">
                <a:latin typeface="Garamond" panose="02020404030301010803" pitchFamily="18" charset="0"/>
              </a:rPr>
              <a:t>variations</a:t>
            </a:r>
            <a:r>
              <a:rPr lang="it-IT" sz="1600" dirty="0">
                <a:latin typeface="Garamond" panose="02020404030301010803" pitchFamily="18" charset="0"/>
              </a:rPr>
              <a:t> </a:t>
            </a:r>
            <a:r>
              <a:rPr lang="it-IT" sz="1600" dirty="0" err="1">
                <a:latin typeface="Garamond" panose="02020404030301010803" pitchFamily="18" charset="0"/>
              </a:rPr>
              <a:t>along</a:t>
            </a:r>
            <a:r>
              <a:rPr lang="it-IT" sz="1600" dirty="0">
                <a:latin typeface="Garamond" panose="02020404030301010803" pitchFamily="18" charset="0"/>
              </a:rPr>
              <a:t> Y </a:t>
            </a:r>
            <a:r>
              <a:rPr lang="it-IT" sz="1600" dirty="0" err="1">
                <a:latin typeface="Garamond" panose="02020404030301010803" pitchFamily="18" charset="0"/>
              </a:rPr>
              <a:t>confirm</a:t>
            </a:r>
            <a:r>
              <a:rPr lang="it-IT" sz="1600" dirty="0">
                <a:latin typeface="Garamond" panose="02020404030301010803" pitchFamily="18" charset="0"/>
              </a:rPr>
              <a:t> the </a:t>
            </a:r>
            <a:r>
              <a:rPr lang="it-IT" sz="1600" dirty="0" err="1">
                <a:latin typeface="Garamond" panose="02020404030301010803" pitchFamily="18" charset="0"/>
              </a:rPr>
              <a:t>twisting</a:t>
            </a:r>
            <a:r>
              <a:rPr lang="it-IT" sz="1600" dirty="0">
                <a:latin typeface="Garamond" panose="02020404030301010803" pitchFamily="18" charset="0"/>
              </a:rPr>
              <a:t> of the </a:t>
            </a:r>
            <a:r>
              <a:rPr lang="it-IT" sz="1600" dirty="0" err="1">
                <a:latin typeface="Garamond" panose="02020404030301010803" pitchFamily="18" charset="0"/>
              </a:rPr>
              <a:t>magnetotail</a:t>
            </a:r>
            <a:r>
              <a:rPr lang="it-IT" sz="1600" dirty="0">
                <a:latin typeface="Garamond" panose="02020404030301010803" pitchFamily="18" charset="0"/>
              </a:rPr>
              <a:t> </a:t>
            </a:r>
            <a:r>
              <a:rPr lang="it-IT" sz="1600" dirty="0" err="1">
                <a:latin typeface="Garamond" panose="02020404030301010803" pitchFamily="18" charset="0"/>
              </a:rPr>
              <a:t>field</a:t>
            </a:r>
            <a:r>
              <a:rPr lang="it-IT" sz="1600" dirty="0">
                <a:latin typeface="Garamond" panose="02020404030301010803" pitchFamily="18" charset="0"/>
              </a:rPr>
              <a:t> </a:t>
            </a:r>
            <a:r>
              <a:rPr lang="it-IT" sz="1600" dirty="0" err="1">
                <a:latin typeface="Garamond" panose="02020404030301010803" pitchFamily="18" charset="0"/>
              </a:rPr>
              <a:t>lines</a:t>
            </a:r>
            <a:r>
              <a:rPr lang="it-IT" sz="1600" dirty="0">
                <a:latin typeface="Garamond" panose="02020404030301010803" pitchFamily="18" charset="0"/>
              </a:rPr>
              <a:t>;</a:t>
            </a:r>
          </a:p>
          <a:p>
            <a:pPr marL="266700" indent="-266700" algn="just">
              <a:buFont typeface="Arial" panose="020B0604020202020204" pitchFamily="34" charset="0"/>
              <a:buChar char="•"/>
            </a:pPr>
            <a:r>
              <a:rPr lang="it-IT" sz="1600" dirty="0">
                <a:latin typeface="Garamond" panose="02020404030301010803" pitchFamily="18" charset="0"/>
              </a:rPr>
              <a:t>The </a:t>
            </a:r>
            <a:r>
              <a:rPr lang="it-IT" sz="1600" dirty="0" err="1">
                <a:latin typeface="Garamond" panose="02020404030301010803" pitchFamily="18" charset="0"/>
              </a:rPr>
              <a:t>variations</a:t>
            </a:r>
            <a:r>
              <a:rPr lang="it-IT" sz="1600" dirty="0">
                <a:latin typeface="Garamond" panose="02020404030301010803" pitchFamily="18" charset="0"/>
              </a:rPr>
              <a:t> </a:t>
            </a:r>
            <a:r>
              <a:rPr lang="it-IT" sz="1600" dirty="0" err="1">
                <a:latin typeface="Garamond" panose="02020404030301010803" pitchFamily="18" charset="0"/>
              </a:rPr>
              <a:t>along</a:t>
            </a:r>
            <a:r>
              <a:rPr lang="it-IT" sz="1600" dirty="0">
                <a:latin typeface="Garamond" panose="02020404030301010803" pitchFamily="18" charset="0"/>
              </a:rPr>
              <a:t> the Z component </a:t>
            </a:r>
            <a:r>
              <a:rPr lang="it-IT" sz="1600" dirty="0" err="1">
                <a:latin typeface="Garamond" panose="02020404030301010803" pitchFamily="18" charset="0"/>
              </a:rPr>
              <a:t>confirm</a:t>
            </a:r>
            <a:r>
              <a:rPr lang="it-IT" sz="1600" dirty="0">
                <a:latin typeface="Garamond" panose="02020404030301010803" pitchFamily="18" charset="0"/>
              </a:rPr>
              <a:t> the </a:t>
            </a:r>
            <a:r>
              <a:rPr lang="it-IT" sz="1600" dirty="0" err="1">
                <a:latin typeface="Garamond" panose="02020404030301010803" pitchFamily="18" charset="0"/>
              </a:rPr>
              <a:t>concurring</a:t>
            </a:r>
            <a:r>
              <a:rPr lang="it-IT" sz="1600" dirty="0">
                <a:latin typeface="Garamond" panose="02020404030301010803" pitchFamily="18" charset="0"/>
              </a:rPr>
              <a:t> </a:t>
            </a:r>
            <a:r>
              <a:rPr lang="it-IT" sz="1600" dirty="0" err="1">
                <a:latin typeface="Garamond" panose="02020404030301010803" pitchFamily="18" charset="0"/>
              </a:rPr>
              <a:t>compression</a:t>
            </a:r>
            <a:r>
              <a:rPr lang="it-IT" sz="1600" dirty="0">
                <a:latin typeface="Garamond" panose="02020404030301010803" pitchFamily="18" charset="0"/>
              </a:rPr>
              <a:t> of the magnetopause and action of the </a:t>
            </a:r>
            <a:r>
              <a:rPr lang="it-IT" sz="1600" dirty="0" err="1">
                <a:latin typeface="Garamond" panose="02020404030301010803" pitchFamily="18" charset="0"/>
              </a:rPr>
              <a:t>enhanced</a:t>
            </a:r>
            <a:r>
              <a:rPr lang="it-IT" sz="1600" dirty="0">
                <a:latin typeface="Garamond" panose="02020404030301010803" pitchFamily="18" charset="0"/>
              </a:rPr>
              <a:t> ring  and </a:t>
            </a:r>
            <a:r>
              <a:rPr lang="it-IT" sz="1600" dirty="0" err="1">
                <a:latin typeface="Garamond" panose="02020404030301010803" pitchFamily="18" charset="0"/>
              </a:rPr>
              <a:t>tail</a:t>
            </a:r>
            <a:r>
              <a:rPr lang="it-IT" sz="1600" dirty="0">
                <a:latin typeface="Garamond" panose="02020404030301010803" pitchFamily="18" charset="0"/>
              </a:rPr>
              <a:t> </a:t>
            </a:r>
            <a:r>
              <a:rPr lang="it-IT" sz="1600" dirty="0" err="1">
                <a:latin typeface="Garamond" panose="02020404030301010803" pitchFamily="18" charset="0"/>
              </a:rPr>
              <a:t>currents</a:t>
            </a:r>
            <a:r>
              <a:rPr lang="it-IT" sz="1600" dirty="0">
                <a:latin typeface="Garamond" panose="02020404030301010803" pitchFamily="18" charset="0"/>
              </a:rPr>
              <a:t>;</a:t>
            </a:r>
          </a:p>
          <a:p>
            <a:pPr marL="266700" indent="-266700" algn="just">
              <a:buFont typeface="Arial" panose="020B0604020202020204" pitchFamily="34" charset="0"/>
              <a:buChar char="•"/>
            </a:pPr>
            <a:r>
              <a:rPr lang="it-IT" sz="1600" dirty="0" err="1">
                <a:latin typeface="Garamond" panose="02020404030301010803" pitchFamily="18" charset="0"/>
              </a:rPr>
              <a:t>This</a:t>
            </a:r>
            <a:r>
              <a:rPr lang="it-IT" sz="1600" dirty="0">
                <a:latin typeface="Garamond" panose="02020404030301010803" pitchFamily="18" charset="0"/>
              </a:rPr>
              <a:t> scenario </a:t>
            </a:r>
            <a:r>
              <a:rPr lang="it-IT" sz="1600" dirty="0" err="1">
                <a:latin typeface="Garamond" panose="02020404030301010803" pitchFamily="18" charset="0"/>
              </a:rPr>
              <a:t>is</a:t>
            </a:r>
            <a:r>
              <a:rPr lang="it-IT" sz="1600" dirty="0">
                <a:latin typeface="Garamond" panose="02020404030301010803" pitchFamily="18" charset="0"/>
              </a:rPr>
              <a:t> </a:t>
            </a:r>
            <a:r>
              <a:rPr lang="it-IT" sz="1600" dirty="0" err="1">
                <a:latin typeface="Garamond" panose="02020404030301010803" pitchFamily="18" charset="0"/>
              </a:rPr>
              <a:t>confirmed</a:t>
            </a:r>
            <a:r>
              <a:rPr lang="it-IT" sz="1600" dirty="0">
                <a:latin typeface="Garamond" panose="02020404030301010803" pitchFamily="18" charset="0"/>
              </a:rPr>
              <a:t> by the </a:t>
            </a:r>
            <a:r>
              <a:rPr lang="it-IT" sz="1600" dirty="0" err="1">
                <a:latin typeface="Garamond" panose="02020404030301010803" pitchFamily="18" charset="0"/>
              </a:rPr>
              <a:t>simulation</a:t>
            </a:r>
            <a:r>
              <a:rPr lang="it-IT" sz="1600" dirty="0">
                <a:latin typeface="Garamond" panose="02020404030301010803" pitchFamily="18" charset="0"/>
              </a:rPr>
              <a:t> of a </a:t>
            </a:r>
            <a:r>
              <a:rPr lang="it-IT" sz="1600" dirty="0" err="1">
                <a:latin typeface="Garamond" panose="02020404030301010803" pitchFamily="18" charset="0"/>
              </a:rPr>
              <a:t>modified</a:t>
            </a:r>
            <a:r>
              <a:rPr lang="it-IT" sz="1600" dirty="0">
                <a:latin typeface="Garamond" panose="02020404030301010803" pitchFamily="18" charset="0"/>
              </a:rPr>
              <a:t> TS04* model (red </a:t>
            </a:r>
            <a:r>
              <a:rPr lang="it-IT" sz="1600" dirty="0" err="1">
                <a:latin typeface="Garamond" panose="02020404030301010803" pitchFamily="18" charset="0"/>
              </a:rPr>
              <a:t>dashed</a:t>
            </a:r>
            <a:r>
              <a:rPr lang="it-IT" sz="1600" dirty="0">
                <a:latin typeface="Garamond" panose="02020404030301010803" pitchFamily="18" charset="0"/>
              </a:rPr>
              <a:t> lines) in </a:t>
            </a:r>
            <a:r>
              <a:rPr lang="it-IT" sz="1600" dirty="0" err="1">
                <a:latin typeface="Garamond" panose="02020404030301010803" pitchFamily="18" charset="0"/>
              </a:rPr>
              <a:t>which</a:t>
            </a:r>
            <a:r>
              <a:rPr lang="it-IT" sz="1600" dirty="0">
                <a:latin typeface="Garamond" panose="02020404030301010803" pitchFamily="18" charset="0"/>
              </a:rPr>
              <a:t>:</a:t>
            </a:r>
          </a:p>
          <a:p>
            <a:pPr marL="342900" indent="-342900" algn="just">
              <a:buFont typeface="+mj-lt"/>
              <a:buAutoNum type="arabicPeriod"/>
            </a:pPr>
            <a:r>
              <a:rPr lang="en-US" sz="1600" dirty="0">
                <a:latin typeface="Garamond" panose="02020404030301010803" pitchFamily="18" charset="0"/>
              </a:rPr>
              <a:t>we considered the contribution of the ring current and tail current (hereafter, TC) alone during the geomagnetic storm;</a:t>
            </a:r>
          </a:p>
          <a:p>
            <a:pPr marL="342900" indent="-342900" algn="just">
              <a:buFont typeface="+mj-lt"/>
              <a:buAutoNum type="arabicPeriod"/>
            </a:pPr>
            <a:r>
              <a:rPr lang="en-US" sz="1600" dirty="0">
                <a:latin typeface="Garamond" panose="02020404030301010803" pitchFamily="18" charset="0"/>
              </a:rPr>
              <a:t>the magnetotail hinging point R</a:t>
            </a:r>
            <a:r>
              <a:rPr lang="en-US" sz="1600" baseline="-25000" dirty="0">
                <a:latin typeface="Garamond" panose="02020404030301010803" pitchFamily="18" charset="0"/>
              </a:rPr>
              <a:t>H</a:t>
            </a:r>
            <a:r>
              <a:rPr lang="en-US" sz="1600" dirty="0">
                <a:latin typeface="Garamond" panose="02020404030301010803" pitchFamily="18" charset="0"/>
              </a:rPr>
              <a:t> shifted from 8.75 R</a:t>
            </a:r>
            <a:r>
              <a:rPr lang="en-US" sz="1600" baseline="-25000" dirty="0">
                <a:latin typeface="Garamond" panose="02020404030301010803" pitchFamily="18" charset="0"/>
              </a:rPr>
              <a:t>E</a:t>
            </a:r>
            <a:r>
              <a:rPr lang="en-US" sz="1600" dirty="0">
                <a:latin typeface="Garamond" panose="02020404030301010803" pitchFamily="18" charset="0"/>
              </a:rPr>
              <a:t> to 6.85 R</a:t>
            </a:r>
            <a:r>
              <a:rPr lang="en-US" sz="1600" baseline="-25000" dirty="0">
                <a:latin typeface="Garamond" panose="02020404030301010803" pitchFamily="18" charset="0"/>
              </a:rPr>
              <a:t>E</a:t>
            </a:r>
            <a:r>
              <a:rPr lang="en-US" sz="1600" dirty="0">
                <a:latin typeface="Garamond" panose="02020404030301010803" pitchFamily="18" charset="0"/>
              </a:rPr>
              <a:t> </a:t>
            </a:r>
          </a:p>
          <a:p>
            <a:pPr marL="342900" indent="-342900" algn="just">
              <a:buFont typeface="+mj-lt"/>
              <a:buAutoNum type="arabicPeriod"/>
            </a:pPr>
            <a:r>
              <a:rPr lang="en-US" sz="1600" dirty="0">
                <a:latin typeface="Garamond" panose="02020404030301010803" pitchFamily="18" charset="0"/>
              </a:rPr>
              <a:t>the current sheet thickness D</a:t>
            </a:r>
            <a:r>
              <a:rPr lang="en-US" sz="1600" baseline="-25000" dirty="0">
                <a:latin typeface="Garamond" panose="02020404030301010803" pitchFamily="18" charset="0"/>
              </a:rPr>
              <a:t>H </a:t>
            </a:r>
            <a:r>
              <a:rPr lang="en-US" sz="1600" dirty="0">
                <a:latin typeface="Garamond" panose="02020404030301010803" pitchFamily="18" charset="0"/>
              </a:rPr>
              <a:t>changed from 5 R</a:t>
            </a:r>
            <a:r>
              <a:rPr lang="en-US" sz="1600" baseline="-25000" dirty="0">
                <a:latin typeface="Garamond" panose="02020404030301010803" pitchFamily="18" charset="0"/>
              </a:rPr>
              <a:t>E</a:t>
            </a:r>
            <a:r>
              <a:rPr lang="en-US" sz="1600" dirty="0">
                <a:latin typeface="Garamond" panose="02020404030301010803" pitchFamily="18" charset="0"/>
              </a:rPr>
              <a:t> to 5.9 R</a:t>
            </a:r>
            <a:r>
              <a:rPr lang="en-US" sz="1600" baseline="-25000" dirty="0">
                <a:latin typeface="Garamond" panose="02020404030301010803" pitchFamily="18" charset="0"/>
              </a:rPr>
              <a:t>E</a:t>
            </a:r>
            <a:r>
              <a:rPr lang="en-US" sz="1600" dirty="0">
                <a:latin typeface="Garamond" panose="02020404030301010803" pitchFamily="18" charset="0"/>
              </a:rPr>
              <a:t> </a:t>
            </a:r>
            <a:endParaRPr lang="it-IT" sz="1600" dirty="0">
              <a:latin typeface="Garamond" panose="02020404030301010803" pitchFamily="18" charset="0"/>
            </a:endParaRPr>
          </a:p>
          <a:p>
            <a:pPr marL="285750" indent="-285750" algn="just">
              <a:buFont typeface="Arial" panose="020B0604020202020204" pitchFamily="34" charset="0"/>
              <a:buChar char="•"/>
            </a:pPr>
            <a:r>
              <a:rPr lang="en-US" sz="1600" dirty="0">
                <a:solidFill>
                  <a:srgbClr val="FF0000"/>
                </a:solidFill>
                <a:latin typeface="Garamond" panose="02020404030301010803" pitchFamily="18" charset="0"/>
              </a:rPr>
              <a:t>TS04* gives a good representation of the behavior of the GOES observations, confirming the key role of the ring current in the morning sector and of the tail current in the nightside sector.</a:t>
            </a:r>
            <a:endParaRPr lang="it-IT" sz="1600" dirty="0">
              <a:solidFill>
                <a:srgbClr val="FF0000"/>
              </a:solidFill>
              <a:latin typeface="Garamond" panose="02020404030301010803" pitchFamily="18" charset="0"/>
            </a:endParaRPr>
          </a:p>
          <a:p>
            <a:endParaRPr lang="it-IT" sz="1600" dirty="0"/>
          </a:p>
        </p:txBody>
      </p:sp>
      <p:cxnSp>
        <p:nvCxnSpPr>
          <p:cNvPr id="7" name="Connettore 1 6"/>
          <p:cNvCxnSpPr/>
          <p:nvPr/>
        </p:nvCxnSpPr>
        <p:spPr>
          <a:xfrm flipV="1">
            <a:off x="7708854" y="1042532"/>
            <a:ext cx="4391025" cy="4763"/>
          </a:xfrm>
          <a:prstGeom prst="line">
            <a:avLst/>
          </a:prstGeom>
        </p:spPr>
        <p:style>
          <a:lnRef idx="3">
            <a:schemeClr val="dk1"/>
          </a:lnRef>
          <a:fillRef idx="0">
            <a:schemeClr val="dk1"/>
          </a:fillRef>
          <a:effectRef idx="2">
            <a:schemeClr val="dk1"/>
          </a:effectRef>
          <a:fontRef idx="minor">
            <a:schemeClr val="tx1"/>
          </a:fontRef>
        </p:style>
      </p:cxnSp>
      <p:pic>
        <p:nvPicPr>
          <p:cNvPr id="8" name="Segnaposto contenuto 7">
            <a:extLst>
              <a:ext uri="{FF2B5EF4-FFF2-40B4-BE49-F238E27FC236}">
                <a16:creationId xmlns:a16="http://schemas.microsoft.com/office/drawing/2014/main" xmlns="" id="{BBC4A107-071C-CB40-7A1B-A503933DF8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9635"/>
            <a:ext cx="7547684" cy="5339263"/>
          </a:xfrm>
        </p:spPr>
      </p:pic>
    </p:spTree>
    <p:extLst>
      <p:ext uri="{BB962C8B-B14F-4D97-AF65-F5344CB8AC3E}">
        <p14:creationId xmlns:p14="http://schemas.microsoft.com/office/powerpoint/2010/main" val="99872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58" y="-347832"/>
            <a:ext cx="9223283" cy="1152524"/>
          </a:xfrm>
        </p:spPr>
        <p:txBody>
          <a:bodyPr>
            <a:normAutofit/>
          </a:bodyPr>
          <a:lstStyle/>
          <a:p>
            <a:pPr marL="285750" indent="-285750" algn="ctr"/>
            <a:r>
              <a:rPr lang="it-IT" sz="3200" b="1" dirty="0">
                <a:solidFill>
                  <a:srgbClr val="FF0000"/>
                </a:solidFill>
                <a:latin typeface="Garamond" panose="02020404030301010803" pitchFamily="18" charset="0"/>
              </a:rPr>
              <a:t>Ionospheric </a:t>
            </a:r>
            <a:r>
              <a:rPr lang="it-IT" sz="3200" b="1" dirty="0" err="1">
                <a:solidFill>
                  <a:srgbClr val="FF0000"/>
                </a:solidFill>
                <a:latin typeface="Garamond" panose="02020404030301010803" pitchFamily="18" charset="0"/>
              </a:rPr>
              <a:t>particle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response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at</a:t>
            </a:r>
            <a:r>
              <a:rPr lang="it-IT" sz="3200" b="1" dirty="0">
                <a:solidFill>
                  <a:srgbClr val="FF0000"/>
                </a:solidFill>
                <a:latin typeface="Garamond" panose="02020404030301010803" pitchFamily="18" charset="0"/>
              </a:rPr>
              <a:t> LEO </a:t>
            </a:r>
            <a:r>
              <a:rPr lang="it-IT" sz="3200" b="1" dirty="0" err="1">
                <a:solidFill>
                  <a:srgbClr val="FF0000"/>
                </a:solidFill>
                <a:latin typeface="Garamond" panose="02020404030301010803" pitchFamily="18" charset="0"/>
              </a:rPr>
              <a:t>orbit</a:t>
            </a:r>
            <a:endParaRPr lang="it-IT" sz="3200" dirty="0">
              <a:solidFill>
                <a:srgbClr val="FF0000"/>
              </a:solidFill>
              <a:latin typeface="Garamond" panose="02020404030301010803" pitchFamily="18" charset="0"/>
            </a:endParaRPr>
          </a:p>
        </p:txBody>
      </p:sp>
      <p:pic>
        <p:nvPicPr>
          <p:cNvPr id="14" name="Segnaposto contenuto 13">
            <a:extLst>
              <a:ext uri="{FF2B5EF4-FFF2-40B4-BE49-F238E27FC236}">
                <a16:creationId xmlns:a16="http://schemas.microsoft.com/office/drawing/2014/main" xmlns="" id="{71D38976-7B7A-3E75-DF74-8B8C2FBFC2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055" r="4863" b="51885"/>
          <a:stretch/>
        </p:blipFill>
        <p:spPr>
          <a:xfrm>
            <a:off x="68979" y="1669982"/>
            <a:ext cx="8344116" cy="2473693"/>
          </a:xfrm>
        </p:spPr>
      </p:pic>
      <p:sp>
        <p:nvSpPr>
          <p:cNvPr id="16" name="CasellaDiTesto 15">
            <a:extLst>
              <a:ext uri="{FF2B5EF4-FFF2-40B4-BE49-F238E27FC236}">
                <a16:creationId xmlns:a16="http://schemas.microsoft.com/office/drawing/2014/main" xmlns="" id="{3743FE47-500C-5337-EB0D-0DE3B9E7539F}"/>
              </a:ext>
            </a:extLst>
          </p:cNvPr>
          <p:cNvSpPr txBox="1"/>
          <p:nvPr/>
        </p:nvSpPr>
        <p:spPr>
          <a:xfrm>
            <a:off x="0" y="490303"/>
            <a:ext cx="12192000" cy="707886"/>
          </a:xfrm>
          <a:prstGeom prst="rect">
            <a:avLst/>
          </a:prstGeom>
          <a:noFill/>
        </p:spPr>
        <p:txBody>
          <a:bodyPr wrap="square">
            <a:spAutoFit/>
          </a:bodyPr>
          <a:lstStyle/>
          <a:p>
            <a:pPr algn="just"/>
            <a:r>
              <a:rPr lang="it-IT" sz="2000" dirty="0">
                <a:latin typeface="Garamond" panose="02020404030301010803" pitchFamily="18" charset="0"/>
              </a:rPr>
              <a:t>The </a:t>
            </a:r>
            <a:r>
              <a:rPr lang="it-IT" sz="2000" dirty="0" err="1">
                <a:latin typeface="Garamond" panose="02020404030301010803" pitchFamily="18" charset="0"/>
              </a:rPr>
              <a:t>rearrangement</a:t>
            </a:r>
            <a:r>
              <a:rPr lang="it-IT" sz="2000" dirty="0">
                <a:latin typeface="Garamond" panose="02020404030301010803" pitchFamily="18" charset="0"/>
              </a:rPr>
              <a:t> of electron </a:t>
            </a:r>
            <a:r>
              <a:rPr lang="it-IT" sz="2000" dirty="0" err="1">
                <a:latin typeface="Garamond" panose="02020404030301010803" pitchFamily="18" charset="0"/>
              </a:rPr>
              <a:t>populations</a:t>
            </a:r>
            <a:r>
              <a:rPr lang="it-IT" sz="2000" dirty="0">
                <a:latin typeface="Garamond" panose="02020404030301010803" pitchFamily="18" charset="0"/>
              </a:rPr>
              <a:t> in the </a:t>
            </a:r>
            <a:r>
              <a:rPr lang="it-IT" sz="2000" dirty="0" err="1">
                <a:latin typeface="Garamond" panose="02020404030301010803" pitchFamily="18" charset="0"/>
              </a:rPr>
              <a:t>Earth's</a:t>
            </a:r>
            <a:r>
              <a:rPr lang="it-IT" sz="2000" dirty="0">
                <a:latin typeface="Garamond" panose="02020404030301010803" pitchFamily="18" charset="0"/>
              </a:rPr>
              <a:t> </a:t>
            </a:r>
            <a:r>
              <a:rPr lang="it-IT" sz="2000" dirty="0" err="1">
                <a:latin typeface="Garamond" panose="02020404030301010803" pitchFamily="18" charset="0"/>
              </a:rPr>
              <a:t>magnetosphere</a:t>
            </a:r>
            <a:r>
              <a:rPr lang="it-IT" sz="2000" dirty="0">
                <a:latin typeface="Garamond" panose="02020404030301010803" pitchFamily="18" charset="0"/>
              </a:rPr>
              <a:t> </a:t>
            </a:r>
            <a:r>
              <a:rPr lang="it-IT" sz="2000" dirty="0" err="1">
                <a:latin typeface="Garamond" panose="02020404030301010803" pitchFamily="18" charset="0"/>
              </a:rPr>
              <a:t>was</a:t>
            </a:r>
            <a:r>
              <a:rPr lang="it-IT" sz="2000" dirty="0">
                <a:latin typeface="Garamond" panose="02020404030301010803" pitchFamily="18" charset="0"/>
              </a:rPr>
              <a:t> </a:t>
            </a:r>
            <a:r>
              <a:rPr lang="it-IT" sz="2000" dirty="0" err="1">
                <a:latin typeface="Garamond" panose="02020404030301010803" pitchFamily="18" charset="0"/>
              </a:rPr>
              <a:t>analyzed</a:t>
            </a:r>
            <a:r>
              <a:rPr lang="it-IT" sz="2000" dirty="0">
                <a:latin typeface="Garamond" panose="02020404030301010803" pitchFamily="18" charset="0"/>
              </a:rPr>
              <a:t> by </a:t>
            </a:r>
            <a:r>
              <a:rPr lang="it-IT" sz="2000" dirty="0" err="1">
                <a:latin typeface="Garamond" panose="02020404030301010803" pitchFamily="18" charset="0"/>
              </a:rPr>
              <a:t>using</a:t>
            </a:r>
            <a:r>
              <a:rPr lang="it-IT" sz="2000" dirty="0">
                <a:latin typeface="Garamond" panose="02020404030301010803" pitchFamily="18" charset="0"/>
              </a:rPr>
              <a:t> </a:t>
            </a:r>
            <a:r>
              <a:rPr lang="it-IT" sz="2000" dirty="0" err="1">
                <a:latin typeface="Garamond" panose="02020404030301010803" pitchFamily="18" charset="0"/>
              </a:rPr>
              <a:t>particle</a:t>
            </a:r>
            <a:r>
              <a:rPr lang="it-IT" sz="2000" dirty="0">
                <a:latin typeface="Garamond" panose="02020404030301010803" pitchFamily="18" charset="0"/>
              </a:rPr>
              <a:t> data from the MEPED-90° </a:t>
            </a:r>
            <a:r>
              <a:rPr lang="it-IT" sz="2000" dirty="0" smtClean="0">
                <a:latin typeface="Garamond" panose="02020404030301010803" pitchFamily="18" charset="0"/>
              </a:rPr>
              <a:t>(</a:t>
            </a:r>
            <a:r>
              <a:rPr lang="it-IT" sz="2000" dirty="0" err="1" smtClean="0">
                <a:latin typeface="Garamond" panose="02020404030301010803" pitchFamily="18" charset="0"/>
              </a:rPr>
              <a:t>lower</a:t>
            </a:r>
            <a:r>
              <a:rPr lang="it-IT" sz="2000" dirty="0" smtClean="0">
                <a:latin typeface="Garamond" panose="02020404030301010803" pitchFamily="18" charset="0"/>
              </a:rPr>
              <a:t> panel) electron </a:t>
            </a:r>
            <a:r>
              <a:rPr lang="it-IT" sz="2000" dirty="0" err="1">
                <a:latin typeface="Garamond" panose="02020404030301010803" pitchFamily="18" charset="0"/>
              </a:rPr>
              <a:t>telescope</a:t>
            </a:r>
            <a:r>
              <a:rPr lang="it-IT" sz="2000" dirty="0">
                <a:latin typeface="Garamond" panose="02020404030301010803" pitchFamily="18" charset="0"/>
              </a:rPr>
              <a:t> on board the NOAA19-POES </a:t>
            </a:r>
            <a:r>
              <a:rPr lang="it-IT" sz="2000" dirty="0" smtClean="0">
                <a:latin typeface="Garamond" panose="02020404030301010803" pitchFamily="18" charset="0"/>
              </a:rPr>
              <a:t>satellite.</a:t>
            </a:r>
            <a:endParaRPr lang="it-IT" sz="2000" dirty="0">
              <a:latin typeface="Garamond" panose="02020404030301010803" pitchFamily="18" charset="0"/>
            </a:endParaRPr>
          </a:p>
        </p:txBody>
      </p:sp>
      <p:sp>
        <p:nvSpPr>
          <p:cNvPr id="18" name="CasellaDiTesto 17">
            <a:extLst>
              <a:ext uri="{FF2B5EF4-FFF2-40B4-BE49-F238E27FC236}">
                <a16:creationId xmlns:a16="http://schemas.microsoft.com/office/drawing/2014/main" xmlns="" id="{22AF8154-C935-6E3F-4A36-A4F5FE8BD75D}"/>
              </a:ext>
            </a:extLst>
          </p:cNvPr>
          <p:cNvSpPr txBox="1"/>
          <p:nvPr/>
        </p:nvSpPr>
        <p:spPr>
          <a:xfrm>
            <a:off x="8503920" y="1210965"/>
            <a:ext cx="3504862" cy="3600986"/>
          </a:xfrm>
          <a:prstGeom prst="rect">
            <a:avLst/>
          </a:prstGeom>
          <a:noFill/>
        </p:spPr>
        <p:txBody>
          <a:bodyPr wrap="square">
            <a:spAutoFit/>
          </a:bodyPr>
          <a:lstStyle/>
          <a:p>
            <a:pPr marL="285750" indent="-285750" algn="just">
              <a:buFont typeface="Arial" panose="020B0604020202020204" pitchFamily="34" charset="0"/>
              <a:buChar char="•"/>
            </a:pPr>
            <a:r>
              <a:rPr lang="it-IT" sz="1900" dirty="0">
                <a:latin typeface="Garamond" panose="02020404030301010803" pitchFamily="18" charset="0"/>
              </a:rPr>
              <a:t>The </a:t>
            </a:r>
            <a:r>
              <a:rPr lang="it-IT" sz="1900" dirty="0" err="1">
                <a:latin typeface="Garamond" panose="02020404030301010803" pitchFamily="18" charset="0"/>
              </a:rPr>
              <a:t>flux</a:t>
            </a:r>
            <a:r>
              <a:rPr lang="it-IT" sz="1900" dirty="0">
                <a:latin typeface="Garamond" panose="02020404030301010803" pitchFamily="18" charset="0"/>
              </a:rPr>
              <a:t> </a:t>
            </a:r>
            <a:r>
              <a:rPr lang="it-IT" sz="1900" dirty="0" err="1" smtClean="0">
                <a:latin typeface="Garamond" panose="02020404030301010803" pitchFamily="18" charset="0"/>
              </a:rPr>
              <a:t>values</a:t>
            </a:r>
            <a:r>
              <a:rPr lang="it-IT" sz="1900" dirty="0" smtClean="0">
                <a:latin typeface="Garamond" panose="02020404030301010803" pitchFamily="18" charset="0"/>
              </a:rPr>
              <a:t>, </a:t>
            </a:r>
            <a:r>
              <a:rPr lang="it-IT" sz="1900" dirty="0" err="1" smtClean="0">
                <a:latin typeface="Garamond" panose="02020404030301010803" pitchFamily="18" charset="0"/>
              </a:rPr>
              <a:t>which</a:t>
            </a:r>
            <a:r>
              <a:rPr lang="it-IT" sz="1900" dirty="0" smtClean="0">
                <a:latin typeface="Garamond" panose="02020404030301010803" pitchFamily="18" charset="0"/>
              </a:rPr>
              <a:t> </a:t>
            </a:r>
            <a:r>
              <a:rPr lang="it-IT" sz="1900" dirty="0">
                <a:latin typeface="Garamond" panose="02020404030301010803" pitchFamily="18" charset="0"/>
              </a:rPr>
              <a:t>are </a:t>
            </a:r>
            <a:r>
              <a:rPr lang="it-IT" sz="1900" dirty="0" err="1">
                <a:latin typeface="Garamond" panose="02020404030301010803" pitchFamily="18" charset="0"/>
              </a:rPr>
              <a:t>dominated</a:t>
            </a:r>
            <a:r>
              <a:rPr lang="it-IT" sz="1900" dirty="0">
                <a:latin typeface="Garamond" panose="02020404030301010803" pitchFamily="18" charset="0"/>
              </a:rPr>
              <a:t> by the </a:t>
            </a:r>
            <a:r>
              <a:rPr lang="it-IT" sz="1900" dirty="0" err="1">
                <a:latin typeface="Garamond" panose="02020404030301010803" pitchFamily="18" charset="0"/>
              </a:rPr>
              <a:t>contribution</a:t>
            </a:r>
            <a:r>
              <a:rPr lang="it-IT" sz="1900" dirty="0">
                <a:latin typeface="Garamond" panose="02020404030301010803" pitchFamily="18" charset="0"/>
              </a:rPr>
              <a:t> of low-energy </a:t>
            </a:r>
            <a:r>
              <a:rPr lang="it-IT" sz="1900" dirty="0" err="1">
                <a:latin typeface="Garamond" panose="02020404030301010803" pitchFamily="18" charset="0"/>
              </a:rPr>
              <a:t>electrons</a:t>
            </a:r>
            <a:r>
              <a:rPr lang="it-IT" sz="1900" dirty="0">
                <a:latin typeface="Garamond" panose="02020404030301010803" pitchFamily="18" charset="0"/>
              </a:rPr>
              <a:t>, point out a </a:t>
            </a:r>
            <a:r>
              <a:rPr lang="it-IT" sz="1900" dirty="0" err="1">
                <a:latin typeface="Garamond" panose="02020404030301010803" pitchFamily="18" charset="0"/>
              </a:rPr>
              <a:t>prolonged</a:t>
            </a:r>
            <a:r>
              <a:rPr lang="it-IT" sz="1900" dirty="0">
                <a:latin typeface="Garamond" panose="02020404030301010803" pitchFamily="18" charset="0"/>
              </a:rPr>
              <a:t> slot-filling event </a:t>
            </a:r>
            <a:r>
              <a:rPr lang="it-IT" sz="1900" dirty="0" err="1">
                <a:latin typeface="Garamond" panose="02020404030301010803" pitchFamily="18" charset="0"/>
              </a:rPr>
              <a:t>immediately</a:t>
            </a:r>
            <a:r>
              <a:rPr lang="it-IT" sz="1900" dirty="0">
                <a:latin typeface="Garamond" panose="02020404030301010803" pitchFamily="18" charset="0"/>
              </a:rPr>
              <a:t> downstream of maximum </a:t>
            </a:r>
            <a:r>
              <a:rPr lang="it-IT" sz="1900" dirty="0" err="1">
                <a:latin typeface="Garamond" panose="02020404030301010803" pitchFamily="18" charset="0"/>
              </a:rPr>
              <a:t>geomagnetic</a:t>
            </a:r>
            <a:r>
              <a:rPr lang="it-IT" sz="1900" dirty="0">
                <a:latin typeface="Garamond" panose="02020404030301010803" pitchFamily="18" charset="0"/>
              </a:rPr>
              <a:t> </a:t>
            </a:r>
            <a:r>
              <a:rPr lang="it-IT" sz="1900" dirty="0" err="1">
                <a:latin typeface="Garamond" panose="02020404030301010803" pitchFamily="18" charset="0"/>
              </a:rPr>
              <a:t>disturbance</a:t>
            </a:r>
            <a:r>
              <a:rPr lang="it-IT" sz="1900" dirty="0">
                <a:latin typeface="Garamond" panose="02020404030301010803" pitchFamily="18" charset="0"/>
              </a:rPr>
              <a:t>. </a:t>
            </a:r>
          </a:p>
          <a:p>
            <a:pPr marL="285750" indent="-285750" algn="just">
              <a:buFont typeface="Arial" panose="020B0604020202020204" pitchFamily="34" charset="0"/>
              <a:buChar char="•"/>
            </a:pPr>
            <a:r>
              <a:rPr lang="it-IT" sz="1900" dirty="0" err="1">
                <a:latin typeface="Garamond" panose="02020404030301010803" pitchFamily="18" charset="0"/>
              </a:rPr>
              <a:t>Correspondingly</a:t>
            </a:r>
            <a:r>
              <a:rPr lang="it-IT" sz="1900" dirty="0">
                <a:latin typeface="Garamond" panose="02020404030301010803" pitchFamily="18" charset="0"/>
              </a:rPr>
              <a:t>, the </a:t>
            </a:r>
            <a:r>
              <a:rPr lang="it-IT" sz="1900" dirty="0" err="1">
                <a:latin typeface="Garamond" panose="02020404030301010803" pitchFamily="18" charset="0"/>
              </a:rPr>
              <a:t>plasmapause</a:t>
            </a:r>
            <a:r>
              <a:rPr lang="it-IT" sz="1900" dirty="0">
                <a:latin typeface="Garamond" panose="02020404030301010803" pitchFamily="18" charset="0"/>
              </a:rPr>
              <a:t> (full black line) - </a:t>
            </a:r>
            <a:r>
              <a:rPr lang="it-IT" sz="1900" dirty="0" err="1">
                <a:latin typeface="Garamond" panose="02020404030301010803" pitchFamily="18" charset="0"/>
              </a:rPr>
              <a:t>estimated</a:t>
            </a:r>
            <a:r>
              <a:rPr lang="it-IT" sz="1900" dirty="0">
                <a:latin typeface="Garamond" panose="02020404030301010803" pitchFamily="18" charset="0"/>
              </a:rPr>
              <a:t> from the Liu et al. (2014) model - steps back to L ~ 3.8</a:t>
            </a:r>
            <a:r>
              <a:rPr lang="it-IT" sz="1900" dirty="0" smtClean="0">
                <a:latin typeface="Garamond" panose="02020404030301010803" pitchFamily="18" charset="0"/>
              </a:rPr>
              <a:t>.</a:t>
            </a:r>
            <a:endParaRPr lang="it-IT" sz="1900" dirty="0">
              <a:latin typeface="Garamond" panose="02020404030301010803" pitchFamily="18" charset="0"/>
            </a:endParaRPr>
          </a:p>
        </p:txBody>
      </p:sp>
      <p:sp>
        <p:nvSpPr>
          <p:cNvPr id="4" name="Rettangolo 3"/>
          <p:cNvSpPr/>
          <p:nvPr/>
        </p:nvSpPr>
        <p:spPr>
          <a:xfrm>
            <a:off x="35291" y="4904670"/>
            <a:ext cx="12063663" cy="1323439"/>
          </a:xfrm>
          <a:prstGeom prst="rect">
            <a:avLst/>
          </a:prstGeom>
        </p:spPr>
        <p:txBody>
          <a:bodyPr wrap="square">
            <a:spAutoFit/>
          </a:bodyPr>
          <a:lstStyle/>
          <a:p>
            <a:pPr marL="285750" indent="-285750" algn="just">
              <a:buFont typeface="Arial" panose="020B0604020202020204" pitchFamily="34" charset="0"/>
              <a:buChar char="•"/>
            </a:pPr>
            <a:r>
              <a:rPr lang="en-US" sz="2000" b="1" dirty="0" smtClean="0">
                <a:solidFill>
                  <a:srgbClr val="FF0000"/>
                </a:solidFill>
                <a:effectLst>
                  <a:outerShdw blurRad="38100" dist="38100" dir="2700000" algn="tl">
                    <a:srgbClr val="000000">
                      <a:alpha val="43137"/>
                    </a:srgbClr>
                  </a:outerShdw>
                </a:effectLst>
                <a:latin typeface="Garamond" panose="02020404030301010803" pitchFamily="18" charset="0"/>
              </a:rPr>
              <a:t>At </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the onset of May 12, 2021 storm, the concurrent </a:t>
            </a:r>
            <a:r>
              <a:rPr lang="en-US" sz="2000" b="1" dirty="0" err="1">
                <a:solidFill>
                  <a:srgbClr val="FF0000"/>
                </a:solidFill>
                <a:effectLst>
                  <a:outerShdw blurRad="38100" dist="38100" dir="2700000" algn="tl">
                    <a:srgbClr val="000000">
                      <a:alpha val="43137"/>
                    </a:srgbClr>
                  </a:outerShdw>
                </a:effectLst>
                <a:latin typeface="Garamond" panose="02020404030301010803" pitchFamily="18" charset="0"/>
              </a:rPr>
              <a:t>substorm</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 </a:t>
            </a:r>
            <a:r>
              <a:rPr lang="en-US" sz="2000" b="1" dirty="0" smtClean="0">
                <a:solidFill>
                  <a:srgbClr val="FF0000"/>
                </a:solidFill>
                <a:effectLst>
                  <a:outerShdw blurRad="38100" dist="38100" dir="2700000" algn="tl">
                    <a:srgbClr val="000000">
                      <a:alpha val="43137"/>
                    </a:srgbClr>
                  </a:outerShdw>
                </a:effectLst>
                <a:latin typeface="Garamond" panose="02020404030301010803" pitchFamily="18" charset="0"/>
              </a:rPr>
              <a:t>activity </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may represent a suitable candidate for the injection of such source/seed populations to be resonantly accelerated by ULF waves at the boundary of the plasmasphere, where the plasma density gradient affects wave growth (</a:t>
            </a:r>
            <a:r>
              <a:rPr lang="en-US" sz="2000" b="1" dirty="0" err="1">
                <a:solidFill>
                  <a:srgbClr val="FF0000"/>
                </a:solidFill>
                <a:effectLst>
                  <a:outerShdw blurRad="38100" dist="38100" dir="2700000" algn="tl">
                    <a:srgbClr val="000000">
                      <a:alpha val="43137"/>
                    </a:srgbClr>
                  </a:outerShdw>
                </a:effectLst>
                <a:latin typeface="Garamond" panose="02020404030301010803" pitchFamily="18" charset="0"/>
              </a:rPr>
              <a:t>Liu&amp;Cao</a:t>
            </a:r>
            <a:r>
              <a:rPr lang="en-US" sz="2000" b="1" dirty="0">
                <a:solidFill>
                  <a:srgbClr val="FF0000"/>
                </a:solidFill>
                <a:effectLst>
                  <a:outerShdw blurRad="38100" dist="38100" dir="2700000" algn="tl">
                    <a:srgbClr val="000000">
                      <a:alpha val="43137"/>
                    </a:srgbClr>
                  </a:outerShdw>
                </a:effectLst>
                <a:latin typeface="Garamond" panose="02020404030301010803" pitchFamily="18" charset="0"/>
              </a:rPr>
              <a:t> 2014) and interactions.</a:t>
            </a:r>
            <a:endParaRPr lang="it-IT" sz="2000"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17696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7516" y="-285487"/>
            <a:ext cx="7119937" cy="1152524"/>
          </a:xfrm>
        </p:spPr>
        <p:txBody>
          <a:bodyPr>
            <a:normAutofit/>
          </a:bodyPr>
          <a:lstStyle/>
          <a:p>
            <a:pPr marL="285750" indent="-285750" algn="ctr"/>
            <a:r>
              <a:rPr lang="it-IT" b="1" dirty="0" err="1">
                <a:solidFill>
                  <a:srgbClr val="FF0000"/>
                </a:solidFill>
                <a:effectLst>
                  <a:outerShdw blurRad="38100" dist="38100" dir="2700000" algn="tl">
                    <a:srgbClr val="000000">
                      <a:alpha val="43137"/>
                    </a:srgbClr>
                  </a:outerShdw>
                </a:effectLst>
                <a:latin typeface="Garamond" panose="02020404030301010803" pitchFamily="18" charset="0"/>
              </a:rPr>
              <a:t>Conclusions</a:t>
            </a:r>
            <a:endParaRPr lang="it-IT" sz="4000"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a:xfrm>
            <a:off x="125260" y="603990"/>
            <a:ext cx="11887068" cy="6761314"/>
          </a:xfrm>
        </p:spPr>
        <p:txBody>
          <a:bodyPr>
            <a:noAutofit/>
          </a:bodyPr>
          <a:lstStyle/>
          <a:p>
            <a:pPr algn="just"/>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The May 12, 2021 geomagnetic storm was caused by a CME occurred on May 9, 2021 at 11:30 UT, as a consequence of a filament eruption observed in the southern solar hemisphere.</a:t>
            </a:r>
          </a:p>
          <a:p>
            <a:pPr algn="just"/>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Under the hypothesis that the part of the ICME hitting the Earth interacts with the fast SW generated by the CH over the whole duration of its travel, we have estimated its time travel to 1AU and its velocity at arrival, obtaining May 12, 2021 at (04:00 ± 6)h and (640 ± 70) km/s, respectively.</a:t>
            </a:r>
          </a:p>
          <a:p>
            <a:pPr algn="just"/>
            <a:r>
              <a:rPr lang="en-US" sz="1850" dirty="0">
                <a:latin typeface="Garamond" panose="02020404030301010803" pitchFamily="18" charset="0"/>
              </a:rPr>
              <a:t>Such estimations are confirmed by the observations at the first </a:t>
            </a:r>
            <a:r>
              <a:rPr lang="en-US" sz="1850" dirty="0" err="1">
                <a:latin typeface="Garamond" panose="02020404030301010803" pitchFamily="18" charset="0"/>
              </a:rPr>
              <a:t>Lagrangian</a:t>
            </a:r>
            <a:r>
              <a:rPr lang="en-US" sz="1850" dirty="0">
                <a:latin typeface="Garamond" panose="02020404030301010803" pitchFamily="18" charset="0"/>
              </a:rPr>
              <a:t> point (WIND satellite).</a:t>
            </a:r>
          </a:p>
          <a:p>
            <a:pPr algn="just"/>
            <a:r>
              <a:rPr lang="en-US" sz="1850" dirty="0">
                <a:latin typeface="Garamond" panose="02020404030301010803" pitchFamily="18" charset="0"/>
              </a:rPr>
              <a:t>The consequence of the ICME passage through the Earth's magnetosphere was the reconfiguration of the magnetospheric principal current systems: </a:t>
            </a:r>
          </a:p>
          <a:p>
            <a:pPr marL="2066925" indent="-457200" algn="just">
              <a:buFont typeface="+mj-lt"/>
              <a:buAutoNum type="arabicPeriod"/>
            </a:pPr>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IPs: the magnetopause nose moved back to ~ 6.8 R</a:t>
            </a:r>
            <a:r>
              <a:rPr lang="en-US" sz="1850" baseline="-25000" dirty="0">
                <a:solidFill>
                  <a:srgbClr val="FF0000"/>
                </a:solidFill>
                <a:effectLst>
                  <a:outerShdw blurRad="38100" dist="38100" dir="2700000" algn="tl">
                    <a:srgbClr val="000000">
                      <a:alpha val="43137"/>
                    </a:srgbClr>
                  </a:outerShdw>
                </a:effectLst>
                <a:latin typeface="Garamond" panose="02020404030301010803" pitchFamily="18" charset="0"/>
              </a:rPr>
              <a:t>E</a:t>
            </a:r>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 as a consequence of the concurrent contributions of a strong increase in the SW dynamic pressure and the southward switching of the IMF orientation;</a:t>
            </a:r>
          </a:p>
          <a:p>
            <a:pPr marL="2066925" indent="-457200" algn="just">
              <a:buFont typeface="+mj-lt"/>
              <a:buAutoNum type="arabicPeriod"/>
            </a:pPr>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During the passage of the magnetic cloud, the magnetospheric observations confirmed the direct interplay of the partial ring current, which increased in amplitude due to the reconnection at the magnetopause, with the magnetotail current, which </a:t>
            </a:r>
            <a:r>
              <a:rPr lang="en-US" sz="1850" dirty="0" err="1">
                <a:solidFill>
                  <a:srgbClr val="FF0000"/>
                </a:solidFill>
                <a:effectLst>
                  <a:outerShdw blurRad="38100" dist="38100" dir="2700000" algn="tl">
                    <a:srgbClr val="000000">
                      <a:alpha val="43137"/>
                    </a:srgbClr>
                  </a:outerShdw>
                </a:effectLst>
                <a:latin typeface="Garamond" panose="02020404030301010803" pitchFamily="18" charset="0"/>
              </a:rPr>
              <a:t>dipolarizes</a:t>
            </a:r>
            <a:r>
              <a:rPr lang="en-US" sz="1850" dirty="0">
                <a:solidFill>
                  <a:srgbClr val="FF0000"/>
                </a:solidFill>
                <a:effectLst>
                  <a:outerShdw blurRad="38100" dist="38100" dir="2700000" algn="tl">
                    <a:srgbClr val="000000">
                      <a:alpha val="43137"/>
                    </a:srgbClr>
                  </a:outerShdw>
                </a:effectLst>
                <a:latin typeface="Garamond" panose="02020404030301010803" pitchFamily="18" charset="0"/>
              </a:rPr>
              <a:t> and experiences an increasing of plasma density in its neutral sheet.</a:t>
            </a:r>
          </a:p>
          <a:p>
            <a:pPr marL="450850" indent="-450850" algn="just"/>
            <a:r>
              <a:rPr lang="en-US" sz="1850" dirty="0" smtClean="0">
                <a:latin typeface="Garamond" panose="02020404030301010803" pitchFamily="18" charset="0"/>
              </a:rPr>
              <a:t>From </a:t>
            </a:r>
            <a:r>
              <a:rPr lang="en-US" sz="1850" dirty="0">
                <a:latin typeface="Garamond" panose="02020404030301010803" pitchFamily="18" charset="0"/>
              </a:rPr>
              <a:t>the particle point of view one primary impact of the storm development is the sudden and persistent loss of relativistic electrons from the entire ORB, whose very rapid, non-recovering dropout can only be the result of non-adiabatic processes (magnetopause </a:t>
            </a:r>
            <a:r>
              <a:rPr lang="en-US" sz="1850" dirty="0" smtClean="0">
                <a:latin typeface="Garamond" panose="02020404030301010803" pitchFamily="18" charset="0"/>
              </a:rPr>
              <a:t>shadowing </a:t>
            </a:r>
            <a:r>
              <a:rPr lang="en-US" sz="1850" dirty="0">
                <a:latin typeface="Garamond" panose="02020404030301010803" pitchFamily="18" charset="0"/>
              </a:rPr>
              <a:t>+ outward radial transport) permanently  removing particles from the system. </a:t>
            </a:r>
          </a:p>
          <a:p>
            <a:r>
              <a:rPr lang="en-US" sz="2000" b="1" dirty="0" smtClean="0">
                <a:solidFill>
                  <a:schemeClr val="accent6"/>
                </a:solidFill>
                <a:effectLst>
                  <a:outerShdw blurRad="38100" dist="38100" dir="2700000" algn="tl">
                    <a:srgbClr val="000000">
                      <a:alpha val="43137"/>
                    </a:srgbClr>
                  </a:outerShdw>
                </a:effectLst>
                <a:latin typeface="Garamond" panose="02020404030301010803" pitchFamily="18" charset="0"/>
              </a:rPr>
              <a:t>More details on Piersanti et al., (2022</a:t>
            </a:r>
            <a:r>
              <a:rPr lang="en-US" sz="2000" b="1" dirty="0">
                <a:solidFill>
                  <a:schemeClr val="accent6"/>
                </a:solidFill>
                <a:effectLst>
                  <a:outerShdw blurRad="38100" dist="38100" dir="2700000" algn="tl">
                    <a:srgbClr val="000000">
                      <a:alpha val="43137"/>
                    </a:srgbClr>
                  </a:outerShdw>
                </a:effectLst>
                <a:latin typeface="Garamond" panose="02020404030301010803" pitchFamily="18" charset="0"/>
              </a:rPr>
              <a:t>), https://doi.org/10.1029/2021SW003016. </a:t>
            </a:r>
          </a:p>
        </p:txBody>
      </p:sp>
    </p:spTree>
    <p:extLst>
      <p:ext uri="{BB962C8B-B14F-4D97-AF65-F5344CB8AC3E}">
        <p14:creationId xmlns:p14="http://schemas.microsoft.com/office/powerpoint/2010/main" val="192706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52765" y="2648340"/>
            <a:ext cx="4033834" cy="1152524"/>
          </a:xfrm>
        </p:spPr>
        <p:txBody>
          <a:bodyPr>
            <a:normAutofit/>
          </a:bodyPr>
          <a:lstStyle/>
          <a:p>
            <a:pPr marL="285750" indent="-285750" algn="ctr"/>
            <a:r>
              <a:rPr lang="it-IT" sz="6600" b="1" dirty="0">
                <a:solidFill>
                  <a:srgbClr val="FF0000"/>
                </a:solidFill>
                <a:effectLst>
                  <a:outerShdw blurRad="38100" dist="38100" dir="2700000" algn="tl">
                    <a:srgbClr val="000000">
                      <a:alpha val="43137"/>
                    </a:srgbClr>
                  </a:outerShdw>
                </a:effectLst>
                <a:latin typeface="Garamond" panose="02020404030301010803" pitchFamily="18" charset="0"/>
              </a:rPr>
              <a:t>The End</a:t>
            </a:r>
            <a:endParaRPr lang="it-IT" sz="6600"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CasellaDiTesto 2"/>
          <p:cNvSpPr txBox="1"/>
          <p:nvPr/>
        </p:nvSpPr>
        <p:spPr>
          <a:xfrm>
            <a:off x="154011" y="5467149"/>
            <a:ext cx="12079704" cy="400110"/>
          </a:xfrm>
          <a:prstGeom prst="rect">
            <a:avLst/>
          </a:prstGeom>
          <a:noFill/>
        </p:spPr>
        <p:txBody>
          <a:bodyPr wrap="square" rtlCol="0">
            <a:spAutoFit/>
          </a:bodyPr>
          <a:lstStyle/>
          <a:p>
            <a:pPr algn="just"/>
            <a:r>
              <a:rPr lang="it-IT" sz="2000" dirty="0" smtClean="0">
                <a:effectLst>
                  <a:outerShdw blurRad="38100" dist="38100" dir="2700000" algn="tl">
                    <a:srgbClr val="000000">
                      <a:alpha val="43137"/>
                    </a:srgbClr>
                  </a:outerShdw>
                </a:effectLst>
                <a:latin typeface="Garamond" panose="02020404030301010803" pitchFamily="18" charset="0"/>
              </a:rPr>
              <a:t>The </a:t>
            </a:r>
            <a:r>
              <a:rPr lang="it-IT" sz="2000" dirty="0" err="1" smtClean="0">
                <a:effectLst>
                  <a:outerShdw blurRad="38100" dist="38100" dir="2700000" algn="tl">
                    <a:srgbClr val="000000">
                      <a:alpha val="43137"/>
                    </a:srgbClr>
                  </a:outerShdw>
                </a:effectLst>
                <a:latin typeface="Garamond" panose="02020404030301010803" pitchFamily="18" charset="0"/>
              </a:rPr>
              <a:t>authors</a:t>
            </a:r>
            <a:r>
              <a:rPr lang="it-IT" sz="2000" dirty="0" smtClean="0">
                <a:effectLst>
                  <a:outerShdw blurRad="38100" dist="38100" dir="2700000" algn="tl">
                    <a:srgbClr val="000000">
                      <a:alpha val="43137"/>
                    </a:srgbClr>
                  </a:outerShdw>
                </a:effectLst>
                <a:latin typeface="Garamond" panose="02020404030301010803" pitchFamily="18" charset="0"/>
              </a:rPr>
              <a:t> </a:t>
            </a:r>
            <a:r>
              <a:rPr lang="it-IT" sz="2000" dirty="0" err="1" smtClean="0">
                <a:effectLst>
                  <a:outerShdw blurRad="38100" dist="38100" dir="2700000" algn="tl">
                    <a:srgbClr val="000000">
                      <a:alpha val="43137"/>
                    </a:srgbClr>
                  </a:outerShdw>
                </a:effectLst>
                <a:latin typeface="Garamond" panose="02020404030301010803" pitchFamily="18" charset="0"/>
              </a:rPr>
              <a:t>want</a:t>
            </a:r>
            <a:r>
              <a:rPr lang="it-IT" sz="2000" dirty="0" smtClean="0">
                <a:effectLst>
                  <a:outerShdw blurRad="38100" dist="38100" dir="2700000" algn="tl">
                    <a:srgbClr val="000000">
                      <a:alpha val="43137"/>
                    </a:srgbClr>
                  </a:outerShdw>
                </a:effectLst>
                <a:latin typeface="Garamond" panose="02020404030301010803" pitchFamily="18" charset="0"/>
              </a:rPr>
              <a:t> to </a:t>
            </a:r>
            <a:r>
              <a:rPr lang="it-IT" sz="2000" dirty="0" err="1" smtClean="0">
                <a:effectLst>
                  <a:outerShdw blurRad="38100" dist="38100" dir="2700000" algn="tl">
                    <a:srgbClr val="000000">
                      <a:alpha val="43137"/>
                    </a:srgbClr>
                  </a:outerShdw>
                </a:effectLst>
                <a:latin typeface="Garamond" panose="02020404030301010803" pitchFamily="18" charset="0"/>
              </a:rPr>
              <a:t>acknowledge</a:t>
            </a:r>
            <a:r>
              <a:rPr lang="it-IT" sz="2000" dirty="0" smtClean="0">
                <a:effectLst>
                  <a:outerShdw blurRad="38100" dist="38100" dir="2700000" algn="tl">
                    <a:srgbClr val="000000">
                      <a:alpha val="43137"/>
                    </a:srgbClr>
                  </a:outerShdw>
                </a:effectLst>
                <a:latin typeface="Garamond" panose="02020404030301010803" pitchFamily="18" charset="0"/>
              </a:rPr>
              <a:t> Prof. E. </a:t>
            </a:r>
            <a:r>
              <a:rPr lang="it-IT" sz="2000" dirty="0" err="1" smtClean="0">
                <a:effectLst>
                  <a:outerShdw blurRad="38100" dist="38100" dir="2700000" algn="tl">
                    <a:srgbClr val="000000">
                      <a:alpha val="43137"/>
                    </a:srgbClr>
                  </a:outerShdw>
                </a:effectLst>
                <a:latin typeface="Garamond" panose="02020404030301010803" pitchFamily="18" charset="0"/>
              </a:rPr>
              <a:t>Comparisòn</a:t>
            </a:r>
            <a:r>
              <a:rPr lang="it-IT" sz="2000" dirty="0" smtClean="0">
                <a:effectLst>
                  <a:outerShdw blurRad="38100" dist="38100" dir="2700000" algn="tl">
                    <a:srgbClr val="000000">
                      <a:alpha val="43137"/>
                    </a:srgbClr>
                  </a:outerShdw>
                </a:effectLst>
                <a:latin typeface="Garamond" panose="02020404030301010803" pitchFamily="18" charset="0"/>
              </a:rPr>
              <a:t> for </a:t>
            </a:r>
            <a:r>
              <a:rPr lang="it-IT" sz="2000" dirty="0" err="1" smtClean="0">
                <a:effectLst>
                  <a:outerShdw blurRad="38100" dist="38100" dir="2700000" algn="tl">
                    <a:srgbClr val="000000">
                      <a:alpha val="43137"/>
                    </a:srgbClr>
                  </a:outerShdw>
                </a:effectLst>
                <a:latin typeface="Garamond" panose="02020404030301010803" pitchFamily="18" charset="0"/>
              </a:rPr>
              <a:t>his</a:t>
            </a:r>
            <a:r>
              <a:rPr lang="it-IT" sz="2000" dirty="0" smtClean="0">
                <a:effectLst>
                  <a:outerShdw blurRad="38100" dist="38100" dir="2700000" algn="tl">
                    <a:srgbClr val="000000">
                      <a:alpha val="43137"/>
                    </a:srgbClr>
                  </a:outerShdw>
                </a:effectLst>
                <a:latin typeface="Garamond" panose="02020404030301010803" pitchFamily="18" charset="0"/>
              </a:rPr>
              <a:t> </a:t>
            </a:r>
            <a:r>
              <a:rPr lang="it-IT" sz="2000" dirty="0" err="1" smtClean="0">
                <a:effectLst>
                  <a:outerShdw blurRad="38100" dist="38100" dir="2700000" algn="tl">
                    <a:srgbClr val="000000">
                      <a:alpha val="43137"/>
                    </a:srgbClr>
                  </a:outerShdw>
                </a:effectLst>
                <a:latin typeface="Garamond" panose="02020404030301010803" pitchFamily="18" charset="0"/>
              </a:rPr>
              <a:t>useful</a:t>
            </a:r>
            <a:r>
              <a:rPr lang="it-IT" sz="2000" dirty="0" smtClean="0">
                <a:effectLst>
                  <a:outerShdw blurRad="38100" dist="38100" dir="2700000" algn="tl">
                    <a:srgbClr val="000000">
                      <a:alpha val="43137"/>
                    </a:srgbClr>
                  </a:outerShdw>
                </a:effectLst>
                <a:latin typeface="Garamond" panose="02020404030301010803" pitchFamily="18" charset="0"/>
              </a:rPr>
              <a:t> </a:t>
            </a:r>
            <a:r>
              <a:rPr lang="it-IT" sz="2000" dirty="0" err="1" smtClean="0">
                <a:effectLst>
                  <a:outerShdw blurRad="38100" dist="38100" dir="2700000" algn="tl">
                    <a:srgbClr val="000000">
                      <a:alpha val="43137"/>
                    </a:srgbClr>
                  </a:outerShdw>
                </a:effectLst>
                <a:latin typeface="Garamond" panose="02020404030301010803" pitchFamily="18" charset="0"/>
              </a:rPr>
              <a:t>comments</a:t>
            </a:r>
            <a:r>
              <a:rPr lang="it-IT" sz="2000" dirty="0" smtClean="0">
                <a:effectLst>
                  <a:outerShdw blurRad="38100" dist="38100" dir="2700000" algn="tl">
                    <a:srgbClr val="000000">
                      <a:alpha val="43137"/>
                    </a:srgbClr>
                  </a:outerShdw>
                </a:effectLst>
                <a:latin typeface="Garamond" panose="02020404030301010803" pitchFamily="18" charset="0"/>
              </a:rPr>
              <a:t> and </a:t>
            </a:r>
            <a:r>
              <a:rPr lang="it-IT" sz="2000" dirty="0" err="1" smtClean="0">
                <a:effectLst>
                  <a:outerShdw blurRad="38100" dist="38100" dir="2700000" algn="tl">
                    <a:srgbClr val="000000">
                      <a:alpha val="43137"/>
                    </a:srgbClr>
                  </a:outerShdw>
                </a:effectLst>
                <a:latin typeface="Garamond" panose="02020404030301010803" pitchFamily="18" charset="0"/>
              </a:rPr>
              <a:t>suggestions</a:t>
            </a:r>
            <a:r>
              <a:rPr lang="it-IT" sz="2000" dirty="0" smtClean="0">
                <a:effectLst>
                  <a:outerShdw blurRad="38100" dist="38100" dir="2700000" algn="tl">
                    <a:srgbClr val="000000">
                      <a:alpha val="43137"/>
                    </a:srgbClr>
                  </a:outerShdw>
                </a:effectLst>
                <a:latin typeface="Garamond" panose="02020404030301010803" pitchFamily="18" charset="0"/>
              </a:rPr>
              <a:t> in the </a:t>
            </a:r>
            <a:r>
              <a:rPr lang="it-IT" sz="2000" dirty="0" err="1" smtClean="0">
                <a:effectLst>
                  <a:outerShdw blurRad="38100" dist="38100" dir="2700000" algn="tl">
                    <a:srgbClr val="000000">
                      <a:alpha val="43137"/>
                    </a:srgbClr>
                  </a:outerShdw>
                </a:effectLst>
                <a:latin typeface="Garamond" panose="02020404030301010803" pitchFamily="18" charset="0"/>
              </a:rPr>
              <a:t>proof-reading</a:t>
            </a:r>
            <a:r>
              <a:rPr lang="it-IT" sz="2000" dirty="0" smtClean="0">
                <a:effectLst>
                  <a:outerShdw blurRad="38100" dist="38100" dir="2700000" algn="tl">
                    <a:srgbClr val="000000">
                      <a:alpha val="43137"/>
                    </a:srgbClr>
                  </a:outerShdw>
                </a:effectLst>
                <a:latin typeface="Garamond" panose="02020404030301010803" pitchFamily="18" charset="0"/>
              </a:rPr>
              <a:t>.</a:t>
            </a:r>
            <a:endParaRPr lang="it-IT" sz="2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59020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3099335"/>
            <a:ext cx="10515600" cy="3077628"/>
          </a:xfrm>
        </p:spPr>
        <p:txBody>
          <a:bodyPr>
            <a:normAutofit/>
          </a:bodyPr>
          <a:lstStyle/>
          <a:p>
            <a:pPr marL="0" indent="0" algn="ctr">
              <a:buNone/>
            </a:pPr>
            <a:r>
              <a:rPr lang="it-IT" sz="5400" dirty="0" smtClean="0">
                <a:solidFill>
                  <a:srgbClr val="FF0000"/>
                </a:solidFill>
                <a:latin typeface="Garamond" panose="02020404030301010803" pitchFamily="18" charset="0"/>
              </a:rPr>
              <a:t>BACK-UP SLIDES</a:t>
            </a:r>
            <a:endParaRPr lang="it-IT" sz="540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36583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58" y="-282476"/>
            <a:ext cx="9223283" cy="1152524"/>
          </a:xfrm>
        </p:spPr>
        <p:txBody>
          <a:bodyPr>
            <a:normAutofit/>
          </a:bodyPr>
          <a:lstStyle/>
          <a:p>
            <a:pPr marL="285750" indent="-285750" algn="ctr"/>
            <a:r>
              <a:rPr lang="it-IT" sz="3200" b="1" dirty="0">
                <a:solidFill>
                  <a:srgbClr val="FF0000"/>
                </a:solidFill>
                <a:latin typeface="Garamond" panose="02020404030301010803" pitchFamily="18" charset="0"/>
              </a:rPr>
              <a:t>Ionospheric </a:t>
            </a:r>
            <a:r>
              <a:rPr lang="it-IT" sz="3200" b="1" dirty="0" err="1">
                <a:solidFill>
                  <a:srgbClr val="FF0000"/>
                </a:solidFill>
                <a:latin typeface="Garamond" panose="02020404030301010803" pitchFamily="18" charset="0"/>
              </a:rPr>
              <a:t>particle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response</a:t>
            </a:r>
            <a:r>
              <a:rPr lang="it-IT" sz="3200" b="1" dirty="0">
                <a:solidFill>
                  <a:srgbClr val="FF0000"/>
                </a:solidFill>
                <a:latin typeface="Garamond" panose="02020404030301010803" pitchFamily="18" charset="0"/>
              </a:rPr>
              <a:t> </a:t>
            </a:r>
            <a:r>
              <a:rPr lang="it-IT" sz="3200" b="1" dirty="0" err="1">
                <a:solidFill>
                  <a:srgbClr val="FF0000"/>
                </a:solidFill>
                <a:latin typeface="Garamond" panose="02020404030301010803" pitchFamily="18" charset="0"/>
              </a:rPr>
              <a:t>at</a:t>
            </a:r>
            <a:r>
              <a:rPr lang="it-IT" sz="3200" b="1" dirty="0">
                <a:solidFill>
                  <a:srgbClr val="FF0000"/>
                </a:solidFill>
                <a:latin typeface="Garamond" panose="02020404030301010803" pitchFamily="18" charset="0"/>
              </a:rPr>
              <a:t> LEO </a:t>
            </a:r>
            <a:r>
              <a:rPr lang="it-IT" sz="3200" b="1" dirty="0" err="1">
                <a:solidFill>
                  <a:srgbClr val="FF0000"/>
                </a:solidFill>
                <a:latin typeface="Garamond" panose="02020404030301010803" pitchFamily="18" charset="0"/>
              </a:rPr>
              <a:t>orbit</a:t>
            </a:r>
            <a:endParaRPr lang="it-IT" sz="3200" dirty="0">
              <a:solidFill>
                <a:srgbClr val="FF0000"/>
              </a:solidFill>
              <a:latin typeface="Garamond" panose="02020404030301010803" pitchFamily="18" charset="0"/>
            </a:endParaRPr>
          </a:p>
        </p:txBody>
      </p:sp>
      <p:pic>
        <p:nvPicPr>
          <p:cNvPr id="14" name="Segnaposto contenuto 13">
            <a:extLst>
              <a:ext uri="{FF2B5EF4-FFF2-40B4-BE49-F238E27FC236}">
                <a16:creationId xmlns:a16="http://schemas.microsoft.com/office/drawing/2014/main" xmlns="" id="{71D38976-7B7A-3E75-DF74-8B8C2FBFC2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863"/>
          <a:stretch/>
        </p:blipFill>
        <p:spPr>
          <a:xfrm>
            <a:off x="0" y="1505966"/>
            <a:ext cx="6200383" cy="5352034"/>
          </a:xfrm>
        </p:spPr>
      </p:pic>
      <p:sp>
        <p:nvSpPr>
          <p:cNvPr id="16" name="CasellaDiTesto 15">
            <a:extLst>
              <a:ext uri="{FF2B5EF4-FFF2-40B4-BE49-F238E27FC236}">
                <a16:creationId xmlns:a16="http://schemas.microsoft.com/office/drawing/2014/main" xmlns="" id="{3743FE47-500C-5337-EB0D-0DE3B9E7539F}"/>
              </a:ext>
            </a:extLst>
          </p:cNvPr>
          <p:cNvSpPr txBox="1"/>
          <p:nvPr/>
        </p:nvSpPr>
        <p:spPr>
          <a:xfrm>
            <a:off x="0" y="490303"/>
            <a:ext cx="12192000" cy="1015663"/>
          </a:xfrm>
          <a:prstGeom prst="rect">
            <a:avLst/>
          </a:prstGeom>
          <a:noFill/>
        </p:spPr>
        <p:txBody>
          <a:bodyPr wrap="square">
            <a:spAutoFit/>
          </a:bodyPr>
          <a:lstStyle/>
          <a:p>
            <a:pPr algn="just"/>
            <a:r>
              <a:rPr lang="it-IT" sz="2000" dirty="0">
                <a:latin typeface="Garamond" panose="02020404030301010803" pitchFamily="18" charset="0"/>
              </a:rPr>
              <a:t>The </a:t>
            </a:r>
            <a:r>
              <a:rPr lang="it-IT" sz="2000" dirty="0" err="1">
                <a:latin typeface="Garamond" panose="02020404030301010803" pitchFamily="18" charset="0"/>
              </a:rPr>
              <a:t>rearrangement</a:t>
            </a:r>
            <a:r>
              <a:rPr lang="it-IT" sz="2000" dirty="0">
                <a:latin typeface="Garamond" panose="02020404030301010803" pitchFamily="18" charset="0"/>
              </a:rPr>
              <a:t> of electron </a:t>
            </a:r>
            <a:r>
              <a:rPr lang="it-IT" sz="2000" dirty="0" err="1">
                <a:latin typeface="Garamond" panose="02020404030301010803" pitchFamily="18" charset="0"/>
              </a:rPr>
              <a:t>populations</a:t>
            </a:r>
            <a:r>
              <a:rPr lang="it-IT" sz="2000" dirty="0">
                <a:latin typeface="Garamond" panose="02020404030301010803" pitchFamily="18" charset="0"/>
              </a:rPr>
              <a:t> in the </a:t>
            </a:r>
            <a:r>
              <a:rPr lang="it-IT" sz="2000" dirty="0" err="1">
                <a:latin typeface="Garamond" panose="02020404030301010803" pitchFamily="18" charset="0"/>
              </a:rPr>
              <a:t>Earth's</a:t>
            </a:r>
            <a:r>
              <a:rPr lang="it-IT" sz="2000" dirty="0">
                <a:latin typeface="Garamond" panose="02020404030301010803" pitchFamily="18" charset="0"/>
              </a:rPr>
              <a:t> </a:t>
            </a:r>
            <a:r>
              <a:rPr lang="it-IT" sz="2000" dirty="0" err="1">
                <a:latin typeface="Garamond" panose="02020404030301010803" pitchFamily="18" charset="0"/>
              </a:rPr>
              <a:t>magnetosphere</a:t>
            </a:r>
            <a:r>
              <a:rPr lang="it-IT" sz="2000" dirty="0">
                <a:latin typeface="Garamond" panose="02020404030301010803" pitchFamily="18" charset="0"/>
              </a:rPr>
              <a:t> </a:t>
            </a:r>
            <a:r>
              <a:rPr lang="it-IT" sz="2000" dirty="0" err="1">
                <a:latin typeface="Garamond" panose="02020404030301010803" pitchFamily="18" charset="0"/>
              </a:rPr>
              <a:t>was</a:t>
            </a:r>
            <a:r>
              <a:rPr lang="it-IT" sz="2000" dirty="0">
                <a:latin typeface="Garamond" panose="02020404030301010803" pitchFamily="18" charset="0"/>
              </a:rPr>
              <a:t> </a:t>
            </a:r>
            <a:r>
              <a:rPr lang="it-IT" sz="2000" dirty="0" err="1">
                <a:latin typeface="Garamond" panose="02020404030301010803" pitchFamily="18" charset="0"/>
              </a:rPr>
              <a:t>analyzed</a:t>
            </a:r>
            <a:r>
              <a:rPr lang="it-IT" sz="2000" dirty="0">
                <a:latin typeface="Garamond" panose="02020404030301010803" pitchFamily="18" charset="0"/>
              </a:rPr>
              <a:t> by </a:t>
            </a:r>
            <a:r>
              <a:rPr lang="it-IT" sz="2000" dirty="0" err="1">
                <a:latin typeface="Garamond" panose="02020404030301010803" pitchFamily="18" charset="0"/>
              </a:rPr>
              <a:t>using</a:t>
            </a:r>
            <a:r>
              <a:rPr lang="it-IT" sz="2000" dirty="0">
                <a:latin typeface="Garamond" panose="02020404030301010803" pitchFamily="18" charset="0"/>
              </a:rPr>
              <a:t> </a:t>
            </a:r>
            <a:r>
              <a:rPr lang="it-IT" sz="2000" dirty="0" err="1">
                <a:latin typeface="Garamond" panose="02020404030301010803" pitchFamily="18" charset="0"/>
              </a:rPr>
              <a:t>particle</a:t>
            </a:r>
            <a:r>
              <a:rPr lang="it-IT" sz="2000" dirty="0">
                <a:latin typeface="Garamond" panose="02020404030301010803" pitchFamily="18" charset="0"/>
              </a:rPr>
              <a:t> data from the MEPED-90° (panels b and c) electron </a:t>
            </a:r>
            <a:r>
              <a:rPr lang="it-IT" sz="2000" dirty="0" err="1">
                <a:latin typeface="Garamond" panose="02020404030301010803" pitchFamily="18" charset="0"/>
              </a:rPr>
              <a:t>telescope</a:t>
            </a:r>
            <a:r>
              <a:rPr lang="it-IT" sz="2000" dirty="0">
                <a:latin typeface="Garamond" panose="02020404030301010803" pitchFamily="18" charset="0"/>
              </a:rPr>
              <a:t> on board the NOAA19-POES satellite and the High-Energy </a:t>
            </a:r>
            <a:r>
              <a:rPr lang="it-IT" sz="2000" dirty="0" err="1">
                <a:latin typeface="Garamond" panose="02020404030301010803" pitchFamily="18" charset="0"/>
              </a:rPr>
              <a:t>Particle</a:t>
            </a:r>
            <a:r>
              <a:rPr lang="it-IT" sz="2000" dirty="0">
                <a:latin typeface="Garamond" panose="02020404030301010803" pitchFamily="18" charset="0"/>
              </a:rPr>
              <a:t> Detector (HEPD-01, panel d) on board the CSES satellite.</a:t>
            </a:r>
          </a:p>
        </p:txBody>
      </p:sp>
      <p:sp>
        <p:nvSpPr>
          <p:cNvPr id="18" name="CasellaDiTesto 17">
            <a:extLst>
              <a:ext uri="{FF2B5EF4-FFF2-40B4-BE49-F238E27FC236}">
                <a16:creationId xmlns:a16="http://schemas.microsoft.com/office/drawing/2014/main" xmlns="" id="{22AF8154-C935-6E3F-4A36-A4F5FE8BD75D}"/>
              </a:ext>
            </a:extLst>
          </p:cNvPr>
          <p:cNvSpPr txBox="1"/>
          <p:nvPr/>
        </p:nvSpPr>
        <p:spPr>
          <a:xfrm>
            <a:off x="6294851" y="1800642"/>
            <a:ext cx="5567297" cy="4401205"/>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Garamond" panose="02020404030301010803" pitchFamily="18" charset="0"/>
              </a:rPr>
              <a:t>Panels c) and d) show MEPED fluxes over the &gt;0.65 MeV range and the rate of &gt;4.5 MeV particles detected by HEPD-01, respectively. </a:t>
            </a:r>
          </a:p>
          <a:p>
            <a:pPr marL="285750" indent="-285750" algn="just">
              <a:buFont typeface="Arial" panose="020B0604020202020204" pitchFamily="34" charset="0"/>
              <a:buChar char="•"/>
            </a:pPr>
            <a:r>
              <a:rPr lang="en-US" sz="2000" dirty="0">
                <a:latin typeface="Garamond" panose="02020404030301010803" pitchFamily="18" charset="0"/>
              </a:rPr>
              <a:t>At L shells typical of the ORB, a persistent depletion starts right after the onset of the main phase, with no short-term flux recovery to pre-storm levels.</a:t>
            </a:r>
          </a:p>
          <a:p>
            <a:pPr marL="285750" indent="-285750" algn="just">
              <a:buFont typeface="Arial" panose="020B0604020202020204" pitchFamily="34" charset="0"/>
              <a:buChar char="•"/>
            </a:pPr>
            <a:r>
              <a:rPr lang="en-US" sz="2000" dirty="0">
                <a:latin typeface="Garamond" panose="02020404030301010803" pitchFamily="18" charset="0"/>
              </a:rPr>
              <a:t>These ORB losses in the relativistic range may be consistent with magnetopause shadowing (MS - Herrera et al., 2016) and outward radial transport, as suggested by a deep incursion of the estimated magnetopause on L shells no higher than ~6.2 R</a:t>
            </a:r>
            <a:r>
              <a:rPr lang="en-US" sz="2000" baseline="-25000" dirty="0">
                <a:latin typeface="Garamond" panose="02020404030301010803" pitchFamily="18" charset="0"/>
              </a:rPr>
              <a:t>E</a:t>
            </a:r>
            <a:r>
              <a:rPr lang="en-US" sz="2000" dirty="0">
                <a:latin typeface="Garamond" panose="02020404030301010803" pitchFamily="18" charset="0"/>
              </a:rPr>
              <a:t> in correspondence with the peak of the storm (panel a).</a:t>
            </a:r>
            <a:endParaRPr lang="it-IT" sz="2000" dirty="0">
              <a:latin typeface="Garamond" panose="02020404030301010803" pitchFamily="18" charset="0"/>
            </a:endParaRPr>
          </a:p>
        </p:txBody>
      </p:sp>
    </p:spTree>
    <p:extLst>
      <p:ext uri="{BB962C8B-B14F-4D97-AF65-F5344CB8AC3E}">
        <p14:creationId xmlns:p14="http://schemas.microsoft.com/office/powerpoint/2010/main" val="1389235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TotalTime>
  <Words>1506</Words>
  <Application>Microsoft Office PowerPoint</Application>
  <PresentationFormat>Personalizzato</PresentationFormat>
  <Paragraphs>63</Paragraphs>
  <Slides>10</Slides>
  <Notes>5</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Piersanti M.1, D. Del Moro2, A. Parmentier3, M. Martucci2,4, F. Palma2,4, A.Sotgiu2,4, C. Plainaki5, G. D’Angelo3, F. Berrilli2, D. Recchiuti6,3, E. Papini3,L. Giovannelli2, G. Napoletano2, R. Iuppa6,7, P. Diego3, A. Cicone1, M.Mergè4, C. De Donato4, C. De Santis4, R. Sparvoli2,4, P. Ubertini3, R.Battiston6,7, P. Picozza6,7 1) University of L’Aquila, L’Aquila, Italy. 2) University of Rome ”Tor Vergata”, Rome, Italy 3) National Institute of Astrophysics - IAPS, Rome, Italy 4) INFN - Sezione di Roma ”Tor Vergata”, Rome, Italy 5) Italian Space Agency, Rome, Italy 6) University of Trento, Trento, Italy. 7) TIFPA - University of Trento, Trento, Italy.</vt:lpstr>
      <vt:lpstr>CME identification and its interplanetary propagation: the P-DBM model</vt:lpstr>
      <vt:lpstr>Solar Wind reconstruction at L1</vt:lpstr>
      <vt:lpstr>Magnetospheric response</vt:lpstr>
      <vt:lpstr>Ionospheric particle response at LEO orbit</vt:lpstr>
      <vt:lpstr>Conclusions</vt:lpstr>
      <vt:lpstr>The End</vt:lpstr>
      <vt:lpstr>Presentazione standard di PowerPoint</vt:lpstr>
      <vt:lpstr>Ionospheric particle response at LEO orbit</vt:lpstr>
      <vt:lpstr>Ionospheric particle response at LEO orbit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Giuliano</dc:creator>
  <cp:lastModifiedBy>Piersanti mirko</cp:lastModifiedBy>
  <cp:revision>307</cp:revision>
  <dcterms:created xsi:type="dcterms:W3CDTF">2018-12-09T21:07:49Z</dcterms:created>
  <dcterms:modified xsi:type="dcterms:W3CDTF">2022-05-25T13:28:13Z</dcterms:modified>
</cp:coreProperties>
</file>