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3" r:id="rId4"/>
    <p:sldId id="260" r:id="rId5"/>
    <p:sldId id="257" r:id="rId6"/>
    <p:sldId id="258" r:id="rId7"/>
    <p:sldId id="259" r:id="rId8"/>
    <p:sldId id="256" r:id="rId9"/>
    <p:sldId id="270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2" autoAdjust="0"/>
  </p:normalViewPr>
  <p:slideViewPr>
    <p:cSldViewPr snapToGrid="0">
      <p:cViewPr varScale="1">
        <p:scale>
          <a:sx n="111" d="100"/>
          <a:sy n="111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9BC00-BE40-4768-A25A-8171C8E23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7FE78D-DCEA-40FC-B60C-6FA7FD103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BE69F-6C03-4C79-9B0C-1F006D02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AD89F7-36B2-4E7F-8577-AB439A51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41E44D-9D7E-4470-8F4F-D41F5A06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37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B87D3-F1C7-4FC2-A9CD-AFFF6682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A1705B-AF83-4B56-874A-CE29C5252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18AF26-CECA-4970-9AC1-43A35C15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E0CFA6-C21E-4605-93EF-E6D3122E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A4460-C08D-4912-9DD5-8CB8DE0C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284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A83E714-9736-405F-BF00-61DA44F76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49EF14-DB40-419D-A5E7-1F273F78C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7401EE-BA27-42D3-892E-7CD16BCC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1DB23-CCD4-4EB7-948A-1BFC6011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A5CEF8-BA03-4E59-A351-817B5D87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730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DA3EE-0F4F-40D3-930E-45F59751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7BCED1-9CE4-41EB-8D79-AD9889F2A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CAE041-90A5-4828-B8CD-3B13707E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B63F7D-BB75-49AF-88D0-90F52486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2635C5-1B3E-4936-9F48-C31F52E9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82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B12A0F-8DE8-4933-A2D2-B95B0104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F4CC77-A4F5-4B8B-A6C9-8644B9B08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DBC53B-F8B3-4AC3-93EA-125B1AC9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7F39BD-02FA-41BE-B826-61538D32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9FE976-019A-47FC-91DE-AB729A2B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82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12AED-810B-4B2B-ADF6-639E1BE8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6512D9-2A7F-4A33-B8C2-C6A537F53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A4D489-741B-4F09-A848-BA4091443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25BC6C-0D52-4FE4-B73F-E7EBEF17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A923B-85A9-464F-847E-34A971A4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3BFD65-1C17-49E4-AB31-C064CAD4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7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63E100-CF0D-4092-A85F-E15E3324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45AB2D-6FD8-47A6-A6B0-8A69F2168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E56CD3-B165-4BC8-89A0-4E5B12161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CD10DD-1F17-49C2-982A-8372BA4FA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1111FC-4A89-40CD-AFB2-2C050EF6B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D47C5E7-8C4C-4EB4-B30E-23CCFC64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E1CE2D-5420-4473-B4F2-F444751C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5394453-56B5-4055-9E1D-D19A4F98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77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F0203-28F6-4163-BABB-C27B3241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D3A46B-5EA4-4D7C-857A-7C7B45DD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3FEDBA-DEEC-4933-BCDC-758498E9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ACF11D-494B-4F5F-8D7E-BA3402E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97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9544E5F-6E8D-4A2E-BFD0-7D251A74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C32684D-AB0C-4C20-ACE1-8B0A8566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F98A14-E11A-4EF6-A309-5A525096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034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29FEA-4707-40DD-8F38-D85CD1A9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1F6C8A-2D98-4AE6-BFE0-BDC906FEC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DB6D59-6EE4-47D1-8BE4-41019F645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5F1A26-9B4A-4115-978C-199512EE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A3E37B-15AF-48BF-B5CB-953B9162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0824CC-D214-4DA6-AB81-11523B86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21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76D91-AA14-46AD-93FB-288A1250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23BBA8-170B-4A25-A9E3-5F5804B0A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D76D0A-C05A-4E13-AC28-69713A749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6B4879-AFB0-454D-A980-8CEB98FB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A76791-84BD-421F-8AC5-570DCF46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3A9EC5-1A3B-40C7-B5AC-EE7FAF73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76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F46FE2D-2F42-4976-86AD-E3652692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B880B7-F7EF-4508-9B5A-A205635D8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C7E557-5B4D-43BE-B4E2-FAB9C3C2B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EFEE-465C-4E3B-BD5E-1CBAEFA26BB1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B9F137-1625-4D04-B413-D61595C13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719E8A-A322-4C39-BB77-4DD8001B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106F-E801-4F44-8AAA-904D31A15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335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allam.prashanth@iitrpr.ac.in" TargetMode="External"/><Relationship Id="rId2" Type="http://schemas.openxmlformats.org/officeDocument/2006/relationships/hyperlink" Target="mailto:xyz@xyz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476A310-4B0C-4787-BA97-07C9CBBCE0D8}"/>
              </a:ext>
            </a:extLst>
          </p:cNvPr>
          <p:cNvSpPr txBox="1"/>
          <p:nvPr/>
        </p:nvSpPr>
        <p:spPr>
          <a:xfrm>
            <a:off x="1524000" y="1465598"/>
            <a:ext cx="9144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Mapping areas suitable for artificial recharge structures in the Ropar district of Punjab, India  </a:t>
            </a:r>
            <a:endParaRPr lang="en-IN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2E8B64BC-9BA3-4EE9-ABBE-C8B2D2369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3507997"/>
            <a:ext cx="7391400" cy="2400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Thallam</a:t>
            </a:r>
            <a:r>
              <a:rPr kumimoji="0" lang="en-GB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Prashanth</a:t>
            </a:r>
            <a:r>
              <a:rPr kumimoji="0" lang="en-GB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5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GB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Dolon</a:t>
            </a:r>
            <a:r>
              <a:rPr kumimoji="0" lang="en-GB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Banerjee</a:t>
            </a:r>
            <a:r>
              <a:rPr kumimoji="0" lang="en-GB" sz="15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GB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GB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Sayantan</a:t>
            </a:r>
            <a:r>
              <a:rPr kumimoji="0" lang="en-GB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Ganguly</a:t>
            </a:r>
            <a:r>
              <a:rPr kumimoji="0" lang="en-GB" sz="15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15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PhD Research Scholar, Department of Civil Engineering, Indian Institute of Technology Ropar, Rupnagar, Punjab – 140001; </a:t>
            </a:r>
            <a:r>
              <a:rPr kumimoji="0" lang="en-US" sz="15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Email : </a:t>
            </a:r>
            <a:r>
              <a:rPr kumimoji="0" lang="en-US" sz="15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thallam.prashanth@iitrpr.ac.in</a:t>
            </a:r>
            <a:endParaRPr kumimoji="0" lang="en-US" sz="15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5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PhD </a:t>
            </a:r>
            <a:r>
              <a:rPr kumimoji="0" lang="en-US" sz="15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Research Scholar, Department of Civil Engineering, Indian Institute of Technology Ropar, Rupnagar, Punjab – 140001; </a:t>
            </a:r>
            <a:r>
              <a:rPr kumimoji="0" lang="en-US" sz="1500" b="0" u="sng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Email : </a:t>
            </a:r>
            <a:r>
              <a:rPr lang="en-IN" sz="1500" b="0" i="0" u="sng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dolon.20cez0004@iitrpr.ac.in</a:t>
            </a:r>
            <a:endParaRPr kumimoji="0" lang="en-US" sz="15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5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Assistant </a:t>
            </a:r>
            <a:r>
              <a:rPr kumimoji="0" lang="en-US" sz="15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Professor, Department of Civil Engineering, Indian Institute of Technology </a:t>
            </a:r>
            <a:r>
              <a:rPr kumimoji="0" lang="en-US" sz="15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Ropar</a:t>
            </a:r>
            <a:r>
              <a:rPr kumimoji="0" lang="en-US" sz="15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5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Rupnagar</a:t>
            </a:r>
            <a:r>
              <a:rPr kumimoji="0" lang="en-US" sz="15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Punjab – 140001; </a:t>
            </a:r>
            <a:r>
              <a:rPr kumimoji="0" lang="en-US" sz="15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Email : </a:t>
            </a:r>
            <a:r>
              <a:rPr kumimoji="0" lang="en-US" sz="1500" b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sayantan.ganguly@iitrpr.ac.in</a:t>
            </a:r>
            <a:endParaRPr kumimoji="0" lang="en-US" sz="15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it ropar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44" y="172528"/>
            <a:ext cx="1071570" cy="1000132"/>
          </a:xfrm>
          <a:prstGeom prst="rect">
            <a:avLst/>
          </a:prstGeom>
        </p:spPr>
      </p:pic>
      <p:pic>
        <p:nvPicPr>
          <p:cNvPr id="7" name="Picture 6" descr="egu_ospp_label_yell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82148" y="172528"/>
            <a:ext cx="1285852" cy="10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4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377"/>
            <a:ext cx="6288657" cy="540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57" y="1017911"/>
            <a:ext cx="5171323" cy="2553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98" y="3959522"/>
            <a:ext cx="4943981" cy="258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F7DD5D-42B5-4E86-8E1C-1130F5737EA4}"/>
              </a:ext>
            </a:extLst>
          </p:cNvPr>
          <p:cNvSpPr txBox="1"/>
          <p:nvPr/>
        </p:nvSpPr>
        <p:spPr>
          <a:xfrm>
            <a:off x="850982" y="6315928"/>
            <a:ext cx="373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Figure-15: Pair-Wise plots for different attributes while training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F7DD5D-42B5-4E86-8E1C-1130F5737EA4}"/>
              </a:ext>
            </a:extLst>
          </p:cNvPr>
          <p:cNvSpPr txBox="1"/>
          <p:nvPr/>
        </p:nvSpPr>
        <p:spPr>
          <a:xfrm>
            <a:off x="7412050" y="3648074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Figure-16: ROC Curve while training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CF7DD5D-42B5-4E86-8E1C-1130F5737EA4}"/>
              </a:ext>
            </a:extLst>
          </p:cNvPr>
          <p:cNvSpPr txBox="1"/>
          <p:nvPr/>
        </p:nvSpPr>
        <p:spPr>
          <a:xfrm>
            <a:off x="7412049" y="6529400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Figure-17: ROC Curve while testing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60F945-CAE0-49D1-B80C-6CC5642A71A3}"/>
              </a:ext>
            </a:extLst>
          </p:cNvPr>
          <p:cNvSpPr/>
          <p:nvPr/>
        </p:nvSpPr>
        <p:spPr>
          <a:xfrm>
            <a:off x="4866736" y="76643"/>
            <a:ext cx="131799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4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8" y="130629"/>
            <a:ext cx="5299364" cy="5761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12" y="293298"/>
            <a:ext cx="5299364" cy="5469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F7DD5D-42B5-4E86-8E1C-1130F5737EA4}"/>
              </a:ext>
            </a:extLst>
          </p:cNvPr>
          <p:cNvSpPr txBox="1"/>
          <p:nvPr/>
        </p:nvSpPr>
        <p:spPr>
          <a:xfrm>
            <a:off x="1273676" y="6039883"/>
            <a:ext cx="373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Figure-18: Areas Suitable Artificial Recharge Structures using AHP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F7DD5D-42B5-4E86-8E1C-1130F5737EA4}"/>
              </a:ext>
            </a:extLst>
          </p:cNvPr>
          <p:cNvSpPr txBox="1"/>
          <p:nvPr/>
        </p:nvSpPr>
        <p:spPr>
          <a:xfrm>
            <a:off x="7110884" y="6039883"/>
            <a:ext cx="373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Figure-18: Areas Suitable Artificial Recharge Structures using ANN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2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458BC78-1C01-4519-8114-C54FA07BE20C}"/>
              </a:ext>
            </a:extLst>
          </p:cNvPr>
          <p:cNvSpPr/>
          <p:nvPr/>
        </p:nvSpPr>
        <p:spPr>
          <a:xfrm>
            <a:off x="4482019" y="76643"/>
            <a:ext cx="20874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DD41F8-F7ED-425D-A1A3-E564F27C07A7}"/>
              </a:ext>
            </a:extLst>
          </p:cNvPr>
          <p:cNvSpPr txBox="1"/>
          <p:nvPr/>
        </p:nvSpPr>
        <p:spPr>
          <a:xfrm>
            <a:off x="462116" y="914400"/>
            <a:ext cx="11729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results obtained, we can conclude that: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lithology and drainage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areas which are classified as strongly suitable and suitable, we can prefer Induced Recharge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Injection well method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replenish the aquifer.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which are classified as moderately suitable, we can prefer injection well technique to replenish the aquifer.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ANN is based on data-driven, it is giving high precision results comparing with AHP (based on Subjective knowledge) because in some areas where groundwater level is high, it modeled as suitable but not strongly suitable.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positive Receiver Operating Characteristic (ROC) curve is fitted while training at all classification thresholds.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under Curve (AUC) is achieved ‘1’ in training, 0.9426 while testing.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2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5AF7F66-0209-4014-BC1C-693CACCA6E10}"/>
              </a:ext>
            </a:extLst>
          </p:cNvPr>
          <p:cNvSpPr/>
          <p:nvPr/>
        </p:nvSpPr>
        <p:spPr>
          <a:xfrm>
            <a:off x="4481224" y="76643"/>
            <a:ext cx="20890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393480-370D-4486-98E9-40BA12C39D45}"/>
              </a:ext>
            </a:extLst>
          </p:cNvPr>
          <p:cNvSpPr txBox="1"/>
          <p:nvPr/>
        </p:nvSpPr>
        <p:spPr>
          <a:xfrm>
            <a:off x="0" y="999938"/>
            <a:ext cx="11847871" cy="3239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present scenario, groundwater is an indispensable part of industrial, agricultural, and even domestic sectors.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Ropar is also highly agriculture-dependent and the rapid growth in urbanization of this district has caused variation in rainfall and temperature patterns affecting the groundwater level to a large extent.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long-term trend of water level observed for ten years showed a gradual decline in the entire Ropar district of Punjab. The maximum fall of groundwater level is observed to be 1.05 m/year.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ever-increasing population, the exploitation of groundwater will always be on the rise making it insufficient for future sustenance. To create a balance between the water supply and demand, artificial recharge structures are proven to be beneficial in various studies.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C99CF4-46A2-4EC0-9520-D4195D0A9A2D}"/>
              </a:ext>
            </a:extLst>
          </p:cNvPr>
          <p:cNvSpPr/>
          <p:nvPr/>
        </p:nvSpPr>
        <p:spPr>
          <a:xfrm>
            <a:off x="46048" y="4356953"/>
            <a:ext cx="164820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  <a:endParaRPr lang="en-US" sz="2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79B09-D6DC-4BC8-9550-9E1E676BB202}"/>
              </a:ext>
            </a:extLst>
          </p:cNvPr>
          <p:cNvSpPr txBox="1"/>
          <p:nvPr/>
        </p:nvSpPr>
        <p:spPr>
          <a:xfrm>
            <a:off x="183699" y="5034116"/>
            <a:ext cx="11605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areas suitable for artificial recharge structures using Analytical Hierarchical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and Artificial Neural Networks.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the suitable type of artificial recharge structure based on lithology and drainage density.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7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259720-91C3-4768-A648-1C24FDDA9725}"/>
              </a:ext>
            </a:extLst>
          </p:cNvPr>
          <p:cNvSpPr txBox="1"/>
          <p:nvPr/>
        </p:nvSpPr>
        <p:spPr>
          <a:xfrm>
            <a:off x="-63260" y="398473"/>
            <a:ext cx="12192000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Hierarchy Process (AHP) is a best method for decision making and to resolve conflicts when there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alternatives and criteria which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conflicting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other.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AHP is a process of developing an hierarchical framework keeping its goal or objective at primary level, criteria's in the secondary level, possible alternatives at tertiary level.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AHP relies on experts judgement and their assumptions. Based on their assumptions and suggestions with respect to a  goal, a pair-wise comparison matrix is developed. Pair-wise comparison matrix provides relative importance of one attribute with respect to other attributes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literature, Pair-wise comparison matrix is said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when consistency ratio&lt;0.1.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8B8DE3-9EF6-4F9C-A4A0-C52A9FC9BA33}"/>
              </a:ext>
            </a:extLst>
          </p:cNvPr>
          <p:cNvSpPr txBox="1"/>
          <p:nvPr/>
        </p:nvSpPr>
        <p:spPr>
          <a:xfrm>
            <a:off x="0" y="2738613"/>
            <a:ext cx="1212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4EE1770-7BC2-44E8-9EEE-8F91A9F714AD}"/>
              </a:ext>
            </a:extLst>
          </p:cNvPr>
          <p:cNvSpPr/>
          <p:nvPr/>
        </p:nvSpPr>
        <p:spPr>
          <a:xfrm>
            <a:off x="0" y="20514"/>
            <a:ext cx="36279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Analytical Hierarchy </a:t>
            </a:r>
            <a:r>
              <a:rPr lang="en-U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 (AHP):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4EE1770-7BC2-44E8-9EEE-8F91A9F714AD}"/>
              </a:ext>
            </a:extLst>
          </p:cNvPr>
          <p:cNvSpPr/>
          <p:nvPr/>
        </p:nvSpPr>
        <p:spPr>
          <a:xfrm>
            <a:off x="-63260" y="2708455"/>
            <a:ext cx="33586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Neural Network (ANN):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1630" y="3156148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Neural Network (ANN) is a computational model that consists of several processing inputs that receives inputs and delivers outputs based on their predefined activation functions.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function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function that is assigned to the hidden layer neuron and it is applied to the weighted sum and then neuron understands whether it is to be activated or not.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50" y="4328225"/>
            <a:ext cx="6720840" cy="2055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2482" y="6329329"/>
            <a:ext cx="816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Fig-1: An example of neuron showing the inputs, associated weights, and the activation function applied to weighted sum of the inputs 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7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90EDB5-1260-4AF0-BFA7-E97CAB275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050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A5A59D-3A98-49CB-BA7F-9C3EEB709499}"/>
              </a:ext>
            </a:extLst>
          </p:cNvPr>
          <p:cNvSpPr txBox="1"/>
          <p:nvPr/>
        </p:nvSpPr>
        <p:spPr>
          <a:xfrm>
            <a:off x="5097294" y="6050604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Figure-2: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7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B3AD734-B2A4-4AAA-A5C6-E92C57405334}"/>
              </a:ext>
            </a:extLst>
          </p:cNvPr>
          <p:cNvSpPr/>
          <p:nvPr/>
        </p:nvSpPr>
        <p:spPr>
          <a:xfrm>
            <a:off x="3860854" y="76643"/>
            <a:ext cx="3329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 Data Required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84CFE9-D85F-4CE0-A8B9-A1B940B7F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883"/>
            <a:ext cx="3641159" cy="5122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118FCE-7685-4859-98DE-2D8FD366A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59" y="1061882"/>
            <a:ext cx="3641159" cy="5122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F7801D5-D6EE-4F3C-B96F-E8E2B7F11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12" y="1061882"/>
            <a:ext cx="4277032" cy="5201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8538F0-8650-4DC0-A380-B5D20F8C3E22}"/>
              </a:ext>
            </a:extLst>
          </p:cNvPr>
          <p:cNvSpPr txBox="1"/>
          <p:nvPr/>
        </p:nvSpPr>
        <p:spPr>
          <a:xfrm>
            <a:off x="4166664" y="5978491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Figure-4: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 Map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E60A7B-FC4C-4E0A-B809-456A68496122}"/>
              </a:ext>
            </a:extLst>
          </p:cNvPr>
          <p:cNvSpPr txBox="1"/>
          <p:nvPr/>
        </p:nvSpPr>
        <p:spPr>
          <a:xfrm>
            <a:off x="7716117" y="5978491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Figure-5: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Drainage Density Map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DCB961-95DC-409D-B553-0C90A1FE2DEA}"/>
              </a:ext>
            </a:extLst>
          </p:cNvPr>
          <p:cNvSpPr txBox="1"/>
          <p:nvPr/>
        </p:nvSpPr>
        <p:spPr>
          <a:xfrm>
            <a:off x="674435" y="5937109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Figure-3: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 Map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8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45AF3D-42FF-4E31-813C-134C7DC2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513"/>
            <a:ext cx="3755923" cy="5042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480D0CF-5BEF-4B91-A4D9-91354129D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07" y="709513"/>
            <a:ext cx="4021393" cy="5042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CEDFFD7-7C0F-418F-AFA6-0E8E9B67C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56" y="709512"/>
            <a:ext cx="4342617" cy="5026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1B4DAB-B3CA-4CBD-99DB-BFCC92B2C724}"/>
              </a:ext>
            </a:extLst>
          </p:cNvPr>
          <p:cNvSpPr txBox="1"/>
          <p:nvPr/>
        </p:nvSpPr>
        <p:spPr>
          <a:xfrm>
            <a:off x="648089" y="5630150"/>
            <a:ext cx="245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Figure-5: Distance from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2F2C07-4ED7-4D87-880E-ED60D71067EF}"/>
              </a:ext>
            </a:extLst>
          </p:cNvPr>
          <p:cNvSpPr txBox="1"/>
          <p:nvPr/>
        </p:nvSpPr>
        <p:spPr>
          <a:xfrm>
            <a:off x="4406006" y="5636234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Figure-6: Soil Map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E779F2-08BA-4308-97C6-B8A476AE4C7C}"/>
              </a:ext>
            </a:extLst>
          </p:cNvPr>
          <p:cNvSpPr txBox="1"/>
          <p:nvPr/>
        </p:nvSpPr>
        <p:spPr>
          <a:xfrm>
            <a:off x="8270083" y="5630150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Figure-7: Land Use Land Cover (LULC) Map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F88FAC-54F9-40EE-9F49-75FAEB28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1" y="573932"/>
            <a:ext cx="3349236" cy="50389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E7A32D9-807B-49FE-ADC1-9BA5ECBE4E80}"/>
              </a:ext>
            </a:extLst>
          </p:cNvPr>
          <p:cNvSpPr txBox="1"/>
          <p:nvPr/>
        </p:nvSpPr>
        <p:spPr>
          <a:xfrm>
            <a:off x="246419" y="5690055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Figure-8: Geomorphology Map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F11B71-498C-4198-BACE-92FE62592251}"/>
              </a:ext>
            </a:extLst>
          </p:cNvPr>
          <p:cNvSpPr txBox="1"/>
          <p:nvPr/>
        </p:nvSpPr>
        <p:spPr>
          <a:xfrm>
            <a:off x="3511673" y="5680327"/>
            <a:ext cx="193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Figure-9: Thickness of Granular zone Map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1756E91-64ED-420C-A13A-69D904D0564C}"/>
              </a:ext>
            </a:extLst>
          </p:cNvPr>
          <p:cNvSpPr txBox="1"/>
          <p:nvPr/>
        </p:nvSpPr>
        <p:spPr>
          <a:xfrm>
            <a:off x="6611568" y="5674460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Figure-10: Population Map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0CAF839-86B5-4135-92A0-C81AAC802780}"/>
              </a:ext>
            </a:extLst>
          </p:cNvPr>
          <p:cNvSpPr txBox="1"/>
          <p:nvPr/>
        </p:nvSpPr>
        <p:spPr>
          <a:xfrm>
            <a:off x="9711463" y="5674460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Figure-11: Rainfall Map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85" y="844731"/>
            <a:ext cx="2785541" cy="454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26" y="862149"/>
            <a:ext cx="2974374" cy="454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94" y="862149"/>
            <a:ext cx="2953011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9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>
            <a:extLst>
              <a:ext uri="{FF2B5EF4-FFF2-40B4-BE49-F238E27FC236}">
                <a16:creationId xmlns="" xmlns:a16="http://schemas.microsoft.com/office/drawing/2014/main" id="{9E4D193B-45FD-417D-AE3F-40F2F2AA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01" y="883424"/>
            <a:ext cx="118872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ASTER DEM from USGS Website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="" xmlns:a16="http://schemas.microsoft.com/office/drawing/2014/main" id="{8A78A6A8-08B5-4704-B3C3-8A7BA6ED8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81" y="1546364"/>
            <a:ext cx="1097280" cy="2819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Direction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="" xmlns:a16="http://schemas.microsoft.com/office/drawing/2014/main" id="{FF620240-051F-4FBD-A43B-836D020C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41" y="1995944"/>
            <a:ext cx="1287780" cy="2819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Accumulation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="" xmlns:a16="http://schemas.microsoft.com/office/drawing/2014/main" id="{215D7995-BF5C-433A-9E78-FF175382D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01" y="2445524"/>
            <a:ext cx="1554480" cy="2819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 Raster to Vector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="" xmlns:a16="http://schemas.microsoft.com/office/drawing/2014/main" id="{6471147B-BDCA-48A5-BC98-58B701414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01" y="3177046"/>
            <a:ext cx="1165860" cy="2819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Drainage Density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="" xmlns:a16="http://schemas.microsoft.com/office/drawing/2014/main" id="{FF5CA139-423A-48FB-B55A-0DF78C6A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083" y="3144351"/>
            <a:ext cx="57912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Slope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="" xmlns:a16="http://schemas.microsoft.com/office/drawing/2014/main" id="{CA79551D-D833-4710-938F-EDC7D9820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2" y="2422666"/>
            <a:ext cx="815340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Euclidian Distance 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="" xmlns:a16="http://schemas.microsoft.com/office/drawing/2014/main" id="{125A20F9-7FEE-49B9-8894-894FA81F4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362" y="3070366"/>
            <a:ext cx="815340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 from River 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D6AE98C8-9D72-4623-AE8E-D6649C58BE8E}"/>
              </a:ext>
            </a:extLst>
          </p:cNvPr>
          <p:cNvCxnSpPr/>
          <p:nvPr/>
        </p:nvCxnSpPr>
        <p:spPr>
          <a:xfrm>
            <a:off x="869281" y="1393964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C8AFDE7-BD2A-4D85-9CC6-4FA956CE8F55}"/>
              </a:ext>
            </a:extLst>
          </p:cNvPr>
          <p:cNvCxnSpPr/>
          <p:nvPr/>
        </p:nvCxnSpPr>
        <p:spPr>
          <a:xfrm>
            <a:off x="854041" y="1843544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3867CB3F-E222-4DA2-8476-70284350430E}"/>
              </a:ext>
            </a:extLst>
          </p:cNvPr>
          <p:cNvCxnSpPr/>
          <p:nvPr/>
        </p:nvCxnSpPr>
        <p:spPr>
          <a:xfrm>
            <a:off x="854041" y="2285504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977E0432-FA85-47BD-824A-67B457F438D6}"/>
              </a:ext>
            </a:extLst>
          </p:cNvPr>
          <p:cNvCxnSpPr/>
          <p:nvPr/>
        </p:nvCxnSpPr>
        <p:spPr>
          <a:xfrm>
            <a:off x="2432362" y="2925586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">
            <a:extLst>
              <a:ext uri="{FF2B5EF4-FFF2-40B4-BE49-F238E27FC236}">
                <a16:creationId xmlns="" xmlns:a16="http://schemas.microsoft.com/office/drawing/2014/main" id="{D4E14788-DE2A-48F3-B988-DA160DF68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352" y="2620420"/>
            <a:ext cx="1036320" cy="2819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CGWB Reports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="" xmlns:a16="http://schemas.microsoft.com/office/drawing/2014/main" id="{FCB45689-26F5-4334-994A-5E01C3FC6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012" y="3070000"/>
            <a:ext cx="1104900" cy="464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Thickness of Granular Zones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>
            <a:extLst>
              <a:ext uri="{FF2B5EF4-FFF2-40B4-BE49-F238E27FC236}">
                <a16:creationId xmlns="" xmlns:a16="http://schemas.microsoft.com/office/drawing/2014/main" id="{AF7D5669-15B4-47D4-BBC6-18894D2B6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052" y="3230020"/>
            <a:ext cx="685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Map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="" xmlns:a16="http://schemas.microsoft.com/office/drawing/2014/main" id="{6411FA15-0A02-4E6C-83CA-C769237BF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72" y="1927000"/>
            <a:ext cx="754380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IMD Pune Website 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="" xmlns:a16="http://schemas.microsoft.com/office/drawing/2014/main" id="{D46E6D6E-FC4C-47E9-AC10-B1A90D3BC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272" y="2574700"/>
            <a:ext cx="967740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Rainfall data (1981-2020)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49857A67-A45A-41C5-BD63-3E27535231EA}"/>
              </a:ext>
            </a:extLst>
          </p:cNvPr>
          <p:cNvCxnSpPr/>
          <p:nvPr/>
        </p:nvCxnSpPr>
        <p:spPr>
          <a:xfrm>
            <a:off x="4276172" y="2909980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B5F7D555-35D2-41BD-92BE-F4AB5CAA8657}"/>
              </a:ext>
            </a:extLst>
          </p:cNvPr>
          <p:cNvCxnSpPr/>
          <p:nvPr/>
        </p:nvCxnSpPr>
        <p:spPr>
          <a:xfrm>
            <a:off x="6653612" y="2429920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D7FF2DF-5EB9-4B4F-98CD-B3D7A3493F30}"/>
              </a:ext>
            </a:extLst>
          </p:cNvPr>
          <p:cNvCxnSpPr/>
          <p:nvPr/>
        </p:nvCxnSpPr>
        <p:spPr>
          <a:xfrm>
            <a:off x="6676472" y="3077620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2">
            <a:extLst>
              <a:ext uri="{FF2B5EF4-FFF2-40B4-BE49-F238E27FC236}">
                <a16:creationId xmlns="" xmlns:a16="http://schemas.microsoft.com/office/drawing/2014/main" id="{5031E615-2A06-4119-B723-6F7CB2C0E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512" y="3237640"/>
            <a:ext cx="967740" cy="289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Rainfall Map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>
            <a:extLst>
              <a:ext uri="{FF2B5EF4-FFF2-40B4-BE49-F238E27FC236}">
                <a16:creationId xmlns="" xmlns:a16="http://schemas.microsoft.com/office/drawing/2014/main" id="{1D1BC724-1C64-4D7A-A45E-4E1973D2E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132" y="2239420"/>
            <a:ext cx="982980" cy="8077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Agricultural Organization (FAO)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473AD2D8-1363-4C24-9938-BCD7AA9EE9DB}"/>
              </a:ext>
            </a:extLst>
          </p:cNvPr>
          <p:cNvCxnSpPr/>
          <p:nvPr/>
        </p:nvCxnSpPr>
        <p:spPr>
          <a:xfrm>
            <a:off x="5533472" y="3062380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2">
            <a:extLst>
              <a:ext uri="{FF2B5EF4-FFF2-40B4-BE49-F238E27FC236}">
                <a16:creationId xmlns="" xmlns:a16="http://schemas.microsoft.com/office/drawing/2014/main" id="{6D0E716C-ED0D-423F-BB0E-8D407F639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191" y="1904140"/>
            <a:ext cx="883915" cy="8077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Website (30” X 30” resolution)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3">
            <a:extLst>
              <a:ext uri="{FF2B5EF4-FFF2-40B4-BE49-F238E27FC236}">
                <a16:creationId xmlns="" xmlns:a16="http://schemas.microsoft.com/office/drawing/2014/main" id="{BF6F049D-7A2B-4938-BDAE-2B2B95EE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752" y="2879500"/>
            <a:ext cx="883920" cy="64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Distribution Map (2018)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FCDC5806-7C91-4BBB-AA53-983F1BF044EB}"/>
              </a:ext>
            </a:extLst>
          </p:cNvPr>
          <p:cNvCxnSpPr/>
          <p:nvPr/>
        </p:nvCxnSpPr>
        <p:spPr>
          <a:xfrm>
            <a:off x="7857572" y="2727100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2">
            <a:extLst>
              <a:ext uri="{FF2B5EF4-FFF2-40B4-BE49-F238E27FC236}">
                <a16:creationId xmlns="" xmlns:a16="http://schemas.microsoft.com/office/drawing/2014/main" id="{FC023105-DFF4-4519-873F-596914B7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355" y="1252629"/>
            <a:ext cx="853440" cy="4724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Sentinel-2 data (2020)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>
            <a:extLst>
              <a:ext uri="{FF2B5EF4-FFF2-40B4-BE49-F238E27FC236}">
                <a16:creationId xmlns="" xmlns:a16="http://schemas.microsoft.com/office/drawing/2014/main" id="{844C0104-49B1-453C-A8D8-D75DC212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2015" y="1900329"/>
            <a:ext cx="967740" cy="10744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 supervised classification using google earth engine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5A405ADD-E8DC-425D-9778-E7B05D716F72}"/>
              </a:ext>
            </a:extLst>
          </p:cNvPr>
          <p:cNvCxnSpPr/>
          <p:nvPr/>
        </p:nvCxnSpPr>
        <p:spPr>
          <a:xfrm>
            <a:off x="9108735" y="1732689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6C986347-EC6B-4542-BFF2-C627184E7A9F}"/>
              </a:ext>
            </a:extLst>
          </p:cNvPr>
          <p:cNvCxnSpPr/>
          <p:nvPr/>
        </p:nvCxnSpPr>
        <p:spPr>
          <a:xfrm>
            <a:off x="9139215" y="2982369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2">
            <a:extLst>
              <a:ext uri="{FF2B5EF4-FFF2-40B4-BE49-F238E27FC236}">
                <a16:creationId xmlns="" xmlns:a16="http://schemas.microsoft.com/office/drawing/2014/main" id="{D21E4C25-2195-4F8F-8850-399D7E609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255" y="3142389"/>
            <a:ext cx="96774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Use Land Cover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22">
            <a:extLst>
              <a:ext uri="{FF2B5EF4-FFF2-40B4-BE49-F238E27FC236}">
                <a16:creationId xmlns="" xmlns:a16="http://schemas.microsoft.com/office/drawing/2014/main" id="{D4214635-A8BB-4E8A-8B39-85438075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61" y="2370310"/>
            <a:ext cx="784860" cy="5257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Bhuvan Website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23">
            <a:extLst>
              <a:ext uri="{FF2B5EF4-FFF2-40B4-BE49-F238E27FC236}">
                <a16:creationId xmlns="" xmlns:a16="http://schemas.microsoft.com/office/drawing/2014/main" id="{A7C98A14-682A-4002-A5F7-3A31DE1D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381" y="3056110"/>
            <a:ext cx="1150620" cy="4876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Geomorphology Map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31217877-1257-422F-B34C-B99AA310257D}"/>
              </a:ext>
            </a:extLst>
          </p:cNvPr>
          <p:cNvCxnSpPr/>
          <p:nvPr/>
        </p:nvCxnSpPr>
        <p:spPr>
          <a:xfrm>
            <a:off x="10581121" y="2903710"/>
            <a:ext cx="0" cy="1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01AA9428-8032-4129-9AF2-B2E06E6F641C}"/>
              </a:ext>
            </a:extLst>
          </p:cNvPr>
          <p:cNvCxnSpPr>
            <a:cxnSpLocks/>
          </p:cNvCxnSpPr>
          <p:nvPr/>
        </p:nvCxnSpPr>
        <p:spPr>
          <a:xfrm>
            <a:off x="953726" y="4001729"/>
            <a:ext cx="96273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B85F6FE3-7161-4C40-B2C6-932FF20FAE5A}"/>
              </a:ext>
            </a:extLst>
          </p:cNvPr>
          <p:cNvCxnSpPr>
            <a:stCxn id="25" idx="2"/>
          </p:cNvCxnSpPr>
          <p:nvPr/>
        </p:nvCxnSpPr>
        <p:spPr>
          <a:xfrm flipH="1">
            <a:off x="963561" y="3458986"/>
            <a:ext cx="970" cy="542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37284C7A-A5F3-40D0-BDDD-3CA42481BFAF}"/>
              </a:ext>
            </a:extLst>
          </p:cNvPr>
          <p:cNvCxnSpPr>
            <a:stCxn id="57" idx="2"/>
          </p:cNvCxnSpPr>
          <p:nvPr/>
        </p:nvCxnSpPr>
        <p:spPr>
          <a:xfrm>
            <a:off x="10569691" y="3543790"/>
            <a:ext cx="0" cy="45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CE53D7BA-3A08-4FE1-ADC1-E6D9F5DE521C}"/>
              </a:ext>
            </a:extLst>
          </p:cNvPr>
          <p:cNvCxnSpPr>
            <a:stCxn id="26" idx="2"/>
          </p:cNvCxnSpPr>
          <p:nvPr/>
        </p:nvCxnSpPr>
        <p:spPr>
          <a:xfrm>
            <a:off x="3324643" y="3449151"/>
            <a:ext cx="0" cy="542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CFCE7A5F-D736-4B2F-B72B-B417E1A61BA9}"/>
              </a:ext>
            </a:extLst>
          </p:cNvPr>
          <p:cNvCxnSpPr>
            <a:stCxn id="28" idx="2"/>
          </p:cNvCxnSpPr>
          <p:nvPr/>
        </p:nvCxnSpPr>
        <p:spPr>
          <a:xfrm>
            <a:off x="2459032" y="3565666"/>
            <a:ext cx="0" cy="436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06BEC363-41C6-46B2-8E20-A1411645C977}"/>
              </a:ext>
            </a:extLst>
          </p:cNvPr>
          <p:cNvCxnSpPr>
            <a:stCxn id="38" idx="2"/>
          </p:cNvCxnSpPr>
          <p:nvPr/>
        </p:nvCxnSpPr>
        <p:spPr>
          <a:xfrm>
            <a:off x="4310462" y="3534820"/>
            <a:ext cx="0" cy="466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68BC7E22-69DC-4790-9587-BC2753560E61}"/>
              </a:ext>
            </a:extLst>
          </p:cNvPr>
          <p:cNvCxnSpPr>
            <a:stCxn id="39" idx="2"/>
          </p:cNvCxnSpPr>
          <p:nvPr/>
        </p:nvCxnSpPr>
        <p:spPr>
          <a:xfrm>
            <a:off x="5563952" y="3534820"/>
            <a:ext cx="0" cy="466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333EBA72-5A56-45CC-A71B-158771C9EAAD}"/>
              </a:ext>
            </a:extLst>
          </p:cNvPr>
          <p:cNvCxnSpPr>
            <a:stCxn id="45" idx="2"/>
          </p:cNvCxnSpPr>
          <p:nvPr/>
        </p:nvCxnSpPr>
        <p:spPr>
          <a:xfrm>
            <a:off x="6718382" y="3527200"/>
            <a:ext cx="0" cy="474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0B8DC975-C05C-4EC0-A802-4310D3CDB639}"/>
              </a:ext>
            </a:extLst>
          </p:cNvPr>
          <p:cNvCxnSpPr>
            <a:stCxn id="49" idx="2"/>
          </p:cNvCxnSpPr>
          <p:nvPr/>
        </p:nvCxnSpPr>
        <p:spPr>
          <a:xfrm>
            <a:off x="7834712" y="3519580"/>
            <a:ext cx="0" cy="48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DFC9E80A-D763-4A33-B3F7-433302CF3AA6}"/>
              </a:ext>
            </a:extLst>
          </p:cNvPr>
          <p:cNvCxnSpPr>
            <a:stCxn id="55" idx="2"/>
          </p:cNvCxnSpPr>
          <p:nvPr/>
        </p:nvCxnSpPr>
        <p:spPr>
          <a:xfrm>
            <a:off x="9181125" y="3599589"/>
            <a:ext cx="0" cy="40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="" xmlns:a16="http://schemas.microsoft.com/office/drawing/2014/main" id="{16EF9B3A-7E36-496D-A0B5-D448B4D60FD3}"/>
              </a:ext>
            </a:extLst>
          </p:cNvPr>
          <p:cNvCxnSpPr>
            <a:cxnSpLocks/>
          </p:cNvCxnSpPr>
          <p:nvPr/>
        </p:nvCxnSpPr>
        <p:spPr>
          <a:xfrm>
            <a:off x="5578698" y="4021518"/>
            <a:ext cx="0" cy="353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2">
            <a:extLst>
              <a:ext uri="{FF2B5EF4-FFF2-40B4-BE49-F238E27FC236}">
                <a16:creationId xmlns="" xmlns:a16="http://schemas.microsoft.com/office/drawing/2014/main" id="{131A4A82-6200-4E72-B15C-93C8DA548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326" y="4375479"/>
            <a:ext cx="1341982" cy="3243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Reclassify all Maps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="" xmlns:a16="http://schemas.microsoft.com/office/drawing/2014/main" id="{B3E5B129-522B-488E-AC18-A71D34A28849}"/>
              </a:ext>
            </a:extLst>
          </p:cNvPr>
          <p:cNvCxnSpPr>
            <a:cxnSpLocks/>
          </p:cNvCxnSpPr>
          <p:nvPr/>
        </p:nvCxnSpPr>
        <p:spPr>
          <a:xfrm>
            <a:off x="5563949" y="4704864"/>
            <a:ext cx="3" cy="289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2">
            <a:extLst>
              <a:ext uri="{FF2B5EF4-FFF2-40B4-BE49-F238E27FC236}">
                <a16:creationId xmlns="" xmlns:a16="http://schemas.microsoft.com/office/drawing/2014/main" id="{0B819934-E0AD-4266-9B0D-3C3FCE171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576" y="5009666"/>
            <a:ext cx="1455043" cy="4374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Performing Weighted Overlay in Arc-GIS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="" xmlns:a16="http://schemas.microsoft.com/office/drawing/2014/main" id="{92D6029F-8962-4162-9671-97AA24007C11}"/>
              </a:ext>
            </a:extLst>
          </p:cNvPr>
          <p:cNvCxnSpPr>
            <a:cxnSpLocks/>
          </p:cNvCxnSpPr>
          <p:nvPr/>
        </p:nvCxnSpPr>
        <p:spPr>
          <a:xfrm>
            <a:off x="5559032" y="5447201"/>
            <a:ext cx="3" cy="289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2">
            <a:extLst>
              <a:ext uri="{FF2B5EF4-FFF2-40B4-BE49-F238E27FC236}">
                <a16:creationId xmlns="" xmlns:a16="http://schemas.microsoft.com/office/drawing/2014/main" id="{4C29F516-6ED3-414A-AD11-EDDF6BCA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326" y="5752002"/>
            <a:ext cx="1341982" cy="5897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Suitable for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rtificial Recharge Structures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="" xmlns:a16="http://schemas.microsoft.com/office/drawing/2014/main" id="{B4F08A22-07DE-4887-9BBB-8E7FFCA93222}"/>
              </a:ext>
            </a:extLst>
          </p:cNvPr>
          <p:cNvCxnSpPr>
            <a:cxnSpLocks/>
          </p:cNvCxnSpPr>
          <p:nvPr/>
        </p:nvCxnSpPr>
        <p:spPr>
          <a:xfrm>
            <a:off x="3307330" y="1144720"/>
            <a:ext cx="17794" cy="1999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341689D2-5741-4A1F-8108-F5E964F47BE4}"/>
              </a:ext>
            </a:extLst>
          </p:cNvPr>
          <p:cNvCxnSpPr>
            <a:stCxn id="21" idx="3"/>
          </p:cNvCxnSpPr>
          <p:nvPr/>
        </p:nvCxnSpPr>
        <p:spPr>
          <a:xfrm>
            <a:off x="1532221" y="1134884"/>
            <a:ext cx="1782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00A3D1B3-167E-43BE-9D99-E29D8EFFCC86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 flipH="1">
            <a:off x="964531" y="2727464"/>
            <a:ext cx="3810" cy="449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="" xmlns:a16="http://schemas.microsoft.com/office/drawing/2014/main" id="{7695B232-8F10-4042-A3A8-2D3C89FF8F61}"/>
              </a:ext>
            </a:extLst>
          </p:cNvPr>
          <p:cNvCxnSpPr>
            <a:stCxn id="24" idx="3"/>
          </p:cNvCxnSpPr>
          <p:nvPr/>
        </p:nvCxnSpPr>
        <p:spPr>
          <a:xfrm flipV="1">
            <a:off x="1745581" y="2574700"/>
            <a:ext cx="290541" cy="11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C460F945-CAE0-49D1-B80C-6CC5642A71A3}"/>
              </a:ext>
            </a:extLst>
          </p:cNvPr>
          <p:cNvSpPr/>
          <p:nvPr/>
        </p:nvSpPr>
        <p:spPr>
          <a:xfrm>
            <a:off x="4551104" y="76643"/>
            <a:ext cx="194925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Work-Flow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2CF7DD5D-42B5-4E86-8E1C-1130F5737EA4}"/>
              </a:ext>
            </a:extLst>
          </p:cNvPr>
          <p:cNvSpPr txBox="1"/>
          <p:nvPr/>
        </p:nvSpPr>
        <p:spPr>
          <a:xfrm>
            <a:off x="4489655" y="6420021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Figure-12: Workflow for AHP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2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60391"/>
            <a:ext cx="5299364" cy="640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70" y="472555"/>
            <a:ext cx="6337263" cy="580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F7DD5D-42B5-4E86-8E1C-1130F5737EA4}"/>
              </a:ext>
            </a:extLst>
          </p:cNvPr>
          <p:cNvSpPr txBox="1"/>
          <p:nvPr/>
        </p:nvSpPr>
        <p:spPr>
          <a:xfrm>
            <a:off x="850982" y="6315928"/>
            <a:ext cx="37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Figure-13: Average Groundwater levels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mbgl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F7DD5D-42B5-4E86-8E1C-1130F5737EA4}"/>
              </a:ext>
            </a:extLst>
          </p:cNvPr>
          <p:cNvSpPr txBox="1"/>
          <p:nvPr/>
        </p:nvSpPr>
        <p:spPr>
          <a:xfrm>
            <a:off x="5885933" y="6288661"/>
            <a:ext cx="419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Figure-14: ANN model with inputs, associated weights for their inputs during training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1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848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918277028687</dc:creator>
  <cp:lastModifiedBy>CadLab</cp:lastModifiedBy>
  <cp:revision>56</cp:revision>
  <dcterms:created xsi:type="dcterms:W3CDTF">2022-02-23T09:17:35Z</dcterms:created>
  <dcterms:modified xsi:type="dcterms:W3CDTF">2022-05-25T09:14:30Z</dcterms:modified>
</cp:coreProperties>
</file>