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76" r:id="rId2"/>
    <p:sldMasterId id="2147483682" r:id="rId3"/>
    <p:sldMasterId id="2147483686" r:id="rId4"/>
    <p:sldMasterId id="2147483678" r:id="rId5"/>
    <p:sldMasterId id="2147483690" r:id="rId6"/>
    <p:sldMasterId id="2147483694" r:id="rId7"/>
  </p:sldMasterIdLst>
  <p:notesMasterIdLst>
    <p:notesMasterId r:id="rId22"/>
  </p:notesMasterIdLst>
  <p:handoutMasterIdLst>
    <p:handoutMasterId r:id="rId23"/>
  </p:handoutMasterIdLst>
  <p:sldIdLst>
    <p:sldId id="288" r:id="rId8"/>
    <p:sldId id="261" r:id="rId9"/>
    <p:sldId id="368" r:id="rId10"/>
    <p:sldId id="388" r:id="rId11"/>
    <p:sldId id="389" r:id="rId12"/>
    <p:sldId id="390" r:id="rId13"/>
    <p:sldId id="391" r:id="rId14"/>
    <p:sldId id="385" r:id="rId15"/>
    <p:sldId id="374" r:id="rId16"/>
    <p:sldId id="375" r:id="rId17"/>
    <p:sldId id="379" r:id="rId18"/>
    <p:sldId id="387" r:id="rId19"/>
    <p:sldId id="392" r:id="rId20"/>
    <p:sldId id="366" r:id="rId21"/>
  </p:sldIdLst>
  <p:sldSz cx="9144000" cy="5143500" type="screen16x9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0F0"/>
    <a:srgbClr val="D9D9D9"/>
    <a:srgbClr val="13FF01"/>
    <a:srgbClr val="D5F4FF"/>
    <a:srgbClr val="79DCFF"/>
    <a:srgbClr val="0000FF"/>
    <a:srgbClr val="00C400"/>
    <a:srgbClr val="AFABAB"/>
    <a:srgbClr val="8C00D0"/>
    <a:srgbClr val="000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65" autoAdjust="0"/>
    <p:restoredTop sz="96804" autoAdjust="0"/>
  </p:normalViewPr>
  <p:slideViewPr>
    <p:cSldViewPr snapToGrid="0" snapToObjects="1">
      <p:cViewPr varScale="1">
        <p:scale>
          <a:sx n="152" d="100"/>
          <a:sy n="152" d="100"/>
        </p:scale>
        <p:origin x="168" y="462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6C0CB-24F7-45D1-B025-46DE58D2CC20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A6BCF-E2D5-4E30-B06B-84D49FC44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264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D8E5-3DBE-48DF-BFBA-83AA948CA54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3B262-1601-41F1-A85A-9737C34E9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2840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578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01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820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57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0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4BA708-FC0F-4038-AD4F-6845E1659BBE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3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7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3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51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14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8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55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5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5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9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53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45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982124" cy="27384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230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79166A-3EA9-9F4D-B0BC-285322AB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9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-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-20060" y="-30079"/>
            <a:ext cx="9186624" cy="51886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0396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</p:transition>
    </mc:Choice>
    <mc:Fallback xmlns="">
      <p:transition xmlns:p14="http://schemas.microsoft.com/office/powerpoint/2010/main">
        <p:wipe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F5BF-66C8-4EB3-B13C-6DCBEA49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1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982124" cy="27384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230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79166A-3EA9-9F4D-B0BC-285322AB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-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-20060" y="-30079"/>
            <a:ext cx="9186624" cy="51886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9444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</p:transition>
    </mc:Choice>
    <mc:Fallback xmlns="">
      <p:transition xmlns:p14="http://schemas.microsoft.com/office/powerpoint/2010/main">
        <p:wipe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4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D71D9-AD77-4B48-8CDC-BDD993C0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4" y="387436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your presentation’s Title</a:t>
            </a:r>
            <a:br>
              <a:rPr lang="en-US" dirty="0"/>
            </a:br>
            <a:r>
              <a:rPr lang="en-US" dirty="0"/>
              <a:t>Font: Arial Bold 24pt</a:t>
            </a:r>
            <a:br>
              <a:rPr lang="en-US" dirty="0"/>
            </a:br>
            <a:r>
              <a:rPr lang="en-US" dirty="0"/>
              <a:t>Alignment: left</a:t>
            </a:r>
            <a:br>
              <a:rPr lang="en-US" dirty="0"/>
            </a:br>
            <a:r>
              <a:rPr lang="en-US" dirty="0"/>
              <a:t>Font color: Black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7600" cy="35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5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76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50" y="0"/>
            <a:ext cx="6124050" cy="753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4050" cy="753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225"/>
            <a:ext cx="9144000" cy="2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50" y="0"/>
            <a:ext cx="6124050" cy="753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4050" cy="7536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F5BF-66C8-4EB3-B13C-6DCBEA49C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3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D71D9-AD77-4B48-8CDC-BDD993C0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4" y="387436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your presentation’s Title</a:t>
            </a:r>
            <a:br>
              <a:rPr lang="en-US" dirty="0"/>
            </a:br>
            <a:r>
              <a:rPr lang="en-US" dirty="0"/>
              <a:t>Font: Arial Bold 24pt</a:t>
            </a:r>
            <a:br>
              <a:rPr lang="en-US" dirty="0"/>
            </a:br>
            <a:r>
              <a:rPr lang="en-US" dirty="0"/>
              <a:t>Alignment: left</a:t>
            </a:r>
            <a:br>
              <a:rPr lang="en-US" dirty="0"/>
            </a:br>
            <a:r>
              <a:rPr lang="en-US" dirty="0"/>
              <a:t>Font color: Black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4854B-F46C-1345-9A7B-17C01DF0D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0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CD5489-CFB7-4923-88A8-95C48F446C19}"/>
              </a:ext>
            </a:extLst>
          </p:cNvPr>
          <p:cNvSpPr txBox="1"/>
          <p:nvPr/>
        </p:nvSpPr>
        <p:spPr>
          <a:xfrm>
            <a:off x="181691" y="3609401"/>
            <a:ext cx="889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b="1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Sample Association by using Anomalous Concentration Episodes and Decay-Consistent Isotopic Ratios at IMS Radionuclide Stations</a:t>
            </a:r>
            <a:endParaRPr lang="en-GB" i="1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09EFB4-CF78-4B1B-833E-CEC7F29ED134}"/>
              </a:ext>
            </a:extLst>
          </p:cNvPr>
          <p:cNvSpPr txBox="1"/>
          <p:nvPr/>
        </p:nvSpPr>
        <p:spPr>
          <a:xfrm>
            <a:off x="247482" y="536432"/>
            <a:ext cx="5987002" cy="62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00"/>
              </a:spcAft>
            </a:pPr>
            <a:r>
              <a:rPr lang="en-GB" sz="1600" dirty="0">
                <a:solidFill>
                  <a:schemeClr val="bg1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The European Geosciences Union General Assembly 2022</a:t>
            </a:r>
          </a:p>
          <a:p>
            <a:pPr>
              <a:lnSpc>
                <a:spcPct val="107000"/>
              </a:lnSpc>
              <a:spcAft>
                <a:spcPts val="100"/>
              </a:spcAft>
            </a:pPr>
            <a:r>
              <a:rPr lang="en-GB" sz="1600" dirty="0">
                <a:solidFill>
                  <a:schemeClr val="bg1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23 - 27</a:t>
            </a:r>
            <a:r>
              <a:rPr lang="en-GB" sz="16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May 2022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BADD88-3C5F-4A0A-B962-8ECE3EC6B7BA}"/>
              </a:ext>
            </a:extLst>
          </p:cNvPr>
          <p:cNvSpPr txBox="1"/>
          <p:nvPr/>
        </p:nvSpPr>
        <p:spPr>
          <a:xfrm>
            <a:off x="188041" y="4281264"/>
            <a:ext cx="84691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u="sng" dirty="0">
                <a:cs typeface="Times New Roman" panose="02020603050405020304" pitchFamily="18" charset="0"/>
              </a:rPr>
              <a:t>Yuichi Kijima</a:t>
            </a:r>
            <a:r>
              <a:rPr lang="en-GB" sz="1300" dirty="0">
                <a:cs typeface="Times New Roman" panose="02020603050405020304" pitchFamily="18" charset="0"/>
              </a:rPr>
              <a:t>, Robin Schoemaker, Boxue Liu, Jolanta Kuśmierczyk-Michulec, Martin Ertl, Anne Tipka, Martin Kalinowski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39BAD9-5B31-44C3-A683-59DAB70BE4A5}"/>
              </a:ext>
            </a:extLst>
          </p:cNvPr>
          <p:cNvSpPr txBox="1"/>
          <p:nvPr/>
        </p:nvSpPr>
        <p:spPr>
          <a:xfrm>
            <a:off x="181691" y="4581847"/>
            <a:ext cx="985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Times New Roman" panose="02020603050405020304" pitchFamily="18" charset="0"/>
              </a:rPr>
              <a:t>CTBTO/IDC</a:t>
            </a:r>
          </a:p>
        </p:txBody>
      </p:sp>
    </p:spTree>
    <p:extLst>
      <p:ext uri="{BB962C8B-B14F-4D97-AF65-F5344CB8AC3E}">
        <p14:creationId xmlns:p14="http://schemas.microsoft.com/office/powerpoint/2010/main" val="12498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1B80CD4-F0CD-4D3C-9047-C6104003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38" y="1228240"/>
            <a:ext cx="2994368" cy="2800885"/>
          </a:xfrm>
          <a:prstGeom prst="rect">
            <a:avLst/>
          </a:prstGeom>
        </p:spPr>
      </p:pic>
      <p:pic>
        <p:nvPicPr>
          <p:cNvPr id="41" name="Picture 4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5ECED05-0E5C-428B-8F87-9722E6B8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035" y="2279561"/>
            <a:ext cx="3029801" cy="281992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2592" y="743326"/>
            <a:ext cx="204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PSR calculated for </a:t>
            </a:r>
            <a:r>
              <a:rPr lang="en-US" sz="1400" u="sng" dirty="0"/>
              <a:t>JPX38</a:t>
            </a:r>
            <a:r>
              <a:rPr lang="en-US" sz="1400" dirty="0"/>
              <a:t> </a:t>
            </a:r>
            <a:r>
              <a:rPr lang="en-US" sz="1400" u="sng" dirty="0"/>
              <a:t>Level C</a:t>
            </a:r>
            <a:r>
              <a:rPr lang="en-US" sz="1400" dirty="0"/>
              <a:t> samples  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4042479"/>
            <a:ext cx="3054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PSR calculated for three Level C samples at JPX38 doe</a:t>
            </a:r>
            <a:r>
              <a:rPr lang="en-US" sz="1400" i="1" dirty="0"/>
              <a:t>s not indisputably provide</a:t>
            </a:r>
            <a:r>
              <a:rPr lang="en-US" sz="1400" dirty="0"/>
              <a:t> the hypothetical release time. </a:t>
            </a:r>
            <a:endParaRPr lang="en-GB" sz="1400" u="sng" dirty="0"/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id="{32EE1AD0-4692-4238-8CA0-9F67E59D1581}"/>
              </a:ext>
            </a:extLst>
          </p:cNvPr>
          <p:cNvSpPr txBox="1">
            <a:spLocks/>
          </p:cNvSpPr>
          <p:nvPr/>
        </p:nvSpPr>
        <p:spPr>
          <a:xfrm>
            <a:off x="2926081" y="207795"/>
            <a:ext cx="62179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Possible Source Region and correlation coefficients – </a:t>
            </a:r>
            <a:r>
              <a:rPr lang="en-US" sz="1600" b="1" u="sng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Release A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(1D)</a:t>
            </a:r>
            <a:endParaRPr lang="en-GB" sz="160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45D6DB6-276B-4235-810D-882CFEEF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1" y="1214627"/>
            <a:ext cx="3101537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59630-829D-4CF4-9A36-B2BD667F6D3F}"/>
              </a:ext>
            </a:extLst>
          </p:cNvPr>
          <p:cNvSpPr txBox="1"/>
          <p:nvPr/>
        </p:nvSpPr>
        <p:spPr>
          <a:xfrm>
            <a:off x="3038942" y="4012260"/>
            <a:ext cx="3319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When including the relevant Level B samples, the hypothetical time of </a:t>
            </a:r>
          </a:p>
          <a:p>
            <a:r>
              <a:rPr lang="en-GB" sz="1400" dirty="0"/>
              <a:t>(at least) one</a:t>
            </a:r>
            <a:r>
              <a:rPr lang="en-GB" sz="1400" i="1" dirty="0"/>
              <a:t> </a:t>
            </a:r>
            <a:r>
              <a:rPr lang="en-GB" sz="1400" dirty="0"/>
              <a:t>release is confined to </a:t>
            </a:r>
          </a:p>
          <a:p>
            <a:r>
              <a:rPr lang="en-GB" sz="1400" i="1" u="sng" dirty="0">
                <a:solidFill>
                  <a:srgbClr val="00B0F0"/>
                </a:solidFill>
              </a:rPr>
              <a:t>7 April between 3 a.m. and 6 a.m</a:t>
            </a:r>
            <a:r>
              <a:rPr lang="en-GB" sz="1400" u="sng" dirty="0">
                <a:solidFill>
                  <a:srgbClr val="00B0F0"/>
                </a:solidFill>
              </a:rPr>
              <a:t>.</a:t>
            </a:r>
            <a:r>
              <a:rPr lang="en-GB" sz="1400" dirty="0">
                <a:solidFill>
                  <a:srgbClr val="00B0F0"/>
                </a:solidFill>
              </a:rPr>
              <a:t>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D06907-8148-4D4E-98D2-DAC8695024DF}"/>
              </a:ext>
            </a:extLst>
          </p:cNvPr>
          <p:cNvGrpSpPr/>
          <p:nvPr/>
        </p:nvGrpSpPr>
        <p:grpSpPr>
          <a:xfrm>
            <a:off x="3148047" y="756939"/>
            <a:ext cx="3101537" cy="523220"/>
            <a:chOff x="3785627" y="761759"/>
            <a:chExt cx="3101537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3785627" y="761759"/>
              <a:ext cx="3101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PSR calculated for the JPX38 </a:t>
              </a:r>
              <a:r>
                <a:rPr lang="en-US" sz="1400" u="sng" dirty="0"/>
                <a:t>Level C </a:t>
              </a:r>
            </a:p>
            <a:p>
              <a:r>
                <a:rPr lang="en-US" sz="1400" u="sng" dirty="0"/>
                <a:t>and the two blue Level B samples  </a:t>
              </a:r>
              <a:endParaRPr lang="en-GB" sz="1400" u="sng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FAB1261F-AE9A-4D26-8E5A-1E2CC1696247}"/>
                </a:ext>
              </a:extLst>
            </p:cNvPr>
            <p:cNvSpPr/>
            <p:nvPr/>
          </p:nvSpPr>
          <p:spPr>
            <a:xfrm flipV="1">
              <a:off x="4467970" y="1038609"/>
              <a:ext cx="289223" cy="178994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A0D01CDA-3ADE-422A-9298-561F39D1EC29}"/>
              </a:ext>
            </a:extLst>
          </p:cNvPr>
          <p:cNvSpPr/>
          <p:nvPr/>
        </p:nvSpPr>
        <p:spPr>
          <a:xfrm>
            <a:off x="5619788" y="4778530"/>
            <a:ext cx="448247" cy="144464"/>
          </a:xfrm>
          <a:prstGeom prst="rightArrow">
            <a:avLst>
              <a:gd name="adj1" fmla="val 50000"/>
              <a:gd name="adj2" fmla="val 10934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0CAB0518-6BEB-4D1C-89D2-9D609ED36C18}"/>
              </a:ext>
            </a:extLst>
          </p:cNvPr>
          <p:cNvSpPr/>
          <p:nvPr/>
        </p:nvSpPr>
        <p:spPr>
          <a:xfrm rot="349149" flipV="1">
            <a:off x="6921640" y="3315011"/>
            <a:ext cx="371512" cy="29360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FB319630-BDD9-4271-B212-AC8A27F38438}"/>
              </a:ext>
            </a:extLst>
          </p:cNvPr>
          <p:cNvSpPr/>
          <p:nvPr/>
        </p:nvSpPr>
        <p:spPr>
          <a:xfrm rot="349149" flipV="1">
            <a:off x="7879069" y="3517486"/>
            <a:ext cx="242375" cy="275618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B6CACE88-BBF8-47F6-8003-7E085958A76B}"/>
              </a:ext>
            </a:extLst>
          </p:cNvPr>
          <p:cNvSpPr/>
          <p:nvPr/>
        </p:nvSpPr>
        <p:spPr>
          <a:xfrm rot="349149" flipV="1">
            <a:off x="7330850" y="3632705"/>
            <a:ext cx="230355" cy="205125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DCA77288-45FB-43FE-AD9B-994F530208E4}"/>
              </a:ext>
            </a:extLst>
          </p:cNvPr>
          <p:cNvSpPr/>
          <p:nvPr/>
        </p:nvSpPr>
        <p:spPr>
          <a:xfrm rot="349149" flipV="1">
            <a:off x="7652982" y="3802139"/>
            <a:ext cx="246145" cy="211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55B23BC0-7C37-495E-9780-70804A8E7A05}"/>
              </a:ext>
            </a:extLst>
          </p:cNvPr>
          <p:cNvSpPr/>
          <p:nvPr/>
        </p:nvSpPr>
        <p:spPr>
          <a:xfrm rot="442198" flipV="1">
            <a:off x="8567343" y="3877709"/>
            <a:ext cx="309782" cy="212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C7858C7A-B050-4571-913C-E26D227A6D6C}"/>
              </a:ext>
            </a:extLst>
          </p:cNvPr>
          <p:cNvSpPr/>
          <p:nvPr/>
        </p:nvSpPr>
        <p:spPr>
          <a:xfrm rot="349149" flipV="1">
            <a:off x="8542220" y="3592711"/>
            <a:ext cx="200271" cy="193629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7C248C63-9155-412D-B550-D443803DBB80}"/>
              </a:ext>
            </a:extLst>
          </p:cNvPr>
          <p:cNvSpPr/>
          <p:nvPr/>
        </p:nvSpPr>
        <p:spPr>
          <a:xfrm>
            <a:off x="6776912" y="4488503"/>
            <a:ext cx="90130" cy="23598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6D38E208-E55F-47C3-97B4-743A5FEAEDF5}"/>
              </a:ext>
            </a:extLst>
          </p:cNvPr>
          <p:cNvSpPr/>
          <p:nvPr/>
        </p:nvSpPr>
        <p:spPr>
          <a:xfrm>
            <a:off x="7604466" y="4488503"/>
            <a:ext cx="90130" cy="23598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20DCA7-CD1A-4EF1-B8A8-D9BE68B55F57}"/>
              </a:ext>
            </a:extLst>
          </p:cNvPr>
          <p:cNvSpPr txBox="1"/>
          <p:nvPr/>
        </p:nvSpPr>
        <p:spPr>
          <a:xfrm>
            <a:off x="6681547" y="4280614"/>
            <a:ext cx="231938" cy="227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</a:t>
            </a:r>
            <a:endParaRPr lang="en-GB" sz="11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1BDB67-6210-43DB-BBD8-DE3635623D63}"/>
              </a:ext>
            </a:extLst>
          </p:cNvPr>
          <p:cNvSpPr txBox="1"/>
          <p:nvPr/>
        </p:nvSpPr>
        <p:spPr>
          <a:xfrm>
            <a:off x="7526959" y="4280613"/>
            <a:ext cx="229180" cy="227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</a:t>
            </a:r>
            <a:endParaRPr lang="en-GB" sz="1100" dirty="0"/>
          </a:p>
        </p:txBody>
      </p:sp>
      <p:sp>
        <p:nvSpPr>
          <p:cNvPr id="54" name="Thought Bubble: Cloud 53">
            <a:extLst>
              <a:ext uri="{FF2B5EF4-FFF2-40B4-BE49-F238E27FC236}">
                <a16:creationId xmlns:a16="http://schemas.microsoft.com/office/drawing/2014/main" id="{B7AFED8F-57EC-4B9D-BB5C-E987350BD7DB}"/>
              </a:ext>
            </a:extLst>
          </p:cNvPr>
          <p:cNvSpPr/>
          <p:nvPr/>
        </p:nvSpPr>
        <p:spPr>
          <a:xfrm>
            <a:off x="7756139" y="4200427"/>
            <a:ext cx="219163" cy="160373"/>
          </a:xfrm>
          <a:prstGeom prst="cloudCallout">
            <a:avLst>
              <a:gd name="adj1" fmla="val -83088"/>
              <a:gd name="adj2" fmla="val 625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?</a:t>
            </a:r>
            <a:endParaRPr lang="en-GB" sz="1400" b="1" dirty="0"/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8B39F251-52CC-46B2-9AEA-37B095550038}"/>
              </a:ext>
            </a:extLst>
          </p:cNvPr>
          <p:cNvSpPr/>
          <p:nvPr/>
        </p:nvSpPr>
        <p:spPr>
          <a:xfrm>
            <a:off x="6941698" y="4200427"/>
            <a:ext cx="219163" cy="160373"/>
          </a:xfrm>
          <a:prstGeom prst="wedgeEllipseCallout">
            <a:avLst>
              <a:gd name="adj1" fmla="val -62981"/>
              <a:gd name="adj2" fmla="val 80706"/>
            </a:avLst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Map&#10;&#10;Description automatically generated">
            <a:extLst>
              <a:ext uri="{FF2B5EF4-FFF2-40B4-BE49-F238E27FC236}">
                <a16:creationId xmlns:a16="http://schemas.microsoft.com/office/drawing/2014/main" id="{C06E8406-91D3-4DE8-A4F4-CC2C90DB882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2" y="2977896"/>
            <a:ext cx="3445200" cy="207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CA8AE6E-3CEF-4E4A-BA2D-BCBED86A3B4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0132" y="800883"/>
            <a:ext cx="3445200" cy="207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6BBC06-1073-4563-90A0-1C6CB26253A7}"/>
              </a:ext>
            </a:extLst>
          </p:cNvPr>
          <p:cNvSpPr txBox="1"/>
          <p:nvPr/>
        </p:nvSpPr>
        <p:spPr>
          <a:xfrm>
            <a:off x="320132" y="2416321"/>
            <a:ext cx="2530487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PSR:</a:t>
            </a:r>
            <a:r>
              <a:rPr lang="en-US" sz="1200" b="1" dirty="0">
                <a:solidFill>
                  <a:srgbClr val="00B0F0"/>
                </a:solidFill>
              </a:rPr>
              <a:t> 7 April 2013 </a:t>
            </a:r>
            <a:r>
              <a:rPr lang="en-US" sz="1200" dirty="0">
                <a:solidFill>
                  <a:schemeClr val="bg1"/>
                </a:solidFill>
              </a:rPr>
              <a:t>at 06:00 hrs. for the </a:t>
            </a:r>
            <a:r>
              <a:rPr lang="en-US" sz="1200" b="1" dirty="0">
                <a:solidFill>
                  <a:srgbClr val="00B0F0"/>
                </a:solidFill>
              </a:rPr>
              <a:t>Level C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sample collection only.</a:t>
            </a:r>
          </a:p>
        </p:txBody>
      </p:sp>
      <p:sp>
        <p:nvSpPr>
          <p:cNvPr id="17" name="Title 20">
            <a:extLst>
              <a:ext uri="{FF2B5EF4-FFF2-40B4-BE49-F238E27FC236}">
                <a16:creationId xmlns:a16="http://schemas.microsoft.com/office/drawing/2014/main" id="{F87E16C4-4546-4B52-A40E-F6A8B596366A}"/>
              </a:ext>
            </a:extLst>
          </p:cNvPr>
          <p:cNvSpPr txBox="1">
            <a:spLocks/>
          </p:cNvSpPr>
          <p:nvPr/>
        </p:nvSpPr>
        <p:spPr>
          <a:xfrm>
            <a:off x="2758440" y="207795"/>
            <a:ext cx="638556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Possible Source Region - </a:t>
            </a:r>
            <a:r>
              <a:rPr lang="en-US" sz="1600" b="1" u="sng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Release A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: 7 April 2013</a:t>
            </a:r>
            <a:endParaRPr lang="en-GB" sz="160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8" name="Picture 47" descr="Chart&#10;&#10;Description automatically generated with medium confidence">
            <a:extLst>
              <a:ext uri="{FF2B5EF4-FFF2-40B4-BE49-F238E27FC236}">
                <a16:creationId xmlns:a16="http://schemas.microsoft.com/office/drawing/2014/main" id="{A4ABE4FB-302F-427D-9306-C183A63E0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103" y="2284784"/>
            <a:ext cx="3029801" cy="281992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49" name="Parallelogram 48">
            <a:extLst>
              <a:ext uri="{FF2B5EF4-FFF2-40B4-BE49-F238E27FC236}">
                <a16:creationId xmlns:a16="http://schemas.microsoft.com/office/drawing/2014/main" id="{1ED8A47B-C206-4E81-93B2-232E2B83BE39}"/>
              </a:ext>
            </a:extLst>
          </p:cNvPr>
          <p:cNvSpPr/>
          <p:nvPr/>
        </p:nvSpPr>
        <p:spPr>
          <a:xfrm rot="349149" flipV="1">
            <a:off x="5825708" y="3320234"/>
            <a:ext cx="371512" cy="29360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7B2259AF-03AC-49D8-8689-8455CBD4A29D}"/>
              </a:ext>
            </a:extLst>
          </p:cNvPr>
          <p:cNvSpPr/>
          <p:nvPr/>
        </p:nvSpPr>
        <p:spPr>
          <a:xfrm rot="349149" flipV="1">
            <a:off x="6783137" y="3522709"/>
            <a:ext cx="242375" cy="275618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1E9A0515-EABC-4A90-8ADC-E744D926E86C}"/>
              </a:ext>
            </a:extLst>
          </p:cNvPr>
          <p:cNvSpPr/>
          <p:nvPr/>
        </p:nvSpPr>
        <p:spPr>
          <a:xfrm rot="349149" flipV="1">
            <a:off x="6234918" y="3637928"/>
            <a:ext cx="230355" cy="205125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D700104D-AC8F-4B45-BB85-6EBB7B25BA93}"/>
              </a:ext>
            </a:extLst>
          </p:cNvPr>
          <p:cNvSpPr/>
          <p:nvPr/>
        </p:nvSpPr>
        <p:spPr>
          <a:xfrm rot="349149" flipV="1">
            <a:off x="6557050" y="3807362"/>
            <a:ext cx="246145" cy="211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3" name="Parallelogram 52">
            <a:extLst>
              <a:ext uri="{FF2B5EF4-FFF2-40B4-BE49-F238E27FC236}">
                <a16:creationId xmlns:a16="http://schemas.microsoft.com/office/drawing/2014/main" id="{DF5ED4C7-B42B-4B4F-9A65-19F188CEFA48}"/>
              </a:ext>
            </a:extLst>
          </p:cNvPr>
          <p:cNvSpPr/>
          <p:nvPr/>
        </p:nvSpPr>
        <p:spPr>
          <a:xfrm rot="442198" flipV="1">
            <a:off x="7471411" y="3882932"/>
            <a:ext cx="309782" cy="212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FF8178E3-5343-4E13-8016-42E637D2922E}"/>
              </a:ext>
            </a:extLst>
          </p:cNvPr>
          <p:cNvSpPr/>
          <p:nvPr/>
        </p:nvSpPr>
        <p:spPr>
          <a:xfrm rot="349149" flipV="1">
            <a:off x="7446288" y="3597934"/>
            <a:ext cx="200271" cy="193629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99ED334-287B-426F-9497-BAFE93C6C218}"/>
              </a:ext>
            </a:extLst>
          </p:cNvPr>
          <p:cNvSpPr/>
          <p:nvPr/>
        </p:nvSpPr>
        <p:spPr>
          <a:xfrm>
            <a:off x="5750791" y="3215264"/>
            <a:ext cx="501618" cy="49948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43B8C0A-1A20-4F9D-A5BE-479F8DA1F83D}"/>
              </a:ext>
            </a:extLst>
          </p:cNvPr>
          <p:cNvCxnSpPr>
            <a:cxnSpLocks/>
            <a:stCxn id="54" idx="4"/>
          </p:cNvCxnSpPr>
          <p:nvPr/>
        </p:nvCxnSpPr>
        <p:spPr>
          <a:xfrm flipV="1">
            <a:off x="7556240" y="2150533"/>
            <a:ext cx="99619" cy="144790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0961533-1B8D-440A-ABA3-E9090E8ABD28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6349232" y="2067649"/>
            <a:ext cx="665722" cy="156966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1FD3B1E2-8CCD-40F0-9C7E-691621806390}"/>
              </a:ext>
            </a:extLst>
          </p:cNvPr>
          <p:cNvSpPr/>
          <p:nvPr/>
        </p:nvSpPr>
        <p:spPr>
          <a:xfrm>
            <a:off x="6670785" y="3393965"/>
            <a:ext cx="480109" cy="46562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50419AC6-0B69-431F-AA06-200CFA4BFEC6}"/>
              </a:ext>
            </a:extLst>
          </p:cNvPr>
          <p:cNvSpPr/>
          <p:nvPr/>
        </p:nvSpPr>
        <p:spPr>
          <a:xfrm>
            <a:off x="5692831" y="4493726"/>
            <a:ext cx="90130" cy="23598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49D525-81EE-4CC3-BA55-EF3BFFE7F50E}"/>
              </a:ext>
            </a:extLst>
          </p:cNvPr>
          <p:cNvSpPr txBox="1"/>
          <p:nvPr/>
        </p:nvSpPr>
        <p:spPr>
          <a:xfrm>
            <a:off x="5597466" y="4285837"/>
            <a:ext cx="231938" cy="227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</a:t>
            </a:r>
            <a:endParaRPr lang="en-GB" sz="1100" dirty="0"/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613699E7-95C0-45B6-95A2-7F84DD44D8AA}"/>
              </a:ext>
            </a:extLst>
          </p:cNvPr>
          <p:cNvSpPr/>
          <p:nvPr/>
        </p:nvSpPr>
        <p:spPr>
          <a:xfrm>
            <a:off x="5857617" y="4205650"/>
            <a:ext cx="219163" cy="160373"/>
          </a:xfrm>
          <a:prstGeom prst="wedgeEllipseCallout">
            <a:avLst>
              <a:gd name="adj1" fmla="val -62981"/>
              <a:gd name="adj2" fmla="val 80706"/>
            </a:avLst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344A28-6138-4AE1-8526-EF80544ADFC8}"/>
              </a:ext>
            </a:extLst>
          </p:cNvPr>
          <p:cNvSpPr txBox="1"/>
          <p:nvPr/>
        </p:nvSpPr>
        <p:spPr>
          <a:xfrm>
            <a:off x="320132" y="4597216"/>
            <a:ext cx="3350217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PSR: </a:t>
            </a:r>
            <a:r>
              <a:rPr lang="en-US" sz="1200" b="1" dirty="0">
                <a:solidFill>
                  <a:srgbClr val="00B0F0"/>
                </a:solidFill>
              </a:rPr>
              <a:t>7 April 2013</a:t>
            </a:r>
            <a:r>
              <a:rPr lang="en-US" sz="1200" dirty="0">
                <a:solidFill>
                  <a:schemeClr val="bg1"/>
                </a:solidFill>
              </a:rPr>
              <a:t> at 06:00 hrs. for the </a:t>
            </a:r>
            <a:r>
              <a:rPr lang="en-US" sz="1200" b="1" dirty="0">
                <a:solidFill>
                  <a:srgbClr val="00B0F0"/>
                </a:solidFill>
              </a:rPr>
              <a:t>Level C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sample collection </a:t>
            </a:r>
            <a:r>
              <a:rPr lang="en-US" sz="1200" b="1" dirty="0">
                <a:solidFill>
                  <a:srgbClr val="00B0F0"/>
                </a:solidFill>
              </a:rPr>
              <a:t>+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="1" u="sng" dirty="0">
                <a:solidFill>
                  <a:srgbClr val="00B0F0"/>
                </a:solidFill>
              </a:rPr>
              <a:t>associated Level B</a:t>
            </a:r>
            <a:r>
              <a:rPr lang="en-US" sz="1200" b="1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collection.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C75D9CF-9D5D-4935-BD13-1DCF18F6EC14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3521799" y="3626778"/>
            <a:ext cx="3148986" cy="11715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EB10023-ABE3-4380-956E-6F8E95F01A65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3332220" y="3465007"/>
            <a:ext cx="2418571" cy="1264707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0598FA6-C587-4AEB-A630-E99816357EE4}"/>
              </a:ext>
            </a:extLst>
          </p:cNvPr>
          <p:cNvCxnSpPr>
            <a:cxnSpLocks/>
          </p:cNvCxnSpPr>
          <p:nvPr/>
        </p:nvCxnSpPr>
        <p:spPr>
          <a:xfrm flipH="1" flipV="1">
            <a:off x="2609850" y="2686050"/>
            <a:ext cx="3140942" cy="753577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674E79C-296F-4849-A53E-989CC975C5AC}"/>
              </a:ext>
            </a:extLst>
          </p:cNvPr>
          <p:cNvSpPr txBox="1"/>
          <p:nvPr/>
        </p:nvSpPr>
        <p:spPr>
          <a:xfrm>
            <a:off x="753518" y="800211"/>
            <a:ext cx="2835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for DPRK release 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BD9BB93-8430-4EBE-8034-C1A8CB5233E2}"/>
              </a:ext>
            </a:extLst>
          </p:cNvPr>
          <p:cNvSpPr txBox="1"/>
          <p:nvPr/>
        </p:nvSpPr>
        <p:spPr>
          <a:xfrm>
            <a:off x="439517" y="2987473"/>
            <a:ext cx="3350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correlation for DPRK release 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E667349-7943-4D63-A67A-0115BD9CB1A4}"/>
              </a:ext>
            </a:extLst>
          </p:cNvPr>
          <p:cNvSpPr/>
          <p:nvPr/>
        </p:nvSpPr>
        <p:spPr>
          <a:xfrm>
            <a:off x="1949599" y="1463891"/>
            <a:ext cx="93133" cy="9630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highlight>
                <a:srgbClr val="D9D9D9"/>
              </a:highlight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AD270EE-A35F-4822-A67A-8BE836B9DB57}"/>
              </a:ext>
            </a:extLst>
          </p:cNvPr>
          <p:cNvSpPr/>
          <p:nvPr/>
        </p:nvSpPr>
        <p:spPr>
          <a:xfrm>
            <a:off x="2078248" y="3794982"/>
            <a:ext cx="93133" cy="9630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B76A9CD-36AE-41A7-8A17-05154E4E6A38}"/>
              </a:ext>
            </a:extLst>
          </p:cNvPr>
          <p:cNvGrpSpPr/>
          <p:nvPr/>
        </p:nvGrpSpPr>
        <p:grpSpPr>
          <a:xfrm>
            <a:off x="4689695" y="783416"/>
            <a:ext cx="4180974" cy="1323439"/>
            <a:chOff x="4689695" y="783416"/>
            <a:chExt cx="4180974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09EBCB-6E99-4705-8FB2-2BCCF2CB2E4B}"/>
                </a:ext>
              </a:extLst>
            </p:cNvPr>
            <p:cNvSpPr txBox="1"/>
            <p:nvPr/>
          </p:nvSpPr>
          <p:spPr>
            <a:xfrm>
              <a:off x="4689695" y="783416"/>
              <a:ext cx="41809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u="sng" dirty="0">
                  <a:solidFill>
                    <a:schemeClr val="bg2">
                      <a:lumMod val="50000"/>
                    </a:schemeClr>
                  </a:solidFill>
                </a:rPr>
                <a:t>No PSR correlation</a:t>
              </a: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</a:rPr>
                <a:t> for DPRK release A when any of the two black Level B measurements at JPX38 is added as well to the JPX38 Level C and B collection for the PSR computation – as expected (cf. FOR check).</a:t>
              </a:r>
              <a:endParaRPr lang="en-GB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114C7BC4-0B7A-4E3B-85D8-ADE0D0BB174E}"/>
                </a:ext>
              </a:extLst>
            </p:cNvPr>
            <p:cNvSpPr/>
            <p:nvPr/>
          </p:nvSpPr>
          <p:spPr>
            <a:xfrm flipV="1">
              <a:off x="6160675" y="1088965"/>
              <a:ext cx="496653" cy="205125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9328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&#10;&#10;Description automatically generated with medium confidence">
            <a:extLst>
              <a:ext uri="{FF2B5EF4-FFF2-40B4-BE49-F238E27FC236}">
                <a16:creationId xmlns:a16="http://schemas.microsoft.com/office/drawing/2014/main" id="{633CC431-3753-476A-AF71-59A3CE5F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103" y="2284784"/>
            <a:ext cx="3029801" cy="281992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3080DCCF-096D-4D34-B8AC-8AA254BC2CDA}"/>
              </a:ext>
            </a:extLst>
          </p:cNvPr>
          <p:cNvSpPr txBox="1">
            <a:spLocks/>
          </p:cNvSpPr>
          <p:nvPr/>
        </p:nvSpPr>
        <p:spPr>
          <a:xfrm>
            <a:off x="2827021" y="207795"/>
            <a:ext cx="63169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Possible Source Region - </a:t>
            </a:r>
            <a:r>
              <a:rPr lang="en-US" sz="1600" b="1" u="sng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Release B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: 12 April 2013</a:t>
            </a:r>
            <a:endParaRPr lang="en-GB" sz="160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8187322A-DD19-47E6-A69B-96D9B2AF6FA0}"/>
              </a:ext>
            </a:extLst>
          </p:cNvPr>
          <p:cNvSpPr/>
          <p:nvPr/>
        </p:nvSpPr>
        <p:spPr>
          <a:xfrm rot="349149" flipV="1">
            <a:off x="5825708" y="3320234"/>
            <a:ext cx="371512" cy="29360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4D17AD2A-B848-4020-ABB9-AFC9ED167388}"/>
              </a:ext>
            </a:extLst>
          </p:cNvPr>
          <p:cNvSpPr/>
          <p:nvPr/>
        </p:nvSpPr>
        <p:spPr>
          <a:xfrm rot="349149" flipV="1">
            <a:off x="6783137" y="3522709"/>
            <a:ext cx="242375" cy="275618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E7D147B-3A68-472A-A89D-23D768A11215}"/>
              </a:ext>
            </a:extLst>
          </p:cNvPr>
          <p:cNvSpPr/>
          <p:nvPr/>
        </p:nvSpPr>
        <p:spPr>
          <a:xfrm rot="349149" flipV="1">
            <a:off x="6234918" y="3637928"/>
            <a:ext cx="230355" cy="205125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9514F63E-3F35-4162-9A0D-E773AEB6114B}"/>
              </a:ext>
            </a:extLst>
          </p:cNvPr>
          <p:cNvSpPr/>
          <p:nvPr/>
        </p:nvSpPr>
        <p:spPr>
          <a:xfrm rot="349149" flipV="1">
            <a:off x="6557050" y="3807362"/>
            <a:ext cx="246145" cy="211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85F75F9F-67DD-426C-8B1B-8C51F289289B}"/>
              </a:ext>
            </a:extLst>
          </p:cNvPr>
          <p:cNvSpPr/>
          <p:nvPr/>
        </p:nvSpPr>
        <p:spPr>
          <a:xfrm rot="442198" flipV="1">
            <a:off x="7471411" y="3882932"/>
            <a:ext cx="309782" cy="212212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rgbClr val="00C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6EFC13A3-0C06-4620-AD20-C3E6D661CF4B}"/>
              </a:ext>
            </a:extLst>
          </p:cNvPr>
          <p:cNvSpPr/>
          <p:nvPr/>
        </p:nvSpPr>
        <p:spPr>
          <a:xfrm rot="349149" flipV="1">
            <a:off x="7446288" y="3597934"/>
            <a:ext cx="200271" cy="193629"/>
          </a:xfrm>
          <a:prstGeom prst="parallelogram">
            <a:avLst>
              <a:gd name="adj" fmla="val 11038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93C2255-F218-4671-A20C-B48942C1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7" y="800924"/>
            <a:ext cx="3445933" cy="2075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B259212-D214-4154-B7D3-9F0A08811193}"/>
              </a:ext>
            </a:extLst>
          </p:cNvPr>
          <p:cNvSpPr txBox="1"/>
          <p:nvPr/>
        </p:nvSpPr>
        <p:spPr>
          <a:xfrm>
            <a:off x="314664" y="2414351"/>
            <a:ext cx="2530487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PSR: </a:t>
            </a:r>
            <a:r>
              <a:rPr lang="en-US" sz="1200" b="1" dirty="0">
                <a:solidFill>
                  <a:srgbClr val="13FF01"/>
                </a:solidFill>
              </a:rPr>
              <a:t>12 April 2013 </a:t>
            </a:r>
            <a:r>
              <a:rPr lang="en-US" sz="1200" dirty="0">
                <a:solidFill>
                  <a:schemeClr val="bg1"/>
                </a:solidFill>
              </a:rPr>
              <a:t>at 09:00 hrs. for the </a:t>
            </a:r>
            <a:r>
              <a:rPr lang="en-US" sz="1200" b="1" dirty="0">
                <a:solidFill>
                  <a:srgbClr val="13FF01"/>
                </a:solidFill>
              </a:rPr>
              <a:t>Level C</a:t>
            </a:r>
            <a:r>
              <a:rPr lang="en-US" sz="1200" dirty="0">
                <a:solidFill>
                  <a:srgbClr val="13FF0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sample</a:t>
            </a:r>
            <a:r>
              <a:rPr lang="en-US" sz="1200" dirty="0">
                <a:solidFill>
                  <a:srgbClr val="13FF0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collection only.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7C4B1-7A21-4CD7-891F-9CDB1E134677}"/>
              </a:ext>
            </a:extLst>
          </p:cNvPr>
          <p:cNvSpPr/>
          <p:nvPr/>
        </p:nvSpPr>
        <p:spPr>
          <a:xfrm>
            <a:off x="2070056" y="1463891"/>
            <a:ext cx="93133" cy="9630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3E23EBA-EAEB-4A3F-B1A5-D1139EA05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64" y="2962430"/>
            <a:ext cx="3444226" cy="2136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3DEDF59-A4FC-4172-A973-2FC9D6603B0D}"/>
              </a:ext>
            </a:extLst>
          </p:cNvPr>
          <p:cNvSpPr/>
          <p:nvPr/>
        </p:nvSpPr>
        <p:spPr>
          <a:xfrm>
            <a:off x="1990536" y="3680083"/>
            <a:ext cx="93133" cy="9630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3C36F2-93B7-4EC8-BD9A-1C990496B189}"/>
              </a:ext>
            </a:extLst>
          </p:cNvPr>
          <p:cNvSpPr txBox="1"/>
          <p:nvPr/>
        </p:nvSpPr>
        <p:spPr>
          <a:xfrm>
            <a:off x="314664" y="4643047"/>
            <a:ext cx="3350217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PSR: </a:t>
            </a:r>
            <a:r>
              <a:rPr lang="en-US" sz="1200" b="1" dirty="0">
                <a:solidFill>
                  <a:srgbClr val="13FF01"/>
                </a:solidFill>
              </a:rPr>
              <a:t>12 April 2013 </a:t>
            </a:r>
            <a:r>
              <a:rPr lang="en-US" sz="1200" dirty="0">
                <a:solidFill>
                  <a:schemeClr val="bg1"/>
                </a:solidFill>
              </a:rPr>
              <a:t>at 09:00 hrs. for the </a:t>
            </a:r>
            <a:r>
              <a:rPr lang="en-US" sz="1200" b="1" dirty="0">
                <a:solidFill>
                  <a:srgbClr val="13FF01"/>
                </a:solidFill>
              </a:rPr>
              <a:t>Level C</a:t>
            </a:r>
            <a:r>
              <a:rPr lang="en-US" sz="1200" dirty="0">
                <a:solidFill>
                  <a:schemeClr val="bg1"/>
                </a:solidFill>
              </a:rPr>
              <a:t> sample collection </a:t>
            </a:r>
            <a:r>
              <a:rPr lang="en-US" sz="1200" b="1" dirty="0">
                <a:solidFill>
                  <a:srgbClr val="13FF01"/>
                </a:solidFill>
              </a:rPr>
              <a:t>+ </a:t>
            </a:r>
            <a:r>
              <a:rPr lang="en-US" sz="1200" b="1" u="sng" dirty="0">
                <a:solidFill>
                  <a:srgbClr val="13FF01"/>
                </a:solidFill>
              </a:rPr>
              <a:t>associated Level B</a:t>
            </a:r>
            <a:r>
              <a:rPr lang="en-US" sz="1200" b="1" dirty="0">
                <a:solidFill>
                  <a:srgbClr val="00FF2A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collection.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F55FEC-4249-49FA-8A06-814D8153868A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3396174" y="3902938"/>
            <a:ext cx="3036037" cy="898840"/>
          </a:xfrm>
          <a:prstGeom prst="straightConnector1">
            <a:avLst/>
          </a:prstGeom>
          <a:ln w="38100">
            <a:solidFill>
              <a:srgbClr val="00C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DEDF821-0A91-4CBA-BD9C-8184AFC03A07}"/>
              </a:ext>
            </a:extLst>
          </p:cNvPr>
          <p:cNvCxnSpPr>
            <a:cxnSpLocks/>
            <a:stCxn id="119" idx="2"/>
          </p:cNvCxnSpPr>
          <p:nvPr/>
        </p:nvCxnSpPr>
        <p:spPr>
          <a:xfrm flipH="1">
            <a:off x="3478816" y="3995475"/>
            <a:ext cx="3897621" cy="978433"/>
          </a:xfrm>
          <a:prstGeom prst="straightConnector1">
            <a:avLst/>
          </a:prstGeom>
          <a:ln w="38100">
            <a:solidFill>
              <a:srgbClr val="00C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BA3E3DD-3501-4D07-80FA-DF729AA9B296}"/>
              </a:ext>
            </a:extLst>
          </p:cNvPr>
          <p:cNvCxnSpPr>
            <a:cxnSpLocks/>
            <a:stCxn id="64" idx="2"/>
          </p:cNvCxnSpPr>
          <p:nvPr/>
        </p:nvCxnSpPr>
        <p:spPr>
          <a:xfrm flipH="1" flipV="1">
            <a:off x="2675661" y="2648960"/>
            <a:ext cx="3756550" cy="1253978"/>
          </a:xfrm>
          <a:prstGeom prst="straightConnector1">
            <a:avLst/>
          </a:prstGeom>
          <a:ln w="38100">
            <a:solidFill>
              <a:srgbClr val="00C4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03D8B769-AB0B-4E6C-B869-8C6BE23252FA}"/>
              </a:ext>
            </a:extLst>
          </p:cNvPr>
          <p:cNvSpPr/>
          <p:nvPr/>
        </p:nvSpPr>
        <p:spPr>
          <a:xfrm>
            <a:off x="6432211" y="3673713"/>
            <a:ext cx="462992" cy="458449"/>
          </a:xfrm>
          <a:prstGeom prst="ellipse">
            <a:avLst/>
          </a:prstGeom>
          <a:noFill/>
          <a:ln w="28575">
            <a:solidFill>
              <a:srgbClr val="00C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C14A26-4BEA-4D70-BDFF-015B68461BE1}"/>
              </a:ext>
            </a:extLst>
          </p:cNvPr>
          <p:cNvSpPr txBox="1"/>
          <p:nvPr/>
        </p:nvSpPr>
        <p:spPr>
          <a:xfrm>
            <a:off x="279525" y="808658"/>
            <a:ext cx="3581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Unreliable</a:t>
            </a:r>
            <a:r>
              <a:rPr lang="en-US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correlation for DPRK release 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9D7078-8467-41E0-83BD-40AE837A4379}"/>
              </a:ext>
            </a:extLst>
          </p:cNvPr>
          <p:cNvSpPr txBox="1"/>
          <p:nvPr/>
        </p:nvSpPr>
        <p:spPr>
          <a:xfrm>
            <a:off x="550817" y="2982703"/>
            <a:ext cx="3215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correlation for DPRK release 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0CE27C2A-E433-4F11-AAC7-E5EE95DEF0F0}"/>
              </a:ext>
            </a:extLst>
          </p:cNvPr>
          <p:cNvSpPr/>
          <p:nvPr/>
        </p:nvSpPr>
        <p:spPr>
          <a:xfrm>
            <a:off x="6508534" y="4493726"/>
            <a:ext cx="90130" cy="23598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77DEB6-1348-4A92-899A-7CA26BF04D00}"/>
              </a:ext>
            </a:extLst>
          </p:cNvPr>
          <p:cNvSpPr txBox="1"/>
          <p:nvPr/>
        </p:nvSpPr>
        <p:spPr>
          <a:xfrm>
            <a:off x="6431027" y="4285836"/>
            <a:ext cx="229180" cy="227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</a:t>
            </a:r>
            <a:endParaRPr lang="en-GB" sz="1100" dirty="0"/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B1DC4C2-F6F9-45AF-8DE4-4FAA1CD2C3AE}"/>
              </a:ext>
            </a:extLst>
          </p:cNvPr>
          <p:cNvSpPr/>
          <p:nvPr/>
        </p:nvSpPr>
        <p:spPr>
          <a:xfrm>
            <a:off x="6660207" y="4216367"/>
            <a:ext cx="219163" cy="160373"/>
          </a:xfrm>
          <a:prstGeom prst="wedgeEllipseCallout">
            <a:avLst>
              <a:gd name="adj1" fmla="val -62981"/>
              <a:gd name="adj2" fmla="val 80706"/>
            </a:avLst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3C1C399-87F8-48E6-A3AD-1D0E298EB8F6}"/>
              </a:ext>
            </a:extLst>
          </p:cNvPr>
          <p:cNvCxnSpPr>
            <a:cxnSpLocks/>
            <a:stCxn id="36" idx="4"/>
          </p:cNvCxnSpPr>
          <p:nvPr/>
        </p:nvCxnSpPr>
        <p:spPr>
          <a:xfrm flipV="1">
            <a:off x="7556240" y="2150533"/>
            <a:ext cx="99619" cy="144790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3D18A01-DF67-4162-9608-526E3B74A266}"/>
              </a:ext>
            </a:extLst>
          </p:cNvPr>
          <p:cNvGrpSpPr/>
          <p:nvPr/>
        </p:nvGrpSpPr>
        <p:grpSpPr>
          <a:xfrm>
            <a:off x="4972103" y="783416"/>
            <a:ext cx="3898566" cy="1323439"/>
            <a:chOff x="4972103" y="783416"/>
            <a:chExt cx="3898566" cy="13234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E124758-95FA-4499-AACC-C40EBB4027F9}"/>
                </a:ext>
              </a:extLst>
            </p:cNvPr>
            <p:cNvSpPr txBox="1"/>
            <p:nvPr/>
          </p:nvSpPr>
          <p:spPr>
            <a:xfrm>
              <a:off x="4972103" y="783416"/>
              <a:ext cx="38985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u="sng" dirty="0">
                  <a:solidFill>
                    <a:schemeClr val="bg2">
                      <a:lumMod val="50000"/>
                    </a:schemeClr>
                  </a:solidFill>
                </a:rPr>
                <a:t>No PSR estimation</a:t>
              </a: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</a:rPr>
                <a:t> for DPRK release B when any of the two black Level B measurements at JPX38 is added as well to the RUX58 Level C and B collection for the PSR computation – as expected (cf. FOR check).</a:t>
              </a:r>
              <a:endParaRPr lang="en-GB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DB11C59B-2D12-4BD8-9D46-E01472462232}"/>
                </a:ext>
              </a:extLst>
            </p:cNvPr>
            <p:cNvSpPr/>
            <p:nvPr/>
          </p:nvSpPr>
          <p:spPr>
            <a:xfrm flipV="1">
              <a:off x="6366082" y="1099017"/>
              <a:ext cx="496653" cy="205125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7F4FAE5-B6A5-4A46-B286-B0AD22EA1420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6349232" y="2067649"/>
            <a:ext cx="665722" cy="156966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5C4C1E1A-1180-41DD-A78D-6854F949B65D}"/>
              </a:ext>
            </a:extLst>
          </p:cNvPr>
          <p:cNvSpPr/>
          <p:nvPr/>
        </p:nvSpPr>
        <p:spPr>
          <a:xfrm>
            <a:off x="7376437" y="3774582"/>
            <a:ext cx="438595" cy="441785"/>
          </a:xfrm>
          <a:prstGeom prst="ellipse">
            <a:avLst/>
          </a:prstGeom>
          <a:noFill/>
          <a:ln w="28575">
            <a:solidFill>
              <a:srgbClr val="00C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03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6810010" y="167176"/>
            <a:ext cx="217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Summary</a:t>
            </a:r>
            <a:endParaRPr lang="en-GB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3C1E0E-7087-46EB-8EFF-A5E8E2175FA7}"/>
              </a:ext>
            </a:extLst>
          </p:cNvPr>
          <p:cNvSpPr txBox="1"/>
          <p:nvPr/>
        </p:nvSpPr>
        <p:spPr>
          <a:xfrm>
            <a:off x="242030" y="863683"/>
            <a:ext cx="868006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Combining </a:t>
            </a:r>
            <a:r>
              <a:rPr lang="en-GB" sz="1400" u="sng" dirty="0">
                <a:ea typeface="Yu Mincho" panose="02020400000000000000" pitchFamily="18" charset="-128"/>
                <a:cs typeface="Times New Roman" panose="02020603050405020304" pitchFamily="18" charset="0"/>
              </a:rPr>
              <a:t>a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nomalous </a:t>
            </a:r>
            <a:r>
              <a:rPr lang="en-GB" sz="1400" u="sng" dirty="0">
                <a:ea typeface="Yu Mincho" panose="02020400000000000000" pitchFamily="18" charset="-128"/>
                <a:cs typeface="Times New Roman" panose="02020603050405020304" pitchFamily="18" charset="0"/>
              </a:rPr>
              <a:t>c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oncentration episodes</a:t>
            </a:r>
            <a:r>
              <a:rPr lang="en-GB" sz="14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with 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decay-consistent </a:t>
            </a:r>
            <a:r>
              <a:rPr lang="en-GB" sz="1400" u="sng" dirty="0">
                <a:ea typeface="Yu Mincho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sotopic </a:t>
            </a:r>
            <a:r>
              <a:rPr lang="en-GB" sz="1400" u="sng" dirty="0">
                <a:ea typeface="Yu Mincho" panose="02020400000000000000" pitchFamily="18" charset="-128"/>
                <a:cs typeface="Times New Roman" panose="02020603050405020304" pitchFamily="18" charset="0"/>
              </a:rPr>
              <a:t>r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atio analyses</a:t>
            </a:r>
            <a:r>
              <a:rPr lang="en-GB" sz="14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proofs to be promising for future </a:t>
            </a:r>
            <a:r>
              <a:rPr lang="en-GB" sz="1400" u="sng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automatic sample association products</a:t>
            </a:r>
            <a:r>
              <a:rPr lang="en-GB" sz="14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needed for the Standard Screened Radionuclide Event Bulletin (SSREB) and Expert Technical Analyses (ETA)</a:t>
            </a:r>
            <a:r>
              <a:rPr lang="en-GB" sz="1400" dirty="0"/>
              <a:t>. </a:t>
            </a:r>
          </a:p>
          <a:p>
            <a:endParaRPr lang="en-GB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Sample association results that lack definitive information, or cope with too many uncertainties, can be combined with ATM simulations </a:t>
            </a:r>
            <a:r>
              <a:rPr lang="en-GB" sz="1400" dirty="0">
                <a:ea typeface="Yu Mincho" panose="02020400000000000000" pitchFamily="18" charset="-128"/>
                <a:cs typeface="Times New Roman" panose="02020603050405020304" pitchFamily="18" charset="0"/>
              </a:rPr>
              <a:t>for </a:t>
            </a:r>
            <a:r>
              <a:rPr lang="en-GB" sz="1400" dirty="0"/>
              <a:t>better estimations or even confirmations.</a:t>
            </a:r>
          </a:p>
          <a:p>
            <a:endParaRPr lang="en-GB" sz="1400" dirty="0"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Yu Mincho" panose="02020400000000000000" pitchFamily="18" charset="-128"/>
                <a:cs typeface="Times New Roman" panose="02020603050405020304" pitchFamily="18" charset="0"/>
              </a:rPr>
              <a:t>For a case study involving the DPRK nuclear test event in February 2013, we showed: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>
                <a:ea typeface="Yu Mincho" panose="02020400000000000000" pitchFamily="18" charset="-128"/>
                <a:cs typeface="Times New Roman" panose="02020603050405020304" pitchFamily="18" charset="0"/>
              </a:rPr>
              <a:t>That our decay-consistent isotopic ratio analysis confirms that there were two distinct releases episodes in April 2013.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sz="1400" dirty="0"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>
                <a:ea typeface="Yu Mincho" panose="02020400000000000000" pitchFamily="18" charset="-128"/>
                <a:cs typeface="Times New Roman" panose="02020603050405020304" pitchFamily="18" charset="0"/>
              </a:rPr>
              <a:t>That by using ATM it was possible to backtrack and further correlate in space and time the radio-isotopes to their Level C and Level B detections.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sz="1400" dirty="0"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dirty="0">
                <a:ea typeface="Yu Mincho" panose="02020400000000000000" pitchFamily="18" charset="-128"/>
                <a:cs typeface="Times New Roman" panose="02020603050405020304" pitchFamily="18" charset="0"/>
              </a:rPr>
              <a:t>It is shown that the two Level B samples at JPX38 can indeed be associated with the three Level C samples at JPX38, and that the two Level B samples at RUX58 can indeed be associated with the two Level C samples at RUX58. The dates of the two releases at DPRK’s nuclear test site are confidently estimated to be 7 and 12 April 2013.</a:t>
            </a:r>
          </a:p>
        </p:txBody>
      </p:sp>
    </p:spTree>
    <p:extLst>
      <p:ext uri="{BB962C8B-B14F-4D97-AF65-F5344CB8AC3E}">
        <p14:creationId xmlns:p14="http://schemas.microsoft.com/office/powerpoint/2010/main" val="94173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23380" y="104124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Thank you ! 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615EEE6-574F-4F07-879D-0B34EF25AA27}"/>
              </a:ext>
            </a:extLst>
          </p:cNvPr>
          <p:cNvSpPr txBox="1"/>
          <p:nvPr/>
        </p:nvSpPr>
        <p:spPr>
          <a:xfrm>
            <a:off x="257346" y="3129851"/>
            <a:ext cx="8886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You might also be interested in presentations that follow soon hereafter: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600" dirty="0">
                <a:solidFill>
                  <a:srgbClr val="FFFF00"/>
                </a:solidFill>
              </a:rPr>
              <a:t>EGU22-8689, “Quality Assessment of the different Possible Source Region (PSR) algorithms”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600" dirty="0">
                <a:solidFill>
                  <a:srgbClr val="FFFF00"/>
                </a:solidFill>
              </a:rPr>
              <a:t>EGU22-8514, “</a:t>
            </a:r>
            <a:r>
              <a:rPr lang="en-GB" sz="1600" dirty="0">
                <a:solidFill>
                  <a:srgbClr val="FFFF00"/>
                </a:solidFill>
              </a:rPr>
              <a:t>A demonstration of CTBTO’s capability to identify the possible source region of the specific case of DPRK announced tests by conducting a sensitivity study using high-resolution ATM”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2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6810010" y="167176"/>
            <a:ext cx="217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Introduction</a:t>
            </a:r>
            <a:endParaRPr lang="en-GB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E97C6A-E26E-4B79-8323-B46B8E0D30AB}"/>
              </a:ext>
            </a:extLst>
          </p:cNvPr>
          <p:cNvSpPr txBox="1"/>
          <p:nvPr/>
        </p:nvSpPr>
        <p:spPr>
          <a:xfrm>
            <a:off x="126419" y="824067"/>
            <a:ext cx="8954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Yu Mincho" panose="02020400000000000000" pitchFamily="18" charset="-128"/>
                <a:cs typeface="Times New Roman" panose="02020603050405020304" pitchFamily="18" charset="0"/>
              </a:rPr>
              <a:t>For enhancing the International Data Centre (IDC) products such as the Standard Screened  Radionuclide Event Bulletin (SSREB), there is a need to associate the detections of CTBT-relevant         nuclides in samples from the International Monitoring System (IMS) radionuclide stations with the same release to characterize its source for the purpose of nuclear explosion monitoring.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Episodes of anomalous activity concentrations at the stations are the first best guess for being related to the same release episode.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For multiple isotope observations, the consistency of their ratios in subsequent samples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 radioactive decay is another plausible hint at the same release.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Atmospheric transport modelling (ATM) might contribute to a conclusive estimation of event-related associations by identifying the air currents that link 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release to 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multiple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samples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 focused on a basic approach as well as the criteria for automatic sample association for the </a:t>
            </a:r>
          </a:p>
          <a:p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SSREB. This is of relevance for expert technical analysis applied to observations of special interest. </a:t>
            </a:r>
            <a:endParaRPr lang="en-GB" sz="16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1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6810010" y="167176"/>
            <a:ext cx="217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Introduction</a:t>
            </a:r>
            <a:endParaRPr lang="en-GB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9F3FE3A-613B-44FA-A232-EB3C170DEF17}"/>
              </a:ext>
            </a:extLst>
          </p:cNvPr>
          <p:cNvSpPr txBox="1"/>
          <p:nvPr/>
        </p:nvSpPr>
        <p:spPr>
          <a:xfrm>
            <a:off x="110543" y="789958"/>
            <a:ext cx="2956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Association of noble gas samples</a:t>
            </a:r>
            <a:endParaRPr lang="en-GB" sz="1600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A56714A6-DADC-4B0B-A7A2-62B86FAAE239}"/>
              </a:ext>
            </a:extLst>
          </p:cNvPr>
          <p:cNvGrpSpPr/>
          <p:nvPr/>
        </p:nvGrpSpPr>
        <p:grpSpPr>
          <a:xfrm>
            <a:off x="1098730" y="3884218"/>
            <a:ext cx="7141484" cy="766829"/>
            <a:chOff x="980787" y="1372606"/>
            <a:chExt cx="7141484" cy="766829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E6ECD995-33A9-4C99-AB68-6F43220DA226}"/>
                </a:ext>
              </a:extLst>
            </p:cNvPr>
            <p:cNvGrpSpPr/>
            <p:nvPr/>
          </p:nvGrpSpPr>
          <p:grpSpPr>
            <a:xfrm>
              <a:off x="980787" y="1385885"/>
              <a:ext cx="7141484" cy="482257"/>
              <a:chOff x="980787" y="1385885"/>
              <a:chExt cx="7141484" cy="482257"/>
            </a:xfrm>
          </p:grpSpPr>
          <p:cxnSp>
            <p:nvCxnSpPr>
              <p:cNvPr id="74" name="直線矢印コネクタ 73">
                <a:extLst>
                  <a:ext uri="{FF2B5EF4-FFF2-40B4-BE49-F238E27FC236}">
                    <a16:creationId xmlns:a16="http://schemas.microsoft.com/office/drawing/2014/main" id="{3C979C7D-46DA-4583-843E-6B76A4B085C0}"/>
                  </a:ext>
                </a:extLst>
              </p:cNvPr>
              <p:cNvCxnSpPr/>
              <p:nvPr/>
            </p:nvCxnSpPr>
            <p:spPr>
              <a:xfrm>
                <a:off x="980787" y="1713939"/>
                <a:ext cx="652411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DD54459E-9EE3-4B49-8267-EF30796DACA1}"/>
                  </a:ext>
                </a:extLst>
              </p:cNvPr>
              <p:cNvSpPr txBox="1"/>
              <p:nvPr/>
            </p:nvSpPr>
            <p:spPr>
              <a:xfrm>
                <a:off x="7525633" y="1529588"/>
                <a:ext cx="5966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Time</a:t>
                </a:r>
              </a:p>
            </p:txBody>
          </p:sp>
          <p:grpSp>
            <p:nvGrpSpPr>
              <p:cNvPr id="83" name="グループ化 82">
                <a:extLst>
                  <a:ext uri="{FF2B5EF4-FFF2-40B4-BE49-F238E27FC236}">
                    <a16:creationId xmlns:a16="http://schemas.microsoft.com/office/drawing/2014/main" id="{7DDC5722-F1A7-4A32-ACA5-5B9D51CBFA1A}"/>
                  </a:ext>
                </a:extLst>
              </p:cNvPr>
              <p:cNvGrpSpPr/>
              <p:nvPr/>
            </p:nvGrpSpPr>
            <p:grpSpPr>
              <a:xfrm>
                <a:off x="1219997" y="1385885"/>
                <a:ext cx="6070964" cy="370874"/>
                <a:chOff x="1199057" y="1595288"/>
                <a:chExt cx="6070964" cy="370874"/>
              </a:xfrm>
            </p:grpSpPr>
            <p:grpSp>
              <p:nvGrpSpPr>
                <p:cNvPr id="70" name="グループ化 69">
                  <a:extLst>
                    <a:ext uri="{FF2B5EF4-FFF2-40B4-BE49-F238E27FC236}">
                      <a16:creationId xmlns:a16="http://schemas.microsoft.com/office/drawing/2014/main" id="{C147FA26-4F7C-40CF-AFCD-551DC7008793}"/>
                    </a:ext>
                  </a:extLst>
                </p:cNvPr>
                <p:cNvGrpSpPr/>
                <p:nvPr/>
              </p:nvGrpSpPr>
              <p:grpSpPr>
                <a:xfrm>
                  <a:off x="1199057" y="1595288"/>
                  <a:ext cx="6070964" cy="370874"/>
                  <a:chOff x="1302433" y="1790187"/>
                  <a:chExt cx="6070964" cy="370874"/>
                </a:xfrm>
              </p:grpSpPr>
              <p:grpSp>
                <p:nvGrpSpPr>
                  <p:cNvPr id="14" name="グループ化 13">
                    <a:extLst>
                      <a:ext uri="{FF2B5EF4-FFF2-40B4-BE49-F238E27FC236}">
                        <a16:creationId xmlns:a16="http://schemas.microsoft.com/office/drawing/2014/main" id="{855D55FA-E2FC-4BBE-ABE7-C984C119815F}"/>
                      </a:ext>
                    </a:extLst>
                  </p:cNvPr>
                  <p:cNvGrpSpPr/>
                  <p:nvPr/>
                </p:nvGrpSpPr>
                <p:grpSpPr>
                  <a:xfrm>
                    <a:off x="2925099" y="1793218"/>
                    <a:ext cx="703581" cy="307777"/>
                    <a:chOff x="3628680" y="2257857"/>
                    <a:chExt cx="703581" cy="307777"/>
                  </a:xfrm>
                </p:grpSpPr>
                <p:sp>
                  <p:nvSpPr>
                    <p:cNvPr id="3" name="正方形/長方形 2">
                      <a:extLst>
                        <a:ext uri="{FF2B5EF4-FFF2-40B4-BE49-F238E27FC236}">
                          <a16:creationId xmlns:a16="http://schemas.microsoft.com/office/drawing/2014/main" id="{8994AEAE-A018-4F5F-9504-CE138E0EE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7" name="テキスト ボックス 6">
                      <a:extLst>
                        <a:ext uri="{FF2B5EF4-FFF2-40B4-BE49-F238E27FC236}">
                          <a16:creationId xmlns:a16="http://schemas.microsoft.com/office/drawing/2014/main" id="{B49C9A01-9BAD-462A-9ACA-849A6C8953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5660" y="2257857"/>
                      <a:ext cx="696601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C</a:t>
                      </a:r>
                    </a:p>
                  </p:txBody>
                </p:sp>
              </p:grpSp>
              <p:grpSp>
                <p:nvGrpSpPr>
                  <p:cNvPr id="18" name="グループ化 17">
                    <a:extLst>
                      <a:ext uri="{FF2B5EF4-FFF2-40B4-BE49-F238E27FC236}">
                        <a16:creationId xmlns:a16="http://schemas.microsoft.com/office/drawing/2014/main" id="{9C747136-9145-4A80-9466-B3351C25EEE1}"/>
                      </a:ext>
                    </a:extLst>
                  </p:cNvPr>
                  <p:cNvGrpSpPr/>
                  <p:nvPr/>
                </p:nvGrpSpPr>
                <p:grpSpPr>
                  <a:xfrm>
                    <a:off x="2176202" y="1805307"/>
                    <a:ext cx="772327" cy="290101"/>
                    <a:chOff x="3597841" y="2270671"/>
                    <a:chExt cx="772327" cy="290101"/>
                  </a:xfrm>
                </p:grpSpPr>
                <p:sp>
                  <p:nvSpPr>
                    <p:cNvPr id="19" name="正方形/長方形 18">
                      <a:extLst>
                        <a:ext uri="{FF2B5EF4-FFF2-40B4-BE49-F238E27FC236}">
                          <a16:creationId xmlns:a16="http://schemas.microsoft.com/office/drawing/2014/main" id="{41EEDC95-F7BF-4E3D-A218-FD281215E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0" name="テキスト ボックス 19">
                      <a:extLst>
                        <a:ext uri="{FF2B5EF4-FFF2-40B4-BE49-F238E27FC236}">
                          <a16:creationId xmlns:a16="http://schemas.microsoft.com/office/drawing/2014/main" id="{46B16494-97AE-4FCD-A40E-6FBE11BCED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7841" y="2283773"/>
                      <a:ext cx="772327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Level A/B</a:t>
                      </a:r>
                    </a:p>
                  </p:txBody>
                </p:sp>
              </p:grpSp>
              <p:grpSp>
                <p:nvGrpSpPr>
                  <p:cNvPr id="21" name="グループ化 20">
                    <a:extLst>
                      <a:ext uri="{FF2B5EF4-FFF2-40B4-BE49-F238E27FC236}">
                        <a16:creationId xmlns:a16="http://schemas.microsoft.com/office/drawing/2014/main" id="{78C57821-D690-4EBF-8FBD-FF86CA99E9FD}"/>
                      </a:ext>
                    </a:extLst>
                  </p:cNvPr>
                  <p:cNvGrpSpPr/>
                  <p:nvPr/>
                </p:nvGrpSpPr>
                <p:grpSpPr>
                  <a:xfrm>
                    <a:off x="3642640" y="1791729"/>
                    <a:ext cx="703581" cy="307777"/>
                    <a:chOff x="3628680" y="2257857"/>
                    <a:chExt cx="703581" cy="307777"/>
                  </a:xfrm>
                </p:grpSpPr>
                <p:sp>
                  <p:nvSpPr>
                    <p:cNvPr id="22" name="正方形/長方形 21">
                      <a:extLst>
                        <a:ext uri="{FF2B5EF4-FFF2-40B4-BE49-F238E27FC236}">
                          <a16:creationId xmlns:a16="http://schemas.microsoft.com/office/drawing/2014/main" id="{3F624E1A-3675-431C-9FBF-2DFC3852F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3" name="テキスト ボックス 22">
                      <a:extLst>
                        <a:ext uri="{FF2B5EF4-FFF2-40B4-BE49-F238E27FC236}">
                          <a16:creationId xmlns:a16="http://schemas.microsoft.com/office/drawing/2014/main" id="{F1F7215C-9C6B-4A02-B343-51960FF5E1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5660" y="2257857"/>
                      <a:ext cx="696601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C</a:t>
                      </a:r>
                    </a:p>
                  </p:txBody>
                </p:sp>
              </p:grpSp>
              <p:grpSp>
                <p:nvGrpSpPr>
                  <p:cNvPr id="24" name="グループ化 23">
                    <a:extLst>
                      <a:ext uri="{FF2B5EF4-FFF2-40B4-BE49-F238E27FC236}">
                        <a16:creationId xmlns:a16="http://schemas.microsoft.com/office/drawing/2014/main" id="{2DFB9F25-F764-4E81-88E3-8A7E0F153CF7}"/>
                      </a:ext>
                    </a:extLst>
                  </p:cNvPr>
                  <p:cNvGrpSpPr/>
                  <p:nvPr/>
                </p:nvGrpSpPr>
                <p:grpSpPr>
                  <a:xfrm>
                    <a:off x="4360181" y="1790187"/>
                    <a:ext cx="700029" cy="307777"/>
                    <a:chOff x="3628680" y="2251487"/>
                    <a:chExt cx="700029" cy="307777"/>
                  </a:xfrm>
                </p:grpSpPr>
                <p:sp>
                  <p:nvSpPr>
                    <p:cNvPr id="25" name="正方形/長方形 24">
                      <a:extLst>
                        <a:ext uri="{FF2B5EF4-FFF2-40B4-BE49-F238E27FC236}">
                          <a16:creationId xmlns:a16="http://schemas.microsoft.com/office/drawing/2014/main" id="{CE70936F-FDCC-4184-A8E0-B609F3C57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26" name="テキスト ボックス 25">
                      <a:extLst>
                        <a:ext uri="{FF2B5EF4-FFF2-40B4-BE49-F238E27FC236}">
                          <a16:creationId xmlns:a16="http://schemas.microsoft.com/office/drawing/2014/main" id="{2ED92421-AB2F-48D8-BC7C-50542CAA9B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2108" y="2251487"/>
                      <a:ext cx="696601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C</a:t>
                      </a:r>
                    </a:p>
                  </p:txBody>
                </p:sp>
              </p:grpSp>
              <p:grpSp>
                <p:nvGrpSpPr>
                  <p:cNvPr id="36" name="グループ化 35">
                    <a:extLst>
                      <a:ext uri="{FF2B5EF4-FFF2-40B4-BE49-F238E27FC236}">
                        <a16:creationId xmlns:a16="http://schemas.microsoft.com/office/drawing/2014/main" id="{31175AFF-9282-4754-B844-7A6C61A55664}"/>
                      </a:ext>
                    </a:extLst>
                  </p:cNvPr>
                  <p:cNvGrpSpPr/>
                  <p:nvPr/>
                </p:nvGrpSpPr>
                <p:grpSpPr>
                  <a:xfrm>
                    <a:off x="1302433" y="1791729"/>
                    <a:ext cx="911588" cy="369332"/>
                    <a:chOff x="1274513" y="1791729"/>
                    <a:chExt cx="911588" cy="369332"/>
                  </a:xfrm>
                </p:grpSpPr>
                <p:sp>
                  <p:nvSpPr>
                    <p:cNvPr id="30" name="テキスト ボックス 29">
                      <a:extLst>
                        <a:ext uri="{FF2B5EF4-FFF2-40B4-BE49-F238E27FC236}">
                          <a16:creationId xmlns:a16="http://schemas.microsoft.com/office/drawing/2014/main" id="{49D83807-D0A5-4F9C-850C-732959CE43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70603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31" name="テキスト ボックス 30">
                      <a:extLst>
                        <a:ext uri="{FF2B5EF4-FFF2-40B4-BE49-F238E27FC236}">
                          <a16:creationId xmlns:a16="http://schemas.microsoft.com/office/drawing/2014/main" id="{44129913-0347-45E7-AE52-E107E9CA9D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5598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32" name="テキスト ボックス 31">
                      <a:extLst>
                        <a:ext uri="{FF2B5EF4-FFF2-40B4-BE49-F238E27FC236}">
                          <a16:creationId xmlns:a16="http://schemas.microsoft.com/office/drawing/2014/main" id="{2B0C41AF-E8C7-4F6F-82B7-184346A61D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4513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</p:grpSp>
              <p:grpSp>
                <p:nvGrpSpPr>
                  <p:cNvPr id="37" name="グループ化 36">
                    <a:extLst>
                      <a:ext uri="{FF2B5EF4-FFF2-40B4-BE49-F238E27FC236}">
                        <a16:creationId xmlns:a16="http://schemas.microsoft.com/office/drawing/2014/main" id="{84C278DC-9335-4238-9A45-53972A61750C}"/>
                      </a:ext>
                    </a:extLst>
                  </p:cNvPr>
                  <p:cNvGrpSpPr/>
                  <p:nvPr/>
                </p:nvGrpSpPr>
                <p:grpSpPr>
                  <a:xfrm>
                    <a:off x="6476027" y="1790323"/>
                    <a:ext cx="897370" cy="370738"/>
                    <a:chOff x="5780555" y="1803137"/>
                    <a:chExt cx="897370" cy="370738"/>
                  </a:xfrm>
                </p:grpSpPr>
                <p:sp>
                  <p:nvSpPr>
                    <p:cNvPr id="33" name="テキスト ボックス 32">
                      <a:extLst>
                        <a:ext uri="{FF2B5EF4-FFF2-40B4-BE49-F238E27FC236}">
                          <a16:creationId xmlns:a16="http://schemas.microsoft.com/office/drawing/2014/main" id="{AC137C8B-994C-49E1-A995-BAAA6EE973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80555" y="1804543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34" name="テキスト ボックス 33">
                      <a:extLst>
                        <a:ext uri="{FF2B5EF4-FFF2-40B4-BE49-F238E27FC236}">
                          <a16:creationId xmlns:a16="http://schemas.microsoft.com/office/drawing/2014/main" id="{318C5E37-4CFE-4AED-B463-DE7509AB63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05331" y="1804543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35" name="テキスト ボックス 34">
                      <a:extLst>
                        <a:ext uri="{FF2B5EF4-FFF2-40B4-BE49-F238E27FC236}">
                          <a16:creationId xmlns:a16="http://schemas.microsoft.com/office/drawing/2014/main" id="{1B65D2F1-2E6F-49F5-B562-A1361D542A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62427" y="1803137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</p:grpSp>
              <p:grpSp>
                <p:nvGrpSpPr>
                  <p:cNvPr id="48" name="グループ化 47">
                    <a:extLst>
                      <a:ext uri="{FF2B5EF4-FFF2-40B4-BE49-F238E27FC236}">
                        <a16:creationId xmlns:a16="http://schemas.microsoft.com/office/drawing/2014/main" id="{72DB2014-0AE0-4123-A2B2-F473BFC5A508}"/>
                      </a:ext>
                    </a:extLst>
                  </p:cNvPr>
                  <p:cNvGrpSpPr/>
                  <p:nvPr/>
                </p:nvGrpSpPr>
                <p:grpSpPr>
                  <a:xfrm>
                    <a:off x="5767639" y="1807178"/>
                    <a:ext cx="772327" cy="290786"/>
                    <a:chOff x="3602552" y="2268478"/>
                    <a:chExt cx="772327" cy="290786"/>
                  </a:xfrm>
                </p:grpSpPr>
                <p:sp>
                  <p:nvSpPr>
                    <p:cNvPr id="49" name="正方形/長方形 48">
                      <a:extLst>
                        <a:ext uri="{FF2B5EF4-FFF2-40B4-BE49-F238E27FC236}">
                          <a16:creationId xmlns:a16="http://schemas.microsoft.com/office/drawing/2014/main" id="{22C0C3A4-757D-493B-A32C-F7237DF6A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4135" y="2268478"/>
                      <a:ext cx="696601" cy="287983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0" name="テキスト ボックス 49">
                      <a:extLst>
                        <a:ext uri="{FF2B5EF4-FFF2-40B4-BE49-F238E27FC236}">
                          <a16:creationId xmlns:a16="http://schemas.microsoft.com/office/drawing/2014/main" id="{9378A6C3-C3EF-4097-853C-6D44FABC16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02552" y="2282265"/>
                      <a:ext cx="772327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Level A/B</a:t>
                      </a:r>
                    </a:p>
                  </p:txBody>
                </p:sp>
              </p:grpSp>
            </p:grp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D1EBF4D6-8E59-47DA-82A4-6B682599A328}"/>
                    </a:ext>
                  </a:extLst>
                </p:cNvPr>
                <p:cNvSpPr/>
                <p:nvPr/>
              </p:nvSpPr>
              <p:spPr>
                <a:xfrm>
                  <a:off x="4988305" y="1614241"/>
                  <a:ext cx="696601" cy="28798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0E60B981-CD85-4A6C-B400-0E04C9A6B35B}"/>
                    </a:ext>
                  </a:extLst>
                </p:cNvPr>
                <p:cNvSpPr txBox="1"/>
                <p:nvPr/>
              </p:nvSpPr>
              <p:spPr>
                <a:xfrm>
                  <a:off x="4958295" y="1624280"/>
                  <a:ext cx="772327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chemeClr val="bg1"/>
                      </a:solidFill>
                    </a:rPr>
                    <a:t>Level A/B</a:t>
                  </a:r>
                </a:p>
              </p:txBody>
            </p:sp>
          </p:grpSp>
        </p:grpSp>
        <p:sp>
          <p:nvSpPr>
            <p:cNvPr id="87" name="四角形: 角を丸くする 86">
              <a:extLst>
                <a:ext uri="{FF2B5EF4-FFF2-40B4-BE49-F238E27FC236}">
                  <a16:creationId xmlns:a16="http://schemas.microsoft.com/office/drawing/2014/main" id="{6DB06498-3B4D-4C0E-9F66-61633B952AB6}"/>
                </a:ext>
              </a:extLst>
            </p:cNvPr>
            <p:cNvSpPr/>
            <p:nvPr/>
          </p:nvSpPr>
          <p:spPr>
            <a:xfrm>
              <a:off x="2836200" y="1372606"/>
              <a:ext cx="2152315" cy="347886"/>
            </a:xfrm>
            <a:prstGeom prst="roundRect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" name="直線矢印コネクタ 88">
              <a:extLst>
                <a:ext uri="{FF2B5EF4-FFF2-40B4-BE49-F238E27FC236}">
                  <a16:creationId xmlns:a16="http://schemas.microsoft.com/office/drawing/2014/main" id="{036A4979-0680-4E8A-9500-6BA7212549AA}"/>
                </a:ext>
              </a:extLst>
            </p:cNvPr>
            <p:cNvCxnSpPr>
              <a:cxnSpLocks/>
              <a:stCxn id="87" idx="2"/>
              <a:endCxn id="90" idx="0"/>
            </p:cNvCxnSpPr>
            <p:nvPr/>
          </p:nvCxnSpPr>
          <p:spPr>
            <a:xfrm>
              <a:off x="3912358" y="1720492"/>
              <a:ext cx="276333" cy="111166"/>
            </a:xfrm>
            <a:prstGeom prst="straightConnector1">
              <a:avLst/>
            </a:prstGeom>
            <a:ln w="254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67A67F66-2E1C-443B-8EF8-6974E665A259}"/>
                </a:ext>
              </a:extLst>
            </p:cNvPr>
            <p:cNvSpPr txBox="1"/>
            <p:nvPr/>
          </p:nvSpPr>
          <p:spPr>
            <a:xfrm>
              <a:off x="2104466" y="1831658"/>
              <a:ext cx="4168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It might be possible that these samples are associated.</a:t>
              </a:r>
            </a:p>
          </p:txBody>
        </p: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C4DD2ECC-8EAA-4350-A489-C1C9C8EDF7C1}"/>
              </a:ext>
            </a:extLst>
          </p:cNvPr>
          <p:cNvGrpSpPr/>
          <p:nvPr/>
        </p:nvGrpSpPr>
        <p:grpSpPr>
          <a:xfrm>
            <a:off x="1021158" y="1436485"/>
            <a:ext cx="7203691" cy="774733"/>
            <a:chOff x="998441" y="2905726"/>
            <a:chExt cx="7203691" cy="774733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16CDF35-9AE1-43CF-8A86-771584FE93F8}"/>
                </a:ext>
              </a:extLst>
            </p:cNvPr>
            <p:cNvGrpSpPr/>
            <p:nvPr/>
          </p:nvGrpSpPr>
          <p:grpSpPr>
            <a:xfrm>
              <a:off x="1297668" y="2905726"/>
              <a:ext cx="6068724" cy="400813"/>
              <a:chOff x="1302244" y="2857136"/>
              <a:chExt cx="6068724" cy="400813"/>
            </a:xfrm>
          </p:grpSpPr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85D4482B-FB97-4850-B4E5-5B3713EC8064}"/>
                  </a:ext>
                </a:extLst>
              </p:cNvPr>
              <p:cNvGrpSpPr/>
              <p:nvPr/>
            </p:nvGrpSpPr>
            <p:grpSpPr>
              <a:xfrm>
                <a:off x="2920807" y="2888617"/>
                <a:ext cx="705184" cy="307777"/>
                <a:chOff x="3628680" y="2257857"/>
                <a:chExt cx="705184" cy="307777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F31D708-4EFB-4A2B-90D7-5D4E8DBA39E3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8B20C71A-1214-4F0A-A80A-1670BC3BE457}"/>
                    </a:ext>
                  </a:extLst>
                </p:cNvPr>
                <p:cNvSpPr txBox="1"/>
                <p:nvPr/>
              </p:nvSpPr>
              <p:spPr>
                <a:xfrm>
                  <a:off x="3635660" y="2257857"/>
                  <a:ext cx="69820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B</a:t>
                  </a:r>
                </a:p>
              </p:txBody>
            </p:sp>
          </p:grp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4FD0E026-F8B6-4AE8-87BE-49AF4DC17BDA}"/>
                  </a:ext>
                </a:extLst>
              </p:cNvPr>
              <p:cNvGrpSpPr/>
              <p:nvPr/>
            </p:nvGrpSpPr>
            <p:grpSpPr>
              <a:xfrm>
                <a:off x="1302244" y="2888617"/>
                <a:ext cx="911588" cy="369332"/>
                <a:chOff x="1274513" y="1791729"/>
                <a:chExt cx="911588" cy="369332"/>
              </a:xfrm>
            </p:grpSpPr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E2B2BC16-93CF-4D0E-9E16-180FE90DE0BE}"/>
                    </a:ext>
                  </a:extLst>
                </p:cNvPr>
                <p:cNvSpPr txBox="1"/>
                <p:nvPr/>
              </p:nvSpPr>
              <p:spPr>
                <a:xfrm>
                  <a:off x="1770603" y="1791729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096D1819-4DBA-4F4D-ADD2-BBA3FBEF8A31}"/>
                    </a:ext>
                  </a:extLst>
                </p:cNvPr>
                <p:cNvSpPr txBox="1"/>
                <p:nvPr/>
              </p:nvSpPr>
              <p:spPr>
                <a:xfrm>
                  <a:off x="1525598" y="1791729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BBE46D44-E431-4E0C-863F-FEC1724A0A34}"/>
                    </a:ext>
                  </a:extLst>
                </p:cNvPr>
                <p:cNvSpPr txBox="1"/>
                <p:nvPr/>
              </p:nvSpPr>
              <p:spPr>
                <a:xfrm>
                  <a:off x="1274513" y="1791729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</p:grpSp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61AD06C3-ADFD-4AA2-AB51-0E69148D2B49}"/>
                  </a:ext>
                </a:extLst>
              </p:cNvPr>
              <p:cNvGrpSpPr/>
              <p:nvPr/>
            </p:nvGrpSpPr>
            <p:grpSpPr>
              <a:xfrm>
                <a:off x="3635429" y="2888617"/>
                <a:ext cx="703581" cy="307777"/>
                <a:chOff x="3628680" y="2257857"/>
                <a:chExt cx="703581" cy="307777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C05D211D-9B96-4209-B3A6-AD059D27726D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09F636A8-66E3-46DE-A6B8-0F4B3111D65A}"/>
                    </a:ext>
                  </a:extLst>
                </p:cNvPr>
                <p:cNvSpPr txBox="1"/>
                <p:nvPr/>
              </p:nvSpPr>
              <p:spPr>
                <a:xfrm>
                  <a:off x="3635660" y="2257857"/>
                  <a:ext cx="69660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C</a:t>
                  </a:r>
                </a:p>
              </p:txBody>
            </p:sp>
          </p:grpSp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24E15E7B-C461-40C4-AA40-623DC9579807}"/>
                  </a:ext>
                </a:extLst>
              </p:cNvPr>
              <p:cNvGrpSpPr/>
              <p:nvPr/>
            </p:nvGrpSpPr>
            <p:grpSpPr>
              <a:xfrm>
                <a:off x="2192046" y="2895315"/>
                <a:ext cx="711596" cy="307777"/>
                <a:chOff x="3628680" y="2257857"/>
                <a:chExt cx="711596" cy="307777"/>
              </a:xfrm>
            </p:grpSpPr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667557A2-E130-4C53-9C9D-5593C8D957AE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D66710C2-2A23-49D4-8F55-EFF24B844E26}"/>
                    </a:ext>
                  </a:extLst>
                </p:cNvPr>
                <p:cNvSpPr txBox="1"/>
                <p:nvPr/>
              </p:nvSpPr>
              <p:spPr>
                <a:xfrm>
                  <a:off x="3635660" y="2257857"/>
                  <a:ext cx="70461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A</a:t>
                  </a:r>
                </a:p>
              </p:txBody>
            </p:sp>
          </p:grpSp>
          <p:grpSp>
            <p:nvGrpSpPr>
              <p:cNvPr id="54" name="グループ化 53">
                <a:extLst>
                  <a:ext uri="{FF2B5EF4-FFF2-40B4-BE49-F238E27FC236}">
                    <a16:creationId xmlns:a16="http://schemas.microsoft.com/office/drawing/2014/main" id="{1661A4C0-D058-4FD9-926A-E5EE4ABC383C}"/>
                  </a:ext>
                </a:extLst>
              </p:cNvPr>
              <p:cNvGrpSpPr/>
              <p:nvPr/>
            </p:nvGrpSpPr>
            <p:grpSpPr>
              <a:xfrm>
                <a:off x="4355428" y="2888617"/>
                <a:ext cx="711596" cy="307777"/>
                <a:chOff x="3628680" y="2257857"/>
                <a:chExt cx="711596" cy="307777"/>
              </a:xfrm>
            </p:grpSpPr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67561FEF-E54D-4760-84F5-1CA979ABD15C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CD18A9BB-0525-4F31-AEC0-4821F4F15FBD}"/>
                    </a:ext>
                  </a:extLst>
                </p:cNvPr>
                <p:cNvSpPr txBox="1"/>
                <p:nvPr/>
              </p:nvSpPr>
              <p:spPr>
                <a:xfrm>
                  <a:off x="3635660" y="2257857"/>
                  <a:ext cx="70461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A</a:t>
                  </a: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9F054307-27EF-4BC2-9110-117389EFC315}"/>
                  </a:ext>
                </a:extLst>
              </p:cNvPr>
              <p:cNvGrpSpPr/>
              <p:nvPr/>
            </p:nvGrpSpPr>
            <p:grpSpPr>
              <a:xfrm>
                <a:off x="5076204" y="2889811"/>
                <a:ext cx="706820" cy="307777"/>
                <a:chOff x="3628680" y="2260540"/>
                <a:chExt cx="706820" cy="307777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257A47C9-1502-47A0-AC9F-1EF3EB151A17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C49E59A2-1E6E-4521-828A-F66B45D4691F}"/>
                    </a:ext>
                  </a:extLst>
                </p:cNvPr>
                <p:cNvSpPr txBox="1"/>
                <p:nvPr/>
              </p:nvSpPr>
              <p:spPr>
                <a:xfrm>
                  <a:off x="3637296" y="2260540"/>
                  <a:ext cx="69820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B</a:t>
                  </a:r>
                </a:p>
              </p:txBody>
            </p:sp>
          </p:grpSp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61ABF684-DFA1-40F5-BA3C-45386032ABA7}"/>
                  </a:ext>
                </a:extLst>
              </p:cNvPr>
              <p:cNvGrpSpPr/>
              <p:nvPr/>
            </p:nvGrpSpPr>
            <p:grpSpPr>
              <a:xfrm>
                <a:off x="5793767" y="2887128"/>
                <a:ext cx="711596" cy="307777"/>
                <a:chOff x="3628680" y="2257857"/>
                <a:chExt cx="711596" cy="307777"/>
              </a:xfrm>
            </p:grpSpPr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564634CC-8EC5-466A-A41E-3C0BC5677D26}"/>
                    </a:ext>
                  </a:extLst>
                </p:cNvPr>
                <p:cNvSpPr/>
                <p:nvPr/>
              </p:nvSpPr>
              <p:spPr>
                <a:xfrm>
                  <a:off x="3628680" y="2270671"/>
                  <a:ext cx="696601" cy="28798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5" name="テキスト ボックス 64">
                  <a:extLst>
                    <a:ext uri="{FF2B5EF4-FFF2-40B4-BE49-F238E27FC236}">
                      <a16:creationId xmlns:a16="http://schemas.microsoft.com/office/drawing/2014/main" id="{23011B8B-580D-4D68-BD53-80A16DF8EA77}"/>
                    </a:ext>
                  </a:extLst>
                </p:cNvPr>
                <p:cNvSpPr txBox="1"/>
                <p:nvPr/>
              </p:nvSpPr>
              <p:spPr>
                <a:xfrm>
                  <a:off x="3635660" y="2257857"/>
                  <a:ext cx="70461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</a:rPr>
                    <a:t>Level A</a:t>
                  </a:r>
                </a:p>
              </p:txBody>
            </p: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2E898617-0E15-4989-9CDE-2F898998D44B}"/>
                  </a:ext>
                </a:extLst>
              </p:cNvPr>
              <p:cNvGrpSpPr/>
              <p:nvPr/>
            </p:nvGrpSpPr>
            <p:grpSpPr>
              <a:xfrm>
                <a:off x="6473598" y="2857136"/>
                <a:ext cx="897370" cy="370738"/>
                <a:chOff x="5780555" y="1803137"/>
                <a:chExt cx="897370" cy="370738"/>
              </a:xfrm>
            </p:grpSpPr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B6835E30-E95C-4BD9-AC64-A83A1266AEEB}"/>
                    </a:ext>
                  </a:extLst>
                </p:cNvPr>
                <p:cNvSpPr txBox="1"/>
                <p:nvPr/>
              </p:nvSpPr>
              <p:spPr>
                <a:xfrm>
                  <a:off x="5780555" y="1804543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D43CCF94-E4D2-420C-B1C5-E8E6A2BBE296}"/>
                    </a:ext>
                  </a:extLst>
                </p:cNvPr>
                <p:cNvSpPr txBox="1"/>
                <p:nvPr/>
              </p:nvSpPr>
              <p:spPr>
                <a:xfrm>
                  <a:off x="6005331" y="1804543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4735A6C0-DAA2-4692-B6ED-6E6085FA13EA}"/>
                    </a:ext>
                  </a:extLst>
                </p:cNvPr>
                <p:cNvSpPr txBox="1"/>
                <p:nvPr/>
              </p:nvSpPr>
              <p:spPr>
                <a:xfrm>
                  <a:off x="6262427" y="1803137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/>
                    <a:t>・</a:t>
                  </a:r>
                  <a:endParaRPr lang="en-GB" dirty="0"/>
                </a:p>
              </p:txBody>
            </p:sp>
          </p:grpSp>
        </p:grp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C44D7FFE-994E-41D5-923F-D9D31340CFB6}"/>
                </a:ext>
              </a:extLst>
            </p:cNvPr>
            <p:cNvCxnSpPr/>
            <p:nvPr/>
          </p:nvCxnSpPr>
          <p:spPr>
            <a:xfrm>
              <a:off x="998441" y="3283175"/>
              <a:ext cx="65241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4D2D2702-54CB-41AF-B5B2-F50E3F083E66}"/>
                </a:ext>
              </a:extLst>
            </p:cNvPr>
            <p:cNvSpPr txBox="1"/>
            <p:nvPr/>
          </p:nvSpPr>
          <p:spPr>
            <a:xfrm>
              <a:off x="7553506" y="3113898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Time</a:t>
              </a:r>
            </a:p>
          </p:txBody>
        </p:sp>
        <p:sp>
          <p:nvSpPr>
            <p:cNvPr id="91" name="四角形: 角を丸くする 90">
              <a:extLst>
                <a:ext uri="{FF2B5EF4-FFF2-40B4-BE49-F238E27FC236}">
                  <a16:creationId xmlns:a16="http://schemas.microsoft.com/office/drawing/2014/main" id="{41C37CF8-CA3E-4D14-B31A-66ED70C632F1}"/>
                </a:ext>
              </a:extLst>
            </p:cNvPr>
            <p:cNvSpPr/>
            <p:nvPr/>
          </p:nvSpPr>
          <p:spPr>
            <a:xfrm>
              <a:off x="2897685" y="2915251"/>
              <a:ext cx="1429770" cy="349190"/>
            </a:xfrm>
            <a:prstGeom prst="roundRect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四角形: 角を丸くする 91">
              <a:extLst>
                <a:ext uri="{FF2B5EF4-FFF2-40B4-BE49-F238E27FC236}">
                  <a16:creationId xmlns:a16="http://schemas.microsoft.com/office/drawing/2014/main" id="{03FD831E-DBA8-4034-9BAE-178CC54027E3}"/>
                </a:ext>
              </a:extLst>
            </p:cNvPr>
            <p:cNvSpPr/>
            <p:nvPr/>
          </p:nvSpPr>
          <p:spPr>
            <a:xfrm>
              <a:off x="5060273" y="2915250"/>
              <a:ext cx="716539" cy="355137"/>
            </a:xfrm>
            <a:prstGeom prst="roundRect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3A180AE5-264C-4674-9DB3-73B6DF9C6C55}"/>
                </a:ext>
              </a:extLst>
            </p:cNvPr>
            <p:cNvSpPr txBox="1"/>
            <p:nvPr/>
          </p:nvSpPr>
          <p:spPr>
            <a:xfrm>
              <a:off x="1267733" y="3372682"/>
              <a:ext cx="6934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It might be possible that these samples are associated, i.e. originated from a same release.</a:t>
              </a:r>
            </a:p>
          </p:txBody>
        </p:sp>
      </p:grp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8113F82-3F7B-4340-8E37-D2BB4E2B2733}"/>
              </a:ext>
            </a:extLst>
          </p:cNvPr>
          <p:cNvSpPr txBox="1"/>
          <p:nvPr/>
        </p:nvSpPr>
        <p:spPr>
          <a:xfrm>
            <a:off x="306876" y="2302518"/>
            <a:ext cx="4609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2060"/>
                </a:solidFill>
              </a:rPr>
              <a:t>-</a:t>
            </a:r>
            <a:r>
              <a:rPr lang="ja-JP" altLang="en-US" sz="1600" i="1" dirty="0">
                <a:solidFill>
                  <a:srgbClr val="002060"/>
                </a:solidFill>
              </a:rPr>
              <a:t> </a:t>
            </a:r>
            <a:r>
              <a:rPr lang="en-GB" sz="1600" i="1" dirty="0">
                <a:solidFill>
                  <a:srgbClr val="002060"/>
                </a:solidFill>
              </a:rPr>
              <a:t>Case 2 : Episode on </a:t>
            </a:r>
            <a:r>
              <a:rPr lang="en-GB" sz="1600" i="1" dirty="0">
                <a:solidFill>
                  <a:srgbClr val="FF0000"/>
                </a:solidFill>
              </a:rPr>
              <a:t>two</a:t>
            </a:r>
            <a:r>
              <a:rPr lang="en-GB" sz="1600" i="1" dirty="0">
                <a:solidFill>
                  <a:srgbClr val="002060"/>
                </a:solidFill>
              </a:rPr>
              <a:t> consecutive Level C samples</a:t>
            </a: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7A069FCD-5C98-453E-B993-4D10ED584C87}"/>
              </a:ext>
            </a:extLst>
          </p:cNvPr>
          <p:cNvSpPr txBox="1"/>
          <p:nvPr/>
        </p:nvSpPr>
        <p:spPr>
          <a:xfrm>
            <a:off x="303205" y="1111993"/>
            <a:ext cx="4595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2060"/>
                </a:solidFill>
              </a:rPr>
              <a:t>-</a:t>
            </a:r>
            <a:r>
              <a:rPr lang="ja-JP" altLang="en-US" sz="1600" i="1" dirty="0">
                <a:solidFill>
                  <a:srgbClr val="002060"/>
                </a:solidFill>
              </a:rPr>
              <a:t> </a:t>
            </a:r>
            <a:r>
              <a:rPr lang="en-GB" sz="1600" i="1" dirty="0">
                <a:solidFill>
                  <a:srgbClr val="002060"/>
                </a:solidFill>
              </a:rPr>
              <a:t>Case 1 : Episode on </a:t>
            </a:r>
            <a:r>
              <a:rPr lang="en-GB" sz="1600" i="1" dirty="0">
                <a:solidFill>
                  <a:srgbClr val="FF0000"/>
                </a:solidFill>
              </a:rPr>
              <a:t>no</a:t>
            </a:r>
            <a:r>
              <a:rPr lang="en-GB" sz="1600" i="1" dirty="0">
                <a:solidFill>
                  <a:srgbClr val="002060"/>
                </a:solidFill>
              </a:rPr>
              <a:t> consecutive Level C samples </a:t>
            </a: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855D87D-4722-4E07-9406-80EBCFEF56DB}"/>
              </a:ext>
            </a:extLst>
          </p:cNvPr>
          <p:cNvGrpSpPr/>
          <p:nvPr/>
        </p:nvGrpSpPr>
        <p:grpSpPr>
          <a:xfrm>
            <a:off x="1047476" y="2681316"/>
            <a:ext cx="7119426" cy="755340"/>
            <a:chOff x="980787" y="1368091"/>
            <a:chExt cx="7119426" cy="755340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E2321E75-B7BA-43B4-88A3-265C33ABF3F7}"/>
                </a:ext>
              </a:extLst>
            </p:cNvPr>
            <p:cNvGrpSpPr/>
            <p:nvPr/>
          </p:nvGrpSpPr>
          <p:grpSpPr>
            <a:xfrm>
              <a:off x="980787" y="1385885"/>
              <a:ext cx="7119426" cy="499536"/>
              <a:chOff x="980787" y="1385885"/>
              <a:chExt cx="7119426" cy="499536"/>
            </a:xfrm>
          </p:grpSpPr>
          <p:cxnSp>
            <p:nvCxnSpPr>
              <p:cNvPr id="138" name="直線矢印コネクタ 137">
                <a:extLst>
                  <a:ext uri="{FF2B5EF4-FFF2-40B4-BE49-F238E27FC236}">
                    <a16:creationId xmlns:a16="http://schemas.microsoft.com/office/drawing/2014/main" id="{014EE78E-9019-43EB-BF35-79885E3DBC3E}"/>
                  </a:ext>
                </a:extLst>
              </p:cNvPr>
              <p:cNvCxnSpPr/>
              <p:nvPr/>
            </p:nvCxnSpPr>
            <p:spPr>
              <a:xfrm>
                <a:off x="980787" y="1727899"/>
                <a:ext cx="652411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409E06F8-5221-4CA1-9A31-7E4E21FE0281}"/>
                  </a:ext>
                </a:extLst>
              </p:cNvPr>
              <p:cNvSpPr txBox="1"/>
              <p:nvPr/>
            </p:nvSpPr>
            <p:spPr>
              <a:xfrm>
                <a:off x="7503575" y="1546867"/>
                <a:ext cx="5966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Time</a:t>
                </a:r>
              </a:p>
            </p:txBody>
          </p:sp>
          <p:grpSp>
            <p:nvGrpSpPr>
              <p:cNvPr id="140" name="グループ化 139">
                <a:extLst>
                  <a:ext uri="{FF2B5EF4-FFF2-40B4-BE49-F238E27FC236}">
                    <a16:creationId xmlns:a16="http://schemas.microsoft.com/office/drawing/2014/main" id="{A62C0E84-0466-411C-A44C-06D54E8E34FE}"/>
                  </a:ext>
                </a:extLst>
              </p:cNvPr>
              <p:cNvGrpSpPr/>
              <p:nvPr/>
            </p:nvGrpSpPr>
            <p:grpSpPr>
              <a:xfrm>
                <a:off x="1219997" y="1385885"/>
                <a:ext cx="6070964" cy="370874"/>
                <a:chOff x="1199057" y="1595288"/>
                <a:chExt cx="6070964" cy="370874"/>
              </a:xfrm>
            </p:grpSpPr>
            <p:grpSp>
              <p:nvGrpSpPr>
                <p:cNvPr id="141" name="グループ化 140">
                  <a:extLst>
                    <a:ext uri="{FF2B5EF4-FFF2-40B4-BE49-F238E27FC236}">
                      <a16:creationId xmlns:a16="http://schemas.microsoft.com/office/drawing/2014/main" id="{FE414576-A369-4ACA-9759-0275747E5822}"/>
                    </a:ext>
                  </a:extLst>
                </p:cNvPr>
                <p:cNvGrpSpPr/>
                <p:nvPr/>
              </p:nvGrpSpPr>
              <p:grpSpPr>
                <a:xfrm>
                  <a:off x="1199057" y="1595288"/>
                  <a:ext cx="6070964" cy="370874"/>
                  <a:chOff x="1302433" y="1790187"/>
                  <a:chExt cx="6070964" cy="370874"/>
                </a:xfrm>
              </p:grpSpPr>
              <p:grpSp>
                <p:nvGrpSpPr>
                  <p:cNvPr id="144" name="グループ化 143">
                    <a:extLst>
                      <a:ext uri="{FF2B5EF4-FFF2-40B4-BE49-F238E27FC236}">
                        <a16:creationId xmlns:a16="http://schemas.microsoft.com/office/drawing/2014/main" id="{ACF2C5C0-B6F0-4615-8EE9-F538D776F3A6}"/>
                      </a:ext>
                    </a:extLst>
                  </p:cNvPr>
                  <p:cNvGrpSpPr/>
                  <p:nvPr/>
                </p:nvGrpSpPr>
                <p:grpSpPr>
                  <a:xfrm>
                    <a:off x="2925099" y="1793218"/>
                    <a:ext cx="703581" cy="307777"/>
                    <a:chOff x="3628680" y="2257857"/>
                    <a:chExt cx="703581" cy="307777"/>
                  </a:xfrm>
                </p:grpSpPr>
                <p:sp>
                  <p:nvSpPr>
                    <p:cNvPr id="165" name="正方形/長方形 164">
                      <a:extLst>
                        <a:ext uri="{FF2B5EF4-FFF2-40B4-BE49-F238E27FC236}">
                          <a16:creationId xmlns:a16="http://schemas.microsoft.com/office/drawing/2014/main" id="{E655E4AA-DF3F-476C-9BA9-F6B1FE261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66" name="テキスト ボックス 165">
                      <a:extLst>
                        <a:ext uri="{FF2B5EF4-FFF2-40B4-BE49-F238E27FC236}">
                          <a16:creationId xmlns:a16="http://schemas.microsoft.com/office/drawing/2014/main" id="{98B8F4CC-9F36-4376-8584-7ED79E8F6E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5660" y="2257857"/>
                      <a:ext cx="696601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C</a:t>
                      </a:r>
                    </a:p>
                  </p:txBody>
                </p:sp>
              </p:grpSp>
              <p:grpSp>
                <p:nvGrpSpPr>
                  <p:cNvPr id="145" name="グループ化 144">
                    <a:extLst>
                      <a:ext uri="{FF2B5EF4-FFF2-40B4-BE49-F238E27FC236}">
                        <a16:creationId xmlns:a16="http://schemas.microsoft.com/office/drawing/2014/main" id="{43336800-639A-42CF-BA9C-4829422508FF}"/>
                      </a:ext>
                    </a:extLst>
                  </p:cNvPr>
                  <p:cNvGrpSpPr/>
                  <p:nvPr/>
                </p:nvGrpSpPr>
                <p:grpSpPr>
                  <a:xfrm>
                    <a:off x="2169571" y="1805307"/>
                    <a:ext cx="772327" cy="287983"/>
                    <a:chOff x="3591210" y="2270671"/>
                    <a:chExt cx="772327" cy="287983"/>
                  </a:xfrm>
                </p:grpSpPr>
                <p:sp>
                  <p:nvSpPr>
                    <p:cNvPr id="163" name="正方形/長方形 162">
                      <a:extLst>
                        <a:ext uri="{FF2B5EF4-FFF2-40B4-BE49-F238E27FC236}">
                          <a16:creationId xmlns:a16="http://schemas.microsoft.com/office/drawing/2014/main" id="{5F1C3411-E068-415E-9C0C-3DE51D6701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64" name="テキスト ボックス 163">
                      <a:extLst>
                        <a:ext uri="{FF2B5EF4-FFF2-40B4-BE49-F238E27FC236}">
                          <a16:creationId xmlns:a16="http://schemas.microsoft.com/office/drawing/2014/main" id="{33316EAD-05AC-4739-8C4A-381886D06F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1210" y="2276907"/>
                      <a:ext cx="772327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Level A/B</a:t>
                      </a:r>
                    </a:p>
                  </p:txBody>
                </p:sp>
              </p:grpSp>
              <p:grpSp>
                <p:nvGrpSpPr>
                  <p:cNvPr id="146" name="グループ化 145">
                    <a:extLst>
                      <a:ext uri="{FF2B5EF4-FFF2-40B4-BE49-F238E27FC236}">
                        <a16:creationId xmlns:a16="http://schemas.microsoft.com/office/drawing/2014/main" id="{C54C3597-BD22-4628-AB36-A25516676F7B}"/>
                      </a:ext>
                    </a:extLst>
                  </p:cNvPr>
                  <p:cNvGrpSpPr/>
                  <p:nvPr/>
                </p:nvGrpSpPr>
                <p:grpSpPr>
                  <a:xfrm>
                    <a:off x="3642640" y="1791729"/>
                    <a:ext cx="703581" cy="307777"/>
                    <a:chOff x="3628680" y="2257857"/>
                    <a:chExt cx="703581" cy="307777"/>
                  </a:xfrm>
                </p:grpSpPr>
                <p:sp>
                  <p:nvSpPr>
                    <p:cNvPr id="161" name="正方形/長方形 160">
                      <a:extLst>
                        <a:ext uri="{FF2B5EF4-FFF2-40B4-BE49-F238E27FC236}">
                          <a16:creationId xmlns:a16="http://schemas.microsoft.com/office/drawing/2014/main" id="{D43950E3-3AE1-4C54-A3AE-AA2A923FD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62" name="テキスト ボックス 161">
                      <a:extLst>
                        <a:ext uri="{FF2B5EF4-FFF2-40B4-BE49-F238E27FC236}">
                          <a16:creationId xmlns:a16="http://schemas.microsoft.com/office/drawing/2014/main" id="{C4E4EC15-7256-4C8F-95CB-665F5470FF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5660" y="2257857"/>
                      <a:ext cx="696601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C</a:t>
                      </a:r>
                    </a:p>
                  </p:txBody>
                </p:sp>
              </p:grpSp>
              <p:grpSp>
                <p:nvGrpSpPr>
                  <p:cNvPr id="147" name="グループ化 146">
                    <a:extLst>
                      <a:ext uri="{FF2B5EF4-FFF2-40B4-BE49-F238E27FC236}">
                        <a16:creationId xmlns:a16="http://schemas.microsoft.com/office/drawing/2014/main" id="{CDE32413-7B41-4347-841D-ADDCC54CFA97}"/>
                      </a:ext>
                    </a:extLst>
                  </p:cNvPr>
                  <p:cNvGrpSpPr/>
                  <p:nvPr/>
                </p:nvGrpSpPr>
                <p:grpSpPr>
                  <a:xfrm>
                    <a:off x="4360181" y="1790187"/>
                    <a:ext cx="701632" cy="307777"/>
                    <a:chOff x="3628680" y="2251487"/>
                    <a:chExt cx="701632" cy="307777"/>
                  </a:xfrm>
                </p:grpSpPr>
                <p:sp>
                  <p:nvSpPr>
                    <p:cNvPr id="159" name="正方形/長方形 158">
                      <a:extLst>
                        <a:ext uri="{FF2B5EF4-FFF2-40B4-BE49-F238E27FC236}">
                          <a16:creationId xmlns:a16="http://schemas.microsoft.com/office/drawing/2014/main" id="{40B7AA0A-CD20-49E8-BE1C-5A18C47509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680" y="2270671"/>
                      <a:ext cx="696601" cy="287983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60" name="テキスト ボックス 159">
                      <a:extLst>
                        <a:ext uri="{FF2B5EF4-FFF2-40B4-BE49-F238E27FC236}">
                          <a16:creationId xmlns:a16="http://schemas.microsoft.com/office/drawing/2014/main" id="{EEE4DECA-5292-4EEA-8003-A733E36354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2108" y="2251487"/>
                      <a:ext cx="698204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Level B</a:t>
                      </a:r>
                    </a:p>
                  </p:txBody>
                </p:sp>
              </p:grpSp>
              <p:grpSp>
                <p:nvGrpSpPr>
                  <p:cNvPr id="148" name="グループ化 147">
                    <a:extLst>
                      <a:ext uri="{FF2B5EF4-FFF2-40B4-BE49-F238E27FC236}">
                        <a16:creationId xmlns:a16="http://schemas.microsoft.com/office/drawing/2014/main" id="{534484A4-A926-430A-B787-970E98343A82}"/>
                      </a:ext>
                    </a:extLst>
                  </p:cNvPr>
                  <p:cNvGrpSpPr/>
                  <p:nvPr/>
                </p:nvGrpSpPr>
                <p:grpSpPr>
                  <a:xfrm>
                    <a:off x="1302433" y="1791729"/>
                    <a:ext cx="911588" cy="369332"/>
                    <a:chOff x="1274513" y="1791729"/>
                    <a:chExt cx="911588" cy="369332"/>
                  </a:xfrm>
                </p:grpSpPr>
                <p:sp>
                  <p:nvSpPr>
                    <p:cNvPr id="156" name="テキスト ボックス 155">
                      <a:extLst>
                        <a:ext uri="{FF2B5EF4-FFF2-40B4-BE49-F238E27FC236}">
                          <a16:creationId xmlns:a16="http://schemas.microsoft.com/office/drawing/2014/main" id="{C5BCE3E3-0B0D-488B-8C3B-F8EC7DC161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70603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157" name="テキスト ボックス 156">
                      <a:extLst>
                        <a:ext uri="{FF2B5EF4-FFF2-40B4-BE49-F238E27FC236}">
                          <a16:creationId xmlns:a16="http://schemas.microsoft.com/office/drawing/2014/main" id="{607308E5-DC19-4832-A452-28D24F050A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5598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158" name="テキスト ボックス 157">
                      <a:extLst>
                        <a:ext uri="{FF2B5EF4-FFF2-40B4-BE49-F238E27FC236}">
                          <a16:creationId xmlns:a16="http://schemas.microsoft.com/office/drawing/2014/main" id="{D0984741-E168-4F1B-BB8A-CEA6020992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4513" y="1791729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</p:grpSp>
              <p:grpSp>
                <p:nvGrpSpPr>
                  <p:cNvPr id="149" name="グループ化 148">
                    <a:extLst>
                      <a:ext uri="{FF2B5EF4-FFF2-40B4-BE49-F238E27FC236}">
                        <a16:creationId xmlns:a16="http://schemas.microsoft.com/office/drawing/2014/main" id="{D5B46C37-5293-43D0-B39C-45D85CD52FFD}"/>
                      </a:ext>
                    </a:extLst>
                  </p:cNvPr>
                  <p:cNvGrpSpPr/>
                  <p:nvPr/>
                </p:nvGrpSpPr>
                <p:grpSpPr>
                  <a:xfrm>
                    <a:off x="6476027" y="1790323"/>
                    <a:ext cx="897370" cy="370738"/>
                    <a:chOff x="5780555" y="1803137"/>
                    <a:chExt cx="897370" cy="370738"/>
                  </a:xfrm>
                </p:grpSpPr>
                <p:sp>
                  <p:nvSpPr>
                    <p:cNvPr id="153" name="テキスト ボックス 152">
                      <a:extLst>
                        <a:ext uri="{FF2B5EF4-FFF2-40B4-BE49-F238E27FC236}">
                          <a16:creationId xmlns:a16="http://schemas.microsoft.com/office/drawing/2014/main" id="{5A5B7E15-3E6B-47D6-B48A-BCE5D0F78F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80555" y="1804543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154" name="テキスト ボックス 153">
                      <a:extLst>
                        <a:ext uri="{FF2B5EF4-FFF2-40B4-BE49-F238E27FC236}">
                          <a16:creationId xmlns:a16="http://schemas.microsoft.com/office/drawing/2014/main" id="{A4256587-6E44-401C-947B-5F24279218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05331" y="1804543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  <p:sp>
                  <p:nvSpPr>
                    <p:cNvPr id="155" name="テキスト ボックス 154">
                      <a:extLst>
                        <a:ext uri="{FF2B5EF4-FFF2-40B4-BE49-F238E27FC236}">
                          <a16:creationId xmlns:a16="http://schemas.microsoft.com/office/drawing/2014/main" id="{4796ADBD-42E5-4901-AE67-F6BD910BAB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62427" y="1803137"/>
                      <a:ext cx="4154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ja-JP" altLang="en-US" dirty="0"/>
                        <a:t>・</a:t>
                      </a:r>
                      <a:endParaRPr lang="en-GB" dirty="0"/>
                    </a:p>
                  </p:txBody>
                </p:sp>
              </p:grpSp>
              <p:grpSp>
                <p:nvGrpSpPr>
                  <p:cNvPr id="150" name="グループ化 149">
                    <a:extLst>
                      <a:ext uri="{FF2B5EF4-FFF2-40B4-BE49-F238E27FC236}">
                        <a16:creationId xmlns:a16="http://schemas.microsoft.com/office/drawing/2014/main" id="{D9D70D62-2BF6-45A0-9199-620FB25A5CAC}"/>
                      </a:ext>
                    </a:extLst>
                  </p:cNvPr>
                  <p:cNvGrpSpPr/>
                  <p:nvPr/>
                </p:nvGrpSpPr>
                <p:grpSpPr>
                  <a:xfrm>
                    <a:off x="5775495" y="1807178"/>
                    <a:ext cx="772327" cy="287983"/>
                    <a:chOff x="3610408" y="2268478"/>
                    <a:chExt cx="772327" cy="287983"/>
                  </a:xfrm>
                </p:grpSpPr>
                <p:sp>
                  <p:nvSpPr>
                    <p:cNvPr id="151" name="正方形/長方形 150">
                      <a:extLst>
                        <a:ext uri="{FF2B5EF4-FFF2-40B4-BE49-F238E27FC236}">
                          <a16:creationId xmlns:a16="http://schemas.microsoft.com/office/drawing/2014/main" id="{631D189A-7B04-472F-BEA8-BCD4A395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4135" y="2268478"/>
                      <a:ext cx="696601" cy="287983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152" name="テキスト ボックス 151">
                      <a:extLst>
                        <a:ext uri="{FF2B5EF4-FFF2-40B4-BE49-F238E27FC236}">
                          <a16:creationId xmlns:a16="http://schemas.microsoft.com/office/drawing/2014/main" id="{CA85280F-874E-4F99-AA96-53FA785641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0408" y="2268478"/>
                      <a:ext cx="772327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Level A/B</a:t>
                      </a:r>
                    </a:p>
                  </p:txBody>
                </p:sp>
              </p:grpSp>
            </p:grp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FBA8881-C3C7-4E17-AEBA-25EFC494E355}"/>
                    </a:ext>
                  </a:extLst>
                </p:cNvPr>
                <p:cNvSpPr/>
                <p:nvPr/>
              </p:nvSpPr>
              <p:spPr>
                <a:xfrm>
                  <a:off x="4988305" y="1614241"/>
                  <a:ext cx="696601" cy="28798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43" name="テキスト ボックス 142">
                  <a:extLst>
                    <a:ext uri="{FF2B5EF4-FFF2-40B4-BE49-F238E27FC236}">
                      <a16:creationId xmlns:a16="http://schemas.microsoft.com/office/drawing/2014/main" id="{2A78E7D3-1773-4C3C-928E-6B47E0648786}"/>
                    </a:ext>
                  </a:extLst>
                </p:cNvPr>
                <p:cNvSpPr txBox="1"/>
                <p:nvPr/>
              </p:nvSpPr>
              <p:spPr>
                <a:xfrm>
                  <a:off x="4950547" y="1625067"/>
                  <a:ext cx="772327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chemeClr val="bg1"/>
                      </a:solidFill>
                    </a:rPr>
                    <a:t>Level A/B</a:t>
                  </a:r>
                </a:p>
              </p:txBody>
            </p:sp>
          </p:grpSp>
        </p:grpSp>
        <p:sp>
          <p:nvSpPr>
            <p:cNvPr id="135" name="四角形: 角を丸くする 134">
              <a:extLst>
                <a:ext uri="{FF2B5EF4-FFF2-40B4-BE49-F238E27FC236}">
                  <a16:creationId xmlns:a16="http://schemas.microsoft.com/office/drawing/2014/main" id="{D3658347-3981-4128-AB3A-720BCD393417}"/>
                </a:ext>
              </a:extLst>
            </p:cNvPr>
            <p:cNvSpPr/>
            <p:nvPr/>
          </p:nvSpPr>
          <p:spPr>
            <a:xfrm>
              <a:off x="2836200" y="1368091"/>
              <a:ext cx="2152315" cy="352029"/>
            </a:xfrm>
            <a:prstGeom prst="roundRect">
              <a:avLst/>
            </a:prstGeom>
            <a:noFill/>
            <a:ln w="254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AF8721DB-DF9D-41D0-A4BF-291C26419CB8}"/>
                </a:ext>
              </a:extLst>
            </p:cNvPr>
            <p:cNvSpPr txBox="1"/>
            <p:nvPr/>
          </p:nvSpPr>
          <p:spPr>
            <a:xfrm>
              <a:off x="2156511" y="1815654"/>
              <a:ext cx="4168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It might be possible that these samples are associated.</a:t>
              </a:r>
            </a:p>
          </p:txBody>
        </p:sp>
      </p:grp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6BA3B684-9261-485C-8DD8-7C3C8C6A5D08}"/>
              </a:ext>
            </a:extLst>
          </p:cNvPr>
          <p:cNvSpPr txBox="1"/>
          <p:nvPr/>
        </p:nvSpPr>
        <p:spPr>
          <a:xfrm>
            <a:off x="303205" y="3532190"/>
            <a:ext cx="4727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2060"/>
                </a:solidFill>
              </a:rPr>
              <a:t>-</a:t>
            </a:r>
            <a:r>
              <a:rPr lang="ja-JP" altLang="en-US" sz="1600" i="1" dirty="0">
                <a:solidFill>
                  <a:srgbClr val="002060"/>
                </a:solidFill>
              </a:rPr>
              <a:t> </a:t>
            </a:r>
            <a:r>
              <a:rPr lang="en-GB" sz="1600" i="1" dirty="0">
                <a:solidFill>
                  <a:srgbClr val="002060"/>
                </a:solidFill>
              </a:rPr>
              <a:t>Case 3 : Episode on </a:t>
            </a:r>
            <a:r>
              <a:rPr lang="en-GB" sz="1600" i="1" dirty="0">
                <a:solidFill>
                  <a:srgbClr val="FF0000"/>
                </a:solidFill>
              </a:rPr>
              <a:t>three</a:t>
            </a:r>
            <a:r>
              <a:rPr lang="en-GB" sz="1600" i="1" dirty="0">
                <a:solidFill>
                  <a:srgbClr val="002060"/>
                </a:solidFill>
              </a:rPr>
              <a:t> consecutive Level C samples</a:t>
            </a:r>
          </a:p>
        </p:txBody>
      </p: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C447CB36-26B5-4F55-8FD7-8B4BFAEA2824}"/>
              </a:ext>
            </a:extLst>
          </p:cNvPr>
          <p:cNvCxnSpPr>
            <a:cxnSpLocks/>
            <a:stCxn id="91" idx="2"/>
            <a:endCxn id="99" idx="0"/>
          </p:cNvCxnSpPr>
          <p:nvPr/>
        </p:nvCxnSpPr>
        <p:spPr>
          <a:xfrm>
            <a:off x="3635287" y="1795200"/>
            <a:ext cx="1122363" cy="108241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>
            <a:extLst>
              <a:ext uri="{FF2B5EF4-FFF2-40B4-BE49-F238E27FC236}">
                <a16:creationId xmlns:a16="http://schemas.microsoft.com/office/drawing/2014/main" id="{52A58BC2-748A-4867-8AC7-F840A4F7A432}"/>
              </a:ext>
            </a:extLst>
          </p:cNvPr>
          <p:cNvCxnSpPr>
            <a:cxnSpLocks/>
            <a:stCxn id="92" idx="2"/>
            <a:endCxn id="99" idx="0"/>
          </p:cNvCxnSpPr>
          <p:nvPr/>
        </p:nvCxnSpPr>
        <p:spPr>
          <a:xfrm flipH="1">
            <a:off x="4757650" y="1801146"/>
            <a:ext cx="683610" cy="10229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矢印コネクタ 195">
            <a:extLst>
              <a:ext uri="{FF2B5EF4-FFF2-40B4-BE49-F238E27FC236}">
                <a16:creationId xmlns:a16="http://schemas.microsoft.com/office/drawing/2014/main" id="{319328CB-1EEC-4E05-B541-6134845A2D44}"/>
              </a:ext>
            </a:extLst>
          </p:cNvPr>
          <p:cNvCxnSpPr>
            <a:cxnSpLocks/>
            <a:stCxn id="135" idx="2"/>
            <a:endCxn id="137" idx="0"/>
          </p:cNvCxnSpPr>
          <p:nvPr/>
        </p:nvCxnSpPr>
        <p:spPr>
          <a:xfrm>
            <a:off x="3979047" y="3033345"/>
            <a:ext cx="328378" cy="955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8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3957748" y="33826"/>
            <a:ext cx="50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Anomalous Concentration Episodes </a:t>
            </a:r>
          </a:p>
          <a:p>
            <a:pPr marL="177800" algn="r"/>
            <a:r>
              <a:rPr lang="en-US" dirty="0">
                <a:solidFill>
                  <a:srgbClr val="FFFF00"/>
                </a:solidFill>
                <a:cs typeface="Times New Roman" panose="02020603050405020304" pitchFamily="18" charset="0"/>
              </a:rPr>
              <a:t>Consecutive Level C Samples</a:t>
            </a:r>
            <a:endParaRPr lang="en-GB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3C1E0E-7087-46EB-8EFF-A5E8E2175FA7}"/>
              </a:ext>
            </a:extLst>
          </p:cNvPr>
          <p:cNvSpPr txBox="1"/>
          <p:nvPr/>
        </p:nvSpPr>
        <p:spPr>
          <a:xfrm>
            <a:off x="130784" y="806551"/>
            <a:ext cx="8699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Annual average number of occurrences until 2021 with no (that is, 1) , 2, 3 or more consecutive Level C samples at all </a:t>
            </a:r>
          </a:p>
          <a:p>
            <a:r>
              <a:rPr lang="en-GB" sz="1400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certified </a:t>
            </a:r>
            <a:r>
              <a:rPr lang="en-GB" sz="1400" b="1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IMS stations</a:t>
            </a:r>
            <a:r>
              <a:rPr lang="en-GB" sz="1400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</a:t>
            </a:r>
            <a:r>
              <a:rPr lang="en-GB" sz="1400" i="1" u="sng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rrespective of which ra</a:t>
            </a:r>
            <a:r>
              <a:rPr lang="en-GB" sz="1400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dioxenon isotope caused the Level C categorization</a:t>
            </a:r>
            <a:endParaRPr lang="en-GB" sz="1400" i="1" u="sng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06C1C45-8C72-4C70-A1FB-C35AB8C4125D}"/>
              </a:ext>
            </a:extLst>
          </p:cNvPr>
          <p:cNvGrpSpPr/>
          <p:nvPr/>
        </p:nvGrpSpPr>
        <p:grpSpPr>
          <a:xfrm>
            <a:off x="298450" y="4068256"/>
            <a:ext cx="7872155" cy="870582"/>
            <a:chOff x="601892" y="4204458"/>
            <a:chExt cx="7872155" cy="870582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4AB34D2-CE0E-4532-9911-BCBEE97E46E1}"/>
                </a:ext>
              </a:extLst>
            </p:cNvPr>
            <p:cNvSpPr txBox="1"/>
            <p:nvPr/>
          </p:nvSpPr>
          <p:spPr>
            <a:xfrm>
              <a:off x="611137" y="4204458"/>
              <a:ext cx="6829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/>
                <a:t>・</a:t>
              </a:r>
              <a:r>
                <a:rPr lang="en-GB" sz="1400" dirty="0"/>
                <a:t>   The longest episode ever recorded has 19 consecutive Level C samples (station AUX04).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F7D2B70-8CC4-4AFB-B836-26D3BD432647}"/>
                </a:ext>
              </a:extLst>
            </p:cNvPr>
            <p:cNvSpPr txBox="1"/>
            <p:nvPr/>
          </p:nvSpPr>
          <p:spPr>
            <a:xfrm>
              <a:off x="601894" y="4497220"/>
              <a:ext cx="5481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/>
                <a:t>・</a:t>
              </a:r>
              <a:r>
                <a:rPr lang="en-GB" sz="1400" dirty="0"/>
                <a:t>   Almost half (45%) of all episodes have consecutive Level C samples.  </a:t>
              </a:r>
            </a:p>
          </p:txBody>
        </p:sp>
        <p:sp>
          <p:nvSpPr>
            <p:cNvPr id="12" name="テキスト ボックス 10">
              <a:extLst>
                <a:ext uri="{FF2B5EF4-FFF2-40B4-BE49-F238E27FC236}">
                  <a16:creationId xmlns:a16="http://schemas.microsoft.com/office/drawing/2014/main" id="{C82DF011-69B1-4620-A7B5-40E6B098EF54}"/>
                </a:ext>
              </a:extLst>
            </p:cNvPr>
            <p:cNvSpPr txBox="1"/>
            <p:nvPr/>
          </p:nvSpPr>
          <p:spPr>
            <a:xfrm>
              <a:off x="601892" y="4767263"/>
              <a:ext cx="7872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/>
                <a:t>・</a:t>
              </a:r>
              <a:r>
                <a:rPr lang="en-GB" sz="1400" dirty="0"/>
                <a:t>   About one quarter (24%) has at least three consecutive Level C samples, i.e. PSR can be determined.  </a:t>
              </a: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68284228-0F0A-4E87-9452-13C4BDD7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3" y="1871488"/>
            <a:ext cx="2133600" cy="12815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EFF07C-96A6-4624-9079-07A12ADF0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" y="1584799"/>
            <a:ext cx="6861295" cy="23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8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D06AC1-1F04-4957-88CF-04A9E2D72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" y="865169"/>
            <a:ext cx="2892299" cy="26095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3778926" y="189566"/>
            <a:ext cx="536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Sample Association</a:t>
            </a:r>
          </a:p>
          <a:p>
            <a:pPr marL="177800" algn="r"/>
            <a:r>
              <a:rPr lang="en-US" sz="1600" dirty="0">
                <a:solidFill>
                  <a:srgbClr val="FFFF00"/>
                </a:solidFill>
                <a:cs typeface="Times New Roman" panose="02020603050405020304" pitchFamily="18" charset="0"/>
              </a:rPr>
              <a:t>using Decay-Consistent Isotopic Ratios</a:t>
            </a:r>
            <a:endParaRPr lang="en-GB" sz="16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52425F7-0D74-4B47-82AE-B05D2F7D32BB}"/>
              </a:ext>
            </a:extLst>
          </p:cNvPr>
          <p:cNvGrpSpPr/>
          <p:nvPr/>
        </p:nvGrpSpPr>
        <p:grpSpPr>
          <a:xfrm>
            <a:off x="485179" y="841627"/>
            <a:ext cx="7911044" cy="1985753"/>
            <a:chOff x="1577264" y="533617"/>
            <a:chExt cx="7911044" cy="1985753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16941BE7-A38E-4A3B-9A04-4D3C2078FE70}"/>
                </a:ext>
              </a:extLst>
            </p:cNvPr>
            <p:cNvGrpSpPr/>
            <p:nvPr/>
          </p:nvGrpSpPr>
          <p:grpSpPr>
            <a:xfrm>
              <a:off x="1577264" y="533617"/>
              <a:ext cx="7911044" cy="1908426"/>
              <a:chOff x="1577264" y="533617"/>
              <a:chExt cx="7911044" cy="1908426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5E398A54-24E0-4718-80A4-37AAFF3381FD}"/>
                  </a:ext>
                </a:extLst>
              </p:cNvPr>
              <p:cNvGrpSpPr/>
              <p:nvPr/>
            </p:nvGrpSpPr>
            <p:grpSpPr>
              <a:xfrm>
                <a:off x="5767647" y="2080124"/>
                <a:ext cx="3720661" cy="361919"/>
                <a:chOff x="4955641" y="2181281"/>
                <a:chExt cx="3720661" cy="361919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525AA52F-FE67-4E45-A012-B079EA304C6F}"/>
                    </a:ext>
                  </a:extLst>
                </p:cNvPr>
                <p:cNvSpPr txBox="1"/>
                <p:nvPr/>
              </p:nvSpPr>
              <p:spPr>
                <a:xfrm>
                  <a:off x="5104490" y="2210495"/>
                  <a:ext cx="35718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i="1" dirty="0">
                      <a:cs typeface="Times New Roman" panose="02020603050405020304" pitchFamily="18" charset="0"/>
                    </a:rPr>
                    <a:t>Range for which the decay curve can be drawn</a:t>
                  </a:r>
                </a:p>
              </p:txBody>
            </p:sp>
            <p:sp>
              <p:nvSpPr>
                <p:cNvPr id="4" name="右中かっこ 3">
                  <a:extLst>
                    <a:ext uri="{FF2B5EF4-FFF2-40B4-BE49-F238E27FC236}">
                      <a16:creationId xmlns:a16="http://schemas.microsoft.com/office/drawing/2014/main" id="{30190131-42B0-46B6-8A90-061F7CA73F1F}"/>
                    </a:ext>
                  </a:extLst>
                </p:cNvPr>
                <p:cNvSpPr/>
                <p:nvPr/>
              </p:nvSpPr>
              <p:spPr>
                <a:xfrm>
                  <a:off x="4955641" y="2181281"/>
                  <a:ext cx="148889" cy="361919"/>
                </a:xfrm>
                <a:prstGeom prst="rightBrac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5568DD73-13B0-4483-800C-F869E0503200}"/>
                      </a:ext>
                    </a:extLst>
                  </p:cNvPr>
                  <p:cNvSpPr txBox="1"/>
                  <p:nvPr/>
                </p:nvSpPr>
                <p:spPr>
                  <a:xfrm>
                    <a:off x="1577264" y="533617"/>
                    <a:ext cx="341279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1200" dirty="0">
                        <a:cs typeface="Times New Roman" panose="02020603050405020304" pitchFamily="18" charset="0"/>
                      </a:rPr>
                      <a:t> : Isotopic ratio of isotope 2 to isotope 1 in sample </a:t>
                    </a:r>
                    <a14:m>
                      <m:oMath xmlns:m="http://schemas.openxmlformats.org/officeDocument/2006/math"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a14:m>
                    <a:endParaRPr lang="en-GB" sz="1200" dirty="0"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5568DD73-13B0-4483-800C-F869E05032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7264" y="533617"/>
                    <a:ext cx="3412794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7055B1C-3A07-4864-8D04-17024FDC44C7}"/>
                  </a:ext>
                </a:extLst>
              </p:cNvPr>
              <p:cNvSpPr txBox="1"/>
              <p:nvPr/>
            </p:nvSpPr>
            <p:spPr>
              <a:xfrm>
                <a:off x="2043722" y="944960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cs typeface="Times New Roman" panose="02020603050405020304" pitchFamily="18" charset="0"/>
                  </a:rPr>
                  <a:t> </a:t>
                </a:r>
                <a:r>
                  <a:rPr lang="en-GB" sz="1100" i="1" dirty="0">
                    <a:cs typeface="Times New Roman" panose="02020603050405020304" pitchFamily="18" charset="0"/>
                  </a:rPr>
                  <a:t>Sample A</a:t>
                </a:r>
                <a:endParaRPr lang="en-GB" sz="1400" i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8C02B40-9A70-4A85-805A-DABABFB52660}"/>
                  </a:ext>
                </a:extLst>
              </p:cNvPr>
              <p:cNvSpPr txBox="1"/>
              <p:nvPr/>
            </p:nvSpPr>
            <p:spPr>
              <a:xfrm>
                <a:off x="2658013" y="1536389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cs typeface="Times New Roman" panose="02020603050405020304" pitchFamily="18" charset="0"/>
                  </a:rPr>
                  <a:t> </a:t>
                </a:r>
                <a:r>
                  <a:rPr lang="en-GB" sz="1100" i="1" dirty="0">
                    <a:cs typeface="Times New Roman" panose="02020603050405020304" pitchFamily="18" charset="0"/>
                  </a:rPr>
                  <a:t>Sample B</a:t>
                </a:r>
                <a:endParaRPr lang="en-GB" sz="1400" i="1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BD6554A-5A47-4874-9443-E80AE4F850C6}"/>
                </a:ext>
              </a:extLst>
            </p:cNvPr>
            <p:cNvSpPr txBox="1"/>
            <p:nvPr/>
          </p:nvSpPr>
          <p:spPr>
            <a:xfrm>
              <a:off x="3849081" y="1935229"/>
              <a:ext cx="1960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 </a:t>
              </a:r>
              <a:r>
                <a:rPr lang="en-GB" sz="1100" dirty="0">
                  <a:cs typeface="Times New Roman" panose="02020603050405020304" pitchFamily="18" charset="0"/>
                </a:rPr>
                <a:t>: </a:t>
              </a:r>
              <a:r>
                <a:rPr lang="en-GB" sz="1200" dirty="0">
                  <a:cs typeface="Times New Roman" panose="02020603050405020304" pitchFamily="18" charset="0"/>
                </a:rPr>
                <a:t>Upper limit of decay curve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8A108FA-4E88-44D7-A87D-3D9E55D55E3A}"/>
                </a:ext>
              </a:extLst>
            </p:cNvPr>
            <p:cNvSpPr txBox="1"/>
            <p:nvPr/>
          </p:nvSpPr>
          <p:spPr>
            <a:xfrm>
              <a:off x="3844210" y="2242371"/>
              <a:ext cx="1986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 : Lower limit of decay curve</a:t>
              </a: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EF53960-4511-4EA3-898D-D3BE4DAAAB77}"/>
              </a:ext>
            </a:extLst>
          </p:cNvPr>
          <p:cNvSpPr txBox="1"/>
          <p:nvPr/>
        </p:nvSpPr>
        <p:spPr>
          <a:xfrm>
            <a:off x="4058308" y="1890233"/>
            <a:ext cx="4808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where  </a:t>
            </a:r>
            <a:r>
              <a:rPr lang="en-US" altLang="ja-JP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λ</a:t>
            </a:r>
            <a:r>
              <a:rPr lang="en-US" altLang="ja-JP" sz="1200" i="1" baseline="-250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GB" sz="1200" dirty="0">
                <a:cs typeface="Times New Roman" panose="02020603050405020304" pitchFamily="18" charset="0"/>
              </a:rPr>
              <a:t> </a:t>
            </a:r>
            <a:r>
              <a:rPr lang="en-GB" sz="1050" dirty="0">
                <a:cs typeface="Times New Roman" panose="02020603050405020304" pitchFamily="18" charset="0"/>
              </a:rPr>
              <a:t>: Decay constant of isotope </a:t>
            </a:r>
            <a:r>
              <a:rPr lang="en-GB" sz="1200" i="1" dirty="0" err="1">
                <a:cs typeface="Times New Roman" panose="02020603050405020304" pitchFamily="18" charset="0"/>
              </a:rPr>
              <a:t>i</a:t>
            </a:r>
            <a:r>
              <a:rPr lang="en-GB" sz="1200" dirty="0">
                <a:cs typeface="Times New Roman" panose="02020603050405020304" pitchFamily="18" charset="0"/>
              </a:rPr>
              <a:t>, </a:t>
            </a:r>
            <a:r>
              <a:rPr lang="en-GB" sz="11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GB" sz="1100" baseline="-250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h,l</a:t>
            </a:r>
            <a:r>
              <a:rPr lang="en-GB" sz="1050" baseline="-25000" dirty="0">
                <a:cs typeface="Times New Roman" panose="02020603050405020304" pitchFamily="18" charset="0"/>
              </a:rPr>
              <a:t> </a:t>
            </a:r>
            <a:r>
              <a:rPr lang="en-GB" sz="1050" dirty="0">
                <a:cs typeface="Times New Roman" panose="02020603050405020304" pitchFamily="18" charset="0"/>
              </a:rPr>
              <a:t>: Upper and lower limit of isotopic ratio.</a:t>
            </a:r>
            <a:r>
              <a:rPr lang="en-GB" sz="1050" i="1" dirty="0">
                <a:cs typeface="Times New Roman" panose="02020603050405020304" pitchFamily="18" charset="0"/>
              </a:rPr>
              <a:t> </a:t>
            </a:r>
            <a:endParaRPr lang="en-GB" sz="1200" i="1" dirty="0">
              <a:cs typeface="Times New Roman" panose="02020603050405020304" pitchFamily="18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6DD9754-5156-42C5-9442-4C021AB97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308" y="831148"/>
            <a:ext cx="4928114" cy="1063834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E59C266-7FF6-4DAE-B7E5-B5878E6CC1B8}"/>
              </a:ext>
            </a:extLst>
          </p:cNvPr>
          <p:cNvSpPr/>
          <p:nvPr/>
        </p:nvSpPr>
        <p:spPr>
          <a:xfrm>
            <a:off x="3991555" y="792740"/>
            <a:ext cx="5024726" cy="14043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6847D0D-66D8-4F37-B3C1-48A4BED90495}"/>
              </a:ext>
            </a:extLst>
          </p:cNvPr>
          <p:cNvGrpSpPr/>
          <p:nvPr/>
        </p:nvGrpSpPr>
        <p:grpSpPr>
          <a:xfrm>
            <a:off x="109472" y="3485258"/>
            <a:ext cx="8389569" cy="1548623"/>
            <a:chOff x="116846" y="3492632"/>
            <a:chExt cx="8389569" cy="1548623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D98197A-269E-4A36-828D-AAB018834278}"/>
                </a:ext>
              </a:extLst>
            </p:cNvPr>
            <p:cNvGrpSpPr/>
            <p:nvPr/>
          </p:nvGrpSpPr>
          <p:grpSpPr>
            <a:xfrm>
              <a:off x="146108" y="3494776"/>
              <a:ext cx="8360307" cy="1546479"/>
              <a:chOff x="114304" y="3374932"/>
              <a:chExt cx="8360307" cy="1546479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C5399D71-F3F7-45E4-AD1B-627982AFF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845" y="3866098"/>
                <a:ext cx="4901196" cy="371007"/>
              </a:xfrm>
              <a:prstGeom prst="rect">
                <a:avLst/>
              </a:prstGeom>
            </p:spPr>
          </p:pic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84AF5FBB-927F-4DEA-AC23-0629DAFE5A0B}"/>
                  </a:ext>
                </a:extLst>
              </p:cNvPr>
              <p:cNvGrpSpPr/>
              <p:nvPr/>
            </p:nvGrpSpPr>
            <p:grpSpPr>
              <a:xfrm>
                <a:off x="114304" y="3374932"/>
                <a:ext cx="8360307" cy="1546479"/>
                <a:chOff x="90861" y="712204"/>
                <a:chExt cx="8360307" cy="1546479"/>
              </a:xfrm>
            </p:grpSpPr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31E787CB-9FF0-468B-96BA-DB5173A24274}"/>
                    </a:ext>
                  </a:extLst>
                </p:cNvPr>
                <p:cNvGrpSpPr/>
                <p:nvPr/>
              </p:nvGrpSpPr>
              <p:grpSpPr>
                <a:xfrm>
                  <a:off x="279290" y="976811"/>
                  <a:ext cx="8171878" cy="575263"/>
                  <a:chOff x="1293160" y="2261964"/>
                  <a:chExt cx="8171878" cy="575263"/>
                </a:xfrm>
              </p:grpSpPr>
              <p:sp>
                <p:nvSpPr>
                  <p:cNvPr id="7" name="テキスト ボックス 6">
                    <a:extLst>
                      <a:ext uri="{FF2B5EF4-FFF2-40B4-BE49-F238E27FC236}">
                        <a16:creationId xmlns:a16="http://schemas.microsoft.com/office/drawing/2014/main" id="{A15CAA17-E6B2-45C1-A8A5-87E00B9FDA41}"/>
                      </a:ext>
                    </a:extLst>
                  </p:cNvPr>
                  <p:cNvSpPr txBox="1"/>
                  <p:nvPr/>
                </p:nvSpPr>
                <p:spPr>
                  <a:xfrm>
                    <a:off x="1293160" y="2261964"/>
                    <a:ext cx="222048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1400" b="1" dirty="0">
                        <a:cs typeface="Times New Roman" panose="02020603050405020304" pitchFamily="18" charset="0"/>
                      </a:rPr>
                      <a:t>1.  In case of two samples: </a:t>
                    </a:r>
                  </a:p>
                </p:txBody>
              </p:sp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A1AAD14D-73DF-433A-A77B-D853C01996BE}"/>
                      </a:ext>
                    </a:extLst>
                  </p:cNvPr>
                  <p:cNvSpPr txBox="1"/>
                  <p:nvPr/>
                </p:nvSpPr>
                <p:spPr>
                  <a:xfrm>
                    <a:off x="6495506" y="2529450"/>
                    <a:ext cx="296953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cs typeface="Times New Roman" panose="02020603050405020304" pitchFamily="18" charset="0"/>
                      </a:rPr>
                      <a:t>(</a:t>
                    </a:r>
                    <a:r>
                      <a:rPr lang="en-GB" sz="14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“Sample association check formula”</a:t>
                    </a:r>
                    <a:r>
                      <a:rPr lang="en-GB" sz="1400" dirty="0"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</p:grpSp>
            <p:grpSp>
              <p:nvGrpSpPr>
                <p:cNvPr id="18" name="グループ化 17">
                  <a:extLst>
                    <a:ext uri="{FF2B5EF4-FFF2-40B4-BE49-F238E27FC236}">
                      <a16:creationId xmlns:a16="http://schemas.microsoft.com/office/drawing/2014/main" id="{E11B3CEE-5857-40E0-B6A1-A4E52E489837}"/>
                    </a:ext>
                  </a:extLst>
                </p:cNvPr>
                <p:cNvGrpSpPr/>
                <p:nvPr/>
              </p:nvGrpSpPr>
              <p:grpSpPr>
                <a:xfrm>
                  <a:off x="305772" y="1508250"/>
                  <a:ext cx="5633673" cy="750433"/>
                  <a:chOff x="1327016" y="2261770"/>
                  <a:chExt cx="5633673" cy="750433"/>
                </a:xfrm>
              </p:grpSpPr>
              <p:sp>
                <p:nvSpPr>
                  <p:cNvPr id="23" name="テキスト ボックス 22">
                    <a:extLst>
                      <a:ext uri="{FF2B5EF4-FFF2-40B4-BE49-F238E27FC236}">
                        <a16:creationId xmlns:a16="http://schemas.microsoft.com/office/drawing/2014/main" id="{C93DE565-BBB1-4D25-9B1E-E99A70B8F5F2}"/>
                      </a:ext>
                    </a:extLst>
                  </p:cNvPr>
                  <p:cNvSpPr txBox="1"/>
                  <p:nvPr/>
                </p:nvSpPr>
                <p:spPr>
                  <a:xfrm>
                    <a:off x="1327016" y="2261770"/>
                    <a:ext cx="291919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1400" b="1" dirty="0">
                        <a:cs typeface="Times New Roman" panose="02020603050405020304" pitchFamily="18" charset="0"/>
                      </a:rPr>
                      <a:t>2.  In case of </a:t>
                    </a:r>
                    <a:r>
                      <a:rPr lang="en-GB" sz="1400" b="1">
                        <a:cs typeface="Times New Roman" panose="02020603050405020304" pitchFamily="18" charset="0"/>
                      </a:rPr>
                      <a:t>three or </a:t>
                    </a:r>
                    <a:r>
                      <a:rPr lang="en-GB" sz="1400" b="1" dirty="0">
                        <a:cs typeface="Times New Roman" panose="02020603050405020304" pitchFamily="18" charset="0"/>
                      </a:rPr>
                      <a:t>more samples: </a:t>
                    </a:r>
                  </a:p>
                </p:txBody>
              </p:sp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C21AFCA6-119D-4035-A57D-836CB80E69BD}"/>
                      </a:ext>
                    </a:extLst>
                  </p:cNvPr>
                  <p:cNvSpPr txBox="1"/>
                  <p:nvPr/>
                </p:nvSpPr>
                <p:spPr>
                  <a:xfrm>
                    <a:off x="1578510" y="2488983"/>
                    <a:ext cx="538217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b="1" dirty="0">
                        <a:solidFill>
                          <a:srgbClr val="FF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“</a:t>
                    </a:r>
                    <a:r>
                      <a:rPr lang="en-GB" sz="1400" b="1" baseline="-25000" dirty="0">
                        <a:solidFill>
                          <a:srgbClr val="FF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n</a:t>
                    </a:r>
                    <a:r>
                      <a:rPr lang="en-GB" sz="1400" b="1" dirty="0">
                        <a:solidFill>
                          <a:srgbClr val="FF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lang="en-GB" sz="1400" b="1" baseline="-25000" dirty="0">
                        <a:solidFill>
                          <a:srgbClr val="FF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2  </a:t>
                    </a:r>
                    <a:r>
                      <a:rPr lang="en-GB" sz="1400" b="1" dirty="0">
                        <a:solidFill>
                          <a:srgbClr val="FF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lang="en-GB" sz="14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ombinatorics” </a:t>
                    </a:r>
                    <a:r>
                      <a:rPr lang="en-GB" sz="1400" dirty="0">
                        <a:cs typeface="Times New Roman" panose="02020603050405020304" pitchFamily="18" charset="0"/>
                      </a:rPr>
                      <a:t>with the sample association check formula above, </a:t>
                    </a:r>
                  </a:p>
                  <a:p>
                    <a:r>
                      <a:rPr lang="en-GB" sz="1400" dirty="0">
                        <a:cs typeface="Times New Roman" panose="02020603050405020304" pitchFamily="18" charset="0"/>
                      </a:rPr>
                      <a:t>or </a:t>
                    </a:r>
                    <a:r>
                      <a:rPr lang="en-GB" sz="1400" u="sng" dirty="0">
                        <a:cs typeface="Times New Roman" panose="02020603050405020304" pitchFamily="18" charset="0"/>
                      </a:rPr>
                      <a:t>visual check of plots if samples are on the same decay curve</a:t>
                    </a:r>
                    <a:r>
                      <a:rPr lang="en-GB" sz="1400" dirty="0">
                        <a:cs typeface="Times New Roman" panose="02020603050405020304" pitchFamily="18" charset="0"/>
                      </a:rPr>
                      <a:t>. </a:t>
                    </a:r>
                  </a:p>
                </p:txBody>
              </p:sp>
            </p:grpSp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DE7B0D72-88F1-4BB5-B222-09BDE8E50BF4}"/>
                    </a:ext>
                  </a:extLst>
                </p:cNvPr>
                <p:cNvSpPr txBox="1"/>
                <p:nvPr/>
              </p:nvSpPr>
              <p:spPr>
                <a:xfrm>
                  <a:off x="90861" y="712204"/>
                  <a:ext cx="55322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cs typeface="Times New Roman" panose="02020603050405020304" pitchFamily="18" charset="0"/>
                    </a:rPr>
                    <a:t>Sample association method by using the decay-consistent isotopic ratios</a:t>
                  </a:r>
                </a:p>
              </p:txBody>
            </p:sp>
          </p:grp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986E2724-4E3A-4CCD-9CF1-DA84B85A4DC5}"/>
                </a:ext>
              </a:extLst>
            </p:cNvPr>
            <p:cNvSpPr/>
            <p:nvPr/>
          </p:nvSpPr>
          <p:spPr>
            <a:xfrm>
              <a:off x="116846" y="3492632"/>
              <a:ext cx="8341354" cy="1548623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1">
            <a:extLst>
              <a:ext uri="{FF2B5EF4-FFF2-40B4-BE49-F238E27FC236}">
                <a16:creationId xmlns:a16="http://schemas.microsoft.com/office/drawing/2014/main" id="{7E5371F8-4FA8-4FFE-B6AD-F5DD7133F3DA}"/>
              </a:ext>
            </a:extLst>
          </p:cNvPr>
          <p:cNvSpPr txBox="1"/>
          <p:nvPr/>
        </p:nvSpPr>
        <p:spPr>
          <a:xfrm>
            <a:off x="82505" y="1106234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9946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/>
          <p:nvPr/>
        </p:nvSpPr>
        <p:spPr>
          <a:xfrm>
            <a:off x="3778926" y="178378"/>
            <a:ext cx="53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Calculation of Upper and Lower Limit of Isotopic Ratios</a:t>
            </a:r>
            <a:endParaRPr lang="en-GB" sz="1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" name="表 6">
            <a:extLst>
              <a:ext uri="{FF2B5EF4-FFF2-40B4-BE49-F238E27FC236}">
                <a16:creationId xmlns:a16="http://schemas.microsoft.com/office/drawing/2014/main" id="{8699014B-F6F7-4B10-A5AF-0E2B50A1BCC7}"/>
              </a:ext>
            </a:extLst>
          </p:cNvPr>
          <p:cNvGraphicFramePr>
            <a:graphicFrameLocks noGrp="1"/>
          </p:cNvGraphicFramePr>
          <p:nvPr/>
        </p:nvGraphicFramePr>
        <p:xfrm>
          <a:off x="6345516" y="1236602"/>
          <a:ext cx="2603208" cy="116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71">
                  <a:extLst>
                    <a:ext uri="{9D8B030D-6E8A-4147-A177-3AD203B41FA5}">
                      <a16:colId xmlns:a16="http://schemas.microsoft.com/office/drawing/2014/main" val="4138161854"/>
                    </a:ext>
                  </a:extLst>
                </a:gridCol>
                <a:gridCol w="881759">
                  <a:extLst>
                    <a:ext uri="{9D8B030D-6E8A-4147-A177-3AD203B41FA5}">
                      <a16:colId xmlns:a16="http://schemas.microsoft.com/office/drawing/2014/main" val="1860688845"/>
                    </a:ext>
                  </a:extLst>
                </a:gridCol>
                <a:gridCol w="917578">
                  <a:extLst>
                    <a:ext uri="{9D8B030D-6E8A-4147-A177-3AD203B41FA5}">
                      <a16:colId xmlns:a16="http://schemas.microsoft.com/office/drawing/2014/main" val="2143429153"/>
                    </a:ext>
                  </a:extLst>
                </a:gridCol>
              </a:tblGrid>
              <a:tr h="402963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Upper limit </a:t>
                      </a:r>
                    </a:p>
                    <a:p>
                      <a:pPr algn="ctr"/>
                      <a:r>
                        <a:rPr lang="en-GB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limit </a:t>
                      </a:r>
                    </a:p>
                    <a:p>
                      <a:pPr algn="ctr"/>
                      <a:r>
                        <a:rPr lang="en-GB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267404"/>
                  </a:ext>
                </a:extLst>
              </a:tr>
              <a:tr h="246255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798125"/>
                  </a:ext>
                </a:extLst>
              </a:tr>
              <a:tr h="246255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80338"/>
                  </a:ext>
                </a:extLst>
              </a:tr>
              <a:tr h="246255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Min-Max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177495"/>
                  </a:ext>
                </a:extLst>
              </a:tr>
            </a:tbl>
          </a:graphicData>
        </a:graphic>
      </p:graphicFrame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2B8992C-FB92-48F7-9CB9-9DA140894FF4}"/>
              </a:ext>
            </a:extLst>
          </p:cNvPr>
          <p:cNvGrpSpPr/>
          <p:nvPr/>
        </p:nvGrpSpPr>
        <p:grpSpPr>
          <a:xfrm>
            <a:off x="134790" y="833484"/>
            <a:ext cx="2984222" cy="2732873"/>
            <a:chOff x="195859" y="824220"/>
            <a:chExt cx="2984222" cy="273287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1B4EAF0-B528-4273-987D-009626553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698" y="3007209"/>
              <a:ext cx="1140708" cy="419199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DA63670-64E6-4321-BAC5-847099FAB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803" y="2133373"/>
              <a:ext cx="2647692" cy="62903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C968065-572B-4FF1-8C84-303B18BC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681" y="1093464"/>
              <a:ext cx="2518865" cy="760198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514355-B5D9-4599-8F81-0C01B00A851A}"/>
                </a:ext>
              </a:extLst>
            </p:cNvPr>
            <p:cNvSpPr txBox="1"/>
            <p:nvPr/>
          </p:nvSpPr>
          <p:spPr>
            <a:xfrm>
              <a:off x="195859" y="824220"/>
              <a:ext cx="1867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cs typeface="Times New Roman" panose="02020603050405020304" pitchFamily="18" charset="0"/>
                </a:rPr>
                <a:t>1.  Bayesian approach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79DC63F-B851-4EC0-953A-43443C41CFD6}"/>
                </a:ext>
              </a:extLst>
            </p:cNvPr>
            <p:cNvSpPr txBox="1"/>
            <p:nvPr/>
          </p:nvSpPr>
          <p:spPr>
            <a:xfrm>
              <a:off x="238627" y="1840727"/>
              <a:ext cx="1717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cs typeface="Times New Roman" panose="02020603050405020304" pitchFamily="18" charset="0"/>
                </a:rPr>
                <a:t>2.  Fieller’s approach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B4A797B-64FE-4139-A064-31723F1EDBBB}"/>
                </a:ext>
              </a:extLst>
            </p:cNvPr>
            <p:cNvSpPr txBox="1"/>
            <p:nvPr/>
          </p:nvSpPr>
          <p:spPr>
            <a:xfrm>
              <a:off x="239694" y="2699130"/>
              <a:ext cx="182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cs typeface="Times New Roman" panose="02020603050405020304" pitchFamily="18" charset="0"/>
                </a:rPr>
                <a:t>3.  Min-Max approach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14D8C66-4CA5-4A78-A163-8C5561511F09}"/>
                </a:ext>
              </a:extLst>
            </p:cNvPr>
            <p:cNvSpPr/>
            <p:nvPr/>
          </p:nvSpPr>
          <p:spPr>
            <a:xfrm>
              <a:off x="204620" y="825350"/>
              <a:ext cx="2975461" cy="2731743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2482DF-6AD5-4176-9F96-F67B5A6E6D62}"/>
              </a:ext>
            </a:extLst>
          </p:cNvPr>
          <p:cNvSpPr txBox="1"/>
          <p:nvPr/>
        </p:nvSpPr>
        <p:spPr>
          <a:xfrm>
            <a:off x="66280" y="3695534"/>
            <a:ext cx="588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For example, we can use Bayesian approach*</a:t>
            </a:r>
            <a:r>
              <a:rPr lang="en-GB" sz="1400" baseline="30000" dirty="0"/>
              <a:t>1</a:t>
            </a:r>
            <a:r>
              <a:rPr lang="en-GB" sz="1400" dirty="0"/>
              <a:t>, Fieller’s approach*</a:t>
            </a:r>
            <a:r>
              <a:rPr lang="en-GB" sz="1400" baseline="30000" dirty="0"/>
              <a:t>2</a:t>
            </a:r>
            <a:r>
              <a:rPr lang="en-GB" sz="1400" dirty="0"/>
              <a:t> </a:t>
            </a:r>
          </a:p>
          <a:p>
            <a:r>
              <a:rPr lang="en-GB" sz="1400" dirty="0"/>
              <a:t>      and simple approach named Min-Max approach to calculate </a:t>
            </a:r>
          </a:p>
          <a:p>
            <a:r>
              <a:rPr lang="en-GB" sz="1400" dirty="0"/>
              <a:t>      the upper and lower limit of the isotopic ratio.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38D76E8-9EF6-4526-BA31-182E97466CCB}"/>
              </a:ext>
            </a:extLst>
          </p:cNvPr>
          <p:cNvGrpSpPr/>
          <p:nvPr/>
        </p:nvGrpSpPr>
        <p:grpSpPr>
          <a:xfrm>
            <a:off x="66280" y="4438230"/>
            <a:ext cx="6580812" cy="688268"/>
            <a:chOff x="99465" y="4353632"/>
            <a:chExt cx="6580812" cy="688268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9A8F255-6ECB-4659-A789-F1791D3856D3}"/>
                </a:ext>
              </a:extLst>
            </p:cNvPr>
            <p:cNvSpPr txBox="1"/>
            <p:nvPr/>
          </p:nvSpPr>
          <p:spPr>
            <a:xfrm>
              <a:off x="99467" y="4353632"/>
              <a:ext cx="658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1   </a:t>
              </a:r>
              <a:r>
                <a:rPr lang="en-GB" sz="900" dirty="0"/>
                <a:t>See M. Zähringer, et.al., “On the calculation of activity concentrations and nuclide ratios from measurements of atmospheric </a:t>
              </a:r>
            </a:p>
            <a:p>
              <a:r>
                <a:rPr lang="en-GB" sz="900" dirty="0"/>
                <a:t>      radioactivity”, Applied Radiation and Isotopes 92, 12–17 (2014).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F791D1B-3A83-4319-8610-2FA93D20038B}"/>
                </a:ext>
              </a:extLst>
            </p:cNvPr>
            <p:cNvSpPr txBox="1"/>
            <p:nvPr/>
          </p:nvSpPr>
          <p:spPr>
            <a:xfrm>
              <a:off x="99465" y="4672568"/>
              <a:ext cx="651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2   </a:t>
              </a:r>
              <a:r>
                <a:rPr lang="en-GB" sz="900" dirty="0"/>
                <a:t>See A. Axelsson, et.al., “Radioxenon detections in the CTBT international monitoring system likely related to the announced </a:t>
              </a:r>
            </a:p>
            <a:p>
              <a:r>
                <a:rPr lang="en-GB" sz="900" dirty="0"/>
                <a:t>      nuclear test in North Korea on February 12, 2013”, Journal of Environmental Radioactivity, 128, p47-63 (2008).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45640D3-20A9-4ABE-9598-C4348FF01F03}"/>
              </a:ext>
            </a:extLst>
          </p:cNvPr>
          <p:cNvGrpSpPr/>
          <p:nvPr/>
        </p:nvGrpSpPr>
        <p:grpSpPr>
          <a:xfrm>
            <a:off x="6114499" y="768241"/>
            <a:ext cx="2979405" cy="480190"/>
            <a:chOff x="3317148" y="909025"/>
            <a:chExt cx="2979405" cy="480190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0137FF4-71AB-444E-952C-EE39CEF6278D}"/>
                </a:ext>
              </a:extLst>
            </p:cNvPr>
            <p:cNvSpPr txBox="1"/>
            <p:nvPr/>
          </p:nvSpPr>
          <p:spPr>
            <a:xfrm>
              <a:off x="3317148" y="1112216"/>
              <a:ext cx="29794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cs typeface="Times New Roman" panose="02020603050405020304" pitchFamily="18" charset="0"/>
                </a:rPr>
                <a:t>If  A</a:t>
              </a:r>
              <a:r>
                <a:rPr lang="en-US" altLang="ja-JP" sz="1200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ja-JP" sz="1200" dirty="0">
                  <a:cs typeface="Times New Roman" panose="02020603050405020304" pitchFamily="18" charset="0"/>
                </a:rPr>
                <a:t>= A</a:t>
              </a:r>
              <a:r>
                <a:rPr lang="en-US" altLang="ja-JP" sz="1200" baseline="-25000" dirty="0">
                  <a:cs typeface="Times New Roman" panose="02020603050405020304" pitchFamily="18" charset="0"/>
                </a:rPr>
                <a:t>2</a:t>
              </a:r>
              <a:r>
                <a:rPr lang="en-US" altLang="ja-JP" sz="1200" dirty="0">
                  <a:cs typeface="Times New Roman" panose="02020603050405020304" pitchFamily="18" charset="0"/>
                </a:rPr>
                <a:t>= 1±0.5 Bq  and  </a:t>
              </a:r>
              <a:r>
                <a:rPr lang="el-GR" altLang="ja-JP" sz="1200" dirty="0">
                  <a:cs typeface="Times New Roman" panose="02020603050405020304" pitchFamily="18" charset="0"/>
                </a:rPr>
                <a:t>α </a:t>
              </a:r>
              <a:r>
                <a:rPr lang="en-US" altLang="ja-JP" sz="1200" dirty="0">
                  <a:cs typeface="Times New Roman" panose="02020603050405020304" pitchFamily="18" charset="0"/>
                </a:rPr>
                <a:t>= 0.68, we get;</a:t>
              </a:r>
              <a:endParaRPr lang="en-GB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D163FC4-4E6E-403D-A47C-02C82269623F}"/>
                </a:ext>
              </a:extLst>
            </p:cNvPr>
            <p:cNvSpPr txBox="1"/>
            <p:nvPr/>
          </p:nvSpPr>
          <p:spPr>
            <a:xfrm>
              <a:off x="3325439" y="909025"/>
              <a:ext cx="2968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Comparison of approaches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18832B0-2F79-4CF6-BABD-AED8444FABAA}"/>
              </a:ext>
            </a:extLst>
          </p:cNvPr>
          <p:cNvGrpSpPr/>
          <p:nvPr/>
        </p:nvGrpSpPr>
        <p:grpSpPr>
          <a:xfrm>
            <a:off x="3239654" y="742878"/>
            <a:ext cx="2737772" cy="2924770"/>
            <a:chOff x="3306023" y="742878"/>
            <a:chExt cx="2737772" cy="2924770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D92A6279-62E5-4C51-8701-9EC063F41FAB}"/>
                </a:ext>
              </a:extLst>
            </p:cNvPr>
            <p:cNvGrpSpPr/>
            <p:nvPr/>
          </p:nvGrpSpPr>
          <p:grpSpPr>
            <a:xfrm>
              <a:off x="3330745" y="742878"/>
              <a:ext cx="2713050" cy="2907805"/>
              <a:chOff x="6807639" y="2335449"/>
              <a:chExt cx="2713050" cy="2907805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17DD8E91-EF9D-4ACB-9036-FD400AF46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952" y="2740829"/>
                <a:ext cx="2362521" cy="2314755"/>
              </a:xfrm>
              <a:prstGeom prst="rect">
                <a:avLst/>
              </a:prstGeom>
            </p:spPr>
          </p:pic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94775E5-9BC5-4EE7-B43C-4B50212E866C}"/>
                  </a:ext>
                </a:extLst>
              </p:cNvPr>
              <p:cNvSpPr txBox="1"/>
              <p:nvPr/>
            </p:nvSpPr>
            <p:spPr>
              <a:xfrm>
                <a:off x="6807639" y="2335449"/>
                <a:ext cx="2713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>
                    <a:cs typeface="Times New Roman" panose="02020603050405020304" pitchFamily="18" charset="0"/>
                  </a:rPr>
                  <a:t>Geometric interpretation of Bayesian, </a:t>
                </a:r>
              </a:p>
              <a:p>
                <a:pPr algn="ctr"/>
                <a:r>
                  <a:rPr lang="en-GB" sz="1200" b="1" dirty="0">
                    <a:cs typeface="Times New Roman" panose="02020603050405020304" pitchFamily="18" charset="0"/>
                  </a:rPr>
                  <a:t>Fieller’s and Min-Max approaches</a:t>
                </a: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34D1D74-DDB3-4337-AD8A-04BFC7792879}"/>
                  </a:ext>
                </a:extLst>
              </p:cNvPr>
              <p:cNvSpPr txBox="1"/>
              <p:nvPr/>
            </p:nvSpPr>
            <p:spPr>
              <a:xfrm>
                <a:off x="6873464" y="4966255"/>
                <a:ext cx="2559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ja-JP" sz="1200" dirty="0" err="1">
                    <a:cs typeface="Times New Roman" panose="02020603050405020304" pitchFamily="18" charset="0"/>
                  </a:rPr>
                  <a:t>r</a:t>
                </a:r>
                <a:r>
                  <a:rPr lang="en-GB" altLang="ja-JP" sz="1200" baseline="-25000" dirty="0" err="1">
                    <a:cs typeface="Times New Roman" panose="02020603050405020304" pitchFamily="18" charset="0"/>
                  </a:rPr>
                  <a:t>h,l</a:t>
                </a:r>
                <a:r>
                  <a:rPr lang="en-US" altLang="ja-JP" sz="1200" baseline="-25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ja-JP" sz="1200" dirty="0">
                    <a:cs typeface="Times New Roman" panose="02020603050405020304" pitchFamily="18" charset="0"/>
                  </a:rPr>
                  <a:t>: Bayes, </a:t>
                </a:r>
                <a:r>
                  <a:rPr lang="en-GB" altLang="ja-JP" sz="1200" dirty="0" err="1">
                    <a:cs typeface="Times New Roman" panose="02020603050405020304" pitchFamily="18" charset="0"/>
                  </a:rPr>
                  <a:t>r’</a:t>
                </a:r>
                <a:r>
                  <a:rPr lang="en-GB" altLang="ja-JP" sz="1200" baseline="-25000" dirty="0" err="1">
                    <a:cs typeface="Times New Roman" panose="02020603050405020304" pitchFamily="18" charset="0"/>
                  </a:rPr>
                  <a:t>h,l</a:t>
                </a:r>
                <a:r>
                  <a:rPr lang="en-US" altLang="ja-JP" sz="1200" baseline="-25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ja-JP" sz="1200" dirty="0">
                    <a:cs typeface="Times New Roman" panose="02020603050405020304" pitchFamily="18" charset="0"/>
                  </a:rPr>
                  <a:t>: Fieller, </a:t>
                </a:r>
                <a:r>
                  <a:rPr lang="en-GB" altLang="ja-JP" sz="1200" dirty="0">
                    <a:cs typeface="Times New Roman" panose="02020603050405020304" pitchFamily="18" charset="0"/>
                  </a:rPr>
                  <a:t>r’’</a:t>
                </a:r>
                <a:r>
                  <a:rPr lang="en-GB" altLang="ja-JP" sz="1200" baseline="-25000" dirty="0" err="1">
                    <a:cs typeface="Times New Roman" panose="02020603050405020304" pitchFamily="18" charset="0"/>
                  </a:rPr>
                  <a:t>h,l</a:t>
                </a:r>
                <a:r>
                  <a:rPr lang="en-US" altLang="ja-JP" sz="1200" baseline="-25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ja-JP" sz="1200" dirty="0">
                    <a:cs typeface="Times New Roman" panose="02020603050405020304" pitchFamily="18" charset="0"/>
                  </a:rPr>
                  <a:t>: Min-Max </a:t>
                </a:r>
                <a:endParaRPr lang="en-GB" sz="12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3645BC2-00FE-40E8-AA95-66EAEE492F91}"/>
                </a:ext>
              </a:extLst>
            </p:cNvPr>
            <p:cNvSpPr/>
            <p:nvPr/>
          </p:nvSpPr>
          <p:spPr>
            <a:xfrm>
              <a:off x="3306023" y="790362"/>
              <a:ext cx="2715665" cy="287728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89DA754-A083-46DD-9330-3B3CF3B9DC0D}"/>
              </a:ext>
            </a:extLst>
          </p:cNvPr>
          <p:cNvSpPr/>
          <p:nvPr/>
        </p:nvSpPr>
        <p:spPr>
          <a:xfrm>
            <a:off x="6120296" y="796615"/>
            <a:ext cx="2931771" cy="1660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337A9C6-F386-453B-BF27-3F9916F04C46}"/>
              </a:ext>
            </a:extLst>
          </p:cNvPr>
          <p:cNvGrpSpPr/>
          <p:nvPr/>
        </p:nvGrpSpPr>
        <p:grpSpPr>
          <a:xfrm>
            <a:off x="6257026" y="2512507"/>
            <a:ext cx="2666403" cy="2280748"/>
            <a:chOff x="6434004" y="2600995"/>
            <a:chExt cx="2666403" cy="2280748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0C93A36C-2088-4309-86D8-3CEABFF24B89}"/>
                </a:ext>
              </a:extLst>
            </p:cNvPr>
            <p:cNvGrpSpPr/>
            <p:nvPr/>
          </p:nvGrpSpPr>
          <p:grpSpPr>
            <a:xfrm>
              <a:off x="6434004" y="2600995"/>
              <a:ext cx="2666403" cy="2280748"/>
              <a:chOff x="6404138" y="743264"/>
              <a:chExt cx="2666403" cy="2280748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AC9B3543-189F-4819-9BAB-17E4E0D32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60616" y="990328"/>
                <a:ext cx="2183910" cy="1878389"/>
              </a:xfrm>
              <a:prstGeom prst="rect">
                <a:avLst/>
              </a:prstGeom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221BE1C-E90E-47AF-AD98-C9A80C38CB31}"/>
                  </a:ext>
                </a:extLst>
              </p:cNvPr>
              <p:cNvSpPr txBox="1"/>
              <p:nvPr/>
            </p:nvSpPr>
            <p:spPr>
              <a:xfrm>
                <a:off x="6404138" y="743264"/>
                <a:ext cx="2666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cs typeface="Times New Roman" panose="02020603050405020304" pitchFamily="18" charset="0"/>
                  </a:rPr>
                  <a:t>Bayesian probability density function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B8738D4-2650-4F51-928D-7D7169EFF7C8}"/>
                  </a:ext>
                </a:extLst>
              </p:cNvPr>
              <p:cNvSpPr txBox="1"/>
              <p:nvPr/>
            </p:nvSpPr>
            <p:spPr>
              <a:xfrm>
                <a:off x="6995285" y="2747013"/>
                <a:ext cx="1463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altLang="ja-JP" sz="1200" dirty="0">
                    <a:cs typeface="Times New Roman" panose="02020603050405020304" pitchFamily="18" charset="0"/>
                  </a:rPr>
                  <a:t>α</a:t>
                </a:r>
                <a:r>
                  <a:rPr lang="en-US" altLang="ja-JP" sz="1200" dirty="0">
                    <a:cs typeface="Times New Roman" panose="02020603050405020304" pitchFamily="18" charset="0"/>
                  </a:rPr>
                  <a:t> : confidential level</a:t>
                </a:r>
                <a:endParaRPr lang="en-GB" sz="12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6A39C57-8C66-470A-8CD0-F4C42FA05999}"/>
                </a:ext>
              </a:extLst>
            </p:cNvPr>
            <p:cNvSpPr/>
            <p:nvPr/>
          </p:nvSpPr>
          <p:spPr>
            <a:xfrm>
              <a:off x="6482228" y="2615743"/>
              <a:ext cx="2609183" cy="224000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0097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グループ化 89">
            <a:extLst>
              <a:ext uri="{FF2B5EF4-FFF2-40B4-BE49-F238E27FC236}">
                <a16:creationId xmlns:a16="http://schemas.microsoft.com/office/drawing/2014/main" id="{6FCE2334-45A5-4FB9-8B3F-B1285BEF6C10}"/>
              </a:ext>
            </a:extLst>
          </p:cNvPr>
          <p:cNvGrpSpPr/>
          <p:nvPr/>
        </p:nvGrpSpPr>
        <p:grpSpPr>
          <a:xfrm>
            <a:off x="188555" y="1954912"/>
            <a:ext cx="3772030" cy="2716559"/>
            <a:chOff x="277039" y="1631629"/>
            <a:chExt cx="3772030" cy="2716559"/>
          </a:xfrm>
        </p:grpSpPr>
        <p:grpSp>
          <p:nvGrpSpPr>
            <p:cNvPr id="55" name="グループ化 85">
              <a:extLst>
                <a:ext uri="{FF2B5EF4-FFF2-40B4-BE49-F238E27FC236}">
                  <a16:creationId xmlns:a16="http://schemas.microsoft.com/office/drawing/2014/main" id="{A704BE37-52C2-4A80-B4B4-105A89BFAE97}"/>
                </a:ext>
              </a:extLst>
            </p:cNvPr>
            <p:cNvGrpSpPr/>
            <p:nvPr/>
          </p:nvGrpSpPr>
          <p:grpSpPr>
            <a:xfrm>
              <a:off x="277039" y="1631629"/>
              <a:ext cx="3772030" cy="2716559"/>
              <a:chOff x="269910" y="1676294"/>
              <a:chExt cx="3772030" cy="2716559"/>
            </a:xfrm>
          </p:grpSpPr>
          <p:sp>
            <p:nvSpPr>
              <p:cNvPr id="61" name="正方形/長方形 12">
                <a:extLst>
                  <a:ext uri="{FF2B5EF4-FFF2-40B4-BE49-F238E27FC236}">
                    <a16:creationId xmlns:a16="http://schemas.microsoft.com/office/drawing/2014/main" id="{6948F373-BD0F-4484-8C6B-1CC8B1611F0A}"/>
                  </a:ext>
                </a:extLst>
              </p:cNvPr>
              <p:cNvSpPr/>
              <p:nvPr/>
            </p:nvSpPr>
            <p:spPr>
              <a:xfrm>
                <a:off x="269910" y="1676294"/>
                <a:ext cx="3772030" cy="2713482"/>
              </a:xfrm>
              <a:prstGeom prst="rect">
                <a:avLst/>
              </a:prstGeom>
              <a:solidFill>
                <a:srgbClr val="DAF5F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62" name="グループ化 82">
                <a:extLst>
                  <a:ext uri="{FF2B5EF4-FFF2-40B4-BE49-F238E27FC236}">
                    <a16:creationId xmlns:a16="http://schemas.microsoft.com/office/drawing/2014/main" id="{20666329-9673-44BD-A65B-378422ED0F85}"/>
                  </a:ext>
                </a:extLst>
              </p:cNvPr>
              <p:cNvGrpSpPr/>
              <p:nvPr/>
            </p:nvGrpSpPr>
            <p:grpSpPr>
              <a:xfrm>
                <a:off x="269910" y="2294894"/>
                <a:ext cx="3772030" cy="2097959"/>
                <a:chOff x="295914" y="1931368"/>
                <a:chExt cx="3772030" cy="2097959"/>
              </a:xfrm>
            </p:grpSpPr>
            <p:sp>
              <p:nvSpPr>
                <p:cNvPr id="63" name="フリーフォーム: 図形 14">
                  <a:extLst>
                    <a:ext uri="{FF2B5EF4-FFF2-40B4-BE49-F238E27FC236}">
                      <a16:creationId xmlns:a16="http://schemas.microsoft.com/office/drawing/2014/main" id="{3AFB8B7C-7673-4B31-84A9-988481DB3583}"/>
                    </a:ext>
                  </a:extLst>
                </p:cNvPr>
                <p:cNvSpPr/>
                <p:nvPr/>
              </p:nvSpPr>
              <p:spPr>
                <a:xfrm>
                  <a:off x="431324" y="1931368"/>
                  <a:ext cx="3636620" cy="2097959"/>
                </a:xfrm>
                <a:custGeom>
                  <a:avLst/>
                  <a:gdLst>
                    <a:gd name="connsiteX0" fmla="*/ 0 w 2737884"/>
                    <a:gd name="connsiteY0" fmla="*/ 877186 h 882502"/>
                    <a:gd name="connsiteX1" fmla="*/ 63795 w 2737884"/>
                    <a:gd name="connsiteY1" fmla="*/ 845288 h 882502"/>
                    <a:gd name="connsiteX2" fmla="*/ 101009 w 2737884"/>
                    <a:gd name="connsiteY2" fmla="*/ 818707 h 882502"/>
                    <a:gd name="connsiteX3" fmla="*/ 202019 w 2737884"/>
                    <a:gd name="connsiteY3" fmla="*/ 792126 h 882502"/>
                    <a:gd name="connsiteX4" fmla="*/ 244549 w 2737884"/>
                    <a:gd name="connsiteY4" fmla="*/ 776177 h 882502"/>
                    <a:gd name="connsiteX5" fmla="*/ 297712 w 2737884"/>
                    <a:gd name="connsiteY5" fmla="*/ 765544 h 882502"/>
                    <a:gd name="connsiteX6" fmla="*/ 372139 w 2737884"/>
                    <a:gd name="connsiteY6" fmla="*/ 744279 h 882502"/>
                    <a:gd name="connsiteX7" fmla="*/ 388088 w 2737884"/>
                    <a:gd name="connsiteY7" fmla="*/ 738963 h 882502"/>
                    <a:gd name="connsiteX8" fmla="*/ 462516 w 2737884"/>
                    <a:gd name="connsiteY8" fmla="*/ 717698 h 882502"/>
                    <a:gd name="connsiteX9" fmla="*/ 547577 w 2737884"/>
                    <a:gd name="connsiteY9" fmla="*/ 701749 h 882502"/>
                    <a:gd name="connsiteX10" fmla="*/ 579474 w 2737884"/>
                    <a:gd name="connsiteY10" fmla="*/ 691116 h 882502"/>
                    <a:gd name="connsiteX11" fmla="*/ 616688 w 2737884"/>
                    <a:gd name="connsiteY11" fmla="*/ 680484 h 882502"/>
                    <a:gd name="connsiteX12" fmla="*/ 637953 w 2737884"/>
                    <a:gd name="connsiteY12" fmla="*/ 669851 h 882502"/>
                    <a:gd name="connsiteX13" fmla="*/ 653902 w 2737884"/>
                    <a:gd name="connsiteY13" fmla="*/ 664535 h 882502"/>
                    <a:gd name="connsiteX14" fmla="*/ 701749 w 2737884"/>
                    <a:gd name="connsiteY14" fmla="*/ 616688 h 882502"/>
                    <a:gd name="connsiteX15" fmla="*/ 717698 w 2737884"/>
                    <a:gd name="connsiteY15" fmla="*/ 611372 h 882502"/>
                    <a:gd name="connsiteX16" fmla="*/ 749595 w 2737884"/>
                    <a:gd name="connsiteY16" fmla="*/ 579474 h 882502"/>
                    <a:gd name="connsiteX17" fmla="*/ 792126 w 2737884"/>
                    <a:gd name="connsiteY17" fmla="*/ 558209 h 882502"/>
                    <a:gd name="connsiteX18" fmla="*/ 808074 w 2737884"/>
                    <a:gd name="connsiteY18" fmla="*/ 542260 h 882502"/>
                    <a:gd name="connsiteX19" fmla="*/ 834656 w 2737884"/>
                    <a:gd name="connsiteY19" fmla="*/ 531628 h 882502"/>
                    <a:gd name="connsiteX20" fmla="*/ 877186 w 2737884"/>
                    <a:gd name="connsiteY20" fmla="*/ 499730 h 882502"/>
                    <a:gd name="connsiteX21" fmla="*/ 893135 w 2737884"/>
                    <a:gd name="connsiteY21" fmla="*/ 489098 h 882502"/>
                    <a:gd name="connsiteX22" fmla="*/ 925032 w 2737884"/>
                    <a:gd name="connsiteY22" fmla="*/ 451884 h 882502"/>
                    <a:gd name="connsiteX23" fmla="*/ 962246 w 2737884"/>
                    <a:gd name="connsiteY23" fmla="*/ 425302 h 882502"/>
                    <a:gd name="connsiteX24" fmla="*/ 983512 w 2737884"/>
                    <a:gd name="connsiteY24" fmla="*/ 393405 h 882502"/>
                    <a:gd name="connsiteX25" fmla="*/ 999460 w 2737884"/>
                    <a:gd name="connsiteY25" fmla="*/ 382772 h 882502"/>
                    <a:gd name="connsiteX26" fmla="*/ 1015409 w 2737884"/>
                    <a:gd name="connsiteY26" fmla="*/ 366823 h 882502"/>
                    <a:gd name="connsiteX27" fmla="*/ 1036674 w 2737884"/>
                    <a:gd name="connsiteY27" fmla="*/ 356191 h 882502"/>
                    <a:gd name="connsiteX28" fmla="*/ 1079205 w 2737884"/>
                    <a:gd name="connsiteY28" fmla="*/ 329609 h 882502"/>
                    <a:gd name="connsiteX29" fmla="*/ 1121735 w 2737884"/>
                    <a:gd name="connsiteY29" fmla="*/ 318977 h 882502"/>
                    <a:gd name="connsiteX30" fmla="*/ 1180214 w 2737884"/>
                    <a:gd name="connsiteY30" fmla="*/ 281763 h 882502"/>
                    <a:gd name="connsiteX31" fmla="*/ 1196163 w 2737884"/>
                    <a:gd name="connsiteY31" fmla="*/ 276446 h 882502"/>
                    <a:gd name="connsiteX32" fmla="*/ 1212112 w 2737884"/>
                    <a:gd name="connsiteY32" fmla="*/ 265814 h 882502"/>
                    <a:gd name="connsiteX33" fmla="*/ 1233377 w 2737884"/>
                    <a:gd name="connsiteY33" fmla="*/ 255181 h 882502"/>
                    <a:gd name="connsiteX34" fmla="*/ 1275907 w 2737884"/>
                    <a:gd name="connsiteY34" fmla="*/ 223284 h 882502"/>
                    <a:gd name="connsiteX35" fmla="*/ 1291856 w 2737884"/>
                    <a:gd name="connsiteY35" fmla="*/ 217967 h 882502"/>
                    <a:gd name="connsiteX36" fmla="*/ 1329070 w 2737884"/>
                    <a:gd name="connsiteY36" fmla="*/ 186070 h 882502"/>
                    <a:gd name="connsiteX37" fmla="*/ 1371600 w 2737884"/>
                    <a:gd name="connsiteY37" fmla="*/ 164805 h 882502"/>
                    <a:gd name="connsiteX38" fmla="*/ 1414130 w 2737884"/>
                    <a:gd name="connsiteY38" fmla="*/ 122274 h 882502"/>
                    <a:gd name="connsiteX39" fmla="*/ 1440712 w 2737884"/>
                    <a:gd name="connsiteY39" fmla="*/ 90377 h 882502"/>
                    <a:gd name="connsiteX40" fmla="*/ 1467293 w 2737884"/>
                    <a:gd name="connsiteY40" fmla="*/ 79744 h 882502"/>
                    <a:gd name="connsiteX41" fmla="*/ 1499191 w 2737884"/>
                    <a:gd name="connsiteY41" fmla="*/ 58479 h 882502"/>
                    <a:gd name="connsiteX42" fmla="*/ 1499191 w 2737884"/>
                    <a:gd name="connsiteY42" fmla="*/ 58479 h 882502"/>
                    <a:gd name="connsiteX43" fmla="*/ 1562986 w 2737884"/>
                    <a:gd name="connsiteY43" fmla="*/ 15949 h 882502"/>
                    <a:gd name="connsiteX44" fmla="*/ 1578935 w 2737884"/>
                    <a:gd name="connsiteY44" fmla="*/ 5316 h 882502"/>
                    <a:gd name="connsiteX45" fmla="*/ 1600200 w 2737884"/>
                    <a:gd name="connsiteY45" fmla="*/ 0 h 882502"/>
                    <a:gd name="connsiteX46" fmla="*/ 1685260 w 2737884"/>
                    <a:gd name="connsiteY46" fmla="*/ 10632 h 882502"/>
                    <a:gd name="connsiteX47" fmla="*/ 1754372 w 2737884"/>
                    <a:gd name="connsiteY47" fmla="*/ 69112 h 882502"/>
                    <a:gd name="connsiteX48" fmla="*/ 1802219 w 2737884"/>
                    <a:gd name="connsiteY48" fmla="*/ 101009 h 882502"/>
                    <a:gd name="connsiteX49" fmla="*/ 1839432 w 2737884"/>
                    <a:gd name="connsiteY49" fmla="*/ 116958 h 882502"/>
                    <a:gd name="connsiteX50" fmla="*/ 1876646 w 2737884"/>
                    <a:gd name="connsiteY50" fmla="*/ 132907 h 882502"/>
                    <a:gd name="connsiteX51" fmla="*/ 1940442 w 2737884"/>
                    <a:gd name="connsiteY51" fmla="*/ 202019 h 882502"/>
                    <a:gd name="connsiteX52" fmla="*/ 1956391 w 2737884"/>
                    <a:gd name="connsiteY52" fmla="*/ 212651 h 882502"/>
                    <a:gd name="connsiteX53" fmla="*/ 1988288 w 2737884"/>
                    <a:gd name="connsiteY53" fmla="*/ 244549 h 882502"/>
                    <a:gd name="connsiteX54" fmla="*/ 2004237 w 2737884"/>
                    <a:gd name="connsiteY54" fmla="*/ 260498 h 882502"/>
                    <a:gd name="connsiteX55" fmla="*/ 2041451 w 2737884"/>
                    <a:gd name="connsiteY55" fmla="*/ 297712 h 882502"/>
                    <a:gd name="connsiteX56" fmla="*/ 2062716 w 2737884"/>
                    <a:gd name="connsiteY56" fmla="*/ 324293 h 882502"/>
                    <a:gd name="connsiteX57" fmla="*/ 2110563 w 2737884"/>
                    <a:gd name="connsiteY57" fmla="*/ 372139 h 882502"/>
                    <a:gd name="connsiteX58" fmla="*/ 2137144 w 2737884"/>
                    <a:gd name="connsiteY58" fmla="*/ 404037 h 882502"/>
                    <a:gd name="connsiteX59" fmla="*/ 2147777 w 2737884"/>
                    <a:gd name="connsiteY59" fmla="*/ 419986 h 882502"/>
                    <a:gd name="connsiteX60" fmla="*/ 2163726 w 2737884"/>
                    <a:gd name="connsiteY60" fmla="*/ 435935 h 882502"/>
                    <a:gd name="connsiteX61" fmla="*/ 2184991 w 2737884"/>
                    <a:gd name="connsiteY61" fmla="*/ 467832 h 882502"/>
                    <a:gd name="connsiteX62" fmla="*/ 2222205 w 2737884"/>
                    <a:gd name="connsiteY62" fmla="*/ 505046 h 882502"/>
                    <a:gd name="connsiteX63" fmla="*/ 2264735 w 2737884"/>
                    <a:gd name="connsiteY63" fmla="*/ 542260 h 882502"/>
                    <a:gd name="connsiteX64" fmla="*/ 2291316 w 2737884"/>
                    <a:gd name="connsiteY64" fmla="*/ 558209 h 882502"/>
                    <a:gd name="connsiteX65" fmla="*/ 2312581 w 2737884"/>
                    <a:gd name="connsiteY65" fmla="*/ 579474 h 882502"/>
                    <a:gd name="connsiteX66" fmla="*/ 2339163 w 2737884"/>
                    <a:gd name="connsiteY66" fmla="*/ 595423 h 882502"/>
                    <a:gd name="connsiteX67" fmla="*/ 2360428 w 2737884"/>
                    <a:gd name="connsiteY67" fmla="*/ 611372 h 882502"/>
                    <a:gd name="connsiteX68" fmla="*/ 2408274 w 2737884"/>
                    <a:gd name="connsiteY68" fmla="*/ 637953 h 882502"/>
                    <a:gd name="connsiteX69" fmla="*/ 2429539 w 2737884"/>
                    <a:gd name="connsiteY69" fmla="*/ 659219 h 882502"/>
                    <a:gd name="connsiteX70" fmla="*/ 2456121 w 2737884"/>
                    <a:gd name="connsiteY70" fmla="*/ 675167 h 882502"/>
                    <a:gd name="connsiteX71" fmla="*/ 2466753 w 2737884"/>
                    <a:gd name="connsiteY71" fmla="*/ 691116 h 882502"/>
                    <a:gd name="connsiteX72" fmla="*/ 2503967 w 2737884"/>
                    <a:gd name="connsiteY72" fmla="*/ 733646 h 882502"/>
                    <a:gd name="connsiteX73" fmla="*/ 2551814 w 2737884"/>
                    <a:gd name="connsiteY73" fmla="*/ 754912 h 882502"/>
                    <a:gd name="connsiteX74" fmla="*/ 2589028 w 2737884"/>
                    <a:gd name="connsiteY74" fmla="*/ 770860 h 882502"/>
                    <a:gd name="connsiteX75" fmla="*/ 2626242 w 2737884"/>
                    <a:gd name="connsiteY75" fmla="*/ 797442 h 882502"/>
                    <a:gd name="connsiteX76" fmla="*/ 2642191 w 2737884"/>
                    <a:gd name="connsiteY76" fmla="*/ 802758 h 882502"/>
                    <a:gd name="connsiteX77" fmla="*/ 2663456 w 2737884"/>
                    <a:gd name="connsiteY77" fmla="*/ 818707 h 882502"/>
                    <a:gd name="connsiteX78" fmla="*/ 2711302 w 2737884"/>
                    <a:gd name="connsiteY78" fmla="*/ 855921 h 882502"/>
                    <a:gd name="connsiteX79" fmla="*/ 2721935 w 2737884"/>
                    <a:gd name="connsiteY79" fmla="*/ 871870 h 882502"/>
                    <a:gd name="connsiteX80" fmla="*/ 2737884 w 2737884"/>
                    <a:gd name="connsiteY80" fmla="*/ 882502 h 88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37884" h="882502">
                      <a:moveTo>
                        <a:pt x="0" y="877186"/>
                      </a:moveTo>
                      <a:cubicBezTo>
                        <a:pt x="91423" y="816238"/>
                        <a:pt x="-24252" y="889313"/>
                        <a:pt x="63795" y="845288"/>
                      </a:cubicBezTo>
                      <a:cubicBezTo>
                        <a:pt x="69883" y="842244"/>
                        <a:pt x="92318" y="822183"/>
                        <a:pt x="101009" y="818707"/>
                      </a:cubicBezTo>
                      <a:cubicBezTo>
                        <a:pt x="157073" y="796282"/>
                        <a:pt x="153582" y="799045"/>
                        <a:pt x="202019" y="792126"/>
                      </a:cubicBezTo>
                      <a:cubicBezTo>
                        <a:pt x="208008" y="789730"/>
                        <a:pt x="234694" y="778451"/>
                        <a:pt x="244549" y="776177"/>
                      </a:cubicBezTo>
                      <a:cubicBezTo>
                        <a:pt x="262158" y="772113"/>
                        <a:pt x="280567" y="771259"/>
                        <a:pt x="297712" y="765544"/>
                      </a:cubicBezTo>
                      <a:cubicBezTo>
                        <a:pt x="402191" y="730717"/>
                        <a:pt x="303241" y="761503"/>
                        <a:pt x="372139" y="744279"/>
                      </a:cubicBezTo>
                      <a:cubicBezTo>
                        <a:pt x="377576" y="742920"/>
                        <a:pt x="382712" y="740544"/>
                        <a:pt x="388088" y="738963"/>
                      </a:cubicBezTo>
                      <a:cubicBezTo>
                        <a:pt x="412842" y="731683"/>
                        <a:pt x="437156" y="722453"/>
                        <a:pt x="462516" y="717698"/>
                      </a:cubicBezTo>
                      <a:cubicBezTo>
                        <a:pt x="490870" y="712382"/>
                        <a:pt x="520210" y="710872"/>
                        <a:pt x="547577" y="701749"/>
                      </a:cubicBezTo>
                      <a:cubicBezTo>
                        <a:pt x="558209" y="698205"/>
                        <a:pt x="568762" y="694412"/>
                        <a:pt x="579474" y="691116"/>
                      </a:cubicBezTo>
                      <a:cubicBezTo>
                        <a:pt x="591804" y="687322"/>
                        <a:pt x="604564" y="684893"/>
                        <a:pt x="616688" y="680484"/>
                      </a:cubicBezTo>
                      <a:cubicBezTo>
                        <a:pt x="624136" y="677776"/>
                        <a:pt x="630669" y="672973"/>
                        <a:pt x="637953" y="669851"/>
                      </a:cubicBezTo>
                      <a:cubicBezTo>
                        <a:pt x="643104" y="667644"/>
                        <a:pt x="648586" y="666307"/>
                        <a:pt x="653902" y="664535"/>
                      </a:cubicBezTo>
                      <a:cubicBezTo>
                        <a:pt x="671960" y="640457"/>
                        <a:pt x="672721" y="636040"/>
                        <a:pt x="701749" y="616688"/>
                      </a:cubicBezTo>
                      <a:cubicBezTo>
                        <a:pt x="706412" y="613580"/>
                        <a:pt x="712382" y="613144"/>
                        <a:pt x="717698" y="611372"/>
                      </a:cubicBezTo>
                      <a:cubicBezTo>
                        <a:pt x="729587" y="593537"/>
                        <a:pt x="728291" y="591648"/>
                        <a:pt x="749595" y="579474"/>
                      </a:cubicBezTo>
                      <a:cubicBezTo>
                        <a:pt x="795383" y="553309"/>
                        <a:pt x="723793" y="609460"/>
                        <a:pt x="792126" y="558209"/>
                      </a:cubicBezTo>
                      <a:cubicBezTo>
                        <a:pt x="798141" y="553698"/>
                        <a:pt x="801699" y="546245"/>
                        <a:pt x="808074" y="542260"/>
                      </a:cubicBezTo>
                      <a:cubicBezTo>
                        <a:pt x="816167" y="537202"/>
                        <a:pt x="826528" y="536629"/>
                        <a:pt x="834656" y="531628"/>
                      </a:cubicBezTo>
                      <a:cubicBezTo>
                        <a:pt x="849748" y="522341"/>
                        <a:pt x="862441" y="509559"/>
                        <a:pt x="877186" y="499730"/>
                      </a:cubicBezTo>
                      <a:lnTo>
                        <a:pt x="893135" y="489098"/>
                      </a:lnTo>
                      <a:cubicBezTo>
                        <a:pt x="905676" y="470285"/>
                        <a:pt x="904978" y="469074"/>
                        <a:pt x="925032" y="451884"/>
                      </a:cubicBezTo>
                      <a:cubicBezTo>
                        <a:pt x="938309" y="440504"/>
                        <a:pt x="949799" y="439305"/>
                        <a:pt x="962246" y="425302"/>
                      </a:cubicBezTo>
                      <a:cubicBezTo>
                        <a:pt x="970736" y="415751"/>
                        <a:pt x="972880" y="400494"/>
                        <a:pt x="983512" y="393405"/>
                      </a:cubicBezTo>
                      <a:cubicBezTo>
                        <a:pt x="988828" y="389861"/>
                        <a:pt x="994552" y="386862"/>
                        <a:pt x="999460" y="382772"/>
                      </a:cubicBezTo>
                      <a:cubicBezTo>
                        <a:pt x="1005236" y="377959"/>
                        <a:pt x="1009291" y="371193"/>
                        <a:pt x="1015409" y="366823"/>
                      </a:cubicBezTo>
                      <a:cubicBezTo>
                        <a:pt x="1021858" y="362217"/>
                        <a:pt x="1029954" y="360391"/>
                        <a:pt x="1036674" y="356191"/>
                      </a:cubicBezTo>
                      <a:cubicBezTo>
                        <a:pt x="1057462" y="343198"/>
                        <a:pt x="1056111" y="337307"/>
                        <a:pt x="1079205" y="329609"/>
                      </a:cubicBezTo>
                      <a:cubicBezTo>
                        <a:pt x="1093068" y="324988"/>
                        <a:pt x="1121735" y="318977"/>
                        <a:pt x="1121735" y="318977"/>
                      </a:cubicBezTo>
                      <a:cubicBezTo>
                        <a:pt x="1146474" y="300423"/>
                        <a:pt x="1148135" y="297803"/>
                        <a:pt x="1180214" y="281763"/>
                      </a:cubicBezTo>
                      <a:cubicBezTo>
                        <a:pt x="1185226" y="279257"/>
                        <a:pt x="1191151" y="278952"/>
                        <a:pt x="1196163" y="276446"/>
                      </a:cubicBezTo>
                      <a:cubicBezTo>
                        <a:pt x="1201878" y="273589"/>
                        <a:pt x="1206565" y="268984"/>
                        <a:pt x="1212112" y="265814"/>
                      </a:cubicBezTo>
                      <a:cubicBezTo>
                        <a:pt x="1218993" y="261882"/>
                        <a:pt x="1226783" y="259577"/>
                        <a:pt x="1233377" y="255181"/>
                      </a:cubicBezTo>
                      <a:cubicBezTo>
                        <a:pt x="1245124" y="247349"/>
                        <a:pt x="1261679" y="230398"/>
                        <a:pt x="1275907" y="223284"/>
                      </a:cubicBezTo>
                      <a:cubicBezTo>
                        <a:pt x="1280919" y="220778"/>
                        <a:pt x="1286540" y="219739"/>
                        <a:pt x="1291856" y="217967"/>
                      </a:cubicBezTo>
                      <a:cubicBezTo>
                        <a:pt x="1304810" y="205014"/>
                        <a:pt x="1312705" y="195617"/>
                        <a:pt x="1329070" y="186070"/>
                      </a:cubicBezTo>
                      <a:cubicBezTo>
                        <a:pt x="1342761" y="178084"/>
                        <a:pt x="1371600" y="164805"/>
                        <a:pt x="1371600" y="164805"/>
                      </a:cubicBezTo>
                      <a:cubicBezTo>
                        <a:pt x="1385777" y="150628"/>
                        <a:pt x="1403008" y="138955"/>
                        <a:pt x="1414130" y="122274"/>
                      </a:cubicBezTo>
                      <a:cubicBezTo>
                        <a:pt x="1421479" y="111252"/>
                        <a:pt x="1429018" y="97686"/>
                        <a:pt x="1440712" y="90377"/>
                      </a:cubicBezTo>
                      <a:cubicBezTo>
                        <a:pt x="1448804" y="85319"/>
                        <a:pt x="1458915" y="84314"/>
                        <a:pt x="1467293" y="79744"/>
                      </a:cubicBezTo>
                      <a:cubicBezTo>
                        <a:pt x="1478511" y="73625"/>
                        <a:pt x="1488558" y="65567"/>
                        <a:pt x="1499191" y="58479"/>
                      </a:cubicBezTo>
                      <a:lnTo>
                        <a:pt x="1499191" y="58479"/>
                      </a:lnTo>
                      <a:cubicBezTo>
                        <a:pt x="1581265" y="-3077"/>
                        <a:pt x="1511022" y="45643"/>
                        <a:pt x="1562986" y="15949"/>
                      </a:cubicBezTo>
                      <a:cubicBezTo>
                        <a:pt x="1568534" y="12779"/>
                        <a:pt x="1573062" y="7833"/>
                        <a:pt x="1578935" y="5316"/>
                      </a:cubicBezTo>
                      <a:cubicBezTo>
                        <a:pt x="1585651" y="2438"/>
                        <a:pt x="1593112" y="1772"/>
                        <a:pt x="1600200" y="0"/>
                      </a:cubicBezTo>
                      <a:cubicBezTo>
                        <a:pt x="1628553" y="3544"/>
                        <a:pt x="1657693" y="3114"/>
                        <a:pt x="1685260" y="10632"/>
                      </a:cubicBezTo>
                      <a:cubicBezTo>
                        <a:pt x="1713766" y="18406"/>
                        <a:pt x="1732816" y="54742"/>
                        <a:pt x="1754372" y="69112"/>
                      </a:cubicBezTo>
                      <a:cubicBezTo>
                        <a:pt x="1770321" y="79744"/>
                        <a:pt x="1785075" y="92436"/>
                        <a:pt x="1802219" y="101009"/>
                      </a:cubicBezTo>
                      <a:cubicBezTo>
                        <a:pt x="1872737" y="136269"/>
                        <a:pt x="1784684" y="93495"/>
                        <a:pt x="1839432" y="116958"/>
                      </a:cubicBezTo>
                      <a:cubicBezTo>
                        <a:pt x="1885417" y="136666"/>
                        <a:pt x="1839246" y="120440"/>
                        <a:pt x="1876646" y="132907"/>
                      </a:cubicBezTo>
                      <a:cubicBezTo>
                        <a:pt x="1894084" y="154703"/>
                        <a:pt x="1918783" y="187581"/>
                        <a:pt x="1940442" y="202019"/>
                      </a:cubicBezTo>
                      <a:cubicBezTo>
                        <a:pt x="1945758" y="205563"/>
                        <a:pt x="1951616" y="208406"/>
                        <a:pt x="1956391" y="212651"/>
                      </a:cubicBezTo>
                      <a:cubicBezTo>
                        <a:pt x="1967629" y="222641"/>
                        <a:pt x="1977656" y="233916"/>
                        <a:pt x="1988288" y="244549"/>
                      </a:cubicBezTo>
                      <a:lnTo>
                        <a:pt x="2004237" y="260498"/>
                      </a:lnTo>
                      <a:lnTo>
                        <a:pt x="2041451" y="297712"/>
                      </a:lnTo>
                      <a:cubicBezTo>
                        <a:pt x="2048539" y="306572"/>
                        <a:pt x="2054995" y="315978"/>
                        <a:pt x="2062716" y="324293"/>
                      </a:cubicBezTo>
                      <a:cubicBezTo>
                        <a:pt x="2078064" y="340821"/>
                        <a:pt x="2096124" y="354812"/>
                        <a:pt x="2110563" y="372139"/>
                      </a:cubicBezTo>
                      <a:cubicBezTo>
                        <a:pt x="2119423" y="382772"/>
                        <a:pt x="2128647" y="393112"/>
                        <a:pt x="2137144" y="404037"/>
                      </a:cubicBezTo>
                      <a:cubicBezTo>
                        <a:pt x="2141067" y="409081"/>
                        <a:pt x="2143687" y="415077"/>
                        <a:pt x="2147777" y="419986"/>
                      </a:cubicBezTo>
                      <a:cubicBezTo>
                        <a:pt x="2152590" y="425762"/>
                        <a:pt x="2159110" y="430000"/>
                        <a:pt x="2163726" y="435935"/>
                      </a:cubicBezTo>
                      <a:cubicBezTo>
                        <a:pt x="2171571" y="446022"/>
                        <a:pt x="2175955" y="458796"/>
                        <a:pt x="2184991" y="467832"/>
                      </a:cubicBezTo>
                      <a:lnTo>
                        <a:pt x="2222205" y="505046"/>
                      </a:lnTo>
                      <a:cubicBezTo>
                        <a:pt x="2239014" y="521856"/>
                        <a:pt x="2243092" y="527110"/>
                        <a:pt x="2264735" y="542260"/>
                      </a:cubicBezTo>
                      <a:cubicBezTo>
                        <a:pt x="2273200" y="548186"/>
                        <a:pt x="2283160" y="551865"/>
                        <a:pt x="2291316" y="558209"/>
                      </a:cubicBezTo>
                      <a:cubicBezTo>
                        <a:pt x="2299229" y="564363"/>
                        <a:pt x="2304668" y="573320"/>
                        <a:pt x="2312581" y="579474"/>
                      </a:cubicBezTo>
                      <a:cubicBezTo>
                        <a:pt x="2320738" y="585818"/>
                        <a:pt x="2330565" y="589691"/>
                        <a:pt x="2339163" y="595423"/>
                      </a:cubicBezTo>
                      <a:cubicBezTo>
                        <a:pt x="2346535" y="600338"/>
                        <a:pt x="2353056" y="606457"/>
                        <a:pt x="2360428" y="611372"/>
                      </a:cubicBezTo>
                      <a:cubicBezTo>
                        <a:pt x="2380457" y="624725"/>
                        <a:pt x="2388004" y="627818"/>
                        <a:pt x="2408274" y="637953"/>
                      </a:cubicBezTo>
                      <a:cubicBezTo>
                        <a:pt x="2415362" y="645042"/>
                        <a:pt x="2421626" y="653064"/>
                        <a:pt x="2429539" y="659219"/>
                      </a:cubicBezTo>
                      <a:cubicBezTo>
                        <a:pt x="2437695" y="665563"/>
                        <a:pt x="2448276" y="668442"/>
                        <a:pt x="2456121" y="675167"/>
                      </a:cubicBezTo>
                      <a:cubicBezTo>
                        <a:pt x="2460972" y="679325"/>
                        <a:pt x="2463039" y="685917"/>
                        <a:pt x="2466753" y="691116"/>
                      </a:cubicBezTo>
                      <a:cubicBezTo>
                        <a:pt x="2479615" y="709123"/>
                        <a:pt x="2486734" y="718875"/>
                        <a:pt x="2503967" y="733646"/>
                      </a:cubicBezTo>
                      <a:cubicBezTo>
                        <a:pt x="2541830" y="766101"/>
                        <a:pt x="2491772" y="714887"/>
                        <a:pt x="2551814" y="754912"/>
                      </a:cubicBezTo>
                      <a:cubicBezTo>
                        <a:pt x="2573842" y="769597"/>
                        <a:pt x="2561564" y="763994"/>
                        <a:pt x="2589028" y="770860"/>
                      </a:cubicBezTo>
                      <a:cubicBezTo>
                        <a:pt x="2593843" y="774471"/>
                        <a:pt x="2618469" y="793556"/>
                        <a:pt x="2626242" y="797442"/>
                      </a:cubicBezTo>
                      <a:cubicBezTo>
                        <a:pt x="2631254" y="799948"/>
                        <a:pt x="2636875" y="800986"/>
                        <a:pt x="2642191" y="802758"/>
                      </a:cubicBezTo>
                      <a:cubicBezTo>
                        <a:pt x="2649279" y="808074"/>
                        <a:pt x="2656870" y="812780"/>
                        <a:pt x="2663456" y="818707"/>
                      </a:cubicBezTo>
                      <a:cubicBezTo>
                        <a:pt x="2705644" y="856677"/>
                        <a:pt x="2678730" y="845064"/>
                        <a:pt x="2711302" y="855921"/>
                      </a:cubicBezTo>
                      <a:cubicBezTo>
                        <a:pt x="2714846" y="861237"/>
                        <a:pt x="2717417" y="867352"/>
                        <a:pt x="2721935" y="871870"/>
                      </a:cubicBezTo>
                      <a:cubicBezTo>
                        <a:pt x="2726453" y="876388"/>
                        <a:pt x="2737884" y="882502"/>
                        <a:pt x="2737884" y="882502"/>
                      </a:cubicBezTo>
                    </a:path>
                  </a:pathLst>
                </a:custGeom>
                <a:solidFill>
                  <a:srgbClr val="1E641A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4" name="フリーフォーム: 図形 61">
                  <a:extLst>
                    <a:ext uri="{FF2B5EF4-FFF2-40B4-BE49-F238E27FC236}">
                      <a16:creationId xmlns:a16="http://schemas.microsoft.com/office/drawing/2014/main" id="{A861AA4B-30D3-4BF4-8FF9-30F7A5BE6692}"/>
                    </a:ext>
                  </a:extLst>
                </p:cNvPr>
                <p:cNvSpPr/>
                <p:nvPr/>
              </p:nvSpPr>
              <p:spPr>
                <a:xfrm>
                  <a:off x="611560" y="3219822"/>
                  <a:ext cx="2577553" cy="632287"/>
                </a:xfrm>
                <a:custGeom>
                  <a:avLst/>
                  <a:gdLst>
                    <a:gd name="connsiteX0" fmla="*/ 1106423 w 2172287"/>
                    <a:gd name="connsiteY0" fmla="*/ 0 h 520137"/>
                    <a:gd name="connsiteX1" fmla="*/ 2086023 w 2172287"/>
                    <a:gd name="connsiteY1" fmla="*/ 0 h 520137"/>
                    <a:gd name="connsiteX2" fmla="*/ 2172287 w 2172287"/>
                    <a:gd name="connsiteY2" fmla="*/ 86264 h 520137"/>
                    <a:gd name="connsiteX3" fmla="*/ 2172287 w 2172287"/>
                    <a:gd name="connsiteY3" fmla="*/ 431308 h 520137"/>
                    <a:gd name="connsiteX4" fmla="*/ 2086023 w 2172287"/>
                    <a:gd name="connsiteY4" fmla="*/ 517572 h 520137"/>
                    <a:gd name="connsiteX5" fmla="*/ 1385662 w 2172287"/>
                    <a:gd name="connsiteY5" fmla="*/ 517572 h 520137"/>
                    <a:gd name="connsiteX6" fmla="*/ 1385486 w 2172287"/>
                    <a:gd name="connsiteY6" fmla="*/ 520137 h 520137"/>
                    <a:gd name="connsiteX7" fmla="*/ 0 w 2172287"/>
                    <a:gd name="connsiteY7" fmla="*/ 511470 h 520137"/>
                    <a:gd name="connsiteX8" fmla="*/ 130009 w 2172287"/>
                    <a:gd name="connsiteY8" fmla="*/ 457083 h 520137"/>
                    <a:gd name="connsiteX9" fmla="*/ 1025363 w 2172287"/>
                    <a:gd name="connsiteY9" fmla="*/ 457083 h 520137"/>
                    <a:gd name="connsiteX10" fmla="*/ 1020159 w 2172287"/>
                    <a:gd name="connsiteY10" fmla="*/ 431308 h 520137"/>
                    <a:gd name="connsiteX11" fmla="*/ 1020159 w 2172287"/>
                    <a:gd name="connsiteY11" fmla="*/ 86264 h 520137"/>
                    <a:gd name="connsiteX12" fmla="*/ 1106423 w 2172287"/>
                    <a:gd name="connsiteY12" fmla="*/ 0 h 520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72287" h="520137">
                      <a:moveTo>
                        <a:pt x="1106423" y="0"/>
                      </a:moveTo>
                      <a:lnTo>
                        <a:pt x="2086023" y="0"/>
                      </a:lnTo>
                      <a:cubicBezTo>
                        <a:pt x="2133665" y="0"/>
                        <a:pt x="2172287" y="38622"/>
                        <a:pt x="2172287" y="86264"/>
                      </a:cubicBezTo>
                      <a:lnTo>
                        <a:pt x="2172287" y="431308"/>
                      </a:lnTo>
                      <a:cubicBezTo>
                        <a:pt x="2172287" y="478950"/>
                        <a:pt x="2133665" y="517572"/>
                        <a:pt x="2086023" y="517572"/>
                      </a:cubicBezTo>
                      <a:lnTo>
                        <a:pt x="1385662" y="517572"/>
                      </a:lnTo>
                      <a:lnTo>
                        <a:pt x="1385486" y="520137"/>
                      </a:lnTo>
                      <a:lnTo>
                        <a:pt x="0" y="511470"/>
                      </a:lnTo>
                      <a:lnTo>
                        <a:pt x="130009" y="457083"/>
                      </a:lnTo>
                      <a:lnTo>
                        <a:pt x="1025363" y="457083"/>
                      </a:lnTo>
                      <a:lnTo>
                        <a:pt x="1020159" y="431308"/>
                      </a:lnTo>
                      <a:lnTo>
                        <a:pt x="1020159" y="86264"/>
                      </a:lnTo>
                      <a:cubicBezTo>
                        <a:pt x="1020159" y="38622"/>
                        <a:pt x="1058781" y="0"/>
                        <a:pt x="1106423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5" name="爆発: 14 pt 1">
                  <a:extLst>
                    <a:ext uri="{FF2B5EF4-FFF2-40B4-BE49-F238E27FC236}">
                      <a16:creationId xmlns:a16="http://schemas.microsoft.com/office/drawing/2014/main" id="{4356D41C-478B-4CFF-9213-A3B1A0D8CE58}"/>
                    </a:ext>
                  </a:extLst>
                </p:cNvPr>
                <p:cNvSpPr/>
                <p:nvPr/>
              </p:nvSpPr>
              <p:spPr>
                <a:xfrm rot="677658">
                  <a:off x="1895888" y="3176194"/>
                  <a:ext cx="1232231" cy="736522"/>
                </a:xfrm>
                <a:custGeom>
                  <a:avLst/>
                  <a:gdLst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4525 w 21600"/>
                    <a:gd name="connsiteY2" fmla="*/ 5777 h 21600"/>
                    <a:gd name="connsiteX3" fmla="*/ 18007 w 21600"/>
                    <a:gd name="connsiteY3" fmla="*/ 3172 h 21600"/>
                    <a:gd name="connsiteX4" fmla="*/ 16380 w 21600"/>
                    <a:gd name="connsiteY4" fmla="*/ 6532 h 21600"/>
                    <a:gd name="connsiteX5" fmla="*/ 21600 w 21600"/>
                    <a:gd name="connsiteY5" fmla="*/ 6645 h 21600"/>
                    <a:gd name="connsiteX6" fmla="*/ 16985 w 21600"/>
                    <a:gd name="connsiteY6" fmla="*/ 9402 h 21600"/>
                    <a:gd name="connsiteX7" fmla="*/ 18270 w 21600"/>
                    <a:gd name="connsiteY7" fmla="*/ 11290 h 21600"/>
                    <a:gd name="connsiteX8" fmla="*/ 16380 w 21600"/>
                    <a:gd name="connsiteY8" fmla="*/ 12310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425 w 21600"/>
                    <a:gd name="connsiteY2" fmla="*/ 4588 h 21600"/>
                    <a:gd name="connsiteX3" fmla="*/ 18007 w 21600"/>
                    <a:gd name="connsiteY3" fmla="*/ 3172 h 21600"/>
                    <a:gd name="connsiteX4" fmla="*/ 16380 w 21600"/>
                    <a:gd name="connsiteY4" fmla="*/ 6532 h 21600"/>
                    <a:gd name="connsiteX5" fmla="*/ 21600 w 21600"/>
                    <a:gd name="connsiteY5" fmla="*/ 6645 h 21600"/>
                    <a:gd name="connsiteX6" fmla="*/ 16985 w 21600"/>
                    <a:gd name="connsiteY6" fmla="*/ 9402 h 21600"/>
                    <a:gd name="connsiteX7" fmla="*/ 18270 w 21600"/>
                    <a:gd name="connsiteY7" fmla="*/ 11290 h 21600"/>
                    <a:gd name="connsiteX8" fmla="*/ 16380 w 21600"/>
                    <a:gd name="connsiteY8" fmla="*/ 12310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6380 w 21600"/>
                    <a:gd name="connsiteY4" fmla="*/ 6532 h 21600"/>
                    <a:gd name="connsiteX5" fmla="*/ 21600 w 21600"/>
                    <a:gd name="connsiteY5" fmla="*/ 6645 h 21600"/>
                    <a:gd name="connsiteX6" fmla="*/ 16985 w 21600"/>
                    <a:gd name="connsiteY6" fmla="*/ 9402 h 21600"/>
                    <a:gd name="connsiteX7" fmla="*/ 18270 w 21600"/>
                    <a:gd name="connsiteY7" fmla="*/ 11290 h 21600"/>
                    <a:gd name="connsiteX8" fmla="*/ 16380 w 21600"/>
                    <a:gd name="connsiteY8" fmla="*/ 12310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6985 w 21600"/>
                    <a:gd name="connsiteY6" fmla="*/ 9402 h 21600"/>
                    <a:gd name="connsiteX7" fmla="*/ 18270 w 21600"/>
                    <a:gd name="connsiteY7" fmla="*/ 11290 h 21600"/>
                    <a:gd name="connsiteX8" fmla="*/ 16380 w 21600"/>
                    <a:gd name="connsiteY8" fmla="*/ 12310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18270 w 21600"/>
                    <a:gd name="connsiteY7" fmla="*/ 11290 h 21600"/>
                    <a:gd name="connsiteX8" fmla="*/ 16380 w 21600"/>
                    <a:gd name="connsiteY8" fmla="*/ 12310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18270 w 21600"/>
                    <a:gd name="connsiteY7" fmla="*/ 11290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213 w 21600"/>
                    <a:gd name="connsiteY7" fmla="*/ 11388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4640 w 21600"/>
                    <a:gd name="connsiteY10" fmla="*/ 1435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550 w 21600"/>
                    <a:gd name="connsiteY26" fmla="*/ 6382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5372 w 21600"/>
                    <a:gd name="connsiteY24" fmla="*/ 7817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935 w 21600"/>
                    <a:gd name="connsiteY22" fmla="*/ 11592 h 21600"/>
                    <a:gd name="connsiteX23" fmla="*/ 1172 w 21600"/>
                    <a:gd name="connsiteY23" fmla="*/ 8270 h 21600"/>
                    <a:gd name="connsiteX24" fmla="*/ 4229 w 21600"/>
                    <a:gd name="connsiteY24" fmla="*/ 7574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85 w 21600"/>
                    <a:gd name="connsiteY19" fmla="*/ 17825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278 w 21600"/>
                    <a:gd name="connsiteY22" fmla="*/ 11689 h 21600"/>
                    <a:gd name="connsiteX23" fmla="*/ 1172 w 21600"/>
                    <a:gd name="connsiteY23" fmla="*/ 8270 h 21600"/>
                    <a:gd name="connsiteX24" fmla="*/ 4229 w 21600"/>
                    <a:gd name="connsiteY24" fmla="*/ 7574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99 w 21600"/>
                    <a:gd name="connsiteY19" fmla="*/ 18578 h 21600"/>
                    <a:gd name="connsiteX20" fmla="*/ 3330 w 21600"/>
                    <a:gd name="connsiteY20" fmla="*/ 15370 h 21600"/>
                    <a:gd name="connsiteX21" fmla="*/ 0 w 21600"/>
                    <a:gd name="connsiteY21" fmla="*/ 12877 h 21600"/>
                    <a:gd name="connsiteX22" fmla="*/ 3278 w 21600"/>
                    <a:gd name="connsiteY22" fmla="*/ 11689 h 21600"/>
                    <a:gd name="connsiteX23" fmla="*/ 1172 w 21600"/>
                    <a:gd name="connsiteY23" fmla="*/ 8270 h 21600"/>
                    <a:gd name="connsiteX24" fmla="*/ 4229 w 21600"/>
                    <a:gd name="connsiteY24" fmla="*/ 7574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11 w 21600"/>
                    <a:gd name="connsiteY2" fmla="*/ 4078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99 w 21600"/>
                    <a:gd name="connsiteY19" fmla="*/ 18578 h 21600"/>
                    <a:gd name="connsiteX20" fmla="*/ 3058 w 21600"/>
                    <a:gd name="connsiteY20" fmla="*/ 15588 h 21600"/>
                    <a:gd name="connsiteX21" fmla="*/ 0 w 21600"/>
                    <a:gd name="connsiteY21" fmla="*/ 12877 h 21600"/>
                    <a:gd name="connsiteX22" fmla="*/ 3278 w 21600"/>
                    <a:gd name="connsiteY22" fmla="*/ 11689 h 21600"/>
                    <a:gd name="connsiteX23" fmla="*/ 1172 w 21600"/>
                    <a:gd name="connsiteY23" fmla="*/ 8270 h 21600"/>
                    <a:gd name="connsiteX24" fmla="*/ 4229 w 21600"/>
                    <a:gd name="connsiteY24" fmla="*/ 7574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342 h 21600"/>
                    <a:gd name="connsiteX1" fmla="*/ 14790 w 21600"/>
                    <a:gd name="connsiteY1" fmla="*/ 0 h 21600"/>
                    <a:gd name="connsiteX2" fmla="*/ 15854 w 21600"/>
                    <a:gd name="connsiteY2" fmla="*/ 4442 h 21600"/>
                    <a:gd name="connsiteX3" fmla="*/ 18007 w 21600"/>
                    <a:gd name="connsiteY3" fmla="*/ 3172 h 21600"/>
                    <a:gd name="connsiteX4" fmla="*/ 17380 w 21600"/>
                    <a:gd name="connsiteY4" fmla="*/ 6193 h 21600"/>
                    <a:gd name="connsiteX5" fmla="*/ 21600 w 21600"/>
                    <a:gd name="connsiteY5" fmla="*/ 6645 h 21600"/>
                    <a:gd name="connsiteX6" fmla="*/ 17885 w 21600"/>
                    <a:gd name="connsiteY6" fmla="*/ 9475 h 21600"/>
                    <a:gd name="connsiteX7" fmla="*/ 20942 w 21600"/>
                    <a:gd name="connsiteY7" fmla="*/ 11267 h 21600"/>
                    <a:gd name="connsiteX8" fmla="*/ 18295 w 21600"/>
                    <a:gd name="connsiteY8" fmla="*/ 12796 h 21600"/>
                    <a:gd name="connsiteX9" fmla="*/ 18877 w 21600"/>
                    <a:gd name="connsiteY9" fmla="*/ 15632 h 21600"/>
                    <a:gd name="connsiteX10" fmla="*/ 15240 w 21600"/>
                    <a:gd name="connsiteY10" fmla="*/ 15030 h 21600"/>
                    <a:gd name="connsiteX11" fmla="*/ 14942 w 21600"/>
                    <a:gd name="connsiteY11" fmla="*/ 17370 h 21600"/>
                    <a:gd name="connsiteX12" fmla="*/ 12180 w 21600"/>
                    <a:gd name="connsiteY12" fmla="*/ 15935 h 21600"/>
                    <a:gd name="connsiteX13" fmla="*/ 11612 w 21600"/>
                    <a:gd name="connsiteY13" fmla="*/ 18842 h 21600"/>
                    <a:gd name="connsiteX14" fmla="*/ 9872 w 21600"/>
                    <a:gd name="connsiteY14" fmla="*/ 17370 h 21600"/>
                    <a:gd name="connsiteX15" fmla="*/ 8700 w 21600"/>
                    <a:gd name="connsiteY15" fmla="*/ 19712 h 21600"/>
                    <a:gd name="connsiteX16" fmla="*/ 7527 w 21600"/>
                    <a:gd name="connsiteY16" fmla="*/ 18125 h 21600"/>
                    <a:gd name="connsiteX17" fmla="*/ 4917 w 21600"/>
                    <a:gd name="connsiteY17" fmla="*/ 21600 h 21600"/>
                    <a:gd name="connsiteX18" fmla="*/ 4805 w 21600"/>
                    <a:gd name="connsiteY18" fmla="*/ 18240 h 21600"/>
                    <a:gd name="connsiteX19" fmla="*/ 1299 w 21600"/>
                    <a:gd name="connsiteY19" fmla="*/ 18578 h 21600"/>
                    <a:gd name="connsiteX20" fmla="*/ 3058 w 21600"/>
                    <a:gd name="connsiteY20" fmla="*/ 15588 h 21600"/>
                    <a:gd name="connsiteX21" fmla="*/ 0 w 21600"/>
                    <a:gd name="connsiteY21" fmla="*/ 12877 h 21600"/>
                    <a:gd name="connsiteX22" fmla="*/ 3278 w 21600"/>
                    <a:gd name="connsiteY22" fmla="*/ 11689 h 21600"/>
                    <a:gd name="connsiteX23" fmla="*/ 1172 w 21600"/>
                    <a:gd name="connsiteY23" fmla="*/ 8270 h 21600"/>
                    <a:gd name="connsiteX24" fmla="*/ 4229 w 21600"/>
                    <a:gd name="connsiteY24" fmla="*/ 7574 h 21600"/>
                    <a:gd name="connsiteX25" fmla="*/ 4502 w 21600"/>
                    <a:gd name="connsiteY25" fmla="*/ 3625 h 21600"/>
                    <a:gd name="connsiteX26" fmla="*/ 8364 w 21600"/>
                    <a:gd name="connsiteY26" fmla="*/ 6066 h 21600"/>
                    <a:gd name="connsiteX27" fmla="*/ 9722 w 21600"/>
                    <a:gd name="connsiteY27" fmla="*/ 1887 h 21600"/>
                    <a:gd name="connsiteX28" fmla="*/ 11462 w 21600"/>
                    <a:gd name="connsiteY28" fmla="*/ 4342 h 21600"/>
                    <a:gd name="connsiteX0" fmla="*/ 11462 w 21600"/>
                    <a:gd name="connsiteY0" fmla="*/ 4681 h 21939"/>
                    <a:gd name="connsiteX1" fmla="*/ 15790 w 21600"/>
                    <a:gd name="connsiteY1" fmla="*/ 0 h 21939"/>
                    <a:gd name="connsiteX2" fmla="*/ 15854 w 21600"/>
                    <a:gd name="connsiteY2" fmla="*/ 4781 h 21939"/>
                    <a:gd name="connsiteX3" fmla="*/ 18007 w 21600"/>
                    <a:gd name="connsiteY3" fmla="*/ 3511 h 21939"/>
                    <a:gd name="connsiteX4" fmla="*/ 17380 w 21600"/>
                    <a:gd name="connsiteY4" fmla="*/ 6532 h 21939"/>
                    <a:gd name="connsiteX5" fmla="*/ 21600 w 21600"/>
                    <a:gd name="connsiteY5" fmla="*/ 6984 h 21939"/>
                    <a:gd name="connsiteX6" fmla="*/ 17885 w 21600"/>
                    <a:gd name="connsiteY6" fmla="*/ 9814 h 21939"/>
                    <a:gd name="connsiteX7" fmla="*/ 20942 w 21600"/>
                    <a:gd name="connsiteY7" fmla="*/ 11606 h 21939"/>
                    <a:gd name="connsiteX8" fmla="*/ 18295 w 21600"/>
                    <a:gd name="connsiteY8" fmla="*/ 13135 h 21939"/>
                    <a:gd name="connsiteX9" fmla="*/ 18877 w 21600"/>
                    <a:gd name="connsiteY9" fmla="*/ 15971 h 21939"/>
                    <a:gd name="connsiteX10" fmla="*/ 15240 w 21600"/>
                    <a:gd name="connsiteY10" fmla="*/ 15369 h 21939"/>
                    <a:gd name="connsiteX11" fmla="*/ 14942 w 21600"/>
                    <a:gd name="connsiteY11" fmla="*/ 17709 h 21939"/>
                    <a:gd name="connsiteX12" fmla="*/ 12180 w 21600"/>
                    <a:gd name="connsiteY12" fmla="*/ 16274 h 21939"/>
                    <a:gd name="connsiteX13" fmla="*/ 11612 w 21600"/>
                    <a:gd name="connsiteY13" fmla="*/ 19181 h 21939"/>
                    <a:gd name="connsiteX14" fmla="*/ 9872 w 21600"/>
                    <a:gd name="connsiteY14" fmla="*/ 17709 h 21939"/>
                    <a:gd name="connsiteX15" fmla="*/ 8700 w 21600"/>
                    <a:gd name="connsiteY15" fmla="*/ 20051 h 21939"/>
                    <a:gd name="connsiteX16" fmla="*/ 7527 w 21600"/>
                    <a:gd name="connsiteY16" fmla="*/ 18464 h 21939"/>
                    <a:gd name="connsiteX17" fmla="*/ 4917 w 21600"/>
                    <a:gd name="connsiteY17" fmla="*/ 21939 h 21939"/>
                    <a:gd name="connsiteX18" fmla="*/ 4805 w 21600"/>
                    <a:gd name="connsiteY18" fmla="*/ 18579 h 21939"/>
                    <a:gd name="connsiteX19" fmla="*/ 1299 w 21600"/>
                    <a:gd name="connsiteY19" fmla="*/ 18917 h 21939"/>
                    <a:gd name="connsiteX20" fmla="*/ 3058 w 21600"/>
                    <a:gd name="connsiteY20" fmla="*/ 15927 h 21939"/>
                    <a:gd name="connsiteX21" fmla="*/ 0 w 21600"/>
                    <a:gd name="connsiteY21" fmla="*/ 13216 h 21939"/>
                    <a:gd name="connsiteX22" fmla="*/ 3278 w 21600"/>
                    <a:gd name="connsiteY22" fmla="*/ 12028 h 21939"/>
                    <a:gd name="connsiteX23" fmla="*/ 1172 w 21600"/>
                    <a:gd name="connsiteY23" fmla="*/ 8609 h 21939"/>
                    <a:gd name="connsiteX24" fmla="*/ 4229 w 21600"/>
                    <a:gd name="connsiteY24" fmla="*/ 7913 h 21939"/>
                    <a:gd name="connsiteX25" fmla="*/ 4502 w 21600"/>
                    <a:gd name="connsiteY25" fmla="*/ 3964 h 21939"/>
                    <a:gd name="connsiteX26" fmla="*/ 8364 w 21600"/>
                    <a:gd name="connsiteY26" fmla="*/ 6405 h 21939"/>
                    <a:gd name="connsiteX27" fmla="*/ 9722 w 21600"/>
                    <a:gd name="connsiteY27" fmla="*/ 2226 h 21939"/>
                    <a:gd name="connsiteX28" fmla="*/ 11462 w 21600"/>
                    <a:gd name="connsiteY28" fmla="*/ 4681 h 21939"/>
                    <a:gd name="connsiteX0" fmla="*/ 11462 w 21600"/>
                    <a:gd name="connsiteY0" fmla="*/ 4681 h 21939"/>
                    <a:gd name="connsiteX1" fmla="*/ 15790 w 21600"/>
                    <a:gd name="connsiteY1" fmla="*/ 0 h 21939"/>
                    <a:gd name="connsiteX2" fmla="*/ 15854 w 21600"/>
                    <a:gd name="connsiteY2" fmla="*/ 4781 h 21939"/>
                    <a:gd name="connsiteX3" fmla="*/ 18007 w 21600"/>
                    <a:gd name="connsiteY3" fmla="*/ 3511 h 21939"/>
                    <a:gd name="connsiteX4" fmla="*/ 17380 w 21600"/>
                    <a:gd name="connsiteY4" fmla="*/ 6532 h 21939"/>
                    <a:gd name="connsiteX5" fmla="*/ 21600 w 21600"/>
                    <a:gd name="connsiteY5" fmla="*/ 6984 h 21939"/>
                    <a:gd name="connsiteX6" fmla="*/ 17885 w 21600"/>
                    <a:gd name="connsiteY6" fmla="*/ 9814 h 21939"/>
                    <a:gd name="connsiteX7" fmla="*/ 21314 w 21600"/>
                    <a:gd name="connsiteY7" fmla="*/ 11606 h 21939"/>
                    <a:gd name="connsiteX8" fmla="*/ 18295 w 21600"/>
                    <a:gd name="connsiteY8" fmla="*/ 13135 h 21939"/>
                    <a:gd name="connsiteX9" fmla="*/ 18877 w 21600"/>
                    <a:gd name="connsiteY9" fmla="*/ 15971 h 21939"/>
                    <a:gd name="connsiteX10" fmla="*/ 15240 w 21600"/>
                    <a:gd name="connsiteY10" fmla="*/ 15369 h 21939"/>
                    <a:gd name="connsiteX11" fmla="*/ 14942 w 21600"/>
                    <a:gd name="connsiteY11" fmla="*/ 17709 h 21939"/>
                    <a:gd name="connsiteX12" fmla="*/ 12180 w 21600"/>
                    <a:gd name="connsiteY12" fmla="*/ 16274 h 21939"/>
                    <a:gd name="connsiteX13" fmla="*/ 11612 w 21600"/>
                    <a:gd name="connsiteY13" fmla="*/ 19181 h 21939"/>
                    <a:gd name="connsiteX14" fmla="*/ 9872 w 21600"/>
                    <a:gd name="connsiteY14" fmla="*/ 17709 h 21939"/>
                    <a:gd name="connsiteX15" fmla="*/ 8700 w 21600"/>
                    <a:gd name="connsiteY15" fmla="*/ 20051 h 21939"/>
                    <a:gd name="connsiteX16" fmla="*/ 7527 w 21600"/>
                    <a:gd name="connsiteY16" fmla="*/ 18464 h 21939"/>
                    <a:gd name="connsiteX17" fmla="*/ 4917 w 21600"/>
                    <a:gd name="connsiteY17" fmla="*/ 21939 h 21939"/>
                    <a:gd name="connsiteX18" fmla="*/ 4805 w 21600"/>
                    <a:gd name="connsiteY18" fmla="*/ 18579 h 21939"/>
                    <a:gd name="connsiteX19" fmla="*/ 1299 w 21600"/>
                    <a:gd name="connsiteY19" fmla="*/ 18917 h 21939"/>
                    <a:gd name="connsiteX20" fmla="*/ 3058 w 21600"/>
                    <a:gd name="connsiteY20" fmla="*/ 15927 h 21939"/>
                    <a:gd name="connsiteX21" fmla="*/ 0 w 21600"/>
                    <a:gd name="connsiteY21" fmla="*/ 13216 h 21939"/>
                    <a:gd name="connsiteX22" fmla="*/ 3278 w 21600"/>
                    <a:gd name="connsiteY22" fmla="*/ 12028 h 21939"/>
                    <a:gd name="connsiteX23" fmla="*/ 1172 w 21600"/>
                    <a:gd name="connsiteY23" fmla="*/ 8609 h 21939"/>
                    <a:gd name="connsiteX24" fmla="*/ 4229 w 21600"/>
                    <a:gd name="connsiteY24" fmla="*/ 7913 h 21939"/>
                    <a:gd name="connsiteX25" fmla="*/ 4502 w 21600"/>
                    <a:gd name="connsiteY25" fmla="*/ 3964 h 21939"/>
                    <a:gd name="connsiteX26" fmla="*/ 8364 w 21600"/>
                    <a:gd name="connsiteY26" fmla="*/ 6405 h 21939"/>
                    <a:gd name="connsiteX27" fmla="*/ 9722 w 21600"/>
                    <a:gd name="connsiteY27" fmla="*/ 2226 h 21939"/>
                    <a:gd name="connsiteX28" fmla="*/ 11462 w 21600"/>
                    <a:gd name="connsiteY28" fmla="*/ 4681 h 21939"/>
                    <a:gd name="connsiteX0" fmla="*/ 11462 w 21657"/>
                    <a:gd name="connsiteY0" fmla="*/ 4681 h 21939"/>
                    <a:gd name="connsiteX1" fmla="*/ 15790 w 21657"/>
                    <a:gd name="connsiteY1" fmla="*/ 0 h 21939"/>
                    <a:gd name="connsiteX2" fmla="*/ 15854 w 21657"/>
                    <a:gd name="connsiteY2" fmla="*/ 4781 h 21939"/>
                    <a:gd name="connsiteX3" fmla="*/ 18007 w 21657"/>
                    <a:gd name="connsiteY3" fmla="*/ 3511 h 21939"/>
                    <a:gd name="connsiteX4" fmla="*/ 17380 w 21657"/>
                    <a:gd name="connsiteY4" fmla="*/ 6532 h 21939"/>
                    <a:gd name="connsiteX5" fmla="*/ 21600 w 21657"/>
                    <a:gd name="connsiteY5" fmla="*/ 6984 h 21939"/>
                    <a:gd name="connsiteX6" fmla="*/ 17885 w 21657"/>
                    <a:gd name="connsiteY6" fmla="*/ 9814 h 21939"/>
                    <a:gd name="connsiteX7" fmla="*/ 21657 w 21657"/>
                    <a:gd name="connsiteY7" fmla="*/ 11363 h 21939"/>
                    <a:gd name="connsiteX8" fmla="*/ 18295 w 21657"/>
                    <a:gd name="connsiteY8" fmla="*/ 13135 h 21939"/>
                    <a:gd name="connsiteX9" fmla="*/ 18877 w 21657"/>
                    <a:gd name="connsiteY9" fmla="*/ 15971 h 21939"/>
                    <a:gd name="connsiteX10" fmla="*/ 15240 w 21657"/>
                    <a:gd name="connsiteY10" fmla="*/ 15369 h 21939"/>
                    <a:gd name="connsiteX11" fmla="*/ 14942 w 21657"/>
                    <a:gd name="connsiteY11" fmla="*/ 17709 h 21939"/>
                    <a:gd name="connsiteX12" fmla="*/ 12180 w 21657"/>
                    <a:gd name="connsiteY12" fmla="*/ 16274 h 21939"/>
                    <a:gd name="connsiteX13" fmla="*/ 11612 w 21657"/>
                    <a:gd name="connsiteY13" fmla="*/ 19181 h 21939"/>
                    <a:gd name="connsiteX14" fmla="*/ 9872 w 21657"/>
                    <a:gd name="connsiteY14" fmla="*/ 17709 h 21939"/>
                    <a:gd name="connsiteX15" fmla="*/ 8700 w 21657"/>
                    <a:gd name="connsiteY15" fmla="*/ 20051 h 21939"/>
                    <a:gd name="connsiteX16" fmla="*/ 7527 w 21657"/>
                    <a:gd name="connsiteY16" fmla="*/ 18464 h 21939"/>
                    <a:gd name="connsiteX17" fmla="*/ 4917 w 21657"/>
                    <a:gd name="connsiteY17" fmla="*/ 21939 h 21939"/>
                    <a:gd name="connsiteX18" fmla="*/ 4805 w 21657"/>
                    <a:gd name="connsiteY18" fmla="*/ 18579 h 21939"/>
                    <a:gd name="connsiteX19" fmla="*/ 1299 w 21657"/>
                    <a:gd name="connsiteY19" fmla="*/ 18917 h 21939"/>
                    <a:gd name="connsiteX20" fmla="*/ 3058 w 21657"/>
                    <a:gd name="connsiteY20" fmla="*/ 15927 h 21939"/>
                    <a:gd name="connsiteX21" fmla="*/ 0 w 21657"/>
                    <a:gd name="connsiteY21" fmla="*/ 13216 h 21939"/>
                    <a:gd name="connsiteX22" fmla="*/ 3278 w 21657"/>
                    <a:gd name="connsiteY22" fmla="*/ 12028 h 21939"/>
                    <a:gd name="connsiteX23" fmla="*/ 1172 w 21657"/>
                    <a:gd name="connsiteY23" fmla="*/ 8609 h 21939"/>
                    <a:gd name="connsiteX24" fmla="*/ 4229 w 21657"/>
                    <a:gd name="connsiteY24" fmla="*/ 7913 h 21939"/>
                    <a:gd name="connsiteX25" fmla="*/ 4502 w 21657"/>
                    <a:gd name="connsiteY25" fmla="*/ 3964 h 21939"/>
                    <a:gd name="connsiteX26" fmla="*/ 8364 w 21657"/>
                    <a:gd name="connsiteY26" fmla="*/ 6405 h 21939"/>
                    <a:gd name="connsiteX27" fmla="*/ 9722 w 21657"/>
                    <a:gd name="connsiteY27" fmla="*/ 2226 h 21939"/>
                    <a:gd name="connsiteX28" fmla="*/ 11462 w 21657"/>
                    <a:gd name="connsiteY28" fmla="*/ 4681 h 21939"/>
                    <a:gd name="connsiteX0" fmla="*/ 11462 w 21657"/>
                    <a:gd name="connsiteY0" fmla="*/ 4681 h 21939"/>
                    <a:gd name="connsiteX1" fmla="*/ 15790 w 21657"/>
                    <a:gd name="connsiteY1" fmla="*/ 0 h 21939"/>
                    <a:gd name="connsiteX2" fmla="*/ 15854 w 21657"/>
                    <a:gd name="connsiteY2" fmla="*/ 4781 h 21939"/>
                    <a:gd name="connsiteX3" fmla="*/ 19393 w 21657"/>
                    <a:gd name="connsiteY3" fmla="*/ 3293 h 21939"/>
                    <a:gd name="connsiteX4" fmla="*/ 17380 w 21657"/>
                    <a:gd name="connsiteY4" fmla="*/ 6532 h 21939"/>
                    <a:gd name="connsiteX5" fmla="*/ 21600 w 21657"/>
                    <a:gd name="connsiteY5" fmla="*/ 6984 h 21939"/>
                    <a:gd name="connsiteX6" fmla="*/ 17885 w 21657"/>
                    <a:gd name="connsiteY6" fmla="*/ 9814 h 21939"/>
                    <a:gd name="connsiteX7" fmla="*/ 21657 w 21657"/>
                    <a:gd name="connsiteY7" fmla="*/ 11363 h 21939"/>
                    <a:gd name="connsiteX8" fmla="*/ 18295 w 21657"/>
                    <a:gd name="connsiteY8" fmla="*/ 13135 h 21939"/>
                    <a:gd name="connsiteX9" fmla="*/ 18877 w 21657"/>
                    <a:gd name="connsiteY9" fmla="*/ 15971 h 21939"/>
                    <a:gd name="connsiteX10" fmla="*/ 15240 w 21657"/>
                    <a:gd name="connsiteY10" fmla="*/ 15369 h 21939"/>
                    <a:gd name="connsiteX11" fmla="*/ 14942 w 21657"/>
                    <a:gd name="connsiteY11" fmla="*/ 17709 h 21939"/>
                    <a:gd name="connsiteX12" fmla="*/ 12180 w 21657"/>
                    <a:gd name="connsiteY12" fmla="*/ 16274 h 21939"/>
                    <a:gd name="connsiteX13" fmla="*/ 11612 w 21657"/>
                    <a:gd name="connsiteY13" fmla="*/ 19181 h 21939"/>
                    <a:gd name="connsiteX14" fmla="*/ 9872 w 21657"/>
                    <a:gd name="connsiteY14" fmla="*/ 17709 h 21939"/>
                    <a:gd name="connsiteX15" fmla="*/ 8700 w 21657"/>
                    <a:gd name="connsiteY15" fmla="*/ 20051 h 21939"/>
                    <a:gd name="connsiteX16" fmla="*/ 7527 w 21657"/>
                    <a:gd name="connsiteY16" fmla="*/ 18464 h 21939"/>
                    <a:gd name="connsiteX17" fmla="*/ 4917 w 21657"/>
                    <a:gd name="connsiteY17" fmla="*/ 21939 h 21939"/>
                    <a:gd name="connsiteX18" fmla="*/ 4805 w 21657"/>
                    <a:gd name="connsiteY18" fmla="*/ 18579 h 21939"/>
                    <a:gd name="connsiteX19" fmla="*/ 1299 w 21657"/>
                    <a:gd name="connsiteY19" fmla="*/ 18917 h 21939"/>
                    <a:gd name="connsiteX20" fmla="*/ 3058 w 21657"/>
                    <a:gd name="connsiteY20" fmla="*/ 15927 h 21939"/>
                    <a:gd name="connsiteX21" fmla="*/ 0 w 21657"/>
                    <a:gd name="connsiteY21" fmla="*/ 13216 h 21939"/>
                    <a:gd name="connsiteX22" fmla="*/ 3278 w 21657"/>
                    <a:gd name="connsiteY22" fmla="*/ 12028 h 21939"/>
                    <a:gd name="connsiteX23" fmla="*/ 1172 w 21657"/>
                    <a:gd name="connsiteY23" fmla="*/ 8609 h 21939"/>
                    <a:gd name="connsiteX24" fmla="*/ 4229 w 21657"/>
                    <a:gd name="connsiteY24" fmla="*/ 7913 h 21939"/>
                    <a:gd name="connsiteX25" fmla="*/ 4502 w 21657"/>
                    <a:gd name="connsiteY25" fmla="*/ 3964 h 21939"/>
                    <a:gd name="connsiteX26" fmla="*/ 8364 w 21657"/>
                    <a:gd name="connsiteY26" fmla="*/ 6405 h 21939"/>
                    <a:gd name="connsiteX27" fmla="*/ 9722 w 21657"/>
                    <a:gd name="connsiteY27" fmla="*/ 2226 h 21939"/>
                    <a:gd name="connsiteX28" fmla="*/ 11462 w 21657"/>
                    <a:gd name="connsiteY28" fmla="*/ 4681 h 21939"/>
                    <a:gd name="connsiteX0" fmla="*/ 11462 w 21786"/>
                    <a:gd name="connsiteY0" fmla="*/ 4681 h 21939"/>
                    <a:gd name="connsiteX1" fmla="*/ 15790 w 21786"/>
                    <a:gd name="connsiteY1" fmla="*/ 0 h 21939"/>
                    <a:gd name="connsiteX2" fmla="*/ 15854 w 21786"/>
                    <a:gd name="connsiteY2" fmla="*/ 4781 h 21939"/>
                    <a:gd name="connsiteX3" fmla="*/ 19393 w 21786"/>
                    <a:gd name="connsiteY3" fmla="*/ 3293 h 21939"/>
                    <a:gd name="connsiteX4" fmla="*/ 17380 w 21786"/>
                    <a:gd name="connsiteY4" fmla="*/ 6532 h 21939"/>
                    <a:gd name="connsiteX5" fmla="*/ 21600 w 21786"/>
                    <a:gd name="connsiteY5" fmla="*/ 6984 h 21939"/>
                    <a:gd name="connsiteX6" fmla="*/ 17885 w 21786"/>
                    <a:gd name="connsiteY6" fmla="*/ 9814 h 21939"/>
                    <a:gd name="connsiteX7" fmla="*/ 21786 w 21786"/>
                    <a:gd name="connsiteY7" fmla="*/ 11193 h 21939"/>
                    <a:gd name="connsiteX8" fmla="*/ 18295 w 21786"/>
                    <a:gd name="connsiteY8" fmla="*/ 13135 h 21939"/>
                    <a:gd name="connsiteX9" fmla="*/ 18877 w 21786"/>
                    <a:gd name="connsiteY9" fmla="*/ 15971 h 21939"/>
                    <a:gd name="connsiteX10" fmla="*/ 15240 w 21786"/>
                    <a:gd name="connsiteY10" fmla="*/ 15369 h 21939"/>
                    <a:gd name="connsiteX11" fmla="*/ 14942 w 21786"/>
                    <a:gd name="connsiteY11" fmla="*/ 17709 h 21939"/>
                    <a:gd name="connsiteX12" fmla="*/ 12180 w 21786"/>
                    <a:gd name="connsiteY12" fmla="*/ 16274 h 21939"/>
                    <a:gd name="connsiteX13" fmla="*/ 11612 w 21786"/>
                    <a:gd name="connsiteY13" fmla="*/ 19181 h 21939"/>
                    <a:gd name="connsiteX14" fmla="*/ 9872 w 21786"/>
                    <a:gd name="connsiteY14" fmla="*/ 17709 h 21939"/>
                    <a:gd name="connsiteX15" fmla="*/ 8700 w 21786"/>
                    <a:gd name="connsiteY15" fmla="*/ 20051 h 21939"/>
                    <a:gd name="connsiteX16" fmla="*/ 7527 w 21786"/>
                    <a:gd name="connsiteY16" fmla="*/ 18464 h 21939"/>
                    <a:gd name="connsiteX17" fmla="*/ 4917 w 21786"/>
                    <a:gd name="connsiteY17" fmla="*/ 21939 h 21939"/>
                    <a:gd name="connsiteX18" fmla="*/ 4805 w 21786"/>
                    <a:gd name="connsiteY18" fmla="*/ 18579 h 21939"/>
                    <a:gd name="connsiteX19" fmla="*/ 1299 w 21786"/>
                    <a:gd name="connsiteY19" fmla="*/ 18917 h 21939"/>
                    <a:gd name="connsiteX20" fmla="*/ 3058 w 21786"/>
                    <a:gd name="connsiteY20" fmla="*/ 15927 h 21939"/>
                    <a:gd name="connsiteX21" fmla="*/ 0 w 21786"/>
                    <a:gd name="connsiteY21" fmla="*/ 13216 h 21939"/>
                    <a:gd name="connsiteX22" fmla="*/ 3278 w 21786"/>
                    <a:gd name="connsiteY22" fmla="*/ 12028 h 21939"/>
                    <a:gd name="connsiteX23" fmla="*/ 1172 w 21786"/>
                    <a:gd name="connsiteY23" fmla="*/ 8609 h 21939"/>
                    <a:gd name="connsiteX24" fmla="*/ 4229 w 21786"/>
                    <a:gd name="connsiteY24" fmla="*/ 7913 h 21939"/>
                    <a:gd name="connsiteX25" fmla="*/ 4502 w 21786"/>
                    <a:gd name="connsiteY25" fmla="*/ 3964 h 21939"/>
                    <a:gd name="connsiteX26" fmla="*/ 8364 w 21786"/>
                    <a:gd name="connsiteY26" fmla="*/ 6405 h 21939"/>
                    <a:gd name="connsiteX27" fmla="*/ 9722 w 21786"/>
                    <a:gd name="connsiteY27" fmla="*/ 2226 h 21939"/>
                    <a:gd name="connsiteX28" fmla="*/ 11462 w 21786"/>
                    <a:gd name="connsiteY28" fmla="*/ 4681 h 21939"/>
                    <a:gd name="connsiteX0" fmla="*/ 11462 w 21929"/>
                    <a:gd name="connsiteY0" fmla="*/ 4681 h 21939"/>
                    <a:gd name="connsiteX1" fmla="*/ 15790 w 21929"/>
                    <a:gd name="connsiteY1" fmla="*/ 0 h 21939"/>
                    <a:gd name="connsiteX2" fmla="*/ 15854 w 21929"/>
                    <a:gd name="connsiteY2" fmla="*/ 4781 h 21939"/>
                    <a:gd name="connsiteX3" fmla="*/ 19393 w 21929"/>
                    <a:gd name="connsiteY3" fmla="*/ 3293 h 21939"/>
                    <a:gd name="connsiteX4" fmla="*/ 17380 w 21929"/>
                    <a:gd name="connsiteY4" fmla="*/ 6532 h 21939"/>
                    <a:gd name="connsiteX5" fmla="*/ 21600 w 21929"/>
                    <a:gd name="connsiteY5" fmla="*/ 6984 h 21939"/>
                    <a:gd name="connsiteX6" fmla="*/ 17885 w 21929"/>
                    <a:gd name="connsiteY6" fmla="*/ 9814 h 21939"/>
                    <a:gd name="connsiteX7" fmla="*/ 21929 w 21929"/>
                    <a:gd name="connsiteY7" fmla="*/ 11145 h 21939"/>
                    <a:gd name="connsiteX8" fmla="*/ 18295 w 21929"/>
                    <a:gd name="connsiteY8" fmla="*/ 13135 h 21939"/>
                    <a:gd name="connsiteX9" fmla="*/ 18877 w 21929"/>
                    <a:gd name="connsiteY9" fmla="*/ 15971 h 21939"/>
                    <a:gd name="connsiteX10" fmla="*/ 15240 w 21929"/>
                    <a:gd name="connsiteY10" fmla="*/ 15369 h 21939"/>
                    <a:gd name="connsiteX11" fmla="*/ 14942 w 21929"/>
                    <a:gd name="connsiteY11" fmla="*/ 17709 h 21939"/>
                    <a:gd name="connsiteX12" fmla="*/ 12180 w 21929"/>
                    <a:gd name="connsiteY12" fmla="*/ 16274 h 21939"/>
                    <a:gd name="connsiteX13" fmla="*/ 11612 w 21929"/>
                    <a:gd name="connsiteY13" fmla="*/ 19181 h 21939"/>
                    <a:gd name="connsiteX14" fmla="*/ 9872 w 21929"/>
                    <a:gd name="connsiteY14" fmla="*/ 17709 h 21939"/>
                    <a:gd name="connsiteX15" fmla="*/ 8700 w 21929"/>
                    <a:gd name="connsiteY15" fmla="*/ 20051 h 21939"/>
                    <a:gd name="connsiteX16" fmla="*/ 7527 w 21929"/>
                    <a:gd name="connsiteY16" fmla="*/ 18464 h 21939"/>
                    <a:gd name="connsiteX17" fmla="*/ 4917 w 21929"/>
                    <a:gd name="connsiteY17" fmla="*/ 21939 h 21939"/>
                    <a:gd name="connsiteX18" fmla="*/ 4805 w 21929"/>
                    <a:gd name="connsiteY18" fmla="*/ 18579 h 21939"/>
                    <a:gd name="connsiteX19" fmla="*/ 1299 w 21929"/>
                    <a:gd name="connsiteY19" fmla="*/ 18917 h 21939"/>
                    <a:gd name="connsiteX20" fmla="*/ 3058 w 21929"/>
                    <a:gd name="connsiteY20" fmla="*/ 15927 h 21939"/>
                    <a:gd name="connsiteX21" fmla="*/ 0 w 21929"/>
                    <a:gd name="connsiteY21" fmla="*/ 13216 h 21939"/>
                    <a:gd name="connsiteX22" fmla="*/ 3278 w 21929"/>
                    <a:gd name="connsiteY22" fmla="*/ 12028 h 21939"/>
                    <a:gd name="connsiteX23" fmla="*/ 1172 w 21929"/>
                    <a:gd name="connsiteY23" fmla="*/ 8609 h 21939"/>
                    <a:gd name="connsiteX24" fmla="*/ 4229 w 21929"/>
                    <a:gd name="connsiteY24" fmla="*/ 7913 h 21939"/>
                    <a:gd name="connsiteX25" fmla="*/ 4502 w 21929"/>
                    <a:gd name="connsiteY25" fmla="*/ 3964 h 21939"/>
                    <a:gd name="connsiteX26" fmla="*/ 8364 w 21929"/>
                    <a:gd name="connsiteY26" fmla="*/ 6405 h 21939"/>
                    <a:gd name="connsiteX27" fmla="*/ 9722 w 21929"/>
                    <a:gd name="connsiteY27" fmla="*/ 2226 h 21939"/>
                    <a:gd name="connsiteX28" fmla="*/ 11462 w 21929"/>
                    <a:gd name="connsiteY28" fmla="*/ 4681 h 21939"/>
                    <a:gd name="connsiteX0" fmla="*/ 11462 w 21600"/>
                    <a:gd name="connsiteY0" fmla="*/ 4681 h 21939"/>
                    <a:gd name="connsiteX1" fmla="*/ 15790 w 21600"/>
                    <a:gd name="connsiteY1" fmla="*/ 0 h 21939"/>
                    <a:gd name="connsiteX2" fmla="*/ 15854 w 21600"/>
                    <a:gd name="connsiteY2" fmla="*/ 4781 h 21939"/>
                    <a:gd name="connsiteX3" fmla="*/ 19393 w 21600"/>
                    <a:gd name="connsiteY3" fmla="*/ 3293 h 21939"/>
                    <a:gd name="connsiteX4" fmla="*/ 17380 w 21600"/>
                    <a:gd name="connsiteY4" fmla="*/ 6532 h 21939"/>
                    <a:gd name="connsiteX5" fmla="*/ 21600 w 21600"/>
                    <a:gd name="connsiteY5" fmla="*/ 6984 h 21939"/>
                    <a:gd name="connsiteX6" fmla="*/ 17885 w 21600"/>
                    <a:gd name="connsiteY6" fmla="*/ 9814 h 21939"/>
                    <a:gd name="connsiteX7" fmla="*/ 21072 w 21600"/>
                    <a:gd name="connsiteY7" fmla="*/ 11436 h 21939"/>
                    <a:gd name="connsiteX8" fmla="*/ 18295 w 21600"/>
                    <a:gd name="connsiteY8" fmla="*/ 13135 h 21939"/>
                    <a:gd name="connsiteX9" fmla="*/ 18877 w 21600"/>
                    <a:gd name="connsiteY9" fmla="*/ 15971 h 21939"/>
                    <a:gd name="connsiteX10" fmla="*/ 15240 w 21600"/>
                    <a:gd name="connsiteY10" fmla="*/ 15369 h 21939"/>
                    <a:gd name="connsiteX11" fmla="*/ 14942 w 21600"/>
                    <a:gd name="connsiteY11" fmla="*/ 17709 h 21939"/>
                    <a:gd name="connsiteX12" fmla="*/ 12180 w 21600"/>
                    <a:gd name="connsiteY12" fmla="*/ 16274 h 21939"/>
                    <a:gd name="connsiteX13" fmla="*/ 11612 w 21600"/>
                    <a:gd name="connsiteY13" fmla="*/ 19181 h 21939"/>
                    <a:gd name="connsiteX14" fmla="*/ 9872 w 21600"/>
                    <a:gd name="connsiteY14" fmla="*/ 17709 h 21939"/>
                    <a:gd name="connsiteX15" fmla="*/ 8700 w 21600"/>
                    <a:gd name="connsiteY15" fmla="*/ 20051 h 21939"/>
                    <a:gd name="connsiteX16" fmla="*/ 7527 w 21600"/>
                    <a:gd name="connsiteY16" fmla="*/ 18464 h 21939"/>
                    <a:gd name="connsiteX17" fmla="*/ 4917 w 21600"/>
                    <a:gd name="connsiteY17" fmla="*/ 21939 h 21939"/>
                    <a:gd name="connsiteX18" fmla="*/ 4805 w 21600"/>
                    <a:gd name="connsiteY18" fmla="*/ 18579 h 21939"/>
                    <a:gd name="connsiteX19" fmla="*/ 1299 w 21600"/>
                    <a:gd name="connsiteY19" fmla="*/ 18917 h 21939"/>
                    <a:gd name="connsiteX20" fmla="*/ 3058 w 21600"/>
                    <a:gd name="connsiteY20" fmla="*/ 15927 h 21939"/>
                    <a:gd name="connsiteX21" fmla="*/ 0 w 21600"/>
                    <a:gd name="connsiteY21" fmla="*/ 13216 h 21939"/>
                    <a:gd name="connsiteX22" fmla="*/ 3278 w 21600"/>
                    <a:gd name="connsiteY22" fmla="*/ 12028 h 21939"/>
                    <a:gd name="connsiteX23" fmla="*/ 1172 w 21600"/>
                    <a:gd name="connsiteY23" fmla="*/ 8609 h 21939"/>
                    <a:gd name="connsiteX24" fmla="*/ 4229 w 21600"/>
                    <a:gd name="connsiteY24" fmla="*/ 7913 h 21939"/>
                    <a:gd name="connsiteX25" fmla="*/ 4502 w 21600"/>
                    <a:gd name="connsiteY25" fmla="*/ 3964 h 21939"/>
                    <a:gd name="connsiteX26" fmla="*/ 8364 w 21600"/>
                    <a:gd name="connsiteY26" fmla="*/ 6405 h 21939"/>
                    <a:gd name="connsiteX27" fmla="*/ 9722 w 21600"/>
                    <a:gd name="connsiteY27" fmla="*/ 2226 h 21939"/>
                    <a:gd name="connsiteX28" fmla="*/ 11462 w 21600"/>
                    <a:gd name="connsiteY28" fmla="*/ 4681 h 21939"/>
                    <a:gd name="connsiteX0" fmla="*/ 11462 w 21600"/>
                    <a:gd name="connsiteY0" fmla="*/ 4681 h 21939"/>
                    <a:gd name="connsiteX1" fmla="*/ 15790 w 21600"/>
                    <a:gd name="connsiteY1" fmla="*/ 0 h 21939"/>
                    <a:gd name="connsiteX2" fmla="*/ 15854 w 21600"/>
                    <a:gd name="connsiteY2" fmla="*/ 4781 h 21939"/>
                    <a:gd name="connsiteX3" fmla="*/ 19393 w 21600"/>
                    <a:gd name="connsiteY3" fmla="*/ 3293 h 21939"/>
                    <a:gd name="connsiteX4" fmla="*/ 17380 w 21600"/>
                    <a:gd name="connsiteY4" fmla="*/ 6532 h 21939"/>
                    <a:gd name="connsiteX5" fmla="*/ 21600 w 21600"/>
                    <a:gd name="connsiteY5" fmla="*/ 6984 h 21939"/>
                    <a:gd name="connsiteX6" fmla="*/ 17885 w 21600"/>
                    <a:gd name="connsiteY6" fmla="*/ 9814 h 21939"/>
                    <a:gd name="connsiteX7" fmla="*/ 20786 w 21600"/>
                    <a:gd name="connsiteY7" fmla="*/ 12164 h 21939"/>
                    <a:gd name="connsiteX8" fmla="*/ 18295 w 21600"/>
                    <a:gd name="connsiteY8" fmla="*/ 13135 h 21939"/>
                    <a:gd name="connsiteX9" fmla="*/ 18877 w 21600"/>
                    <a:gd name="connsiteY9" fmla="*/ 15971 h 21939"/>
                    <a:gd name="connsiteX10" fmla="*/ 15240 w 21600"/>
                    <a:gd name="connsiteY10" fmla="*/ 15369 h 21939"/>
                    <a:gd name="connsiteX11" fmla="*/ 14942 w 21600"/>
                    <a:gd name="connsiteY11" fmla="*/ 17709 h 21939"/>
                    <a:gd name="connsiteX12" fmla="*/ 12180 w 21600"/>
                    <a:gd name="connsiteY12" fmla="*/ 16274 h 21939"/>
                    <a:gd name="connsiteX13" fmla="*/ 11612 w 21600"/>
                    <a:gd name="connsiteY13" fmla="*/ 19181 h 21939"/>
                    <a:gd name="connsiteX14" fmla="*/ 9872 w 21600"/>
                    <a:gd name="connsiteY14" fmla="*/ 17709 h 21939"/>
                    <a:gd name="connsiteX15" fmla="*/ 8700 w 21600"/>
                    <a:gd name="connsiteY15" fmla="*/ 20051 h 21939"/>
                    <a:gd name="connsiteX16" fmla="*/ 7527 w 21600"/>
                    <a:gd name="connsiteY16" fmla="*/ 18464 h 21939"/>
                    <a:gd name="connsiteX17" fmla="*/ 4917 w 21600"/>
                    <a:gd name="connsiteY17" fmla="*/ 21939 h 21939"/>
                    <a:gd name="connsiteX18" fmla="*/ 4805 w 21600"/>
                    <a:gd name="connsiteY18" fmla="*/ 18579 h 21939"/>
                    <a:gd name="connsiteX19" fmla="*/ 1299 w 21600"/>
                    <a:gd name="connsiteY19" fmla="*/ 18917 h 21939"/>
                    <a:gd name="connsiteX20" fmla="*/ 3058 w 21600"/>
                    <a:gd name="connsiteY20" fmla="*/ 15927 h 21939"/>
                    <a:gd name="connsiteX21" fmla="*/ 0 w 21600"/>
                    <a:gd name="connsiteY21" fmla="*/ 13216 h 21939"/>
                    <a:gd name="connsiteX22" fmla="*/ 3278 w 21600"/>
                    <a:gd name="connsiteY22" fmla="*/ 12028 h 21939"/>
                    <a:gd name="connsiteX23" fmla="*/ 1172 w 21600"/>
                    <a:gd name="connsiteY23" fmla="*/ 8609 h 21939"/>
                    <a:gd name="connsiteX24" fmla="*/ 4229 w 21600"/>
                    <a:gd name="connsiteY24" fmla="*/ 7913 h 21939"/>
                    <a:gd name="connsiteX25" fmla="*/ 4502 w 21600"/>
                    <a:gd name="connsiteY25" fmla="*/ 3964 h 21939"/>
                    <a:gd name="connsiteX26" fmla="*/ 8364 w 21600"/>
                    <a:gd name="connsiteY26" fmla="*/ 6405 h 21939"/>
                    <a:gd name="connsiteX27" fmla="*/ 9722 w 21600"/>
                    <a:gd name="connsiteY27" fmla="*/ 2226 h 21939"/>
                    <a:gd name="connsiteX28" fmla="*/ 11462 w 21600"/>
                    <a:gd name="connsiteY28" fmla="*/ 4681 h 21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600" h="21939">
                      <a:moveTo>
                        <a:pt x="11462" y="4681"/>
                      </a:moveTo>
                      <a:lnTo>
                        <a:pt x="15790" y="0"/>
                      </a:lnTo>
                      <a:cubicBezTo>
                        <a:pt x="15702" y="1926"/>
                        <a:pt x="15942" y="2855"/>
                        <a:pt x="15854" y="4781"/>
                      </a:cubicBezTo>
                      <a:lnTo>
                        <a:pt x="19393" y="3293"/>
                      </a:lnTo>
                      <a:lnTo>
                        <a:pt x="17380" y="6532"/>
                      </a:lnTo>
                      <a:lnTo>
                        <a:pt x="21600" y="6984"/>
                      </a:lnTo>
                      <a:lnTo>
                        <a:pt x="17885" y="9814"/>
                      </a:lnTo>
                      <a:cubicBezTo>
                        <a:pt x="18013" y="10419"/>
                        <a:pt x="20658" y="11559"/>
                        <a:pt x="20786" y="12164"/>
                      </a:cubicBezTo>
                      <a:cubicBezTo>
                        <a:pt x="20794" y="12666"/>
                        <a:pt x="18287" y="12633"/>
                        <a:pt x="18295" y="13135"/>
                      </a:cubicBezTo>
                      <a:lnTo>
                        <a:pt x="18877" y="15971"/>
                      </a:lnTo>
                      <a:lnTo>
                        <a:pt x="15240" y="15369"/>
                      </a:lnTo>
                      <a:cubicBezTo>
                        <a:pt x="15341" y="16376"/>
                        <a:pt x="14841" y="16702"/>
                        <a:pt x="14942" y="17709"/>
                      </a:cubicBezTo>
                      <a:lnTo>
                        <a:pt x="12180" y="16274"/>
                      </a:lnTo>
                      <a:lnTo>
                        <a:pt x="11612" y="19181"/>
                      </a:lnTo>
                      <a:lnTo>
                        <a:pt x="9872" y="17709"/>
                      </a:lnTo>
                      <a:lnTo>
                        <a:pt x="8700" y="20051"/>
                      </a:lnTo>
                      <a:lnTo>
                        <a:pt x="7527" y="18464"/>
                      </a:lnTo>
                      <a:lnTo>
                        <a:pt x="4917" y="21939"/>
                      </a:lnTo>
                      <a:cubicBezTo>
                        <a:pt x="4880" y="20819"/>
                        <a:pt x="4842" y="19699"/>
                        <a:pt x="4805" y="18579"/>
                      </a:cubicBezTo>
                      <a:lnTo>
                        <a:pt x="1299" y="18917"/>
                      </a:lnTo>
                      <a:lnTo>
                        <a:pt x="3058" y="15927"/>
                      </a:lnTo>
                      <a:lnTo>
                        <a:pt x="0" y="13216"/>
                      </a:lnTo>
                      <a:lnTo>
                        <a:pt x="3278" y="12028"/>
                      </a:lnTo>
                      <a:lnTo>
                        <a:pt x="1172" y="8609"/>
                      </a:lnTo>
                      <a:lnTo>
                        <a:pt x="4229" y="7913"/>
                      </a:lnTo>
                      <a:lnTo>
                        <a:pt x="4502" y="3964"/>
                      </a:lnTo>
                      <a:lnTo>
                        <a:pt x="8364" y="6405"/>
                      </a:lnTo>
                      <a:lnTo>
                        <a:pt x="9722" y="2226"/>
                      </a:lnTo>
                      <a:lnTo>
                        <a:pt x="11462" y="46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テキスト ボックス 39">
                  <a:extLst>
                    <a:ext uri="{FF2B5EF4-FFF2-40B4-BE49-F238E27FC236}">
                      <a16:creationId xmlns:a16="http://schemas.microsoft.com/office/drawing/2014/main" id="{3EEB8D19-7450-4497-8E20-BEDB96639C68}"/>
                    </a:ext>
                  </a:extLst>
                </p:cNvPr>
                <p:cNvSpPr txBox="1"/>
                <p:nvPr/>
              </p:nvSpPr>
              <p:spPr>
                <a:xfrm>
                  <a:off x="2051720" y="3320232"/>
                  <a:ext cx="867097" cy="4314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1300"/>
                    </a:lnSpc>
                  </a:pPr>
                  <a:r>
                    <a:rPr lang="en-GB" sz="1400" i="1" dirty="0">
                      <a:solidFill>
                        <a:srgbClr val="FFFF00"/>
                      </a:solidFill>
                      <a:cs typeface="Times New Roman" panose="02020603050405020304" pitchFamily="18" charset="0"/>
                    </a:rPr>
                    <a:t>nuclear</a:t>
                  </a:r>
                </a:p>
                <a:p>
                  <a:pPr algn="ctr">
                    <a:lnSpc>
                      <a:spcPts val="1300"/>
                    </a:lnSpc>
                  </a:pPr>
                  <a:r>
                    <a:rPr lang="en-GB" sz="1400" i="1" dirty="0">
                      <a:solidFill>
                        <a:srgbClr val="FFFF00"/>
                      </a:solidFill>
                      <a:cs typeface="Times New Roman" panose="02020603050405020304" pitchFamily="18" charset="0"/>
                    </a:rPr>
                    <a:t>explosion</a:t>
                  </a:r>
                </a:p>
              </p:txBody>
            </p:sp>
            <p:sp>
              <p:nvSpPr>
                <p:cNvPr id="67" name="フリーフォーム: 図形 71">
                  <a:extLst>
                    <a:ext uri="{FF2B5EF4-FFF2-40B4-BE49-F238E27FC236}">
                      <a16:creationId xmlns:a16="http://schemas.microsoft.com/office/drawing/2014/main" id="{7A8E9AE2-FB0E-4929-93E0-0CA844138370}"/>
                    </a:ext>
                  </a:extLst>
                </p:cNvPr>
                <p:cNvSpPr/>
                <p:nvPr/>
              </p:nvSpPr>
              <p:spPr>
                <a:xfrm>
                  <a:off x="2173778" y="3084022"/>
                  <a:ext cx="66502" cy="137160"/>
                </a:xfrm>
                <a:custGeom>
                  <a:avLst/>
                  <a:gdLst>
                    <a:gd name="connsiteX0" fmla="*/ 66502 w 66502"/>
                    <a:gd name="connsiteY0" fmla="*/ 137160 h 137160"/>
                    <a:gd name="connsiteX1" fmla="*/ 37407 w 66502"/>
                    <a:gd name="connsiteY1" fmla="*/ 91440 h 137160"/>
                    <a:gd name="connsiteX2" fmla="*/ 0 w 66502"/>
                    <a:gd name="connsiteY2" fmla="*/ 66502 h 137160"/>
                    <a:gd name="connsiteX3" fmla="*/ 12469 w 66502"/>
                    <a:gd name="connsiteY3" fmla="*/ 0 h 137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502" h="137160">
                      <a:moveTo>
                        <a:pt x="66502" y="137160"/>
                      </a:moveTo>
                      <a:cubicBezTo>
                        <a:pt x="62856" y="131083"/>
                        <a:pt x="41247" y="94320"/>
                        <a:pt x="37407" y="91440"/>
                      </a:cubicBezTo>
                      <a:cubicBezTo>
                        <a:pt x="14319" y="74124"/>
                        <a:pt x="26722" y="82535"/>
                        <a:pt x="0" y="66502"/>
                      </a:cubicBezTo>
                      <a:cubicBezTo>
                        <a:pt x="22444" y="36576"/>
                        <a:pt x="12469" y="56803"/>
                        <a:pt x="1246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テキスト ボックス 31">
                  <a:extLst>
                    <a:ext uri="{FF2B5EF4-FFF2-40B4-BE49-F238E27FC236}">
                      <a16:creationId xmlns:a16="http://schemas.microsoft.com/office/drawing/2014/main" id="{792E9683-7CE9-4128-9A1C-B0E9CA09A47C}"/>
                    </a:ext>
                  </a:extLst>
                </p:cNvPr>
                <p:cNvSpPr txBox="1"/>
                <p:nvPr/>
              </p:nvSpPr>
              <p:spPr>
                <a:xfrm>
                  <a:off x="1329189" y="2069222"/>
                  <a:ext cx="92044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Release </a:t>
                  </a:r>
                  <a:r>
                    <a:rPr lang="en-GB" sz="1400" b="1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</a:t>
                  </a:r>
                  <a:endParaRPr lang="en-GB" sz="1400" b="1" baseline="-25000" dirty="0"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フリーフォーム: 図形 76">
                  <a:extLst>
                    <a:ext uri="{FF2B5EF4-FFF2-40B4-BE49-F238E27FC236}">
                      <a16:creationId xmlns:a16="http://schemas.microsoft.com/office/drawing/2014/main" id="{C5513F7B-A3D2-4918-94A5-B86E0C2A3DE8}"/>
                    </a:ext>
                  </a:extLst>
                </p:cNvPr>
                <p:cNvSpPr/>
                <p:nvPr/>
              </p:nvSpPr>
              <p:spPr>
                <a:xfrm>
                  <a:off x="1982585" y="2988425"/>
                  <a:ext cx="353569" cy="159481"/>
                </a:xfrm>
                <a:custGeom>
                  <a:avLst/>
                  <a:gdLst>
                    <a:gd name="connsiteX0" fmla="*/ 199506 w 353569"/>
                    <a:gd name="connsiteY0" fmla="*/ 112222 h 159481"/>
                    <a:gd name="connsiteX1" fmla="*/ 162099 w 353569"/>
                    <a:gd name="connsiteY1" fmla="*/ 133004 h 159481"/>
                    <a:gd name="connsiteX2" fmla="*/ 137160 w 353569"/>
                    <a:gd name="connsiteY2" fmla="*/ 137160 h 159481"/>
                    <a:gd name="connsiteX3" fmla="*/ 24939 w 353569"/>
                    <a:gd name="connsiteY3" fmla="*/ 149630 h 159481"/>
                    <a:gd name="connsiteX4" fmla="*/ 0 w 353569"/>
                    <a:gd name="connsiteY4" fmla="*/ 149630 h 159481"/>
                    <a:gd name="connsiteX5" fmla="*/ 12470 w 353569"/>
                    <a:gd name="connsiteY5" fmla="*/ 124691 h 159481"/>
                    <a:gd name="connsiteX6" fmla="*/ 29095 w 353569"/>
                    <a:gd name="connsiteY6" fmla="*/ 103910 h 159481"/>
                    <a:gd name="connsiteX7" fmla="*/ 37408 w 353569"/>
                    <a:gd name="connsiteY7" fmla="*/ 91440 h 159481"/>
                    <a:gd name="connsiteX8" fmla="*/ 74815 w 353569"/>
                    <a:gd name="connsiteY8" fmla="*/ 74815 h 159481"/>
                    <a:gd name="connsiteX9" fmla="*/ 99753 w 353569"/>
                    <a:gd name="connsiteY9" fmla="*/ 66502 h 159481"/>
                    <a:gd name="connsiteX10" fmla="*/ 116379 w 353569"/>
                    <a:gd name="connsiteY10" fmla="*/ 62346 h 159481"/>
                    <a:gd name="connsiteX11" fmla="*/ 128848 w 353569"/>
                    <a:gd name="connsiteY11" fmla="*/ 54033 h 159481"/>
                    <a:gd name="connsiteX12" fmla="*/ 145473 w 353569"/>
                    <a:gd name="connsiteY12" fmla="*/ 41564 h 159481"/>
                    <a:gd name="connsiteX13" fmla="*/ 199506 w 353569"/>
                    <a:gd name="connsiteY13" fmla="*/ 16626 h 159481"/>
                    <a:gd name="connsiteX14" fmla="*/ 224444 w 353569"/>
                    <a:gd name="connsiteY14" fmla="*/ 12470 h 159481"/>
                    <a:gd name="connsiteX15" fmla="*/ 249382 w 353569"/>
                    <a:gd name="connsiteY15" fmla="*/ 4157 h 159481"/>
                    <a:gd name="connsiteX16" fmla="*/ 261851 w 353569"/>
                    <a:gd name="connsiteY16" fmla="*/ 0 h 159481"/>
                    <a:gd name="connsiteX17" fmla="*/ 295102 w 353569"/>
                    <a:gd name="connsiteY17" fmla="*/ 8313 h 159481"/>
                    <a:gd name="connsiteX18" fmla="*/ 307571 w 353569"/>
                    <a:gd name="connsiteY18" fmla="*/ 20782 h 159481"/>
                    <a:gd name="connsiteX19" fmla="*/ 320040 w 353569"/>
                    <a:gd name="connsiteY19" fmla="*/ 29095 h 159481"/>
                    <a:gd name="connsiteX20" fmla="*/ 328353 w 353569"/>
                    <a:gd name="connsiteY20" fmla="*/ 41564 h 159481"/>
                    <a:gd name="connsiteX21" fmla="*/ 349135 w 353569"/>
                    <a:gd name="connsiteY21" fmla="*/ 62346 h 159481"/>
                    <a:gd name="connsiteX22" fmla="*/ 353291 w 353569"/>
                    <a:gd name="connsiteY22" fmla="*/ 74815 h 159481"/>
                    <a:gd name="connsiteX23" fmla="*/ 328353 w 353569"/>
                    <a:gd name="connsiteY23" fmla="*/ 95597 h 159481"/>
                    <a:gd name="connsiteX24" fmla="*/ 295102 w 353569"/>
                    <a:gd name="connsiteY24" fmla="*/ 103910 h 159481"/>
                    <a:gd name="connsiteX25" fmla="*/ 282633 w 353569"/>
                    <a:gd name="connsiteY25" fmla="*/ 112222 h 159481"/>
                    <a:gd name="connsiteX26" fmla="*/ 270164 w 353569"/>
                    <a:gd name="connsiteY26" fmla="*/ 116379 h 159481"/>
                    <a:gd name="connsiteX27" fmla="*/ 228600 w 353569"/>
                    <a:gd name="connsiteY27" fmla="*/ 124691 h 159481"/>
                    <a:gd name="connsiteX28" fmla="*/ 199506 w 353569"/>
                    <a:gd name="connsiteY28" fmla="*/ 133004 h 159481"/>
                    <a:gd name="connsiteX29" fmla="*/ 199506 w 353569"/>
                    <a:gd name="connsiteY29" fmla="*/ 112222 h 159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53569" h="159481">
                      <a:moveTo>
                        <a:pt x="199506" y="112222"/>
                      </a:moveTo>
                      <a:cubicBezTo>
                        <a:pt x="194147" y="115437"/>
                        <a:pt x="170046" y="130620"/>
                        <a:pt x="162099" y="133004"/>
                      </a:cubicBezTo>
                      <a:cubicBezTo>
                        <a:pt x="154027" y="135426"/>
                        <a:pt x="145532" y="136194"/>
                        <a:pt x="137160" y="137160"/>
                      </a:cubicBezTo>
                      <a:cubicBezTo>
                        <a:pt x="-7659" y="153870"/>
                        <a:pt x="99874" y="138923"/>
                        <a:pt x="24939" y="149630"/>
                      </a:cubicBezTo>
                      <a:cubicBezTo>
                        <a:pt x="24939" y="149630"/>
                        <a:pt x="0" y="171796"/>
                        <a:pt x="0" y="149630"/>
                      </a:cubicBezTo>
                      <a:cubicBezTo>
                        <a:pt x="0" y="140336"/>
                        <a:pt x="7480" y="132532"/>
                        <a:pt x="12470" y="124691"/>
                      </a:cubicBezTo>
                      <a:cubicBezTo>
                        <a:pt x="17233" y="117207"/>
                        <a:pt x="23772" y="111007"/>
                        <a:pt x="29095" y="103910"/>
                      </a:cubicBezTo>
                      <a:cubicBezTo>
                        <a:pt x="32092" y="99913"/>
                        <a:pt x="34210" y="95278"/>
                        <a:pt x="37408" y="91440"/>
                      </a:cubicBezTo>
                      <a:cubicBezTo>
                        <a:pt x="53837" y="71725"/>
                        <a:pt x="46945" y="81782"/>
                        <a:pt x="74815" y="74815"/>
                      </a:cubicBezTo>
                      <a:cubicBezTo>
                        <a:pt x="83316" y="72690"/>
                        <a:pt x="91252" y="68627"/>
                        <a:pt x="99753" y="66502"/>
                      </a:cubicBezTo>
                      <a:lnTo>
                        <a:pt x="116379" y="62346"/>
                      </a:lnTo>
                      <a:cubicBezTo>
                        <a:pt x="120535" y="59575"/>
                        <a:pt x="124783" y="56937"/>
                        <a:pt x="128848" y="54033"/>
                      </a:cubicBezTo>
                      <a:cubicBezTo>
                        <a:pt x="134485" y="50007"/>
                        <a:pt x="139489" y="45054"/>
                        <a:pt x="145473" y="41564"/>
                      </a:cubicBezTo>
                      <a:cubicBezTo>
                        <a:pt x="152709" y="37343"/>
                        <a:pt x="186900" y="20064"/>
                        <a:pt x="199506" y="16626"/>
                      </a:cubicBezTo>
                      <a:cubicBezTo>
                        <a:pt x="207636" y="14409"/>
                        <a:pt x="216131" y="13855"/>
                        <a:pt x="224444" y="12470"/>
                      </a:cubicBezTo>
                      <a:lnTo>
                        <a:pt x="249382" y="4157"/>
                      </a:lnTo>
                      <a:lnTo>
                        <a:pt x="261851" y="0"/>
                      </a:lnTo>
                      <a:cubicBezTo>
                        <a:pt x="272935" y="2771"/>
                        <a:pt x="284701" y="3585"/>
                        <a:pt x="295102" y="8313"/>
                      </a:cubicBezTo>
                      <a:cubicBezTo>
                        <a:pt x="300453" y="10745"/>
                        <a:pt x="303055" y="17019"/>
                        <a:pt x="307571" y="20782"/>
                      </a:cubicBezTo>
                      <a:cubicBezTo>
                        <a:pt x="311409" y="23980"/>
                        <a:pt x="315884" y="26324"/>
                        <a:pt x="320040" y="29095"/>
                      </a:cubicBezTo>
                      <a:cubicBezTo>
                        <a:pt x="322811" y="33251"/>
                        <a:pt x="324821" y="38032"/>
                        <a:pt x="328353" y="41564"/>
                      </a:cubicBezTo>
                      <a:cubicBezTo>
                        <a:pt x="356062" y="69273"/>
                        <a:pt x="326967" y="29095"/>
                        <a:pt x="349135" y="62346"/>
                      </a:cubicBezTo>
                      <a:cubicBezTo>
                        <a:pt x="350520" y="66502"/>
                        <a:pt x="354676" y="70659"/>
                        <a:pt x="353291" y="74815"/>
                      </a:cubicBezTo>
                      <a:cubicBezTo>
                        <a:pt x="351777" y="79358"/>
                        <a:pt x="333401" y="93761"/>
                        <a:pt x="328353" y="95597"/>
                      </a:cubicBezTo>
                      <a:cubicBezTo>
                        <a:pt x="317616" y="99501"/>
                        <a:pt x="295102" y="103910"/>
                        <a:pt x="295102" y="103910"/>
                      </a:cubicBezTo>
                      <a:cubicBezTo>
                        <a:pt x="290946" y="106681"/>
                        <a:pt x="287101" y="109988"/>
                        <a:pt x="282633" y="112222"/>
                      </a:cubicBezTo>
                      <a:cubicBezTo>
                        <a:pt x="278714" y="114181"/>
                        <a:pt x="274433" y="115394"/>
                        <a:pt x="270164" y="116379"/>
                      </a:cubicBezTo>
                      <a:cubicBezTo>
                        <a:pt x="256397" y="119556"/>
                        <a:pt x="242307" y="121264"/>
                        <a:pt x="228600" y="124691"/>
                      </a:cubicBezTo>
                      <a:cubicBezTo>
                        <a:pt x="207725" y="129911"/>
                        <a:pt x="217394" y="127042"/>
                        <a:pt x="199506" y="133004"/>
                      </a:cubicBezTo>
                      <a:lnTo>
                        <a:pt x="199506" y="1122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フリーフォーム: 図形 77">
                  <a:extLst>
                    <a:ext uri="{FF2B5EF4-FFF2-40B4-BE49-F238E27FC236}">
                      <a16:creationId xmlns:a16="http://schemas.microsoft.com/office/drawing/2014/main" id="{40DB9240-44FF-42CB-BA2F-91B45B70807D}"/>
                    </a:ext>
                  </a:extLst>
                </p:cNvPr>
                <p:cNvSpPr/>
                <p:nvPr/>
              </p:nvSpPr>
              <p:spPr>
                <a:xfrm>
                  <a:off x="1761682" y="2813858"/>
                  <a:ext cx="320656" cy="245226"/>
                </a:xfrm>
                <a:custGeom>
                  <a:avLst/>
                  <a:gdLst>
                    <a:gd name="connsiteX0" fmla="*/ 299874 w 320656"/>
                    <a:gd name="connsiteY0" fmla="*/ 245226 h 245226"/>
                    <a:gd name="connsiteX1" fmla="*/ 279093 w 320656"/>
                    <a:gd name="connsiteY1" fmla="*/ 236913 h 245226"/>
                    <a:gd name="connsiteX2" fmla="*/ 166871 w 320656"/>
                    <a:gd name="connsiteY2" fmla="*/ 228600 h 245226"/>
                    <a:gd name="connsiteX3" fmla="*/ 179340 w 320656"/>
                    <a:gd name="connsiteY3" fmla="*/ 211975 h 245226"/>
                    <a:gd name="connsiteX4" fmla="*/ 204278 w 320656"/>
                    <a:gd name="connsiteY4" fmla="*/ 203662 h 245226"/>
                    <a:gd name="connsiteX5" fmla="*/ 233373 w 320656"/>
                    <a:gd name="connsiteY5" fmla="*/ 195349 h 245226"/>
                    <a:gd name="connsiteX6" fmla="*/ 241685 w 320656"/>
                    <a:gd name="connsiteY6" fmla="*/ 178724 h 245226"/>
                    <a:gd name="connsiteX7" fmla="*/ 249998 w 320656"/>
                    <a:gd name="connsiteY7" fmla="*/ 166255 h 245226"/>
                    <a:gd name="connsiteX8" fmla="*/ 254154 w 320656"/>
                    <a:gd name="connsiteY8" fmla="*/ 153786 h 245226"/>
                    <a:gd name="connsiteX9" fmla="*/ 287405 w 320656"/>
                    <a:gd name="connsiteY9" fmla="*/ 137160 h 245226"/>
                    <a:gd name="connsiteX10" fmla="*/ 291562 w 320656"/>
                    <a:gd name="connsiteY10" fmla="*/ 124691 h 245226"/>
                    <a:gd name="connsiteX11" fmla="*/ 295718 w 320656"/>
                    <a:gd name="connsiteY11" fmla="*/ 108066 h 245226"/>
                    <a:gd name="connsiteX12" fmla="*/ 320656 w 320656"/>
                    <a:gd name="connsiteY12" fmla="*/ 78971 h 245226"/>
                    <a:gd name="connsiteX13" fmla="*/ 304031 w 320656"/>
                    <a:gd name="connsiteY13" fmla="*/ 66502 h 245226"/>
                    <a:gd name="connsiteX14" fmla="*/ 262467 w 320656"/>
                    <a:gd name="connsiteY14" fmla="*/ 70658 h 245226"/>
                    <a:gd name="connsiteX15" fmla="*/ 245842 w 320656"/>
                    <a:gd name="connsiteY15" fmla="*/ 83127 h 245226"/>
                    <a:gd name="connsiteX16" fmla="*/ 225060 w 320656"/>
                    <a:gd name="connsiteY16" fmla="*/ 95597 h 245226"/>
                    <a:gd name="connsiteX17" fmla="*/ 195965 w 320656"/>
                    <a:gd name="connsiteY17" fmla="*/ 99753 h 245226"/>
                    <a:gd name="connsiteX18" fmla="*/ 171027 w 320656"/>
                    <a:gd name="connsiteY18" fmla="*/ 108066 h 245226"/>
                    <a:gd name="connsiteX19" fmla="*/ 158558 w 320656"/>
                    <a:gd name="connsiteY19" fmla="*/ 112222 h 245226"/>
                    <a:gd name="connsiteX20" fmla="*/ 129463 w 320656"/>
                    <a:gd name="connsiteY20" fmla="*/ 124691 h 245226"/>
                    <a:gd name="connsiteX21" fmla="*/ 62962 w 320656"/>
                    <a:gd name="connsiteY21" fmla="*/ 133004 h 245226"/>
                    <a:gd name="connsiteX22" fmla="*/ 46336 w 320656"/>
                    <a:gd name="connsiteY22" fmla="*/ 128847 h 245226"/>
                    <a:gd name="connsiteX23" fmla="*/ 71274 w 320656"/>
                    <a:gd name="connsiteY23" fmla="*/ 116378 h 245226"/>
                    <a:gd name="connsiteX24" fmla="*/ 121151 w 320656"/>
                    <a:gd name="connsiteY24" fmla="*/ 103909 h 245226"/>
                    <a:gd name="connsiteX25" fmla="*/ 141933 w 320656"/>
                    <a:gd name="connsiteY25" fmla="*/ 95597 h 245226"/>
                    <a:gd name="connsiteX26" fmla="*/ 146089 w 320656"/>
                    <a:gd name="connsiteY26" fmla="*/ 78971 h 245226"/>
                    <a:gd name="connsiteX27" fmla="*/ 121151 w 320656"/>
                    <a:gd name="connsiteY27" fmla="*/ 62346 h 245226"/>
                    <a:gd name="connsiteX28" fmla="*/ 21398 w 320656"/>
                    <a:gd name="connsiteY28" fmla="*/ 45720 h 245226"/>
                    <a:gd name="connsiteX29" fmla="*/ 25554 w 320656"/>
                    <a:gd name="connsiteY29" fmla="*/ 12469 h 245226"/>
                    <a:gd name="connsiteX30" fmla="*/ 616 w 320656"/>
                    <a:gd name="connsiteY30" fmla="*/ 0 h 245226"/>
                    <a:gd name="connsiteX31" fmla="*/ 616 w 320656"/>
                    <a:gd name="connsiteY31" fmla="*/ 4157 h 24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20656" h="245226">
                      <a:moveTo>
                        <a:pt x="299874" y="245226"/>
                      </a:moveTo>
                      <a:cubicBezTo>
                        <a:pt x="292947" y="242455"/>
                        <a:pt x="286496" y="237838"/>
                        <a:pt x="279093" y="236913"/>
                      </a:cubicBezTo>
                      <a:cubicBezTo>
                        <a:pt x="241873" y="232260"/>
                        <a:pt x="203261" y="237697"/>
                        <a:pt x="166871" y="228600"/>
                      </a:cubicBezTo>
                      <a:cubicBezTo>
                        <a:pt x="160151" y="226920"/>
                        <a:pt x="173576" y="215817"/>
                        <a:pt x="179340" y="211975"/>
                      </a:cubicBezTo>
                      <a:cubicBezTo>
                        <a:pt x="186631" y="207115"/>
                        <a:pt x="195885" y="206180"/>
                        <a:pt x="204278" y="203662"/>
                      </a:cubicBezTo>
                      <a:cubicBezTo>
                        <a:pt x="256455" y="188009"/>
                        <a:pt x="191474" y="209316"/>
                        <a:pt x="233373" y="195349"/>
                      </a:cubicBezTo>
                      <a:cubicBezTo>
                        <a:pt x="236144" y="189807"/>
                        <a:pt x="238611" y="184103"/>
                        <a:pt x="241685" y="178724"/>
                      </a:cubicBezTo>
                      <a:cubicBezTo>
                        <a:pt x="244163" y="174387"/>
                        <a:pt x="247764" y="170723"/>
                        <a:pt x="249998" y="166255"/>
                      </a:cubicBezTo>
                      <a:cubicBezTo>
                        <a:pt x="251957" y="162336"/>
                        <a:pt x="251349" y="157152"/>
                        <a:pt x="254154" y="153786"/>
                      </a:cubicBezTo>
                      <a:cubicBezTo>
                        <a:pt x="265309" y="140400"/>
                        <a:pt x="272339" y="140927"/>
                        <a:pt x="287405" y="137160"/>
                      </a:cubicBezTo>
                      <a:cubicBezTo>
                        <a:pt x="288791" y="133004"/>
                        <a:pt x="290358" y="128904"/>
                        <a:pt x="291562" y="124691"/>
                      </a:cubicBezTo>
                      <a:cubicBezTo>
                        <a:pt x="293131" y="119199"/>
                        <a:pt x="293468" y="113316"/>
                        <a:pt x="295718" y="108066"/>
                      </a:cubicBezTo>
                      <a:cubicBezTo>
                        <a:pt x="300465" y="96990"/>
                        <a:pt x="312915" y="86713"/>
                        <a:pt x="320656" y="78971"/>
                      </a:cubicBezTo>
                      <a:cubicBezTo>
                        <a:pt x="315114" y="74815"/>
                        <a:pt x="310889" y="67482"/>
                        <a:pt x="304031" y="66502"/>
                      </a:cubicBezTo>
                      <a:cubicBezTo>
                        <a:pt x="290247" y="64533"/>
                        <a:pt x="275855" y="66833"/>
                        <a:pt x="262467" y="70658"/>
                      </a:cubicBezTo>
                      <a:cubicBezTo>
                        <a:pt x="255806" y="72561"/>
                        <a:pt x="251606" y="79284"/>
                        <a:pt x="245842" y="83127"/>
                      </a:cubicBezTo>
                      <a:cubicBezTo>
                        <a:pt x="239120" y="87608"/>
                        <a:pt x="232724" y="93042"/>
                        <a:pt x="225060" y="95597"/>
                      </a:cubicBezTo>
                      <a:cubicBezTo>
                        <a:pt x="215766" y="98695"/>
                        <a:pt x="205663" y="98368"/>
                        <a:pt x="195965" y="99753"/>
                      </a:cubicBezTo>
                      <a:lnTo>
                        <a:pt x="171027" y="108066"/>
                      </a:lnTo>
                      <a:cubicBezTo>
                        <a:pt x="166871" y="109451"/>
                        <a:pt x="162585" y="110496"/>
                        <a:pt x="158558" y="112222"/>
                      </a:cubicBezTo>
                      <a:cubicBezTo>
                        <a:pt x="148860" y="116378"/>
                        <a:pt x="139774" y="122450"/>
                        <a:pt x="129463" y="124691"/>
                      </a:cubicBezTo>
                      <a:cubicBezTo>
                        <a:pt x="107633" y="129437"/>
                        <a:pt x="85129" y="130233"/>
                        <a:pt x="62962" y="133004"/>
                      </a:cubicBezTo>
                      <a:cubicBezTo>
                        <a:pt x="57420" y="131618"/>
                        <a:pt x="43781" y="133957"/>
                        <a:pt x="46336" y="128847"/>
                      </a:cubicBezTo>
                      <a:cubicBezTo>
                        <a:pt x="50492" y="120534"/>
                        <a:pt x="62457" y="119317"/>
                        <a:pt x="71274" y="116378"/>
                      </a:cubicBezTo>
                      <a:cubicBezTo>
                        <a:pt x="87532" y="110959"/>
                        <a:pt x="104710" y="108744"/>
                        <a:pt x="121151" y="103909"/>
                      </a:cubicBezTo>
                      <a:cubicBezTo>
                        <a:pt x="128309" y="101804"/>
                        <a:pt x="135006" y="98368"/>
                        <a:pt x="141933" y="95597"/>
                      </a:cubicBezTo>
                      <a:cubicBezTo>
                        <a:pt x="143318" y="90055"/>
                        <a:pt x="149117" y="83815"/>
                        <a:pt x="146089" y="78971"/>
                      </a:cubicBezTo>
                      <a:cubicBezTo>
                        <a:pt x="140794" y="70499"/>
                        <a:pt x="130389" y="66150"/>
                        <a:pt x="121151" y="62346"/>
                      </a:cubicBezTo>
                      <a:cubicBezTo>
                        <a:pt x="84225" y="47141"/>
                        <a:pt x="61195" y="48782"/>
                        <a:pt x="21398" y="45720"/>
                      </a:cubicBezTo>
                      <a:cubicBezTo>
                        <a:pt x="29998" y="32820"/>
                        <a:pt x="35827" y="30446"/>
                        <a:pt x="25554" y="12469"/>
                      </a:cubicBezTo>
                      <a:cubicBezTo>
                        <a:pt x="23153" y="8268"/>
                        <a:pt x="5796" y="0"/>
                        <a:pt x="616" y="0"/>
                      </a:cubicBezTo>
                      <a:cubicBezTo>
                        <a:pt x="-770" y="0"/>
                        <a:pt x="616" y="2771"/>
                        <a:pt x="616" y="4157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矢印: 右 29">
                  <a:extLst>
                    <a:ext uri="{FF2B5EF4-FFF2-40B4-BE49-F238E27FC236}">
                      <a16:creationId xmlns:a16="http://schemas.microsoft.com/office/drawing/2014/main" id="{A8B65A49-0B4C-4F54-95DA-B954624E1549}"/>
                    </a:ext>
                  </a:extLst>
                </p:cNvPr>
                <p:cNvSpPr/>
                <p:nvPr/>
              </p:nvSpPr>
              <p:spPr>
                <a:xfrm rot="16200000">
                  <a:off x="1515078" y="2510294"/>
                  <a:ext cx="503063" cy="138172"/>
                </a:xfrm>
                <a:prstGeom prst="rightArrow">
                  <a:avLst>
                    <a:gd name="adj1" fmla="val 50000"/>
                    <a:gd name="adj2" fmla="val 4405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テキスト ボックス 31">
                  <a:extLst>
                    <a:ext uri="{FF2B5EF4-FFF2-40B4-BE49-F238E27FC236}">
                      <a16:creationId xmlns:a16="http://schemas.microsoft.com/office/drawing/2014/main" id="{44896ABE-60D9-451A-81CA-DC51174549A6}"/>
                    </a:ext>
                  </a:extLst>
                </p:cNvPr>
                <p:cNvSpPr txBox="1"/>
                <p:nvPr/>
              </p:nvSpPr>
              <p:spPr>
                <a:xfrm>
                  <a:off x="295914" y="3035680"/>
                  <a:ext cx="92044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Release </a:t>
                  </a:r>
                  <a:r>
                    <a:rPr lang="en-GB" sz="1400" b="1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</a:t>
                  </a:r>
                  <a:endParaRPr lang="en-GB" sz="1400" b="1" baseline="-25000" dirty="0"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56" name="テキスト ボックス 17">
              <a:extLst>
                <a:ext uri="{FF2B5EF4-FFF2-40B4-BE49-F238E27FC236}">
                  <a16:creationId xmlns:a16="http://schemas.microsoft.com/office/drawing/2014/main" id="{411DD754-8239-4D42-9B81-845F058B01E6}"/>
                </a:ext>
              </a:extLst>
            </p:cNvPr>
            <p:cNvSpPr txBox="1"/>
            <p:nvPr/>
          </p:nvSpPr>
          <p:spPr>
            <a:xfrm>
              <a:off x="1231500" y="2709657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lang="en-GB" sz="1600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A,air</a:t>
              </a:r>
              <a:endParaRPr lang="en-GB" sz="16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テキスト ボックス 17">
              <a:extLst>
                <a:ext uri="{FF2B5EF4-FFF2-40B4-BE49-F238E27FC236}">
                  <a16:creationId xmlns:a16="http://schemas.microsoft.com/office/drawing/2014/main" id="{1C2C732F-6E49-4D22-8F35-C898D699FFF2}"/>
                </a:ext>
              </a:extLst>
            </p:cNvPr>
            <p:cNvSpPr txBox="1"/>
            <p:nvPr/>
          </p:nvSpPr>
          <p:spPr>
            <a:xfrm>
              <a:off x="683568" y="3601348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lang="en-GB" sz="1600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B,air</a:t>
              </a:r>
              <a:endParaRPr lang="en-GB" sz="16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矢印: 右 29">
              <a:extLst>
                <a:ext uri="{FF2B5EF4-FFF2-40B4-BE49-F238E27FC236}">
                  <a16:creationId xmlns:a16="http://schemas.microsoft.com/office/drawing/2014/main" id="{E0B2314A-7D6D-4C36-9A81-053D023E01AC}"/>
                </a:ext>
              </a:extLst>
            </p:cNvPr>
            <p:cNvSpPr/>
            <p:nvPr/>
          </p:nvSpPr>
          <p:spPr>
            <a:xfrm rot="16200000">
              <a:off x="424683" y="3801646"/>
              <a:ext cx="503063" cy="138172"/>
            </a:xfrm>
            <a:prstGeom prst="rightArrow">
              <a:avLst>
                <a:gd name="adj1" fmla="val 50000"/>
                <a:gd name="adj2" fmla="val 4405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449A9-A029-4B4A-8205-4133959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6" name="グループ化 6">
            <a:extLst>
              <a:ext uri="{FF2B5EF4-FFF2-40B4-BE49-F238E27FC236}">
                <a16:creationId xmlns:a16="http://schemas.microsoft.com/office/drawing/2014/main" id="{EE6EE506-29E9-4F2D-BE54-B1290D5086B3}"/>
              </a:ext>
            </a:extLst>
          </p:cNvPr>
          <p:cNvGrpSpPr/>
          <p:nvPr/>
        </p:nvGrpSpPr>
        <p:grpSpPr>
          <a:xfrm>
            <a:off x="0" y="983957"/>
            <a:ext cx="8672995" cy="506869"/>
            <a:chOff x="4024643" y="4509885"/>
            <a:chExt cx="8303708" cy="506869"/>
          </a:xfrm>
        </p:grpSpPr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E322D0A9-437D-40E0-909E-83998127A3C0}"/>
                </a:ext>
              </a:extLst>
            </p:cNvPr>
            <p:cNvSpPr txBox="1"/>
            <p:nvPr/>
          </p:nvSpPr>
          <p:spPr>
            <a:xfrm>
              <a:off x="4026003" y="4509885"/>
              <a:ext cx="7946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1</a:t>
              </a:r>
              <a:r>
                <a:rPr lang="en-GB" sz="900" dirty="0"/>
                <a:t>  See A. Ringbom, et.al., “Radioxenon detections in the CTBT international monitoring system likely related to the announced nuclear test in North Korea on February</a:t>
              </a:r>
            </a:p>
            <a:p>
              <a:r>
                <a:rPr lang="en-GB" sz="900" dirty="0"/>
                <a:t>      12, 2013”, Journal of Environmental Radioactivity, 128, p47-63 (2014).</a:t>
              </a:r>
            </a:p>
          </p:txBody>
        </p:sp>
        <p:sp>
          <p:nvSpPr>
            <p:cNvPr id="8" name="テキスト ボックス 14">
              <a:extLst>
                <a:ext uri="{FF2B5EF4-FFF2-40B4-BE49-F238E27FC236}">
                  <a16:creationId xmlns:a16="http://schemas.microsoft.com/office/drawing/2014/main" id="{091546E2-9033-43F1-A7B7-A67D71FA9A4D}"/>
                </a:ext>
              </a:extLst>
            </p:cNvPr>
            <p:cNvSpPr txBox="1"/>
            <p:nvPr/>
          </p:nvSpPr>
          <p:spPr>
            <a:xfrm>
              <a:off x="4024643" y="4785922"/>
              <a:ext cx="83037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2</a:t>
              </a:r>
              <a:r>
                <a:rPr lang="en-GB" sz="900" dirty="0"/>
                <a:t>  See P. Eslinger, et.al., “Investigation of associations among atmospheric radionuclide measurements”, Journal of Environmental Radioactivity, 241, 106777 (2022).</a:t>
              </a:r>
            </a:p>
          </p:txBody>
        </p:sp>
      </p:grpSp>
      <p:sp>
        <p:nvSpPr>
          <p:cNvPr id="9" name="テキスト ボックス 16">
            <a:extLst>
              <a:ext uri="{FF2B5EF4-FFF2-40B4-BE49-F238E27FC236}">
                <a16:creationId xmlns:a16="http://schemas.microsoft.com/office/drawing/2014/main" id="{512CDAFB-1F52-4637-8D03-7F033A0A4FE8}"/>
              </a:ext>
            </a:extLst>
          </p:cNvPr>
          <p:cNvSpPr txBox="1"/>
          <p:nvPr/>
        </p:nvSpPr>
        <p:spPr>
          <a:xfrm>
            <a:off x="0" y="77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200" b="1" i="1" u="sng" dirty="0"/>
              <a:t>This </a:t>
            </a:r>
            <a:r>
              <a:rPr lang="en-GB" sz="1200" b="1" i="1" u="sng" dirty="0"/>
              <a:t>case study investigates Level C samples at JPX38 and RUX58 considered to have originated from the 2013 DPRK’s nuclear test event</a:t>
            </a:r>
            <a:r>
              <a:rPr lang="en-GB" sz="1200" b="1" i="1" dirty="0"/>
              <a:t>*</a:t>
            </a:r>
            <a:r>
              <a:rPr lang="en-GB" sz="1200" b="1" i="1" baseline="30000" dirty="0"/>
              <a:t>1,</a:t>
            </a:r>
            <a:r>
              <a:rPr lang="en-GB" sz="1200" b="1" i="1" dirty="0"/>
              <a:t> *</a:t>
            </a:r>
            <a:r>
              <a:rPr lang="en-GB" sz="1200" b="1" i="1" baseline="30000" dirty="0"/>
              <a:t>2</a:t>
            </a:r>
            <a:r>
              <a:rPr lang="en-GB" sz="1200" b="1" i="1" dirty="0"/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37BC2-D6EE-41CE-94DA-A6B3699752FA}"/>
              </a:ext>
            </a:extLst>
          </p:cNvPr>
          <p:cNvSpPr txBox="1"/>
          <p:nvPr/>
        </p:nvSpPr>
        <p:spPr>
          <a:xfrm>
            <a:off x="6148136" y="3730584"/>
            <a:ext cx="2960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Atmospheric transport modelling assuming a release on 7 April 2013 from the DPRK site; at 6 a.m. (orange) and at 3 a.m. (red). </a:t>
            </a:r>
          </a:p>
          <a:p>
            <a:pPr algn="r"/>
            <a:r>
              <a:rPr lang="en-US" sz="1200" i="1" dirty="0"/>
              <a:t>(IMS stations indicated in blue.)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8181E2-AE87-4BA3-AD9D-33B7D3D0F0FC}"/>
              </a:ext>
            </a:extLst>
          </p:cNvPr>
          <p:cNvGrpSpPr/>
          <p:nvPr/>
        </p:nvGrpSpPr>
        <p:grpSpPr>
          <a:xfrm>
            <a:off x="6117897" y="1572519"/>
            <a:ext cx="2877420" cy="2158065"/>
            <a:chOff x="6146918" y="1551555"/>
            <a:chExt cx="2877420" cy="2158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CF4FD6-2FD0-4846-93CD-B4C6B124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918" y="1551555"/>
              <a:ext cx="2877420" cy="2158065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190722-8B8A-44D4-A8F3-B10EFA8ECA6E}"/>
                </a:ext>
              </a:extLst>
            </p:cNvPr>
            <p:cNvSpPr txBox="1"/>
            <p:nvPr/>
          </p:nvSpPr>
          <p:spPr>
            <a:xfrm>
              <a:off x="6753150" y="2625746"/>
              <a:ext cx="6267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solidFill>
                    <a:srgbClr val="0000F8"/>
                  </a:solidFill>
                </a:rPr>
                <a:t>JPX38</a:t>
              </a:r>
              <a:endParaRPr lang="en-GB" dirty="0">
                <a:solidFill>
                  <a:srgbClr val="0000F8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F6F0DA-F67F-42CF-8345-3C87A5F0AD03}"/>
                </a:ext>
              </a:extLst>
            </p:cNvPr>
            <p:cNvSpPr txBox="1"/>
            <p:nvPr/>
          </p:nvSpPr>
          <p:spPr>
            <a:xfrm>
              <a:off x="6495035" y="2009550"/>
              <a:ext cx="6962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solidFill>
                    <a:srgbClr val="0000F8"/>
                  </a:solidFill>
                </a:rPr>
                <a:t>RUX58</a:t>
              </a:r>
              <a:endParaRPr lang="en-GB" dirty="0">
                <a:solidFill>
                  <a:srgbClr val="0000F8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A88CBB-7EEC-4A0B-BAFE-E7C375BA84E7}"/>
                </a:ext>
              </a:extLst>
            </p:cNvPr>
            <p:cNvSpPr txBox="1"/>
            <p:nvPr/>
          </p:nvSpPr>
          <p:spPr>
            <a:xfrm>
              <a:off x="6146918" y="2224168"/>
              <a:ext cx="6962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/>
                <a:t>DPRK</a:t>
              </a:r>
              <a:endParaRPr lang="en-GB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73BBB6-994B-4F04-9B5D-2EE8887E3862}"/>
              </a:ext>
            </a:extLst>
          </p:cNvPr>
          <p:cNvSpPr/>
          <p:nvPr/>
        </p:nvSpPr>
        <p:spPr>
          <a:xfrm>
            <a:off x="131581" y="1551333"/>
            <a:ext cx="5872976" cy="3286138"/>
          </a:xfrm>
          <a:prstGeom prst="rect">
            <a:avLst/>
          </a:prstGeom>
          <a:noFill/>
          <a:ln w="19050"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CF5DEAB-D584-4AFB-BEBE-1CBBE7DDBE40}"/>
              </a:ext>
            </a:extLst>
          </p:cNvPr>
          <p:cNvSpPr txBox="1"/>
          <p:nvPr/>
        </p:nvSpPr>
        <p:spPr>
          <a:xfrm>
            <a:off x="2793319" y="1964897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GB" sz="16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A,air </a:t>
            </a:r>
            <a:r>
              <a:rPr lang="en-GB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 t</a:t>
            </a:r>
            <a:r>
              <a:rPr lang="en-GB" sz="1600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B,air</a:t>
            </a:r>
            <a:endParaRPr lang="en-GB" sz="16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33">
            <a:extLst>
              <a:ext uri="{FF2B5EF4-FFF2-40B4-BE49-F238E27FC236}">
                <a16:creationId xmlns:a16="http://schemas.microsoft.com/office/drawing/2014/main" id="{3102451F-0A31-488E-BFB7-14A3DA2348E1}"/>
              </a:ext>
            </a:extLst>
          </p:cNvPr>
          <p:cNvSpPr txBox="1"/>
          <p:nvPr/>
        </p:nvSpPr>
        <p:spPr>
          <a:xfrm>
            <a:off x="742148" y="1558070"/>
            <a:ext cx="30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a typeface="Cambria Math" panose="02040503050406030204" pitchFamily="18" charset="0"/>
                <a:cs typeface="Times New Roman" panose="02020603050405020304" pitchFamily="18" charset="0"/>
              </a:rPr>
              <a:t>An example of the Xe releases scenario</a:t>
            </a:r>
          </a:p>
        </p:txBody>
      </p:sp>
      <p:sp>
        <p:nvSpPr>
          <p:cNvPr id="49" name="テキスト ボックス 33">
            <a:extLst>
              <a:ext uri="{FF2B5EF4-FFF2-40B4-BE49-F238E27FC236}">
                <a16:creationId xmlns:a16="http://schemas.microsoft.com/office/drawing/2014/main" id="{6681C0DE-9889-443D-80B2-E9C59EF04441}"/>
              </a:ext>
            </a:extLst>
          </p:cNvPr>
          <p:cNvSpPr txBox="1"/>
          <p:nvPr/>
        </p:nvSpPr>
        <p:spPr>
          <a:xfrm>
            <a:off x="3958893" y="1835765"/>
            <a:ext cx="1593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For this case study we </a:t>
            </a:r>
          </a:p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expect that: </a:t>
            </a:r>
          </a:p>
        </p:txBody>
      </p:sp>
      <p:sp>
        <p:nvSpPr>
          <p:cNvPr id="50" name="テキスト ボックス 33">
            <a:extLst>
              <a:ext uri="{FF2B5EF4-FFF2-40B4-BE49-F238E27FC236}">
                <a16:creationId xmlns:a16="http://schemas.microsoft.com/office/drawing/2014/main" id="{C308B776-773C-407A-A80C-E4012F231F96}"/>
              </a:ext>
            </a:extLst>
          </p:cNvPr>
          <p:cNvSpPr txBox="1"/>
          <p:nvPr/>
        </p:nvSpPr>
        <p:spPr>
          <a:xfrm>
            <a:off x="3954361" y="2417387"/>
            <a:ext cx="2040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GB" baseline="-250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elease</a:t>
            </a:r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 A happened earlier </a:t>
            </a:r>
          </a:p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than release B and was </a:t>
            </a:r>
          </a:p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observed earlier than </a:t>
            </a:r>
          </a:p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Release B. </a:t>
            </a:r>
          </a:p>
          <a:p>
            <a:endParaRPr lang="en-GB" baseline="-250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GB" baseline="-25000" dirty="0">
                <a:ea typeface="Cambria Math" panose="02040503050406030204" pitchFamily="18" charset="0"/>
                <a:cs typeface="Times New Roman" panose="02020603050405020304" pitchFamily="18" charset="0"/>
              </a:rPr>
              <a:t>(but A observation could be later if the winds dictate so)</a:t>
            </a:r>
          </a:p>
        </p:txBody>
      </p:sp>
      <p:sp>
        <p:nvSpPr>
          <p:cNvPr id="54" name="Title 20">
            <a:extLst>
              <a:ext uri="{FF2B5EF4-FFF2-40B4-BE49-F238E27FC236}">
                <a16:creationId xmlns:a16="http://schemas.microsoft.com/office/drawing/2014/main" id="{5C1ECBCB-01A5-4665-B21D-25B327E40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8522" y="207795"/>
            <a:ext cx="55554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Context</a:t>
            </a:r>
            <a:endParaRPr lang="en-GB" sz="160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9D1F5BF-66C8-4EB3-B13C-6DCBEA49C2FE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E9C190-F40A-488F-ABD0-11DF6E5B1F2E}"/>
              </a:ext>
            </a:extLst>
          </p:cNvPr>
          <p:cNvGrpSpPr/>
          <p:nvPr/>
        </p:nvGrpSpPr>
        <p:grpSpPr>
          <a:xfrm>
            <a:off x="0" y="983957"/>
            <a:ext cx="8672995" cy="506869"/>
            <a:chOff x="4024643" y="4509885"/>
            <a:chExt cx="8303708" cy="506869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98FAEA5E-B2D3-4A18-9B18-DE66F17A1C26}"/>
                </a:ext>
              </a:extLst>
            </p:cNvPr>
            <p:cNvSpPr txBox="1"/>
            <p:nvPr/>
          </p:nvSpPr>
          <p:spPr>
            <a:xfrm>
              <a:off x="4026003" y="4509885"/>
              <a:ext cx="7946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1</a:t>
              </a:r>
              <a:r>
                <a:rPr lang="en-GB" sz="900" dirty="0"/>
                <a:t>  See A. Ringbom, et.al., “Radioxenon detections in the CTBT international monitoring system likely related to the announced nuclear test in North Korea on February</a:t>
              </a:r>
            </a:p>
            <a:p>
              <a:r>
                <a:rPr lang="en-GB" sz="900" dirty="0"/>
                <a:t>      12, 2013”, Journal of Environmental Radioactivity, 128, p47-63 (2014).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2851266-9306-4AF4-9AD3-24F26BB6B63B}"/>
                </a:ext>
              </a:extLst>
            </p:cNvPr>
            <p:cNvSpPr txBox="1"/>
            <p:nvPr/>
          </p:nvSpPr>
          <p:spPr>
            <a:xfrm>
              <a:off x="4024643" y="4785922"/>
              <a:ext cx="83037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*</a:t>
              </a:r>
              <a:r>
                <a:rPr lang="en-GB" sz="900" baseline="30000" dirty="0"/>
                <a:t>2</a:t>
              </a:r>
              <a:r>
                <a:rPr lang="en-GB" sz="900" dirty="0"/>
                <a:t>  See P. Eslinger, et.al., “Investigation of associations among atmospheric radionuclide measurements”, Journal of Environmental Radioactivity, 241, 106777 (2022).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BD2B02-3A3C-4FDD-9156-560342AC5C37}"/>
              </a:ext>
            </a:extLst>
          </p:cNvPr>
          <p:cNvSpPr txBox="1"/>
          <p:nvPr/>
        </p:nvSpPr>
        <p:spPr>
          <a:xfrm>
            <a:off x="0" y="77917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200" b="1" i="1" u="sng" dirty="0"/>
              <a:t>This </a:t>
            </a:r>
            <a:r>
              <a:rPr lang="en-GB" sz="1200" b="1" i="1" u="sng" dirty="0"/>
              <a:t>case study investigates Level C samples at JPX38 and RUX58 considered to have originated from the 2013 DPRK’s nuclear test event</a:t>
            </a:r>
            <a:r>
              <a:rPr lang="en-GB" sz="1200" b="1" i="1" dirty="0"/>
              <a:t>*</a:t>
            </a:r>
            <a:r>
              <a:rPr lang="en-GB" sz="1200" b="1" i="1" baseline="30000" dirty="0"/>
              <a:t>1,</a:t>
            </a:r>
            <a:r>
              <a:rPr lang="en-GB" sz="1200" b="1" i="1" dirty="0"/>
              <a:t> *</a:t>
            </a:r>
            <a:r>
              <a:rPr lang="en-GB" sz="1200" b="1" i="1" baseline="30000" dirty="0"/>
              <a:t>2</a:t>
            </a:r>
            <a:r>
              <a:rPr lang="en-GB" sz="1200" b="1" i="1" dirty="0"/>
              <a:t>   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9CCB19C-67B9-44C8-8CC4-301C997F1745}"/>
              </a:ext>
            </a:extLst>
          </p:cNvPr>
          <p:cNvSpPr txBox="1"/>
          <p:nvPr/>
        </p:nvSpPr>
        <p:spPr>
          <a:xfrm>
            <a:off x="49422" y="2746860"/>
            <a:ext cx="5663333" cy="1569660"/>
          </a:xfrm>
          <a:prstGeom prst="rect">
            <a:avLst/>
          </a:prstGeom>
          <a:noFill/>
          <a:ln w="12700"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ja-JP" sz="1200" b="1" dirty="0"/>
              <a:t>2. </a:t>
            </a:r>
            <a:r>
              <a:rPr lang="en-GB" altLang="ja-JP" sz="1200" dirty="0"/>
              <a:t>We </a:t>
            </a:r>
            <a:r>
              <a:rPr lang="en-GB" altLang="ja-JP" sz="1200" i="1" dirty="0"/>
              <a:t>assume</a:t>
            </a:r>
            <a:r>
              <a:rPr lang="en-GB" altLang="ja-JP" sz="1200" dirty="0"/>
              <a:t>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ja-JP" sz="1200" dirty="0"/>
              <a:t>All Level C samples originate from the same event (a single detonation on Feb. 12).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ja-JP" sz="1200" dirty="0"/>
              <a:t>For this one event, </a:t>
            </a:r>
            <a:r>
              <a:rPr lang="en-GB" altLang="ja-JP" sz="1200" i="1" u="sng" dirty="0"/>
              <a:t>two air-borne release episodes follow</a:t>
            </a:r>
            <a:r>
              <a:rPr lang="en-GB" altLang="ja-JP" sz="1200" dirty="0"/>
              <a:t> (A and B), </a:t>
            </a:r>
            <a:r>
              <a:rPr lang="en-GB" altLang="ja-JP" sz="1200" i="1" dirty="0"/>
              <a:t>favouring</a:t>
            </a:r>
            <a:r>
              <a:rPr lang="en-GB" altLang="ja-JP" sz="1200" dirty="0"/>
              <a:t> the Level C</a:t>
            </a:r>
            <a:r>
              <a:rPr lang="en-GB" altLang="ja-JP" sz="1200" b="1" dirty="0"/>
              <a:t> </a:t>
            </a:r>
            <a:r>
              <a:rPr lang="en-GB" altLang="ja-JP" sz="1200" dirty="0"/>
              <a:t>sample measurement locations (JPX38, RUX58) </a:t>
            </a:r>
            <a:r>
              <a:rPr lang="en-GB" altLang="ja-JP" sz="1200" i="1" dirty="0"/>
              <a:t>respectively</a:t>
            </a:r>
            <a:r>
              <a:rPr lang="en-GB" altLang="ja-JP" sz="1200" dirty="0"/>
              <a:t>, marked by two non-overlapping decay bandwidths of isotopic ratios (Xe-133 / Xe-131m) vs. time.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ja-JP" sz="1200" dirty="0"/>
              <a:t>Level B</a:t>
            </a:r>
            <a:r>
              <a:rPr lang="en-GB" sz="1200" dirty="0"/>
              <a:t> samples show much larger uncertainties and might </a:t>
            </a:r>
            <a:r>
              <a:rPr lang="en-GB" sz="1200" i="1" dirty="0"/>
              <a:t>not all </a:t>
            </a:r>
            <a:r>
              <a:rPr lang="en-GB" sz="1200" dirty="0"/>
              <a:t>originate from the one event. But </a:t>
            </a:r>
            <a:r>
              <a:rPr lang="en-GB" sz="1200" i="1" dirty="0"/>
              <a:t>if</a:t>
            </a:r>
            <a:r>
              <a:rPr lang="en-GB" sz="1200" dirty="0"/>
              <a:t> Level B samples do link to it, they seem difficult to associate to either release.</a:t>
            </a:r>
          </a:p>
        </p:txBody>
      </p:sp>
      <p:sp>
        <p:nvSpPr>
          <p:cNvPr id="31" name="テキスト ボックス 23">
            <a:extLst>
              <a:ext uri="{FF2B5EF4-FFF2-40B4-BE49-F238E27FC236}">
                <a16:creationId xmlns:a16="http://schemas.microsoft.com/office/drawing/2014/main" id="{CDFAC809-04EF-44BE-89E6-8773266933C2}"/>
              </a:ext>
            </a:extLst>
          </p:cNvPr>
          <p:cNvSpPr txBox="1"/>
          <p:nvPr/>
        </p:nvSpPr>
        <p:spPr>
          <a:xfrm>
            <a:off x="49424" y="1868059"/>
            <a:ext cx="5663331" cy="830997"/>
          </a:xfrm>
          <a:prstGeom prst="rect">
            <a:avLst/>
          </a:prstGeom>
          <a:noFill/>
          <a:ln w="12700">
            <a:solidFill>
              <a:srgbClr val="AFABAB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cs typeface="Times New Roman" panose="02020603050405020304" pitchFamily="18" charset="0"/>
              </a:rPr>
              <a:t>1.</a:t>
            </a:r>
            <a:r>
              <a:rPr lang="en-GB" sz="1200" dirty="0">
                <a:cs typeface="Times New Roman" panose="02020603050405020304" pitchFamily="18" charset="0"/>
              </a:rPr>
              <a:t> With observational data, our </a:t>
            </a:r>
            <a:r>
              <a:rPr lang="en-GB" sz="1200" i="1" dirty="0">
                <a:cs typeface="Times New Roman" panose="02020603050405020304" pitchFamily="18" charset="0"/>
              </a:rPr>
              <a:t>sample association method,</a:t>
            </a:r>
            <a:r>
              <a:rPr lang="en-GB" sz="1200" dirty="0">
                <a:cs typeface="Times New Roman" panose="02020603050405020304" pitchFamily="18" charset="0"/>
              </a:rPr>
              <a:t> using the calculated </a:t>
            </a:r>
            <a:r>
              <a:rPr lang="en-GB" sz="1200" i="1" dirty="0">
                <a:cs typeface="Times New Roman" panose="02020603050405020304" pitchFamily="18" charset="0"/>
              </a:rPr>
              <a:t>decay-consistent isotopic ratios</a:t>
            </a:r>
            <a:r>
              <a:rPr lang="en-GB" sz="1200" dirty="0">
                <a:cs typeface="Times New Roman" panose="02020603050405020304" pitchFamily="18" charset="0"/>
              </a:rPr>
              <a:t>, </a:t>
            </a:r>
            <a:r>
              <a:rPr lang="en-GB" sz="1200" i="1" dirty="0">
                <a:cs typeface="Times New Roman" panose="02020603050405020304" pitchFamily="18" charset="0"/>
              </a:rPr>
              <a:t>confirms </a:t>
            </a:r>
            <a:r>
              <a:rPr lang="en-GB" altLang="ja-JP" sz="1200" dirty="0"/>
              <a:t>that: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ja-JP" sz="1200" dirty="0"/>
              <a:t>Three Level C samples at JPX38 are associated. (“</a:t>
            </a:r>
            <a:r>
              <a:rPr lang="en-GB" altLang="ja-JP" sz="1200" baseline="-25000" dirty="0"/>
              <a:t>n</a:t>
            </a:r>
            <a:r>
              <a:rPr lang="en-GB" altLang="ja-JP" sz="1200" dirty="0"/>
              <a:t>C</a:t>
            </a:r>
            <a:r>
              <a:rPr lang="en-GB" altLang="ja-JP" sz="1200" baseline="-25000" dirty="0"/>
              <a:t>2</a:t>
            </a:r>
            <a:r>
              <a:rPr lang="en-GB" altLang="ja-JP" sz="1200" dirty="0"/>
              <a:t> combinatorics”)</a:t>
            </a:r>
            <a:endParaRPr lang="en-GB" sz="1200" dirty="0">
              <a:highlight>
                <a:srgbClr val="FFFF00"/>
              </a:highlight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ja-JP" sz="1200" dirty="0">
                <a:cs typeface="Times New Roman" panose="02020603050405020304" pitchFamily="18" charset="0"/>
              </a:rPr>
              <a:t>T</a:t>
            </a:r>
            <a:r>
              <a:rPr lang="en-GB" altLang="ja-JP" sz="1200" dirty="0"/>
              <a:t>wo Level C samples at RUX58 are associated. (“Sample association check formula”)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D1EBB1-E8A0-4761-BA9A-B05314CB53A1}"/>
              </a:ext>
            </a:extLst>
          </p:cNvPr>
          <p:cNvSpPr txBox="1"/>
          <p:nvPr/>
        </p:nvSpPr>
        <p:spPr>
          <a:xfrm>
            <a:off x="49422" y="4364324"/>
            <a:ext cx="8911697" cy="646331"/>
          </a:xfrm>
          <a:prstGeom prst="rect">
            <a:avLst/>
          </a:prstGeom>
          <a:noFill/>
          <a:ln w="12700">
            <a:solidFill>
              <a:srgbClr val="AFABAB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/>
              <a:t>3. </a:t>
            </a:r>
            <a:r>
              <a:rPr lang="en-GB" sz="1200" dirty="0"/>
              <a:t>Support from atmospheric transport modelling (ATM) </a:t>
            </a:r>
            <a:r>
              <a:rPr lang="en-GB" sz="1200" i="1" dirty="0"/>
              <a:t>can provide insight </a:t>
            </a:r>
            <a:r>
              <a:rPr lang="en-GB" sz="1200" dirty="0"/>
              <a:t>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Associating Level B samples with Level C samples and one or more release episodes (for this one 12 February event).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Estimating the time for one or more release episodes. </a:t>
            </a:r>
          </a:p>
        </p:txBody>
      </p:sp>
      <p:sp>
        <p:nvSpPr>
          <p:cNvPr id="33" name="テキスト ボックス 23">
            <a:extLst>
              <a:ext uri="{FF2B5EF4-FFF2-40B4-BE49-F238E27FC236}">
                <a16:creationId xmlns:a16="http://schemas.microsoft.com/office/drawing/2014/main" id="{D5A5B28C-388C-46E7-AC86-FF03E28C15F4}"/>
              </a:ext>
            </a:extLst>
          </p:cNvPr>
          <p:cNvSpPr txBox="1"/>
          <p:nvPr/>
        </p:nvSpPr>
        <p:spPr>
          <a:xfrm>
            <a:off x="49423" y="1551555"/>
            <a:ext cx="2360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i="1" dirty="0">
                <a:cs typeface="Times New Roman" panose="02020603050405020304" pitchFamily="18" charset="0"/>
              </a:rPr>
              <a:t>We follow a three-step approach</a:t>
            </a:r>
            <a:r>
              <a:rPr lang="en-US" altLang="ja-JP" sz="1200" dirty="0">
                <a:cs typeface="Times New Roman" panose="02020603050405020304" pitchFamily="18" charset="0"/>
              </a:rPr>
              <a:t>:</a:t>
            </a:r>
            <a:endParaRPr lang="en-GB" altLang="ja-JP" sz="1200" dirty="0"/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02FEC6A6-0DC2-4671-B84A-D6F1A37D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24" y="1526864"/>
            <a:ext cx="3265101" cy="3038929"/>
          </a:xfrm>
          <a:prstGeom prst="rect">
            <a:avLst/>
          </a:prstGeom>
          <a:ln w="12700">
            <a:solidFill>
              <a:srgbClr val="AFABAB"/>
            </a:solidFill>
          </a:ln>
        </p:spPr>
      </p:pic>
      <p:sp>
        <p:nvSpPr>
          <p:cNvPr id="19" name="Title 20">
            <a:extLst>
              <a:ext uri="{FF2B5EF4-FFF2-40B4-BE49-F238E27FC236}">
                <a16:creationId xmlns:a16="http://schemas.microsoft.com/office/drawing/2014/main" id="{88E9ED7E-1F0B-4719-8EA6-42D6C0FD1BB1}"/>
              </a:ext>
            </a:extLst>
          </p:cNvPr>
          <p:cNvSpPr txBox="1">
            <a:spLocks/>
          </p:cNvSpPr>
          <p:nvPr/>
        </p:nvSpPr>
        <p:spPr>
          <a:xfrm>
            <a:off x="3588522" y="207795"/>
            <a:ext cx="55554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Approach</a:t>
            </a:r>
            <a:endParaRPr lang="en-GB" sz="160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74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1A37E0-6502-49C8-945A-1A3B96C2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249" y="1248778"/>
            <a:ext cx="3674333" cy="3419814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t>9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881D075-A5CD-49C7-A38E-107369826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8522" y="207795"/>
            <a:ext cx="55554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r"/>
            <a:r>
              <a:rPr lang="en-US" sz="1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Decay-consistent isotopic ratios - case study: DPRK-2013</a:t>
            </a:r>
            <a:b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Support by atmospheric transport modelling (ATM)</a:t>
            </a:r>
            <a:endParaRPr lang="en-GB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2A72E-1E23-4B0A-893E-784D3C6DC50E}"/>
              </a:ext>
            </a:extLst>
          </p:cNvPr>
          <p:cNvGrpSpPr/>
          <p:nvPr/>
        </p:nvGrpSpPr>
        <p:grpSpPr>
          <a:xfrm>
            <a:off x="-4343" y="876044"/>
            <a:ext cx="5120486" cy="4647426"/>
            <a:chOff x="94934" y="887466"/>
            <a:chExt cx="5120486" cy="4647426"/>
          </a:xfrm>
        </p:grpSpPr>
        <p:sp>
          <p:nvSpPr>
            <p:cNvPr id="16" name="TextBox 15"/>
            <p:cNvSpPr txBox="1"/>
            <p:nvPr/>
          </p:nvSpPr>
          <p:spPr>
            <a:xfrm>
              <a:off x="94934" y="887466"/>
              <a:ext cx="5120486" cy="464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ATM backward </a:t>
              </a:r>
              <a:r>
                <a:rPr lang="en-US" sz="1400" u="sng" dirty="0"/>
                <a:t>Field of Regard</a:t>
              </a:r>
              <a:r>
                <a:rPr lang="en-US" sz="1400" dirty="0"/>
                <a:t> (</a:t>
              </a:r>
              <a:r>
                <a:rPr lang="en-US" sz="1400" b="1" dirty="0"/>
                <a:t>FOR</a:t>
              </a:r>
              <a:r>
                <a:rPr lang="en-US" sz="1400" dirty="0"/>
                <a:t>) simulations give a </a:t>
              </a:r>
              <a:r>
                <a:rPr lang="en-US" sz="1400" u="sng" dirty="0"/>
                <a:t>first approximation</a:t>
              </a:r>
              <a:r>
                <a:rPr lang="en-US" sz="1400" dirty="0"/>
                <a:t> in space and time for the areas of origin of released radionuclides measured at IMS stations.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u="sng" dirty="0"/>
                <a:t>Possible Source Region</a:t>
              </a:r>
              <a:r>
                <a:rPr lang="en-GB" sz="1400" dirty="0"/>
                <a:t> (</a:t>
              </a:r>
              <a:r>
                <a:rPr lang="en-GB" sz="1400" b="1" dirty="0"/>
                <a:t>PSR</a:t>
              </a:r>
              <a:r>
                <a:rPr lang="en-GB" sz="1400" dirty="0"/>
                <a:t>) simulations (ATM) + radionuclide measurements aim to get the best correlation of samples (C and B) and their linkage to location and to time; and (if possible) also to other releases</a:t>
              </a:r>
              <a:r>
                <a:rPr lang="en-US" sz="1400" dirty="0"/>
                <a:t>. </a:t>
              </a:r>
              <a:r>
                <a:rPr lang="en-US" sz="1400" b="1" dirty="0"/>
                <a:t>For this case study, the PSR simulations show that</a:t>
              </a:r>
              <a:r>
                <a:rPr lang="en-US" sz="1400" dirty="0"/>
                <a:t>: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1400" dirty="0"/>
                <a:t>JPX38 samples marked by </a:t>
              </a:r>
              <a:r>
                <a:rPr lang="en-US" sz="1400" dirty="0">
                  <a:solidFill>
                    <a:srgbClr val="00B0F0"/>
                  </a:solidFill>
                </a:rPr>
                <a:t>blue</a:t>
              </a:r>
              <a:r>
                <a:rPr lang="en-US" sz="1400" dirty="0"/>
                <a:t> and the RUX58 samples (</a:t>
              </a:r>
              <a:r>
                <a:rPr lang="en-US" sz="1400" dirty="0">
                  <a:solidFill>
                    <a:srgbClr val="00B050"/>
                  </a:solidFill>
                </a:rPr>
                <a:t>green</a:t>
              </a:r>
              <a:r>
                <a:rPr lang="en-US" sz="1400" dirty="0"/>
                <a:t>) </a:t>
              </a:r>
              <a:r>
                <a:rPr lang="en-US" sz="1400" u="sng" dirty="0"/>
                <a:t>correlate</a:t>
              </a:r>
              <a:r>
                <a:rPr lang="en-US" sz="1400" dirty="0"/>
                <a:t> to the event (test) location.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1400" dirty="0"/>
                <a:t>JPX38 samples marked by black do </a:t>
              </a:r>
              <a:r>
                <a:rPr lang="en-US" sz="1400" u="sng" dirty="0"/>
                <a:t>not correlate</a:t>
              </a:r>
              <a:r>
                <a:rPr lang="en-US" sz="1400" dirty="0"/>
                <a:t> to the event location. </a:t>
              </a:r>
            </a:p>
            <a:p>
              <a:pPr lvl="2"/>
              <a:r>
                <a:rPr lang="en-US" sz="1400" b="1" i="1" dirty="0"/>
                <a:t>FOR</a:t>
              </a:r>
              <a:r>
                <a:rPr lang="en-US" sz="1400" i="1" dirty="0"/>
                <a:t> check: the air masses either passed the DPRK location in a different time period or not passed at all.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1400" dirty="0"/>
                <a:t>Next to release A, of which the time is confidently determined, was there a release B as well?</a:t>
              </a:r>
            </a:p>
            <a:p>
              <a:pPr lvl="1"/>
              <a:r>
                <a:rPr lang="en-US" sz="1400" dirty="0"/>
                <a:t>	</a:t>
              </a:r>
              <a:r>
                <a:rPr lang="en-US" sz="1400" b="1" i="1" dirty="0"/>
                <a:t>FOR</a:t>
              </a:r>
              <a:r>
                <a:rPr lang="en-US" sz="1400" i="1" dirty="0"/>
                <a:t> check: the green observations (RUX58) do not link 	up at first approximation with the blue (JPX38).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1400" i="1" dirty="0"/>
            </a:p>
            <a:p>
              <a:endParaRPr lang="en-GB" sz="1600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1310EEA-D477-4449-84F4-BC2918C64BCF}"/>
                </a:ext>
              </a:extLst>
            </p:cNvPr>
            <p:cNvSpPr/>
            <p:nvPr/>
          </p:nvSpPr>
          <p:spPr>
            <a:xfrm flipV="1">
              <a:off x="2856985" y="2869845"/>
              <a:ext cx="346542" cy="188118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EE7457B3-8F6B-4026-B36E-9C3B28D5AD0E}"/>
                </a:ext>
              </a:extLst>
            </p:cNvPr>
            <p:cNvSpPr/>
            <p:nvPr/>
          </p:nvSpPr>
          <p:spPr>
            <a:xfrm flipV="1">
              <a:off x="2856985" y="3297289"/>
              <a:ext cx="421261" cy="188117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63F4B450-1DE8-4F2E-8F9F-451BB979867A}"/>
                </a:ext>
              </a:extLst>
            </p:cNvPr>
            <p:cNvSpPr/>
            <p:nvPr/>
          </p:nvSpPr>
          <p:spPr>
            <a:xfrm flipV="1">
              <a:off x="1022313" y="3108680"/>
              <a:ext cx="453004" cy="185910"/>
            </a:xfrm>
            <a:prstGeom prst="parallelogram">
              <a:avLst>
                <a:gd name="adj" fmla="val 0"/>
              </a:avLst>
            </a:prstGeom>
            <a:noFill/>
            <a:ln w="190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DFC5052-CA73-47E4-AE90-0400C5F313EF}"/>
              </a:ext>
            </a:extLst>
          </p:cNvPr>
          <p:cNvSpPr/>
          <p:nvPr/>
        </p:nvSpPr>
        <p:spPr>
          <a:xfrm>
            <a:off x="287866" y="1739589"/>
            <a:ext cx="4804523" cy="327437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686B86B-1201-49D7-A5F0-048BC0C87A0F}"/>
              </a:ext>
            </a:extLst>
          </p:cNvPr>
          <p:cNvCxnSpPr>
            <a:cxnSpLocks/>
          </p:cNvCxnSpPr>
          <p:nvPr/>
        </p:nvCxnSpPr>
        <p:spPr>
          <a:xfrm flipV="1">
            <a:off x="4077796" y="4096570"/>
            <a:ext cx="1910846" cy="339586"/>
          </a:xfrm>
          <a:prstGeom prst="bentConnector3">
            <a:avLst>
              <a:gd name="adj1" fmla="val 62061"/>
            </a:avLst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1F650-32CD-4767-A088-FB529090C0DE}"/>
              </a:ext>
            </a:extLst>
          </p:cNvPr>
          <p:cNvGrpSpPr/>
          <p:nvPr/>
        </p:nvGrpSpPr>
        <p:grpSpPr>
          <a:xfrm>
            <a:off x="5967552" y="2504652"/>
            <a:ext cx="2594165" cy="1719134"/>
            <a:chOff x="5967552" y="2504652"/>
            <a:chExt cx="2594165" cy="1719134"/>
          </a:xfrm>
        </p:grpSpPr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4F9340E7-734F-4A76-963C-F05568C70BDC}"/>
                </a:ext>
              </a:extLst>
            </p:cNvPr>
            <p:cNvSpPr/>
            <p:nvPr/>
          </p:nvSpPr>
          <p:spPr>
            <a:xfrm rot="349149" flipV="1">
              <a:off x="6214397" y="2504652"/>
              <a:ext cx="438064" cy="337737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4D6B5D9B-D092-4C5F-90A9-1B04D9BEEEF6}"/>
                </a:ext>
              </a:extLst>
            </p:cNvPr>
            <p:cNvSpPr/>
            <p:nvPr/>
          </p:nvSpPr>
          <p:spPr>
            <a:xfrm rot="349149" flipV="1">
              <a:off x="7365445" y="2689632"/>
              <a:ext cx="327646" cy="393409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9112FF45-04FF-4702-9F12-0C064AAF80F7}"/>
                </a:ext>
              </a:extLst>
            </p:cNvPr>
            <p:cNvSpPr/>
            <p:nvPr/>
          </p:nvSpPr>
          <p:spPr>
            <a:xfrm rot="349149" flipV="1">
              <a:off x="6712318" y="2864412"/>
              <a:ext cx="317940" cy="248511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D284008D-1C36-4BDD-B655-92359645D113}"/>
                </a:ext>
              </a:extLst>
            </p:cNvPr>
            <p:cNvSpPr/>
            <p:nvPr/>
          </p:nvSpPr>
          <p:spPr>
            <a:xfrm rot="349149" flipV="1">
              <a:off x="7107285" y="3104933"/>
              <a:ext cx="332304" cy="242962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rgbClr val="00C4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0AF656D-1D4A-4709-9450-9AA9C6B6E8A7}"/>
                </a:ext>
              </a:extLst>
            </p:cNvPr>
            <p:cNvSpPr/>
            <p:nvPr/>
          </p:nvSpPr>
          <p:spPr>
            <a:xfrm rot="442198" flipV="1">
              <a:off x="8221066" y="3177192"/>
              <a:ext cx="340651" cy="300759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rgbClr val="00C4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C74DAB81-271C-4A9E-98C9-E05398E47581}"/>
                </a:ext>
              </a:extLst>
            </p:cNvPr>
            <p:cNvSpPr/>
            <p:nvPr/>
          </p:nvSpPr>
          <p:spPr>
            <a:xfrm rot="349149" flipV="1">
              <a:off x="8210231" y="2835885"/>
              <a:ext cx="224852" cy="188056"/>
            </a:xfrm>
            <a:prstGeom prst="parallelogram">
              <a:avLst>
                <a:gd name="adj" fmla="val 11038"/>
              </a:avLst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DD46CD55-2DA1-405F-B3D0-6B4D851786AC}"/>
                </a:ext>
              </a:extLst>
            </p:cNvPr>
            <p:cNvSpPr/>
            <p:nvPr/>
          </p:nvSpPr>
          <p:spPr>
            <a:xfrm>
              <a:off x="6048375" y="3952323"/>
              <a:ext cx="104775" cy="27146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058B488A-D4A7-405E-AEC3-19849CFF828E}"/>
                </a:ext>
              </a:extLst>
            </p:cNvPr>
            <p:cNvSpPr/>
            <p:nvPr/>
          </p:nvSpPr>
          <p:spPr>
            <a:xfrm>
              <a:off x="7010400" y="3952323"/>
              <a:ext cx="104775" cy="271463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934B01-FC29-44A3-A745-B32CF719BE0F}"/>
                </a:ext>
              </a:extLst>
            </p:cNvPr>
            <p:cNvSpPr txBox="1"/>
            <p:nvPr/>
          </p:nvSpPr>
          <p:spPr>
            <a:xfrm>
              <a:off x="5967552" y="3744963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</a:t>
              </a:r>
              <a:endParaRPr lang="en-GB" sz="11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CD7B91-6D81-49A6-A032-A8D65374707D}"/>
                </a:ext>
              </a:extLst>
            </p:cNvPr>
            <p:cNvSpPr txBox="1"/>
            <p:nvPr/>
          </p:nvSpPr>
          <p:spPr>
            <a:xfrm>
              <a:off x="6931165" y="3735438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</a:t>
              </a:r>
              <a:endParaRPr lang="en-GB" sz="1100" dirty="0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1292700F-D639-4CFB-AC53-F2C7A848E2B1}"/>
                </a:ext>
              </a:extLst>
            </p:cNvPr>
            <p:cNvSpPr/>
            <p:nvPr/>
          </p:nvSpPr>
          <p:spPr>
            <a:xfrm>
              <a:off x="6216383" y="4022724"/>
              <a:ext cx="743217" cy="144463"/>
            </a:xfrm>
            <a:prstGeom prst="rightArrow">
              <a:avLst>
                <a:gd name="adj1" fmla="val 50000"/>
                <a:gd name="adj2" fmla="val 10934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hought Bubble: Cloud 60">
              <a:extLst>
                <a:ext uri="{FF2B5EF4-FFF2-40B4-BE49-F238E27FC236}">
                  <a16:creationId xmlns:a16="http://schemas.microsoft.com/office/drawing/2014/main" id="{C0C526CF-F808-4E77-96FF-D040F5CF73FE}"/>
                </a:ext>
              </a:extLst>
            </p:cNvPr>
            <p:cNvSpPr/>
            <p:nvPr/>
          </p:nvSpPr>
          <p:spPr>
            <a:xfrm>
              <a:off x="7197585" y="3665220"/>
              <a:ext cx="254775" cy="184481"/>
            </a:xfrm>
            <a:prstGeom prst="cloudCallout">
              <a:avLst>
                <a:gd name="adj1" fmla="val -83088"/>
                <a:gd name="adj2" fmla="val 625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/>
                <a:t>?</a:t>
              </a:r>
              <a:endParaRPr lang="en-GB" sz="1400" b="1" dirty="0"/>
            </a:p>
          </p:txBody>
        </p:sp>
      </p:grp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D5EAD450-6882-4F1F-BC8D-0EFEEA1B85BF}"/>
              </a:ext>
            </a:extLst>
          </p:cNvPr>
          <p:cNvSpPr/>
          <p:nvPr/>
        </p:nvSpPr>
        <p:spPr>
          <a:xfrm>
            <a:off x="6202218" y="3665220"/>
            <a:ext cx="219163" cy="160373"/>
          </a:xfrm>
          <a:prstGeom prst="wedgeEllipseCallout">
            <a:avLst>
              <a:gd name="adj1" fmla="val -62981"/>
              <a:gd name="adj2" fmla="val 80706"/>
            </a:avLst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269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ic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Generic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Generic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ction Brea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losur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32669</TotalTime>
  <Words>2164</Words>
  <Application>Microsoft Office PowerPoint</Application>
  <PresentationFormat>画面に合わせる (16:9)</PresentationFormat>
  <Paragraphs>227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Raleway Light</vt:lpstr>
      <vt:lpstr>Times</vt:lpstr>
      <vt:lpstr>Times New Roman</vt:lpstr>
      <vt:lpstr>Wingdings</vt:lpstr>
      <vt:lpstr>Custom Design</vt:lpstr>
      <vt:lpstr>Generic Slide</vt:lpstr>
      <vt:lpstr>2_Generic Slide</vt:lpstr>
      <vt:lpstr>3_Generic Slide</vt:lpstr>
      <vt:lpstr>Section Break</vt:lpstr>
      <vt:lpstr>1_Custom Design</vt:lpstr>
      <vt:lpstr>Closure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Decay-consistent isotopic ratios - case study: DPRK-2013 Context</vt:lpstr>
      <vt:lpstr>PowerPoint プレゼンテーション</vt:lpstr>
      <vt:lpstr>Decay-consistent isotopic ratios - case study: DPRK-2013 Support by atmospheric transport modelling (ATM)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KIJIMA Yuichi</cp:lastModifiedBy>
  <cp:revision>1065</cp:revision>
  <cp:lastPrinted>2020-09-11T10:02:21Z</cp:lastPrinted>
  <dcterms:created xsi:type="dcterms:W3CDTF">2019-04-05T13:56:09Z</dcterms:created>
  <dcterms:modified xsi:type="dcterms:W3CDTF">2022-05-24T10:13:29Z</dcterms:modified>
</cp:coreProperties>
</file>