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0"/>
  </p:notesMasterIdLst>
  <p:sldIdLst>
    <p:sldId id="256" r:id="rId3"/>
    <p:sldId id="257" r:id="rId4"/>
    <p:sldId id="258" r:id="rId5"/>
    <p:sldId id="260" r:id="rId6"/>
    <p:sldId id="261" r:id="rId7"/>
    <p:sldId id="262" r:id="rId8"/>
    <p:sldId id="263" r:id="rId9"/>
  </p:sldIdLst>
  <p:sldSz cx="9144000" cy="6858000" type="screen4x3"/>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3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80"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81"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82"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83"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84"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7E8BA159-47C0-48B2-97FE-076CD656A6A8}"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1143000" y="685800"/>
            <a:ext cx="4572000" cy="3429000"/>
          </a:xfrm>
          <a:prstGeom prst="rect">
            <a:avLst/>
          </a:prstGeom>
        </p:spPr>
      </p:sp>
      <p:sp>
        <p:nvSpPr>
          <p:cNvPr id="162"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en-US" sz="2000" b="0" strike="noStrike" spc="-1">
              <a:latin typeface="Arial"/>
            </a:endParaRPr>
          </a:p>
        </p:txBody>
      </p:sp>
      <p:sp>
        <p:nvSpPr>
          <p:cNvPr id="163"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A5CBBDE-3C0D-4873-90AB-B47D5DDFEED8}" type="slidenum">
              <a:rPr lang="sv-SE" sz="1200" b="0" strike="noStrike" spc="-1">
                <a:latin typeface="Times New Roman"/>
              </a:rPr>
              <a:t>2</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1143000" y="685800"/>
            <a:ext cx="4572000" cy="3429000"/>
          </a:xfrm>
          <a:prstGeom prst="rect">
            <a:avLst/>
          </a:prstGeom>
        </p:spPr>
      </p:sp>
      <p:sp>
        <p:nvSpPr>
          <p:cNvPr id="165" name="PlaceHolder 2"/>
          <p:cNvSpPr>
            <a:spLocks noGrp="1"/>
          </p:cNvSpPr>
          <p:nvPr>
            <p:ph type="body"/>
          </p:nvPr>
        </p:nvSpPr>
        <p:spPr>
          <a:xfrm>
            <a:off x="685800" y="4343400"/>
            <a:ext cx="5485680" cy="4114080"/>
          </a:xfrm>
          <a:prstGeom prst="rect">
            <a:avLst/>
          </a:prstGeom>
        </p:spPr>
        <p:txBody>
          <a:bodyPr lIns="0" tIns="0" rIns="0" bIns="0">
            <a:noAutofit/>
          </a:bodyPr>
          <a:lstStyle/>
          <a:p>
            <a:pPr marL="171360" indent="-170640">
              <a:lnSpc>
                <a:spcPct val="100000"/>
              </a:lnSpc>
              <a:buClr>
                <a:srgbClr val="000000"/>
              </a:buClr>
              <a:buFont typeface="Arial"/>
              <a:buChar char="•"/>
            </a:pPr>
            <a:r>
              <a:rPr lang="en-US" sz="2000" b="0" strike="noStrike" spc="-1">
                <a:latin typeface="Arial"/>
              </a:rPr>
              <a:t>Also have surface processes going on</a:t>
            </a:r>
          </a:p>
          <a:p>
            <a:pPr marL="171360" indent="-170640">
              <a:lnSpc>
                <a:spcPct val="100000"/>
              </a:lnSpc>
              <a:buClr>
                <a:srgbClr val="000000"/>
              </a:buClr>
              <a:buFont typeface="Arial"/>
              <a:buChar char="•"/>
            </a:pPr>
            <a:r>
              <a:rPr lang="en-US" sz="2000" b="0" strike="noStrike" spc="-1">
                <a:latin typeface="Arial"/>
              </a:rPr>
              <a:t>Heat advection from up- to downhill did not make a significant contribution</a:t>
            </a:r>
          </a:p>
          <a:p>
            <a:pPr>
              <a:lnSpc>
                <a:spcPct val="100000"/>
              </a:lnSpc>
            </a:pPr>
            <a:endParaRPr lang="en-US" sz="2000" b="0" strike="noStrike" spc="-1">
              <a:latin typeface="Arial"/>
            </a:endParaRPr>
          </a:p>
        </p:txBody>
      </p:sp>
      <p:sp>
        <p:nvSpPr>
          <p:cNvPr id="166"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8527C20-7EF2-4A8E-812A-019C3C657FE1}" type="slidenum">
              <a:rPr lang="sv-SE" sz="1200" b="0" strike="noStrike" spc="-1">
                <a:latin typeface="Times New Roman"/>
              </a:rPr>
              <a:t>3</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1143000" y="685800"/>
            <a:ext cx="4572000" cy="3429000"/>
          </a:xfrm>
          <a:prstGeom prst="rect">
            <a:avLst/>
          </a:prstGeom>
        </p:spPr>
      </p:sp>
      <p:sp>
        <p:nvSpPr>
          <p:cNvPr id="171" name="PlaceHolder 2"/>
          <p:cNvSpPr>
            <a:spLocks noGrp="1"/>
          </p:cNvSpPr>
          <p:nvPr>
            <p:ph type="body"/>
          </p:nvPr>
        </p:nvSpPr>
        <p:spPr>
          <a:xfrm>
            <a:off x="685800" y="4343400"/>
            <a:ext cx="5485680" cy="4114080"/>
          </a:xfrm>
          <a:prstGeom prst="rect">
            <a:avLst/>
          </a:prstGeom>
        </p:spPr>
        <p:txBody>
          <a:bodyPr lIns="0" tIns="0" rIns="0" bIns="0">
            <a:noAutofit/>
          </a:bodyPr>
          <a:lstStyle/>
          <a:p>
            <a:pPr marL="171360" indent="-170640">
              <a:lnSpc>
                <a:spcPct val="100000"/>
              </a:lnSpc>
              <a:buClr>
                <a:srgbClr val="000000"/>
              </a:buClr>
              <a:buFont typeface="Arial"/>
              <a:buChar char="•"/>
            </a:pPr>
            <a:r>
              <a:rPr lang="en-US" sz="2000" b="0" strike="noStrike" spc="-1">
                <a:latin typeface="Arial"/>
              </a:rPr>
              <a:t>Also have surface processes going on</a:t>
            </a:r>
          </a:p>
          <a:p>
            <a:pPr marL="171360" indent="-170640">
              <a:lnSpc>
                <a:spcPct val="100000"/>
              </a:lnSpc>
              <a:buClr>
                <a:srgbClr val="000000"/>
              </a:buClr>
              <a:buFont typeface="Arial"/>
              <a:buChar char="•"/>
            </a:pPr>
            <a:r>
              <a:rPr lang="en-US" sz="2000" b="0" strike="noStrike" spc="-1">
                <a:latin typeface="Arial"/>
              </a:rPr>
              <a:t>Heat advection from up- to downhill did not make a significant contribution</a:t>
            </a:r>
          </a:p>
          <a:p>
            <a:pPr>
              <a:lnSpc>
                <a:spcPct val="100000"/>
              </a:lnSpc>
            </a:pPr>
            <a:endParaRPr lang="en-US" sz="2000" b="0" strike="noStrike" spc="-1">
              <a:latin typeface="Arial"/>
            </a:endParaRPr>
          </a:p>
          <a:p>
            <a:pPr marL="171360" indent="-170640">
              <a:lnSpc>
                <a:spcPct val="100000"/>
              </a:lnSpc>
              <a:buClr>
                <a:srgbClr val="000000"/>
              </a:buClr>
              <a:buFont typeface="Arial"/>
              <a:buChar char="•"/>
            </a:pPr>
            <a:r>
              <a:rPr lang="en-US" sz="2000" b="0" strike="noStrike" spc="-1">
                <a:latin typeface="Arial"/>
              </a:rPr>
              <a:t>(why is infiltration higher uphill: We don’t look at the individual components but at the energy balance at the surface and so evaporation is lower uphill and causes heat advection to contribute to the overall positive energy flux into the subsurface)</a:t>
            </a:r>
          </a:p>
          <a:p>
            <a:pPr>
              <a:lnSpc>
                <a:spcPct val="100000"/>
              </a:lnSpc>
            </a:pPr>
            <a:endParaRPr lang="en-US" sz="2000" b="0" strike="noStrike" spc="-1">
              <a:latin typeface="Arial"/>
            </a:endParaRPr>
          </a:p>
        </p:txBody>
      </p:sp>
      <p:sp>
        <p:nvSpPr>
          <p:cNvPr id="172"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DF10081-7F48-4CA4-8756-569F9D24707F}" type="slidenum">
              <a:rPr lang="sv-SE" sz="1200" b="0" strike="noStrike" spc="-1">
                <a:latin typeface="Times New Roman"/>
              </a:rPr>
              <a:t>5</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noRot="1" noChangeAspect="1"/>
          </p:cNvSpPr>
          <p:nvPr>
            <p:ph type="sldImg"/>
          </p:nvPr>
        </p:nvSpPr>
        <p:spPr>
          <a:xfrm>
            <a:off x="1143000" y="685800"/>
            <a:ext cx="4572000" cy="3429000"/>
          </a:xfrm>
          <a:prstGeom prst="rect">
            <a:avLst/>
          </a:prstGeom>
        </p:spPr>
      </p:sp>
      <p:sp>
        <p:nvSpPr>
          <p:cNvPr id="174" name="PlaceHolder 2"/>
          <p:cNvSpPr>
            <a:spLocks noGrp="1"/>
          </p:cNvSpPr>
          <p:nvPr>
            <p:ph type="body"/>
          </p:nvPr>
        </p:nvSpPr>
        <p:spPr>
          <a:xfrm>
            <a:off x="685800" y="4343400"/>
            <a:ext cx="5485680" cy="4114080"/>
          </a:xfrm>
          <a:prstGeom prst="rect">
            <a:avLst/>
          </a:prstGeom>
        </p:spPr>
        <p:txBody>
          <a:bodyPr lIns="0" tIns="0" rIns="0" bIns="0">
            <a:noAutofit/>
          </a:bodyPr>
          <a:lstStyle/>
          <a:p>
            <a:pPr marL="171360" indent="-170640">
              <a:lnSpc>
                <a:spcPct val="100000"/>
              </a:lnSpc>
              <a:buClr>
                <a:srgbClr val="000000"/>
              </a:buClr>
              <a:buFont typeface="Arial"/>
              <a:buChar char="•"/>
            </a:pPr>
            <a:r>
              <a:rPr lang="en-US" sz="2000" b="0" strike="noStrike" spc="-1">
                <a:latin typeface="Arial"/>
              </a:rPr>
              <a:t>Also have surface processes going on</a:t>
            </a:r>
          </a:p>
          <a:p>
            <a:pPr marL="171360" indent="-170640">
              <a:lnSpc>
                <a:spcPct val="100000"/>
              </a:lnSpc>
              <a:buClr>
                <a:srgbClr val="000000"/>
              </a:buClr>
              <a:buFont typeface="Arial"/>
              <a:buChar char="•"/>
            </a:pPr>
            <a:r>
              <a:rPr lang="en-US" sz="2000" b="0" strike="noStrike" spc="-1">
                <a:latin typeface="Arial"/>
              </a:rPr>
              <a:t>Heat advection from up- to downhill did not make a significant contribution</a:t>
            </a:r>
          </a:p>
          <a:p>
            <a:pPr>
              <a:lnSpc>
                <a:spcPct val="100000"/>
              </a:lnSpc>
            </a:pPr>
            <a:endParaRPr lang="en-US" sz="2000" b="0" strike="noStrike" spc="-1">
              <a:latin typeface="Arial"/>
            </a:endParaRPr>
          </a:p>
        </p:txBody>
      </p:sp>
      <p:sp>
        <p:nvSpPr>
          <p:cNvPr id="175"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E0B65F3-D4CF-4565-AD06-890E5AFFC3F4}" type="slidenum">
              <a:rPr lang="sv-SE" sz="1200" b="0" strike="noStrike" spc="-1">
                <a:latin typeface="Times New Roman"/>
              </a:rPr>
              <a:t>6</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3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8"/>
          <p:cNvPicPr/>
          <p:nvPr/>
        </p:nvPicPr>
        <p:blipFill>
          <a:blip r:embed="rId14"/>
          <a:stretch/>
        </p:blipFill>
        <p:spPr>
          <a:xfrm>
            <a:off x="7941600" y="5720400"/>
            <a:ext cx="950400" cy="907920"/>
          </a:xfrm>
          <a:prstGeom prst="rect">
            <a:avLst/>
          </a:prstGeom>
          <a:ln>
            <a:noFill/>
          </a:ln>
        </p:spPr>
      </p:pic>
      <p:pic>
        <p:nvPicPr>
          <p:cNvPr id="5" name="Picture 9" descr="SU_PPT_olivkvist"/>
          <p:cNvPicPr/>
          <p:nvPr/>
        </p:nvPicPr>
        <p:blipFill>
          <a:blip r:embed="rId15">
            <a:alphaModFix amt="48000"/>
          </a:blip>
          <a:srcRect l="1748"/>
          <a:stretch/>
        </p:blipFill>
        <p:spPr>
          <a:xfrm>
            <a:off x="0" y="653804"/>
            <a:ext cx="6410520" cy="6092640"/>
          </a:xfrm>
          <a:prstGeom prst="rect">
            <a:avLst/>
          </a:prstGeom>
          <a:ln>
            <a:noFill/>
          </a:ln>
        </p:spPr>
      </p:pic>
      <p:sp>
        <p:nvSpPr>
          <p:cNvPr id="2" name="PlaceHolder 1"/>
          <p:cNvSpPr>
            <a:spLocks noGrp="1"/>
          </p:cNvSpPr>
          <p:nvPr>
            <p:ph type="title"/>
          </p:nvPr>
        </p:nvSpPr>
        <p:spPr>
          <a:xfrm>
            <a:off x="792000" y="1944000"/>
            <a:ext cx="6850080" cy="794880"/>
          </a:xfrm>
          <a:prstGeom prst="rect">
            <a:avLst/>
          </a:prstGeom>
        </p:spPr>
        <p:txBody>
          <a:bodyPr lIns="0" tIns="0" rIns="0" bIns="0" anchor="ctr">
            <a:noAutofit/>
          </a:bodyPr>
          <a:lstStyle/>
          <a:p>
            <a:r>
              <a:rPr lang="en-US" sz="18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Picture 10"/>
          <p:cNvPicPr/>
          <p:nvPr/>
        </p:nvPicPr>
        <p:blipFill>
          <a:blip r:embed="rId14"/>
          <a:stretch/>
        </p:blipFill>
        <p:spPr>
          <a:xfrm>
            <a:off x="7941600" y="5720400"/>
            <a:ext cx="950400" cy="907920"/>
          </a:xfrm>
          <a:prstGeom prst="rect">
            <a:avLst/>
          </a:prstGeom>
          <a:ln>
            <a:noFill/>
          </a:ln>
        </p:spPr>
      </p:pic>
      <p:sp>
        <p:nvSpPr>
          <p:cNvPr id="4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008000" y="1938600"/>
            <a:ext cx="6630480" cy="1424880"/>
          </a:xfrm>
          <a:prstGeom prst="rect">
            <a:avLst/>
          </a:prstGeom>
          <a:noFill/>
          <a:ln>
            <a:noFill/>
          </a:ln>
        </p:spPr>
        <p:style>
          <a:lnRef idx="0">
            <a:scrgbClr r="0" g="0" b="0"/>
          </a:lnRef>
          <a:fillRef idx="0">
            <a:scrgbClr r="0" g="0" b="0"/>
          </a:fillRef>
          <a:effectRef idx="0">
            <a:scrgbClr r="0" g="0" b="0"/>
          </a:effectRef>
          <a:fontRef idx="minor"/>
        </p:style>
        <p:txBody>
          <a:bodyPr lIns="72000" tIns="36000" rIns="72000" bIns="36000" anchor="ctr">
            <a:noAutofit/>
          </a:bodyPr>
          <a:lstStyle/>
          <a:p>
            <a:pPr algn="ctr">
              <a:lnSpc>
                <a:spcPct val="100000"/>
              </a:lnSpc>
            </a:pPr>
            <a:r>
              <a:rPr lang="en-GB" sz="3600" b="0" strike="noStrike" spc="-1" dirty="0" err="1">
                <a:solidFill>
                  <a:srgbClr val="002F5F"/>
                </a:solidFill>
                <a:latin typeface="Verdana"/>
                <a:ea typeface="Verdana"/>
              </a:rPr>
              <a:t>Modeling</a:t>
            </a:r>
            <a:r>
              <a:rPr lang="en-GB" sz="3600" b="0" strike="noStrike" spc="-1" dirty="0">
                <a:solidFill>
                  <a:srgbClr val="002F5F"/>
                </a:solidFill>
                <a:latin typeface="Verdana"/>
                <a:ea typeface="Verdana"/>
              </a:rPr>
              <a:t> </a:t>
            </a:r>
            <a:r>
              <a:rPr lang="en-GB" sz="3600" b="1" strike="noStrike" spc="-1" dirty="0">
                <a:solidFill>
                  <a:srgbClr val="002F5F"/>
                </a:solidFill>
                <a:latin typeface="Verdana"/>
                <a:ea typeface="Verdana"/>
              </a:rPr>
              <a:t>groundwater flow</a:t>
            </a:r>
            <a:r>
              <a:rPr lang="en-GB" sz="3600" b="0" strike="noStrike" spc="-1" dirty="0">
                <a:solidFill>
                  <a:srgbClr val="002F5F"/>
                </a:solidFill>
                <a:latin typeface="Verdana"/>
                <a:ea typeface="Verdana"/>
              </a:rPr>
              <a:t> and </a:t>
            </a:r>
            <a:r>
              <a:rPr lang="en-GB" sz="3600" b="1" strike="noStrike" spc="-1" dirty="0">
                <a:solidFill>
                  <a:srgbClr val="002F5F"/>
                </a:solidFill>
                <a:latin typeface="Verdana"/>
                <a:ea typeface="Verdana"/>
              </a:rPr>
              <a:t>solute transport</a:t>
            </a:r>
            <a:r>
              <a:rPr lang="en-GB" sz="3600" b="0" strike="noStrike" spc="-1" dirty="0">
                <a:solidFill>
                  <a:srgbClr val="002F5F"/>
                </a:solidFill>
                <a:latin typeface="Verdana"/>
                <a:ea typeface="Verdana"/>
              </a:rPr>
              <a:t> in the active layer of </a:t>
            </a:r>
            <a:r>
              <a:rPr lang="en-GB" sz="3600" b="1" strike="noStrike" spc="-1" dirty="0">
                <a:solidFill>
                  <a:srgbClr val="002F5F"/>
                </a:solidFill>
                <a:latin typeface="Verdana"/>
                <a:ea typeface="Verdana"/>
              </a:rPr>
              <a:t>hillslope</a:t>
            </a:r>
            <a:r>
              <a:rPr lang="en-GB" sz="3600" b="0" strike="noStrike" spc="-1" dirty="0">
                <a:solidFill>
                  <a:srgbClr val="002F5F"/>
                </a:solidFill>
                <a:latin typeface="Verdana"/>
                <a:ea typeface="Verdana"/>
              </a:rPr>
              <a:t> system in </a:t>
            </a:r>
            <a:r>
              <a:rPr lang="en-GB" sz="3600" b="1" strike="noStrike" spc="-1" dirty="0">
                <a:solidFill>
                  <a:srgbClr val="002F5F"/>
                </a:solidFill>
                <a:latin typeface="Verdana"/>
                <a:ea typeface="Verdana"/>
              </a:rPr>
              <a:t>permafrost</a:t>
            </a:r>
            <a:r>
              <a:rPr lang="en-GB" sz="3600" b="0" strike="noStrike" spc="-1" dirty="0">
                <a:solidFill>
                  <a:srgbClr val="002F5F"/>
                </a:solidFill>
                <a:latin typeface="Verdana"/>
                <a:ea typeface="Verdana"/>
              </a:rPr>
              <a:t> environments</a:t>
            </a:r>
            <a:endParaRPr lang="en-US" sz="3600" b="0" strike="noStrike" spc="-1" dirty="0">
              <a:latin typeface="Arial"/>
            </a:endParaRPr>
          </a:p>
        </p:txBody>
      </p:sp>
      <p:sp>
        <p:nvSpPr>
          <p:cNvPr id="86" name="CustomShape 2"/>
          <p:cNvSpPr/>
          <p:nvPr/>
        </p:nvSpPr>
        <p:spPr>
          <a:xfrm>
            <a:off x="1008000" y="4206960"/>
            <a:ext cx="6630480" cy="116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ts val="2900"/>
              </a:lnSpc>
              <a:spcBef>
                <a:spcPts val="479"/>
              </a:spcBef>
              <a:tabLst>
                <a:tab pos="0" algn="l"/>
              </a:tabLst>
            </a:pPr>
            <a:r>
              <a:rPr lang="en-GB" sz="2000" b="0" strike="noStrike" spc="-1" dirty="0">
                <a:solidFill>
                  <a:srgbClr val="002F5F"/>
                </a:solidFill>
                <a:latin typeface="Verdana"/>
                <a:ea typeface="Verdana"/>
              </a:rPr>
              <a:t>Alexandra Hamm &amp; Andrew Frampton </a:t>
            </a:r>
            <a:endParaRPr lang="en-GB" sz="2000" spc="-1" dirty="0">
              <a:solidFill>
                <a:srgbClr val="002F5F"/>
              </a:solidFill>
              <a:latin typeface="Verdana"/>
              <a:ea typeface="Verdana"/>
            </a:endParaRPr>
          </a:p>
          <a:p>
            <a:pPr algn="ctr">
              <a:lnSpc>
                <a:spcPts val="2900"/>
              </a:lnSpc>
              <a:spcBef>
                <a:spcPts val="479"/>
              </a:spcBef>
              <a:tabLst>
                <a:tab pos="0" algn="l"/>
              </a:tabLst>
            </a:pPr>
            <a:r>
              <a:rPr lang="en-GB" sz="2000" b="0" strike="noStrike" spc="-1" dirty="0">
                <a:solidFill>
                  <a:srgbClr val="002F5F"/>
                </a:solidFill>
                <a:latin typeface="Verdana"/>
                <a:ea typeface="Verdana"/>
              </a:rPr>
              <a:t> Stockholm University </a:t>
            </a:r>
            <a:endParaRPr lang="en-US" sz="2000" b="0" strike="noStrike" spc="-1" dirty="0">
              <a:latin typeface="Arial"/>
            </a:endParaRPr>
          </a:p>
          <a:p>
            <a:pPr algn="ctr">
              <a:lnSpc>
                <a:spcPts val="2900"/>
              </a:lnSpc>
              <a:spcBef>
                <a:spcPts val="479"/>
              </a:spcBef>
              <a:tabLst>
                <a:tab pos="0" algn="l"/>
              </a:tabLst>
            </a:pPr>
            <a:r>
              <a:rPr lang="en-GB" sz="1600" b="0" strike="noStrike" spc="-1" dirty="0">
                <a:solidFill>
                  <a:srgbClr val="002F5F"/>
                </a:solidFill>
                <a:latin typeface="Verdana"/>
                <a:ea typeface="Verdana"/>
              </a:rPr>
              <a:t>Correspondence: alexandra.hamm@natgeo.su.se</a:t>
            </a:r>
            <a:endParaRPr lang="en-US" sz="1600" b="0" strike="noStrike" spc="-1" dirty="0">
              <a:latin typeface="Arial"/>
            </a:endParaRPr>
          </a:p>
        </p:txBody>
      </p:sp>
      <p:pic>
        <p:nvPicPr>
          <p:cNvPr id="87" name="Picture 86"/>
          <p:cNvPicPr/>
          <p:nvPr/>
        </p:nvPicPr>
        <p:blipFill>
          <a:blip r:embed="rId2"/>
          <a:stretch/>
        </p:blipFill>
        <p:spPr>
          <a:xfrm>
            <a:off x="6952320" y="5577840"/>
            <a:ext cx="820080" cy="10926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advTm="19300"/>
    </mc:Choice>
    <mc:Fallback>
      <p:transition spd="slow" advTm="193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792000" y="692640"/>
            <a:ext cx="6850080" cy="79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600" b="1" strike="noStrike" spc="-1">
                <a:solidFill>
                  <a:srgbClr val="002F5F"/>
                </a:solidFill>
                <a:latin typeface="Verdana"/>
                <a:ea typeface="Verdana"/>
              </a:rPr>
              <a:t>Background</a:t>
            </a:r>
            <a:endParaRPr lang="en-US" sz="2600" b="0" strike="noStrike" spc="-1">
              <a:latin typeface="Arial"/>
            </a:endParaRPr>
          </a:p>
        </p:txBody>
      </p:sp>
      <p:sp>
        <p:nvSpPr>
          <p:cNvPr id="89" name="CustomShape 2"/>
          <p:cNvSpPr/>
          <p:nvPr/>
        </p:nvSpPr>
        <p:spPr>
          <a:xfrm>
            <a:off x="792000" y="1340640"/>
            <a:ext cx="6850080" cy="468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ts val="2900"/>
              </a:lnSpc>
              <a:spcBef>
                <a:spcPts val="400"/>
              </a:spcBef>
              <a:buClr>
                <a:srgbClr val="002F5F"/>
              </a:buClr>
              <a:buSzPct val="93000"/>
              <a:buFont typeface="Verdana"/>
              <a:buChar char="●"/>
            </a:pPr>
            <a:endParaRPr lang="en-US" sz="1800" b="0" strike="noStrike" spc="-1" dirty="0">
              <a:latin typeface="Arial"/>
            </a:endParaRPr>
          </a:p>
          <a:p>
            <a:pPr>
              <a:lnSpc>
                <a:spcPts val="2900"/>
              </a:lnSpc>
              <a:spcBef>
                <a:spcPts val="400"/>
              </a:spcBef>
            </a:pPr>
            <a:endParaRPr lang="en-US" sz="1800" b="0" strike="noStrike" spc="-1" dirty="0">
              <a:latin typeface="Arial"/>
            </a:endParaRPr>
          </a:p>
          <a:p>
            <a:pPr>
              <a:lnSpc>
                <a:spcPts val="2900"/>
              </a:lnSpc>
              <a:spcBef>
                <a:spcPts val="400"/>
              </a:spcBef>
            </a:pPr>
            <a:endParaRPr lang="en-US" sz="1800" b="0" strike="noStrike" spc="-1" dirty="0">
              <a:latin typeface="Arial"/>
            </a:endParaRPr>
          </a:p>
          <a:p>
            <a:pPr>
              <a:lnSpc>
                <a:spcPts val="2900"/>
              </a:lnSpc>
              <a:spcBef>
                <a:spcPts val="400"/>
              </a:spcBef>
            </a:pPr>
            <a:endParaRPr lang="en-US" sz="1800" b="0" strike="noStrike" spc="-1" dirty="0">
              <a:latin typeface="Arial"/>
            </a:endParaRPr>
          </a:p>
        </p:txBody>
      </p:sp>
      <p:pic>
        <p:nvPicPr>
          <p:cNvPr id="90" name="Picture 4" descr="Graphical user interface, application&#10;&#10;Description automatically generated"/>
          <p:cNvPicPr/>
          <p:nvPr/>
        </p:nvPicPr>
        <p:blipFill>
          <a:blip r:embed="rId3"/>
          <a:stretch/>
        </p:blipFill>
        <p:spPr>
          <a:xfrm>
            <a:off x="1980000" y="3041445"/>
            <a:ext cx="5011200" cy="3222720"/>
          </a:xfrm>
          <a:prstGeom prst="rect">
            <a:avLst/>
          </a:prstGeom>
          <a:ln>
            <a:noFill/>
          </a:ln>
        </p:spPr>
      </p:pic>
      <p:pic>
        <p:nvPicPr>
          <p:cNvPr id="91" name="Picture 10"/>
          <p:cNvPicPr/>
          <p:nvPr/>
        </p:nvPicPr>
        <p:blipFill>
          <a:blip r:embed="rId4"/>
          <a:stretch/>
        </p:blipFill>
        <p:spPr>
          <a:xfrm>
            <a:off x="1980000" y="4011645"/>
            <a:ext cx="4991760" cy="535680"/>
          </a:xfrm>
          <a:prstGeom prst="rect">
            <a:avLst/>
          </a:prstGeom>
          <a:ln>
            <a:noFill/>
          </a:ln>
        </p:spPr>
      </p:pic>
      <p:sp>
        <p:nvSpPr>
          <p:cNvPr id="92" name="Line 3"/>
          <p:cNvSpPr/>
          <p:nvPr/>
        </p:nvSpPr>
        <p:spPr>
          <a:xfrm>
            <a:off x="2468880" y="3970605"/>
            <a:ext cx="3749040" cy="365760"/>
          </a:xfrm>
          <a:prstGeom prst="line">
            <a:avLst/>
          </a:prstGeom>
          <a:ln w="19080">
            <a:solidFill>
              <a:srgbClr val="033A74"/>
            </a:solidFill>
            <a:round/>
            <a:tailEnd type="triangle" w="med" len="med"/>
          </a:ln>
        </p:spPr>
        <p:style>
          <a:lnRef idx="0">
            <a:scrgbClr r="0" g="0" b="0"/>
          </a:lnRef>
          <a:fillRef idx="0">
            <a:scrgbClr r="0" g="0" b="0"/>
          </a:fillRef>
          <a:effectRef idx="0">
            <a:scrgbClr r="0" g="0" b="0"/>
          </a:effectRef>
          <a:fontRef idx="minor"/>
        </p:style>
      </p:sp>
      <p:sp>
        <p:nvSpPr>
          <p:cNvPr id="7" name="CustomShape 2">
            <a:extLst>
              <a:ext uri="{FF2B5EF4-FFF2-40B4-BE49-F238E27FC236}">
                <a16:creationId xmlns:a16="http://schemas.microsoft.com/office/drawing/2014/main" id="{159F4596-DDBC-03E7-B616-9B3CFC4B0EBF}"/>
              </a:ext>
            </a:extLst>
          </p:cNvPr>
          <p:cNvSpPr/>
          <p:nvPr/>
        </p:nvSpPr>
        <p:spPr>
          <a:xfrm>
            <a:off x="963007" y="1619606"/>
            <a:ext cx="6508066" cy="11394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620" indent="-342900">
              <a:lnSpc>
                <a:spcPts val="2900"/>
              </a:lnSpc>
              <a:spcBef>
                <a:spcPts val="400"/>
              </a:spcBef>
              <a:buClr>
                <a:srgbClr val="002F5F"/>
              </a:buClr>
              <a:buSzPct val="93000"/>
              <a:buFont typeface="Arial" panose="020B0604020202020204" pitchFamily="34" charset="0"/>
              <a:buChar char="•"/>
            </a:pPr>
            <a:r>
              <a:rPr lang="en-US" sz="2000" spc="-1" dirty="0">
                <a:solidFill>
                  <a:srgbClr val="002F5F"/>
                </a:solidFill>
                <a:latin typeface="Verdana"/>
                <a:ea typeface="Verdana"/>
              </a:rPr>
              <a:t>Water flow mostly confined to the active layer</a:t>
            </a:r>
          </a:p>
          <a:p>
            <a:pPr marL="343620" indent="-342900">
              <a:lnSpc>
                <a:spcPts val="2900"/>
              </a:lnSpc>
              <a:spcBef>
                <a:spcPts val="400"/>
              </a:spcBef>
              <a:buClr>
                <a:srgbClr val="002F5F"/>
              </a:buClr>
              <a:buSzPct val="93000"/>
              <a:buFont typeface="Arial" panose="020B0604020202020204" pitchFamily="34" charset="0"/>
              <a:buChar char="•"/>
            </a:pPr>
            <a:r>
              <a:rPr lang="en-US" sz="2000" b="0" strike="noStrike" spc="-1" dirty="0">
                <a:solidFill>
                  <a:srgbClr val="002F5F"/>
                </a:solidFill>
                <a:latin typeface="Verdana"/>
                <a:ea typeface="Verdana"/>
              </a:rPr>
              <a:t>How does lateral water flow impact the hydrothermal regime of the active layer?</a:t>
            </a:r>
          </a:p>
        </p:txBody>
      </p:sp>
    </p:spTree>
  </p:cSld>
  <p:clrMapOvr>
    <a:masterClrMapping/>
  </p:clrMapOvr>
  <mc:AlternateContent xmlns:mc="http://schemas.openxmlformats.org/markup-compatibility/2006">
    <mc:Choice xmlns:p14="http://schemas.microsoft.com/office/powerpoint/2010/main" Requires="p14">
      <p:transition spd="slow" p14:dur="2000" advTm="42787"/>
    </mc:Choice>
    <mc:Fallback>
      <p:transition spd="slow" advTm="4278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792000" y="692640"/>
            <a:ext cx="6850080" cy="79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600" b="1" strike="noStrike" spc="-1">
                <a:solidFill>
                  <a:srgbClr val="002F5F"/>
                </a:solidFill>
                <a:latin typeface="Verdana"/>
                <a:ea typeface="Verdana"/>
              </a:rPr>
              <a:t>Method</a:t>
            </a:r>
            <a:endParaRPr lang="en-US" sz="2600" b="0" strike="noStrike" spc="-1">
              <a:latin typeface="Arial"/>
            </a:endParaRPr>
          </a:p>
        </p:txBody>
      </p:sp>
      <p:grpSp>
        <p:nvGrpSpPr>
          <p:cNvPr id="95" name="Group 3"/>
          <p:cNvGrpSpPr/>
          <p:nvPr/>
        </p:nvGrpSpPr>
        <p:grpSpPr>
          <a:xfrm>
            <a:off x="1034399" y="2582846"/>
            <a:ext cx="6061743" cy="1208700"/>
            <a:chOff x="1537680" y="2143260"/>
            <a:chExt cx="3825715" cy="762840"/>
          </a:xfrm>
        </p:grpSpPr>
        <p:pic>
          <p:nvPicPr>
            <p:cNvPr id="96" name="Picture 2_0" descr="A picture containing background pattern&#10;&#10;Description automatically generated"/>
            <p:cNvPicPr/>
            <p:nvPr/>
          </p:nvPicPr>
          <p:blipFill>
            <a:blip r:embed="rId4"/>
            <a:stretch/>
          </p:blipFill>
          <p:spPr>
            <a:xfrm>
              <a:off x="1537680" y="2143260"/>
              <a:ext cx="935280" cy="762840"/>
            </a:xfrm>
            <a:prstGeom prst="rect">
              <a:avLst/>
            </a:prstGeom>
            <a:ln>
              <a:noFill/>
            </a:ln>
          </p:spPr>
        </p:pic>
        <p:pic>
          <p:nvPicPr>
            <p:cNvPr id="97" name="Picture 4_0" descr="A picture containing text, monitor, electronics, screen&#10;&#10;Description automatically generated"/>
            <p:cNvPicPr/>
            <p:nvPr/>
          </p:nvPicPr>
          <p:blipFill>
            <a:blip r:embed="rId5"/>
            <a:stretch/>
          </p:blipFill>
          <p:spPr>
            <a:xfrm>
              <a:off x="4429915" y="2418300"/>
              <a:ext cx="933480" cy="487800"/>
            </a:xfrm>
            <a:prstGeom prst="rect">
              <a:avLst/>
            </a:prstGeom>
            <a:ln>
              <a:noFill/>
            </a:ln>
          </p:spPr>
        </p:pic>
        <p:pic>
          <p:nvPicPr>
            <p:cNvPr id="98" name="Picture 8_0" descr="A picture containing graphical user interface&#10;&#10;Description automatically generated"/>
            <p:cNvPicPr/>
            <p:nvPr/>
          </p:nvPicPr>
          <p:blipFill>
            <a:blip r:embed="rId6"/>
            <a:stretch/>
          </p:blipFill>
          <p:spPr>
            <a:xfrm>
              <a:off x="2973546" y="2265300"/>
              <a:ext cx="933480" cy="640800"/>
            </a:xfrm>
            <a:prstGeom prst="rect">
              <a:avLst/>
            </a:prstGeom>
            <a:ln>
              <a:noFill/>
            </a:ln>
          </p:spPr>
        </p:pic>
      </p:grpSp>
      <p:pic>
        <p:nvPicPr>
          <p:cNvPr id="99" name="Picture 10_0" descr="A picture containing graphical user interface&#10;&#10;Description automatically generated"/>
          <p:cNvPicPr/>
          <p:nvPr/>
        </p:nvPicPr>
        <p:blipFill>
          <a:blip r:embed="rId7"/>
          <a:stretch/>
        </p:blipFill>
        <p:spPr>
          <a:xfrm>
            <a:off x="3228120" y="5207040"/>
            <a:ext cx="2375640" cy="1631160"/>
          </a:xfrm>
          <a:prstGeom prst="rect">
            <a:avLst/>
          </a:prstGeom>
          <a:ln>
            <a:noFill/>
          </a:ln>
        </p:spPr>
      </p:pic>
      <p:sp>
        <p:nvSpPr>
          <p:cNvPr id="100" name="CustomShape 4"/>
          <p:cNvSpPr/>
          <p:nvPr/>
        </p:nvSpPr>
        <p:spPr>
          <a:xfrm>
            <a:off x="1355760" y="4521960"/>
            <a:ext cx="374436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2F5F"/>
                </a:solidFill>
                <a:latin typeface="Calibri"/>
                <a:ea typeface="DejaVu Sans"/>
              </a:rPr>
              <a:t>SEB</a:t>
            </a:r>
            <a:r>
              <a:rPr lang="en-US" sz="1800" b="0" strike="noStrike" spc="-1">
                <a:solidFill>
                  <a:srgbClr val="002F5F"/>
                </a:solidFill>
                <a:latin typeface="Calibri"/>
                <a:ea typeface="DejaVu Sans"/>
              </a:rPr>
              <a:t>: air temp, SWin, humidity,</a:t>
            </a:r>
            <a:endParaRPr lang="en-US" sz="1800" b="0" strike="noStrike" spc="-1">
              <a:latin typeface="Arial"/>
            </a:endParaRPr>
          </a:p>
          <a:p>
            <a:pPr>
              <a:lnSpc>
                <a:spcPct val="100000"/>
              </a:lnSpc>
            </a:pPr>
            <a:r>
              <a:rPr lang="en-US" sz="1800" b="0" strike="noStrike" spc="-1">
                <a:solidFill>
                  <a:srgbClr val="002F5F"/>
                </a:solidFill>
                <a:latin typeface="Calibri"/>
                <a:ea typeface="DejaVu Sans"/>
              </a:rPr>
              <a:t>windspeed, LWin, precipitation</a:t>
            </a:r>
            <a:endParaRPr lang="en-US" sz="1800" b="0" strike="noStrike" spc="-1">
              <a:latin typeface="Arial"/>
            </a:endParaRPr>
          </a:p>
        </p:txBody>
      </p:sp>
      <p:sp>
        <p:nvSpPr>
          <p:cNvPr id="101" name="CustomShape 5"/>
          <p:cNvSpPr/>
          <p:nvPr/>
        </p:nvSpPr>
        <p:spPr>
          <a:xfrm rot="16200000" flipH="1">
            <a:off x="4677120" y="4869000"/>
            <a:ext cx="647280" cy="503280"/>
          </a:xfrm>
          <a:prstGeom prst="bentConnector3">
            <a:avLst>
              <a:gd name="adj1" fmla="val -1554"/>
            </a:avLst>
          </a:prstGeom>
          <a:noFill/>
          <a:ln w="28440">
            <a:solidFill>
              <a:srgbClr val="002F5F"/>
            </a:solidFill>
            <a:round/>
            <a:tailEnd type="triangle" w="med" len="med"/>
          </a:ln>
        </p:spPr>
        <p:style>
          <a:lnRef idx="1">
            <a:schemeClr val="accent1"/>
          </a:lnRef>
          <a:fillRef idx="0">
            <a:schemeClr val="accent1"/>
          </a:fillRef>
          <a:effectRef idx="0">
            <a:schemeClr val="accent1"/>
          </a:effectRef>
          <a:fontRef idx="minor"/>
        </p:style>
      </p:sp>
      <p:sp>
        <p:nvSpPr>
          <p:cNvPr id="102" name="CustomShape 6"/>
          <p:cNvSpPr/>
          <p:nvPr/>
        </p:nvSpPr>
        <p:spPr>
          <a:xfrm flipV="1">
            <a:off x="2699640" y="6487200"/>
            <a:ext cx="741960" cy="191160"/>
          </a:xfrm>
          <a:prstGeom prst="bentConnector3">
            <a:avLst>
              <a:gd name="adj1" fmla="val 99731"/>
            </a:avLst>
          </a:prstGeom>
          <a:noFill/>
          <a:ln w="28440">
            <a:solidFill>
              <a:srgbClr val="002F5F"/>
            </a:solidFill>
            <a:round/>
            <a:tailEnd type="triangle" w="med" len="med"/>
          </a:ln>
        </p:spPr>
        <p:style>
          <a:lnRef idx="1">
            <a:schemeClr val="accent1"/>
          </a:lnRef>
          <a:fillRef idx="0">
            <a:schemeClr val="accent1"/>
          </a:fillRef>
          <a:effectRef idx="0">
            <a:schemeClr val="accent1"/>
          </a:effectRef>
          <a:fontRef idx="minor"/>
        </p:style>
      </p:sp>
      <p:sp>
        <p:nvSpPr>
          <p:cNvPr id="103" name="CustomShape 7"/>
          <p:cNvSpPr/>
          <p:nvPr/>
        </p:nvSpPr>
        <p:spPr>
          <a:xfrm>
            <a:off x="19080" y="6211800"/>
            <a:ext cx="332208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002F5F"/>
                </a:solidFill>
                <a:latin typeface="Calibri"/>
                <a:ea typeface="DejaVu Sans"/>
              </a:rPr>
              <a:t>Constant temperature from</a:t>
            </a:r>
            <a:endParaRPr lang="en-US" sz="1800" b="0" strike="noStrike" spc="-1">
              <a:latin typeface="Arial"/>
            </a:endParaRPr>
          </a:p>
          <a:p>
            <a:pPr>
              <a:lnSpc>
                <a:spcPct val="100000"/>
              </a:lnSpc>
            </a:pPr>
            <a:r>
              <a:rPr lang="en-US" sz="1800" b="0" strike="noStrike" spc="-1">
                <a:solidFill>
                  <a:srgbClr val="002F5F"/>
                </a:solidFill>
                <a:latin typeface="Calibri"/>
                <a:ea typeface="DejaVu Sans"/>
              </a:rPr>
              <a:t>borehole measurements</a:t>
            </a:r>
            <a:endParaRPr lang="en-US" sz="1800" b="0" strike="noStrike" spc="-1">
              <a:latin typeface="Arial"/>
            </a:endParaRPr>
          </a:p>
        </p:txBody>
      </p:sp>
      <p:sp>
        <p:nvSpPr>
          <p:cNvPr id="13" name="CustomShape 2">
            <a:extLst>
              <a:ext uri="{FF2B5EF4-FFF2-40B4-BE49-F238E27FC236}">
                <a16:creationId xmlns:a16="http://schemas.microsoft.com/office/drawing/2014/main" id="{2E60816B-F13D-B399-6489-7CFE05739E3E}"/>
              </a:ext>
            </a:extLst>
          </p:cNvPr>
          <p:cNvSpPr/>
          <p:nvPr/>
        </p:nvSpPr>
        <p:spPr>
          <a:xfrm>
            <a:off x="868680" y="1381851"/>
            <a:ext cx="7240921" cy="11394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620" indent="-342900">
              <a:lnSpc>
                <a:spcPts val="2900"/>
              </a:lnSpc>
              <a:spcBef>
                <a:spcPts val="400"/>
              </a:spcBef>
              <a:buClr>
                <a:srgbClr val="002F5F"/>
              </a:buClr>
              <a:buSzPct val="93000"/>
              <a:buFont typeface="Arial" panose="020B0604020202020204" pitchFamily="34" charset="0"/>
              <a:buChar char="•"/>
            </a:pPr>
            <a:r>
              <a:rPr lang="en-US" sz="2000" b="0" strike="noStrike" spc="-1" dirty="0">
                <a:solidFill>
                  <a:srgbClr val="002F5F"/>
                </a:solidFill>
                <a:latin typeface="Verdana"/>
                <a:ea typeface="Verdana"/>
              </a:rPr>
              <a:t>ATS (Advanced Terrestrial Simulator v088, physically based numerical model)</a:t>
            </a:r>
          </a:p>
          <a:p>
            <a:pPr marL="343620" indent="-342900">
              <a:lnSpc>
                <a:spcPts val="2900"/>
              </a:lnSpc>
              <a:spcBef>
                <a:spcPts val="400"/>
              </a:spcBef>
              <a:buClr>
                <a:srgbClr val="002F5F"/>
              </a:buClr>
              <a:buSzPct val="93000"/>
              <a:buFont typeface="Arial" panose="020B0604020202020204" pitchFamily="34" charset="0"/>
              <a:buChar char="•"/>
            </a:pPr>
            <a:r>
              <a:rPr lang="en-US" sz="2000" spc="-1" dirty="0">
                <a:solidFill>
                  <a:srgbClr val="002F5F"/>
                </a:solidFill>
                <a:latin typeface="Verdana"/>
                <a:ea typeface="Verdana"/>
              </a:rPr>
              <a:t>2 slope inclinations</a:t>
            </a:r>
            <a:endParaRPr lang="en-US" sz="2000" b="0" strike="noStrike" spc="-1" dirty="0">
              <a:latin typeface="Aria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7194"/>
    </mc:Choice>
    <mc:Fallback>
      <p:transition spd="slow" advTm="57194"/>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792000" y="631096"/>
            <a:ext cx="6850080" cy="79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600" b="1" strike="noStrike" spc="-1" dirty="0">
                <a:solidFill>
                  <a:srgbClr val="002F5F"/>
                </a:solidFill>
                <a:latin typeface="Verdana"/>
                <a:ea typeface="Verdana"/>
              </a:rPr>
              <a:t>Main results (subsurface characteristics)</a:t>
            </a:r>
            <a:endParaRPr lang="en-US" sz="2600" b="0" strike="noStrike" spc="-1" dirty="0">
              <a:latin typeface="Arial"/>
            </a:endParaRPr>
          </a:p>
        </p:txBody>
      </p:sp>
      <p:sp>
        <p:nvSpPr>
          <p:cNvPr id="117" name="CustomShape 2"/>
          <p:cNvSpPr/>
          <p:nvPr/>
        </p:nvSpPr>
        <p:spPr>
          <a:xfrm>
            <a:off x="792000" y="1340640"/>
            <a:ext cx="6850080" cy="468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2900"/>
              </a:lnSpc>
              <a:spcBef>
                <a:spcPts val="400"/>
              </a:spcBef>
            </a:pPr>
            <a:endParaRPr lang="en-US" sz="1800" b="0" strike="noStrike" spc="-1">
              <a:latin typeface="Arial"/>
            </a:endParaRPr>
          </a:p>
          <a:p>
            <a:pPr>
              <a:lnSpc>
                <a:spcPts val="2900"/>
              </a:lnSpc>
              <a:spcBef>
                <a:spcPts val="400"/>
              </a:spcBef>
            </a:pPr>
            <a:endParaRPr lang="en-US" sz="1800" b="0" strike="noStrike" spc="-1">
              <a:latin typeface="Arial"/>
            </a:endParaRPr>
          </a:p>
        </p:txBody>
      </p:sp>
      <p:grpSp>
        <p:nvGrpSpPr>
          <p:cNvPr id="118" name="Group 3"/>
          <p:cNvGrpSpPr/>
          <p:nvPr/>
        </p:nvGrpSpPr>
        <p:grpSpPr>
          <a:xfrm>
            <a:off x="1907640" y="3399840"/>
            <a:ext cx="5011200" cy="3222720"/>
            <a:chOff x="1907640" y="3399840"/>
            <a:chExt cx="5011200" cy="3222720"/>
          </a:xfrm>
        </p:grpSpPr>
        <p:pic>
          <p:nvPicPr>
            <p:cNvPr id="119" name="Picture 3" descr="Graphical user interface, application&#10;&#10;Description automatically generated"/>
            <p:cNvPicPr/>
            <p:nvPr/>
          </p:nvPicPr>
          <p:blipFill>
            <a:blip r:embed="rId3"/>
            <a:stretch/>
          </p:blipFill>
          <p:spPr>
            <a:xfrm>
              <a:off x="1907640" y="3399840"/>
              <a:ext cx="5011200" cy="3222720"/>
            </a:xfrm>
            <a:prstGeom prst="rect">
              <a:avLst/>
            </a:prstGeom>
            <a:ln>
              <a:noFill/>
            </a:ln>
          </p:spPr>
        </p:pic>
        <p:pic>
          <p:nvPicPr>
            <p:cNvPr id="120" name="Picture 4"/>
            <p:cNvPicPr/>
            <p:nvPr/>
          </p:nvPicPr>
          <p:blipFill>
            <a:blip r:embed="rId4"/>
            <a:stretch/>
          </p:blipFill>
          <p:spPr>
            <a:xfrm>
              <a:off x="1907640" y="4366800"/>
              <a:ext cx="4991400" cy="535680"/>
            </a:xfrm>
            <a:prstGeom prst="rect">
              <a:avLst/>
            </a:prstGeom>
            <a:ln>
              <a:noFill/>
            </a:ln>
          </p:spPr>
        </p:pic>
      </p:grpSp>
      <p:sp>
        <p:nvSpPr>
          <p:cNvPr id="121" name="CustomShape 4"/>
          <p:cNvSpPr/>
          <p:nvPr/>
        </p:nvSpPr>
        <p:spPr>
          <a:xfrm flipV="1">
            <a:off x="6361920" y="147780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22" name="CustomShape 5"/>
          <p:cNvSpPr/>
          <p:nvPr/>
        </p:nvSpPr>
        <p:spPr>
          <a:xfrm>
            <a:off x="2945880" y="1478520"/>
            <a:ext cx="2883960" cy="146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85840" indent="-285120">
              <a:lnSpc>
                <a:spcPct val="100000"/>
              </a:lnSpc>
              <a:buClr>
                <a:srgbClr val="002F5F"/>
              </a:buClr>
              <a:buFont typeface="Arial"/>
              <a:buChar char="•"/>
            </a:pPr>
            <a:r>
              <a:rPr lang="en-US" sz="1800" b="0" strike="noStrike" spc="-1">
                <a:solidFill>
                  <a:srgbClr val="002F5F"/>
                </a:solidFill>
                <a:latin typeface="Calibri"/>
                <a:ea typeface="DejaVu Sans"/>
              </a:rPr>
              <a:t>Liquid saturation</a:t>
            </a:r>
            <a:endParaRPr lang="en-US" sz="1800" b="0" strike="noStrike" spc="-1">
              <a:latin typeface="Arial"/>
            </a:endParaRPr>
          </a:p>
          <a:p>
            <a:pPr>
              <a:lnSpc>
                <a:spcPct val="100000"/>
              </a:lnSpc>
            </a:pPr>
            <a:endParaRPr lang="en-US" sz="1800" b="0" strike="noStrike" spc="-1">
              <a:latin typeface="Arial"/>
            </a:endParaRPr>
          </a:p>
          <a:p>
            <a:pPr marL="285840" indent="-285120">
              <a:lnSpc>
                <a:spcPct val="100000"/>
              </a:lnSpc>
              <a:buClr>
                <a:srgbClr val="002F5F"/>
              </a:buClr>
              <a:buFont typeface="Arial"/>
              <a:buChar char="•"/>
            </a:pPr>
            <a:r>
              <a:rPr lang="en-US" sz="1800" b="0" strike="noStrike" spc="-1">
                <a:solidFill>
                  <a:srgbClr val="002F5F"/>
                </a:solidFill>
                <a:latin typeface="Calibri"/>
                <a:ea typeface="DejaVu Sans"/>
              </a:rPr>
              <a:t>Heat capacity</a:t>
            </a:r>
            <a:endParaRPr lang="en-US" sz="1800" b="0" strike="noStrike" spc="-1">
              <a:latin typeface="Arial"/>
            </a:endParaRPr>
          </a:p>
          <a:p>
            <a:pPr>
              <a:lnSpc>
                <a:spcPct val="100000"/>
              </a:lnSpc>
            </a:pPr>
            <a:endParaRPr lang="en-US" sz="1800" b="0" strike="noStrike" spc="-1">
              <a:latin typeface="Arial"/>
            </a:endParaRPr>
          </a:p>
          <a:p>
            <a:pPr marL="285840" indent="-285120">
              <a:lnSpc>
                <a:spcPct val="100000"/>
              </a:lnSpc>
              <a:buClr>
                <a:srgbClr val="002F5F"/>
              </a:buClr>
              <a:buFont typeface="Arial"/>
              <a:buChar char="•"/>
            </a:pPr>
            <a:r>
              <a:rPr lang="en-US" sz="1800" b="0" strike="noStrike" spc="-1">
                <a:solidFill>
                  <a:srgbClr val="002F5F"/>
                </a:solidFill>
                <a:latin typeface="Calibri"/>
                <a:ea typeface="DejaVu Sans"/>
              </a:rPr>
              <a:t>Thermal conductivity</a:t>
            </a:r>
            <a:endParaRPr lang="en-US" sz="1800" b="0" strike="noStrike" spc="-1">
              <a:latin typeface="Arial"/>
            </a:endParaRPr>
          </a:p>
        </p:txBody>
      </p:sp>
      <p:sp>
        <p:nvSpPr>
          <p:cNvPr id="123" name="CustomShape 6"/>
          <p:cNvSpPr/>
          <p:nvPr/>
        </p:nvSpPr>
        <p:spPr>
          <a:xfrm flipV="1">
            <a:off x="6361920" y="199080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24" name="CustomShape 7"/>
          <p:cNvSpPr/>
          <p:nvPr/>
        </p:nvSpPr>
        <p:spPr>
          <a:xfrm flipV="1">
            <a:off x="6361920" y="259164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25" name="CustomShape 8"/>
          <p:cNvSpPr/>
          <p:nvPr/>
        </p:nvSpPr>
        <p:spPr>
          <a:xfrm>
            <a:off x="2259360" y="151596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26" name="CustomShape 9"/>
          <p:cNvSpPr/>
          <p:nvPr/>
        </p:nvSpPr>
        <p:spPr>
          <a:xfrm>
            <a:off x="2259360" y="202896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27" name="CustomShape 10"/>
          <p:cNvSpPr/>
          <p:nvPr/>
        </p:nvSpPr>
        <p:spPr>
          <a:xfrm>
            <a:off x="2259360" y="262944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pic>
        <p:nvPicPr>
          <p:cNvPr id="128" name="Picture 21" descr="Shape&#10;&#10;Description automatically generated with medium confidence"/>
          <p:cNvPicPr/>
          <p:nvPr/>
        </p:nvPicPr>
        <p:blipFill>
          <a:blip r:embed="rId5"/>
          <a:srcRect r="87842"/>
          <a:stretch/>
        </p:blipFill>
        <p:spPr>
          <a:xfrm>
            <a:off x="2051640" y="3681000"/>
            <a:ext cx="431280" cy="928440"/>
          </a:xfrm>
          <a:prstGeom prst="rect">
            <a:avLst/>
          </a:prstGeom>
          <a:ln>
            <a:noFill/>
          </a:ln>
        </p:spPr>
      </p:pic>
      <p:pic>
        <p:nvPicPr>
          <p:cNvPr id="129" name="Picture 23" descr="Shape&#10;&#10;Description automatically generated with medium confidence"/>
          <p:cNvPicPr/>
          <p:nvPr/>
        </p:nvPicPr>
        <p:blipFill>
          <a:blip r:embed="rId5"/>
          <a:srcRect l="88797"/>
          <a:stretch/>
        </p:blipFill>
        <p:spPr>
          <a:xfrm>
            <a:off x="6084000" y="3728880"/>
            <a:ext cx="397080" cy="928440"/>
          </a:xfrm>
          <a:prstGeom prst="rect">
            <a:avLst/>
          </a:prstGeom>
          <a:ln>
            <a:noFill/>
          </a:ln>
        </p:spPr>
      </p:pic>
      <p:sp>
        <p:nvSpPr>
          <p:cNvPr id="130" name="CustomShape 11"/>
          <p:cNvSpPr/>
          <p:nvPr/>
        </p:nvSpPr>
        <p:spPr>
          <a:xfrm>
            <a:off x="5184720" y="4023360"/>
            <a:ext cx="121608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0" strike="noStrike" spc="-1">
                <a:solidFill>
                  <a:srgbClr val="002F5F"/>
                </a:solidFill>
                <a:latin typeface="Calibri"/>
                <a:ea typeface="DejaVu Sans"/>
              </a:rPr>
              <a:t>colder </a:t>
            </a:r>
            <a:endParaRPr lang="en-US" sz="1200" b="0" strike="noStrike" spc="-1">
              <a:latin typeface="Arial"/>
            </a:endParaRPr>
          </a:p>
          <a:p>
            <a:pPr>
              <a:lnSpc>
                <a:spcPct val="100000"/>
              </a:lnSpc>
            </a:pPr>
            <a:r>
              <a:rPr lang="en-US" sz="1200" b="0" strike="noStrike" spc="-1">
                <a:solidFill>
                  <a:srgbClr val="002F5F"/>
                </a:solidFill>
                <a:latin typeface="Calibri"/>
                <a:ea typeface="DejaVu Sans"/>
              </a:rPr>
              <a:t>summer</a:t>
            </a:r>
            <a:endParaRPr lang="en-US" sz="1200" b="0" strike="noStrike" spc="-1">
              <a:latin typeface="Arial"/>
            </a:endParaRPr>
          </a:p>
          <a:p>
            <a:pPr>
              <a:lnSpc>
                <a:spcPct val="100000"/>
              </a:lnSpc>
            </a:pPr>
            <a:r>
              <a:rPr lang="en-US" sz="1200" b="0" strike="noStrike" spc="-1">
                <a:solidFill>
                  <a:srgbClr val="002F5F"/>
                </a:solidFill>
                <a:latin typeface="Calibri"/>
                <a:ea typeface="DejaVu Sans"/>
              </a:rPr>
              <a:t>temperatures</a:t>
            </a:r>
            <a:endParaRPr lang="en-US" sz="1200" b="0" strike="noStrike" spc="-1">
              <a:latin typeface="Arial"/>
            </a:endParaRPr>
          </a:p>
        </p:txBody>
      </p:sp>
      <p:sp>
        <p:nvSpPr>
          <p:cNvPr id="131" name="CustomShape 12"/>
          <p:cNvSpPr/>
          <p:nvPr/>
        </p:nvSpPr>
        <p:spPr>
          <a:xfrm>
            <a:off x="2237400" y="3685680"/>
            <a:ext cx="121608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0" strike="noStrike" spc="-1">
                <a:solidFill>
                  <a:srgbClr val="002F5F"/>
                </a:solidFill>
                <a:latin typeface="Calibri"/>
                <a:ea typeface="DejaVu Sans"/>
              </a:rPr>
              <a:t>warmer </a:t>
            </a:r>
            <a:endParaRPr lang="en-US" sz="1200" b="0" strike="noStrike" spc="-1">
              <a:latin typeface="Arial"/>
            </a:endParaRPr>
          </a:p>
          <a:p>
            <a:pPr>
              <a:lnSpc>
                <a:spcPct val="100000"/>
              </a:lnSpc>
            </a:pPr>
            <a:r>
              <a:rPr lang="en-US" sz="1200" b="0" strike="noStrike" spc="-1">
                <a:solidFill>
                  <a:srgbClr val="002F5F"/>
                </a:solidFill>
                <a:latin typeface="Calibri"/>
                <a:ea typeface="DejaVu Sans"/>
              </a:rPr>
              <a:t>summer</a:t>
            </a:r>
            <a:endParaRPr lang="en-US" sz="1200" b="0" strike="noStrike" spc="-1">
              <a:latin typeface="Arial"/>
            </a:endParaRPr>
          </a:p>
          <a:p>
            <a:pPr>
              <a:lnSpc>
                <a:spcPct val="100000"/>
              </a:lnSpc>
            </a:pPr>
            <a:r>
              <a:rPr lang="en-US" sz="1200" b="0" strike="noStrike" spc="-1">
                <a:solidFill>
                  <a:srgbClr val="002F5F"/>
                </a:solidFill>
                <a:latin typeface="Calibri"/>
                <a:ea typeface="DejaVu Sans"/>
              </a:rPr>
              <a:t>temperatures</a:t>
            </a:r>
            <a:endParaRPr lang="en-US" sz="1200" b="0" strike="noStrike" spc="-1">
              <a:latin typeface="Aria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3348"/>
    </mc:Choice>
    <mc:Fallback>
      <p:transition spd="slow" advTm="43348"/>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792000" y="692640"/>
            <a:ext cx="6850080" cy="79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600" b="1" strike="noStrike" spc="-1" dirty="0">
                <a:solidFill>
                  <a:srgbClr val="002F5F"/>
                </a:solidFill>
                <a:latin typeface="Verdana"/>
                <a:ea typeface="Verdana"/>
              </a:rPr>
              <a:t>Main results (surface/subsurface fluxes)</a:t>
            </a:r>
            <a:endParaRPr lang="en-US" sz="2600" b="0" strike="noStrike" spc="-1" dirty="0">
              <a:latin typeface="Arial"/>
            </a:endParaRPr>
          </a:p>
        </p:txBody>
      </p:sp>
      <p:sp>
        <p:nvSpPr>
          <p:cNvPr id="133" name="CustomShape 2"/>
          <p:cNvSpPr/>
          <p:nvPr/>
        </p:nvSpPr>
        <p:spPr>
          <a:xfrm>
            <a:off x="792000" y="1340640"/>
            <a:ext cx="6850080" cy="468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2900"/>
              </a:lnSpc>
              <a:spcBef>
                <a:spcPts val="400"/>
              </a:spcBef>
            </a:pPr>
            <a:endParaRPr lang="en-US" sz="1800" b="0" strike="noStrike" spc="-1">
              <a:latin typeface="Arial"/>
            </a:endParaRPr>
          </a:p>
          <a:p>
            <a:pPr>
              <a:lnSpc>
                <a:spcPts val="2900"/>
              </a:lnSpc>
              <a:spcBef>
                <a:spcPts val="400"/>
              </a:spcBef>
            </a:pPr>
            <a:endParaRPr lang="en-US" sz="1800" b="0" strike="noStrike" spc="-1">
              <a:latin typeface="Arial"/>
            </a:endParaRPr>
          </a:p>
        </p:txBody>
      </p:sp>
      <p:grpSp>
        <p:nvGrpSpPr>
          <p:cNvPr id="134" name="Group 3"/>
          <p:cNvGrpSpPr/>
          <p:nvPr/>
        </p:nvGrpSpPr>
        <p:grpSpPr>
          <a:xfrm>
            <a:off x="1907640" y="3399840"/>
            <a:ext cx="5011200" cy="3222720"/>
            <a:chOff x="1907640" y="3399840"/>
            <a:chExt cx="5011200" cy="3222720"/>
          </a:xfrm>
        </p:grpSpPr>
        <p:pic>
          <p:nvPicPr>
            <p:cNvPr id="135" name="Picture 3" descr="Graphical user interface, application&#10;&#10;Description automatically generated"/>
            <p:cNvPicPr/>
            <p:nvPr/>
          </p:nvPicPr>
          <p:blipFill>
            <a:blip r:embed="rId4"/>
            <a:stretch/>
          </p:blipFill>
          <p:spPr>
            <a:xfrm>
              <a:off x="1907640" y="3399840"/>
              <a:ext cx="5011200" cy="3222720"/>
            </a:xfrm>
            <a:prstGeom prst="rect">
              <a:avLst/>
            </a:prstGeom>
            <a:ln>
              <a:noFill/>
            </a:ln>
          </p:spPr>
        </p:pic>
        <p:pic>
          <p:nvPicPr>
            <p:cNvPr id="136" name="Picture 4"/>
            <p:cNvPicPr/>
            <p:nvPr/>
          </p:nvPicPr>
          <p:blipFill>
            <a:blip r:embed="rId5"/>
            <a:stretch/>
          </p:blipFill>
          <p:spPr>
            <a:xfrm>
              <a:off x="1907640" y="4366800"/>
              <a:ext cx="4991400" cy="535680"/>
            </a:xfrm>
            <a:prstGeom prst="rect">
              <a:avLst/>
            </a:prstGeom>
            <a:ln>
              <a:noFill/>
            </a:ln>
          </p:spPr>
        </p:pic>
      </p:grpSp>
      <p:pic>
        <p:nvPicPr>
          <p:cNvPr id="137" name="Picture 21" descr="Shape&#10;&#10;Description automatically generated with medium confidence"/>
          <p:cNvPicPr/>
          <p:nvPr/>
        </p:nvPicPr>
        <p:blipFill>
          <a:blip r:embed="rId6"/>
          <a:srcRect r="87842"/>
          <a:stretch/>
        </p:blipFill>
        <p:spPr>
          <a:xfrm>
            <a:off x="2051640" y="3681000"/>
            <a:ext cx="431280" cy="928440"/>
          </a:xfrm>
          <a:prstGeom prst="rect">
            <a:avLst/>
          </a:prstGeom>
          <a:ln>
            <a:noFill/>
          </a:ln>
        </p:spPr>
      </p:pic>
      <p:pic>
        <p:nvPicPr>
          <p:cNvPr id="138" name="Picture 23" descr="Shape&#10;&#10;Description automatically generated with medium confidence"/>
          <p:cNvPicPr/>
          <p:nvPr/>
        </p:nvPicPr>
        <p:blipFill>
          <a:blip r:embed="rId6"/>
          <a:srcRect l="88797"/>
          <a:stretch/>
        </p:blipFill>
        <p:spPr>
          <a:xfrm>
            <a:off x="6084000" y="3728880"/>
            <a:ext cx="397080" cy="928440"/>
          </a:xfrm>
          <a:prstGeom prst="rect">
            <a:avLst/>
          </a:prstGeom>
          <a:ln>
            <a:noFill/>
          </a:ln>
        </p:spPr>
      </p:pic>
      <p:sp>
        <p:nvSpPr>
          <p:cNvPr id="139" name="CustomShape 4"/>
          <p:cNvSpPr/>
          <p:nvPr/>
        </p:nvSpPr>
        <p:spPr>
          <a:xfrm>
            <a:off x="5184720" y="4023360"/>
            <a:ext cx="121608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0" strike="noStrike" spc="-1">
                <a:solidFill>
                  <a:srgbClr val="002F5F"/>
                </a:solidFill>
                <a:latin typeface="Calibri"/>
                <a:ea typeface="DejaVu Sans"/>
              </a:rPr>
              <a:t>colder </a:t>
            </a:r>
            <a:endParaRPr lang="en-US" sz="1200" b="0" strike="noStrike" spc="-1">
              <a:latin typeface="Arial"/>
            </a:endParaRPr>
          </a:p>
          <a:p>
            <a:pPr>
              <a:lnSpc>
                <a:spcPct val="100000"/>
              </a:lnSpc>
            </a:pPr>
            <a:r>
              <a:rPr lang="en-US" sz="1200" b="0" strike="noStrike" spc="-1">
                <a:solidFill>
                  <a:srgbClr val="002F5F"/>
                </a:solidFill>
                <a:latin typeface="Calibri"/>
                <a:ea typeface="DejaVu Sans"/>
              </a:rPr>
              <a:t>summer</a:t>
            </a:r>
            <a:endParaRPr lang="en-US" sz="1200" b="0" strike="noStrike" spc="-1">
              <a:latin typeface="Arial"/>
            </a:endParaRPr>
          </a:p>
          <a:p>
            <a:pPr>
              <a:lnSpc>
                <a:spcPct val="100000"/>
              </a:lnSpc>
            </a:pPr>
            <a:r>
              <a:rPr lang="en-US" sz="1200" b="0" strike="noStrike" spc="-1">
                <a:solidFill>
                  <a:srgbClr val="002F5F"/>
                </a:solidFill>
                <a:latin typeface="Calibri"/>
                <a:ea typeface="DejaVu Sans"/>
              </a:rPr>
              <a:t>temperatures</a:t>
            </a:r>
            <a:endParaRPr lang="en-US" sz="1200" b="0" strike="noStrike" spc="-1">
              <a:latin typeface="Arial"/>
            </a:endParaRPr>
          </a:p>
        </p:txBody>
      </p:sp>
      <p:sp>
        <p:nvSpPr>
          <p:cNvPr id="140" name="CustomShape 5"/>
          <p:cNvSpPr/>
          <p:nvPr/>
        </p:nvSpPr>
        <p:spPr>
          <a:xfrm>
            <a:off x="2237400" y="3685680"/>
            <a:ext cx="121608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0" strike="noStrike" spc="-1">
                <a:solidFill>
                  <a:srgbClr val="002F5F"/>
                </a:solidFill>
                <a:latin typeface="Calibri"/>
                <a:ea typeface="DejaVu Sans"/>
              </a:rPr>
              <a:t>warmer </a:t>
            </a:r>
            <a:endParaRPr lang="en-US" sz="1200" b="0" strike="noStrike" spc="-1">
              <a:latin typeface="Arial"/>
            </a:endParaRPr>
          </a:p>
          <a:p>
            <a:pPr>
              <a:lnSpc>
                <a:spcPct val="100000"/>
              </a:lnSpc>
            </a:pPr>
            <a:r>
              <a:rPr lang="en-US" sz="1200" b="0" strike="noStrike" spc="-1">
                <a:solidFill>
                  <a:srgbClr val="002F5F"/>
                </a:solidFill>
                <a:latin typeface="Calibri"/>
                <a:ea typeface="DejaVu Sans"/>
              </a:rPr>
              <a:t>summer</a:t>
            </a:r>
            <a:endParaRPr lang="en-US" sz="1200" b="0" strike="noStrike" spc="-1">
              <a:latin typeface="Arial"/>
            </a:endParaRPr>
          </a:p>
          <a:p>
            <a:pPr>
              <a:lnSpc>
                <a:spcPct val="100000"/>
              </a:lnSpc>
            </a:pPr>
            <a:r>
              <a:rPr lang="en-US" sz="1200" b="0" strike="noStrike" spc="-1">
                <a:solidFill>
                  <a:srgbClr val="002F5F"/>
                </a:solidFill>
                <a:latin typeface="Calibri"/>
                <a:ea typeface="DejaVu Sans"/>
              </a:rPr>
              <a:t>temperatures</a:t>
            </a:r>
            <a:endParaRPr lang="en-US" sz="1200" b="0" strike="noStrike" spc="-1">
              <a:latin typeface="Arial"/>
            </a:endParaRPr>
          </a:p>
        </p:txBody>
      </p:sp>
      <p:sp>
        <p:nvSpPr>
          <p:cNvPr id="141" name="CustomShape 6"/>
          <p:cNvSpPr/>
          <p:nvPr/>
        </p:nvSpPr>
        <p:spPr>
          <a:xfrm>
            <a:off x="3362400" y="5235120"/>
            <a:ext cx="1640880" cy="497520"/>
          </a:xfrm>
          <a:prstGeom prst="rect">
            <a:avLst/>
          </a:prstGeom>
          <a:solidFill>
            <a:srgbClr val="709CCE"/>
          </a:solidFill>
          <a:ln>
            <a:noFill/>
          </a:ln>
        </p:spPr>
        <p:style>
          <a:lnRef idx="2">
            <a:schemeClr val="accent1">
              <a:shade val="50000"/>
            </a:schemeClr>
          </a:lnRef>
          <a:fillRef idx="1">
            <a:schemeClr val="accent1"/>
          </a:fillRef>
          <a:effectRef idx="0">
            <a:schemeClr val="accent1"/>
          </a:effectRef>
          <a:fontRef idx="minor"/>
        </p:style>
      </p:sp>
      <p:sp>
        <p:nvSpPr>
          <p:cNvPr id="142" name="CustomShape 7"/>
          <p:cNvSpPr/>
          <p:nvPr/>
        </p:nvSpPr>
        <p:spPr>
          <a:xfrm flipV="1">
            <a:off x="2328480" y="2348280"/>
            <a:ext cx="117720" cy="1015200"/>
          </a:xfrm>
          <a:prstGeom prst="downArrow">
            <a:avLst>
              <a:gd name="adj1" fmla="val 5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p:style>
      </p:sp>
      <p:sp>
        <p:nvSpPr>
          <p:cNvPr id="143" name="CustomShape 8"/>
          <p:cNvSpPr/>
          <p:nvPr/>
        </p:nvSpPr>
        <p:spPr>
          <a:xfrm flipV="1">
            <a:off x="2593440" y="2337840"/>
            <a:ext cx="503280" cy="1079280"/>
          </a:xfrm>
          <a:prstGeom prst="up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144" name="CustomShape 9"/>
          <p:cNvSpPr/>
          <p:nvPr/>
        </p:nvSpPr>
        <p:spPr>
          <a:xfrm>
            <a:off x="5905440" y="2708640"/>
            <a:ext cx="117720" cy="1015200"/>
          </a:xfrm>
          <a:prstGeom prst="down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145" name="CustomShape 10"/>
          <p:cNvSpPr/>
          <p:nvPr/>
        </p:nvSpPr>
        <p:spPr>
          <a:xfrm>
            <a:off x="6170400" y="2698200"/>
            <a:ext cx="503280" cy="1079280"/>
          </a:xfrm>
          <a:prstGeom prst="upArrow">
            <a:avLst>
              <a:gd name="adj1" fmla="val 50000"/>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p:style>
      </p:sp>
      <p:sp>
        <p:nvSpPr>
          <p:cNvPr id="146" name="CustomShape 11"/>
          <p:cNvSpPr/>
          <p:nvPr/>
        </p:nvSpPr>
        <p:spPr>
          <a:xfrm>
            <a:off x="1284120" y="2491200"/>
            <a:ext cx="109728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2F5F"/>
                </a:solidFill>
                <a:latin typeface="Calibri"/>
                <a:ea typeface="DejaVu Sans"/>
              </a:rPr>
              <a:t>Small evaporative cooling</a:t>
            </a:r>
            <a:endParaRPr lang="en-US" sz="1400" b="0" strike="noStrike" spc="-1">
              <a:latin typeface="Arial"/>
            </a:endParaRPr>
          </a:p>
        </p:txBody>
      </p:sp>
      <p:sp>
        <p:nvSpPr>
          <p:cNvPr id="147" name="CustomShape 12"/>
          <p:cNvSpPr/>
          <p:nvPr/>
        </p:nvSpPr>
        <p:spPr>
          <a:xfrm>
            <a:off x="3072600" y="2455560"/>
            <a:ext cx="1097280" cy="115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2F5F"/>
                </a:solidFill>
                <a:latin typeface="Calibri"/>
                <a:ea typeface="DejaVu Sans"/>
              </a:rPr>
              <a:t>Large warming through infiltration</a:t>
            </a:r>
            <a:endParaRPr lang="en-US" sz="1400" b="0" strike="noStrike" spc="-1">
              <a:latin typeface="Arial"/>
            </a:endParaRPr>
          </a:p>
        </p:txBody>
      </p:sp>
      <p:sp>
        <p:nvSpPr>
          <p:cNvPr id="148" name="CustomShape 13"/>
          <p:cNvSpPr/>
          <p:nvPr/>
        </p:nvSpPr>
        <p:spPr>
          <a:xfrm>
            <a:off x="4998960" y="2801520"/>
            <a:ext cx="1097280" cy="115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2F5F"/>
                </a:solidFill>
                <a:latin typeface="Calibri"/>
                <a:ea typeface="DejaVu Sans"/>
              </a:rPr>
              <a:t>Small warming through infiltration</a:t>
            </a:r>
            <a:endParaRPr lang="en-US" sz="1400" b="0" strike="noStrike" spc="-1">
              <a:latin typeface="Arial"/>
            </a:endParaRPr>
          </a:p>
        </p:txBody>
      </p:sp>
      <p:sp>
        <p:nvSpPr>
          <p:cNvPr id="149" name="CustomShape 14"/>
          <p:cNvSpPr/>
          <p:nvPr/>
        </p:nvSpPr>
        <p:spPr>
          <a:xfrm>
            <a:off x="6599160" y="2971440"/>
            <a:ext cx="1097280" cy="7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2F5F"/>
                </a:solidFill>
                <a:latin typeface="Calibri"/>
                <a:ea typeface="DejaVu Sans"/>
              </a:rPr>
              <a:t>Large evaporative cooling</a:t>
            </a:r>
            <a:endParaRPr lang="en-US" sz="1400" b="0" strike="noStrike" spc="-1">
              <a:latin typeface="Arial"/>
            </a:endParaRPr>
          </a:p>
        </p:txBody>
      </p:sp>
      <p:sp>
        <p:nvSpPr>
          <p:cNvPr id="150" name="CustomShape 15"/>
          <p:cNvSpPr/>
          <p:nvPr/>
        </p:nvSpPr>
        <p:spPr>
          <a:xfrm flipV="1">
            <a:off x="6336360" y="504936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51" name="CustomShape 16"/>
          <p:cNvSpPr/>
          <p:nvPr/>
        </p:nvSpPr>
        <p:spPr>
          <a:xfrm rot="311400">
            <a:off x="2971440" y="4850640"/>
            <a:ext cx="2883960" cy="1461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285840" indent="-285120">
              <a:lnSpc>
                <a:spcPct val="100000"/>
              </a:lnSpc>
              <a:buClr>
                <a:srgbClr val="002F5F"/>
              </a:buClr>
              <a:buFont typeface="Arial"/>
              <a:buChar char="•"/>
            </a:pPr>
            <a:r>
              <a:rPr lang="en-US" sz="1800" b="0" strike="noStrike" spc="-1">
                <a:solidFill>
                  <a:srgbClr val="002F5F"/>
                </a:solidFill>
                <a:latin typeface="Calibri"/>
                <a:ea typeface="DejaVu Sans"/>
              </a:rPr>
              <a:t>Liquid saturation</a:t>
            </a:r>
            <a:endParaRPr lang="en-US" sz="1800" b="0" strike="noStrike" spc="-1">
              <a:latin typeface="Arial"/>
            </a:endParaRPr>
          </a:p>
          <a:p>
            <a:pPr>
              <a:lnSpc>
                <a:spcPct val="100000"/>
              </a:lnSpc>
            </a:pPr>
            <a:endParaRPr lang="en-US" sz="1800" b="0" strike="noStrike" spc="-1">
              <a:latin typeface="Arial"/>
            </a:endParaRPr>
          </a:p>
          <a:p>
            <a:pPr marL="285840" indent="-285120">
              <a:lnSpc>
                <a:spcPct val="100000"/>
              </a:lnSpc>
              <a:buClr>
                <a:srgbClr val="002F5F"/>
              </a:buClr>
              <a:buFont typeface="Arial"/>
              <a:buChar char="•"/>
            </a:pPr>
            <a:r>
              <a:rPr lang="en-US" sz="1800" b="0" strike="noStrike" spc="-1">
                <a:solidFill>
                  <a:srgbClr val="002F5F"/>
                </a:solidFill>
                <a:latin typeface="Calibri"/>
                <a:ea typeface="DejaVu Sans"/>
              </a:rPr>
              <a:t>Heat capacity</a:t>
            </a:r>
            <a:endParaRPr lang="en-US" sz="1800" b="0" strike="noStrike" spc="-1">
              <a:latin typeface="Arial"/>
            </a:endParaRPr>
          </a:p>
          <a:p>
            <a:pPr>
              <a:lnSpc>
                <a:spcPct val="100000"/>
              </a:lnSpc>
            </a:pPr>
            <a:endParaRPr lang="en-US" sz="1800" b="0" strike="noStrike" spc="-1">
              <a:latin typeface="Arial"/>
            </a:endParaRPr>
          </a:p>
          <a:p>
            <a:pPr marL="285840" indent="-285120">
              <a:lnSpc>
                <a:spcPct val="100000"/>
              </a:lnSpc>
              <a:buClr>
                <a:srgbClr val="002F5F"/>
              </a:buClr>
              <a:buFont typeface="Arial"/>
              <a:buChar char="•"/>
            </a:pPr>
            <a:r>
              <a:rPr lang="en-US" sz="1800" b="0" strike="noStrike" spc="-1">
                <a:solidFill>
                  <a:srgbClr val="002F5F"/>
                </a:solidFill>
                <a:latin typeface="Calibri"/>
                <a:ea typeface="DejaVu Sans"/>
              </a:rPr>
              <a:t>Thermal conductivity</a:t>
            </a:r>
            <a:endParaRPr lang="en-US" sz="1800" b="0" strike="noStrike" spc="-1">
              <a:latin typeface="Arial"/>
            </a:endParaRPr>
          </a:p>
        </p:txBody>
      </p:sp>
      <p:sp>
        <p:nvSpPr>
          <p:cNvPr id="152" name="CustomShape 17"/>
          <p:cNvSpPr/>
          <p:nvPr/>
        </p:nvSpPr>
        <p:spPr>
          <a:xfrm flipV="1">
            <a:off x="6336360" y="556236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53" name="CustomShape 18"/>
          <p:cNvSpPr/>
          <p:nvPr/>
        </p:nvSpPr>
        <p:spPr>
          <a:xfrm flipV="1">
            <a:off x="6336360" y="616320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54" name="CustomShape 19"/>
          <p:cNvSpPr/>
          <p:nvPr/>
        </p:nvSpPr>
        <p:spPr>
          <a:xfrm>
            <a:off x="2233440" y="468432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55" name="CustomShape 20"/>
          <p:cNvSpPr/>
          <p:nvPr/>
        </p:nvSpPr>
        <p:spPr>
          <a:xfrm>
            <a:off x="2233440" y="519732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sp>
        <p:nvSpPr>
          <p:cNvPr id="156" name="CustomShape 21"/>
          <p:cNvSpPr/>
          <p:nvPr/>
        </p:nvSpPr>
        <p:spPr>
          <a:xfrm>
            <a:off x="2233440" y="5798160"/>
            <a:ext cx="153360" cy="288720"/>
          </a:xfrm>
          <a:prstGeom prst="downArrow">
            <a:avLst>
              <a:gd name="adj1" fmla="val 50000"/>
              <a:gd name="adj2" fmla="val 50000"/>
            </a:avLst>
          </a:prstGeom>
          <a:solidFill>
            <a:schemeClr val="bg2"/>
          </a:solidFill>
          <a:ln>
            <a:solidFill>
              <a:schemeClr val="bg2">
                <a:lumMod val="50000"/>
              </a:schemeClr>
            </a:solidFill>
            <a:round/>
          </a:ln>
        </p:spPr>
        <p:style>
          <a:lnRef idx="2">
            <a:schemeClr val="accent1">
              <a:shade val="50000"/>
            </a:schemeClr>
          </a:lnRef>
          <a:fillRef idx="1">
            <a:schemeClr val="accent1"/>
          </a:fillRef>
          <a:effectRef idx="0">
            <a:schemeClr val="accent1"/>
          </a:effectRef>
          <a:fontRef idx="minor"/>
        </p:style>
      </p:sp>
      <p:pic>
        <p:nvPicPr>
          <p:cNvPr id="157" name="Graphic 16"/>
          <p:cNvPicPr/>
          <p:nvPr/>
        </p:nvPicPr>
        <p:blipFill>
          <a:blip r:embed="rId7"/>
          <a:stretch/>
        </p:blipFill>
        <p:spPr>
          <a:xfrm rot="11128200" flipH="1">
            <a:off x="2476080" y="4462200"/>
            <a:ext cx="3687480" cy="212040"/>
          </a:xfrm>
          <a:prstGeom prst="rect">
            <a:avLst/>
          </a:prstGeom>
          <a:ln>
            <a:noFill/>
          </a:ln>
        </p:spPr>
      </p:pic>
      <p:sp>
        <p:nvSpPr>
          <p:cNvPr id="158" name="CustomShape 22"/>
          <p:cNvSpPr/>
          <p:nvPr/>
        </p:nvSpPr>
        <p:spPr>
          <a:xfrm>
            <a:off x="3985200" y="4232880"/>
            <a:ext cx="594360" cy="632160"/>
          </a:xfrm>
          <a:prstGeom prst="mathMultiply">
            <a:avLst>
              <a:gd name="adj1" fmla="val 23520"/>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7689"/>
    </mc:Choice>
    <mc:Fallback>
      <p:transition spd="slow" advTm="57689"/>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792000" y="692640"/>
            <a:ext cx="6850080" cy="79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600" b="1" strike="noStrike" spc="-1">
                <a:solidFill>
                  <a:srgbClr val="002F5F"/>
                </a:solidFill>
                <a:latin typeface="Verdana"/>
                <a:ea typeface="Verdana"/>
              </a:rPr>
              <a:t>Next up: solute transport</a:t>
            </a:r>
            <a:endParaRPr lang="en-US" sz="2600" b="0" strike="noStrike" spc="-1">
              <a:latin typeface="Arial"/>
            </a:endParaRPr>
          </a:p>
        </p:txBody>
      </p:sp>
      <p:sp>
        <p:nvSpPr>
          <p:cNvPr id="160" name="CustomShape 2"/>
          <p:cNvSpPr/>
          <p:nvPr/>
        </p:nvSpPr>
        <p:spPr>
          <a:xfrm>
            <a:off x="792000" y="1340640"/>
            <a:ext cx="6850080" cy="468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ts val="2900"/>
              </a:lnSpc>
              <a:spcBef>
                <a:spcPts val="400"/>
              </a:spcBef>
              <a:buClr>
                <a:srgbClr val="002F5F"/>
              </a:buClr>
              <a:buSzPct val="93000"/>
              <a:buFont typeface="Verdana"/>
              <a:buChar char="●"/>
            </a:pPr>
            <a:endParaRPr lang="en-US" sz="2000" b="0" strike="noStrike" spc="-1" dirty="0">
              <a:latin typeface="Arial"/>
            </a:endParaRPr>
          </a:p>
        </p:txBody>
      </p:sp>
      <p:sp>
        <p:nvSpPr>
          <p:cNvPr id="12" name="CustomShape 2">
            <a:extLst>
              <a:ext uri="{FF2B5EF4-FFF2-40B4-BE49-F238E27FC236}">
                <a16:creationId xmlns:a16="http://schemas.microsoft.com/office/drawing/2014/main" id="{2AD9C427-8C46-86F7-57E1-DD45E51AF0BB}"/>
              </a:ext>
            </a:extLst>
          </p:cNvPr>
          <p:cNvSpPr/>
          <p:nvPr/>
        </p:nvSpPr>
        <p:spPr>
          <a:xfrm>
            <a:off x="4928706" y="1626609"/>
            <a:ext cx="3994966" cy="468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620" indent="-342900">
              <a:lnSpc>
                <a:spcPts val="2900"/>
              </a:lnSpc>
              <a:spcBef>
                <a:spcPts val="400"/>
              </a:spcBef>
              <a:buClr>
                <a:srgbClr val="002F5F"/>
              </a:buClr>
              <a:buSzPct val="93000"/>
              <a:buFont typeface="Arial" panose="020B0604020202020204" pitchFamily="34" charset="0"/>
              <a:buChar char="•"/>
            </a:pPr>
            <a:r>
              <a:rPr lang="en-US" sz="2000" spc="-1" dirty="0">
                <a:solidFill>
                  <a:srgbClr val="002F5F"/>
                </a:solidFill>
                <a:latin typeface="Verdana"/>
                <a:ea typeface="Verdana"/>
              </a:rPr>
              <a:t>Transport times affected by:</a:t>
            </a:r>
          </a:p>
          <a:p>
            <a:pPr marL="800820" lvl="1" indent="-342900">
              <a:lnSpc>
                <a:spcPts val="2900"/>
              </a:lnSpc>
              <a:spcBef>
                <a:spcPts val="400"/>
              </a:spcBef>
              <a:buClr>
                <a:srgbClr val="002F5F"/>
              </a:buClr>
              <a:buSzPct val="93000"/>
              <a:buFont typeface="Arial" panose="020B0604020202020204" pitchFamily="34" charset="0"/>
              <a:buChar char="•"/>
            </a:pPr>
            <a:r>
              <a:rPr lang="en-US" sz="2000" b="0" strike="noStrike" spc="-1" dirty="0">
                <a:solidFill>
                  <a:srgbClr val="002F5F"/>
                </a:solidFill>
                <a:latin typeface="Verdana"/>
                <a:ea typeface="Verdana"/>
              </a:rPr>
              <a:t>Freeze-thaw cycle</a:t>
            </a:r>
          </a:p>
          <a:p>
            <a:pPr marL="800820" lvl="1" indent="-342900">
              <a:lnSpc>
                <a:spcPts val="2900"/>
              </a:lnSpc>
              <a:spcBef>
                <a:spcPts val="400"/>
              </a:spcBef>
              <a:buClr>
                <a:srgbClr val="002F5F"/>
              </a:buClr>
              <a:buSzPct val="93000"/>
              <a:buFont typeface="Arial" panose="020B0604020202020204" pitchFamily="34" charset="0"/>
              <a:buChar char="•"/>
            </a:pPr>
            <a:r>
              <a:rPr lang="en-US" sz="2000" spc="-1" dirty="0">
                <a:solidFill>
                  <a:srgbClr val="002F5F"/>
                </a:solidFill>
                <a:latin typeface="Verdana"/>
                <a:ea typeface="Verdana"/>
              </a:rPr>
              <a:t>Unsaturated soil thickness</a:t>
            </a:r>
          </a:p>
          <a:p>
            <a:pPr marL="800820" lvl="1" indent="-342900">
              <a:lnSpc>
                <a:spcPts val="2900"/>
              </a:lnSpc>
              <a:spcBef>
                <a:spcPts val="400"/>
              </a:spcBef>
              <a:buClr>
                <a:srgbClr val="002F5F"/>
              </a:buClr>
              <a:buSzPct val="93000"/>
              <a:buFont typeface="Arial" panose="020B0604020202020204" pitchFamily="34" charset="0"/>
              <a:buChar char="•"/>
            </a:pPr>
            <a:r>
              <a:rPr lang="en-US" sz="2000" b="0" strike="noStrike" spc="-1" dirty="0">
                <a:solidFill>
                  <a:srgbClr val="002F5F"/>
                </a:solidFill>
                <a:latin typeface="Verdana"/>
                <a:ea typeface="Verdana"/>
              </a:rPr>
              <a:t>Sorption, degradation, reaction…</a:t>
            </a:r>
          </a:p>
          <a:p>
            <a:pPr marL="800820" lvl="1" indent="-342900">
              <a:lnSpc>
                <a:spcPts val="2900"/>
              </a:lnSpc>
              <a:spcBef>
                <a:spcPts val="400"/>
              </a:spcBef>
              <a:buClr>
                <a:srgbClr val="002F5F"/>
              </a:buClr>
              <a:buSzPct val="93000"/>
              <a:buFont typeface="Arial" panose="020B0604020202020204" pitchFamily="34" charset="0"/>
              <a:buChar char="•"/>
            </a:pPr>
            <a:endParaRPr lang="en-US" sz="2000" b="0" strike="noStrike" spc="-1" dirty="0">
              <a:latin typeface="Arial"/>
            </a:endParaRPr>
          </a:p>
          <a:p>
            <a:pPr>
              <a:lnSpc>
                <a:spcPct val="100000"/>
              </a:lnSpc>
            </a:pPr>
            <a:endParaRPr lang="en-US" sz="2000" b="0" strike="noStrike" spc="-1" dirty="0">
              <a:latin typeface="Arial"/>
            </a:endParaRPr>
          </a:p>
        </p:txBody>
      </p:sp>
      <p:pic>
        <p:nvPicPr>
          <p:cNvPr id="13" name="Picture 12" descr="Graphical user interface, application&#10;&#10;Description automatically generated">
            <a:extLst>
              <a:ext uri="{FF2B5EF4-FFF2-40B4-BE49-F238E27FC236}">
                <a16:creationId xmlns:a16="http://schemas.microsoft.com/office/drawing/2014/main" id="{556F8994-97C4-9F5D-A999-E567F3D055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0705" b="55000"/>
          <a:stretch/>
        </p:blipFill>
        <p:spPr>
          <a:xfrm>
            <a:off x="792000" y="1340640"/>
            <a:ext cx="3304762" cy="4957143"/>
          </a:xfrm>
          <a:prstGeom prst="rect">
            <a:avLst/>
          </a:prstGeom>
        </p:spPr>
      </p:pic>
      <p:sp>
        <p:nvSpPr>
          <p:cNvPr id="14" name="Freeform: Shape 13">
            <a:extLst>
              <a:ext uri="{FF2B5EF4-FFF2-40B4-BE49-F238E27FC236}">
                <a16:creationId xmlns:a16="http://schemas.microsoft.com/office/drawing/2014/main" id="{6688EFCB-D666-FE7C-F0B9-052BC65AABA0}"/>
              </a:ext>
            </a:extLst>
          </p:cNvPr>
          <p:cNvSpPr/>
          <p:nvPr/>
        </p:nvSpPr>
        <p:spPr>
          <a:xfrm>
            <a:off x="829817" y="2814364"/>
            <a:ext cx="3266945" cy="2357757"/>
          </a:xfrm>
          <a:custGeom>
            <a:avLst/>
            <a:gdLst>
              <a:gd name="connsiteX0" fmla="*/ 0 w 2164080"/>
              <a:gd name="connsiteY0" fmla="*/ 0 h 1592580"/>
              <a:gd name="connsiteX1" fmla="*/ 2164080 w 2164080"/>
              <a:gd name="connsiteY1" fmla="*/ 167640 h 1592580"/>
              <a:gd name="connsiteX2" fmla="*/ 2164080 w 2164080"/>
              <a:gd name="connsiteY2" fmla="*/ 1592580 h 1592580"/>
              <a:gd name="connsiteX3" fmla="*/ 7620 w 2164080"/>
              <a:gd name="connsiteY3" fmla="*/ 1371600 h 1592580"/>
              <a:gd name="connsiteX4" fmla="*/ 0 w 2164080"/>
              <a:gd name="connsiteY4" fmla="*/ 0 h 159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80" h="1592580">
                <a:moveTo>
                  <a:pt x="0" y="0"/>
                </a:moveTo>
                <a:lnTo>
                  <a:pt x="2164080" y="167640"/>
                </a:lnTo>
                <a:lnTo>
                  <a:pt x="2164080" y="1592580"/>
                </a:lnTo>
                <a:lnTo>
                  <a:pt x="7620" y="1371600"/>
                </a:lnTo>
                <a:lnTo>
                  <a:pt x="0" y="0"/>
                </a:lnTo>
                <a:close/>
              </a:path>
            </a:pathLst>
          </a:custGeom>
          <a:gradFill>
            <a:gsLst>
              <a:gs pos="0">
                <a:schemeClr val="tx2">
                  <a:lumMod val="25000"/>
                  <a:lumOff val="75000"/>
                  <a:alpha val="70000"/>
                </a:schemeClr>
              </a:gs>
              <a:gs pos="74000">
                <a:schemeClr val="tx2">
                  <a:lumMod val="75000"/>
                  <a:lumOff val="25000"/>
                  <a:alpha val="70000"/>
                </a:schemeClr>
              </a:gs>
              <a:gs pos="100000">
                <a:schemeClr val="tx2">
                  <a:lumMod val="90000"/>
                  <a:lumOff val="1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pic>
        <p:nvPicPr>
          <p:cNvPr id="15" name="Graphic 14">
            <a:extLst>
              <a:ext uri="{FF2B5EF4-FFF2-40B4-BE49-F238E27FC236}">
                <a16:creationId xmlns:a16="http://schemas.microsoft.com/office/drawing/2014/main" id="{6E98B25B-8B00-1C1A-CDD5-96DFEA6039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22325">
            <a:off x="1175458" y="3445501"/>
            <a:ext cx="807932" cy="747420"/>
          </a:xfrm>
          <a:prstGeom prst="rect">
            <a:avLst/>
          </a:prstGeom>
        </p:spPr>
      </p:pic>
      <p:pic>
        <p:nvPicPr>
          <p:cNvPr id="16" name="Graphic 15">
            <a:extLst>
              <a:ext uri="{FF2B5EF4-FFF2-40B4-BE49-F238E27FC236}">
                <a16:creationId xmlns:a16="http://schemas.microsoft.com/office/drawing/2014/main" id="{D8BD3423-6A2A-62A2-9C19-F117E0DDAA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06750">
            <a:off x="1721102" y="4055982"/>
            <a:ext cx="807932" cy="747420"/>
          </a:xfrm>
          <a:prstGeom prst="rect">
            <a:avLst/>
          </a:prstGeom>
        </p:spPr>
      </p:pic>
      <p:sp>
        <p:nvSpPr>
          <p:cNvPr id="17" name="Arrow: Right 16">
            <a:extLst>
              <a:ext uri="{FF2B5EF4-FFF2-40B4-BE49-F238E27FC236}">
                <a16:creationId xmlns:a16="http://schemas.microsoft.com/office/drawing/2014/main" id="{F4984357-3ED2-3D22-3664-A1BE127EC942}"/>
              </a:ext>
            </a:extLst>
          </p:cNvPr>
          <p:cNvSpPr/>
          <p:nvPr/>
        </p:nvSpPr>
        <p:spPr>
          <a:xfrm rot="327019">
            <a:off x="2474457" y="4251267"/>
            <a:ext cx="746237" cy="448935"/>
          </a:xfrm>
          <a:prstGeom prs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Arrow: Right 20">
            <a:extLst>
              <a:ext uri="{FF2B5EF4-FFF2-40B4-BE49-F238E27FC236}">
                <a16:creationId xmlns:a16="http://schemas.microsoft.com/office/drawing/2014/main" id="{B96B1BB8-D12E-D03A-EA38-05E12E9DA76C}"/>
              </a:ext>
            </a:extLst>
          </p:cNvPr>
          <p:cNvSpPr/>
          <p:nvPr/>
        </p:nvSpPr>
        <p:spPr>
          <a:xfrm rot="187327">
            <a:off x="2125068" y="3621400"/>
            <a:ext cx="926614" cy="227791"/>
          </a:xfrm>
          <a:prstGeom prs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9961"/>
    </mc:Choice>
    <mc:Fallback>
      <p:transition spd="slow" advTm="499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yrs_transport_speedup">
            <a:hlinkClick r:id="" action="ppaction://media"/>
            <a:extLst>
              <a:ext uri="{FF2B5EF4-FFF2-40B4-BE49-F238E27FC236}">
                <a16:creationId xmlns:a16="http://schemas.microsoft.com/office/drawing/2014/main" id="{426B2872-AEE9-B6BF-97E4-56892089C5D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699359"/>
            <a:ext cx="9144000" cy="5040313"/>
          </a:xfrm>
          <a:prstGeom prst="rect">
            <a:avLst/>
          </a:prstGeom>
        </p:spPr>
      </p:pic>
      <p:sp>
        <p:nvSpPr>
          <p:cNvPr id="3" name="CustomShape 2">
            <a:extLst>
              <a:ext uri="{FF2B5EF4-FFF2-40B4-BE49-F238E27FC236}">
                <a16:creationId xmlns:a16="http://schemas.microsoft.com/office/drawing/2014/main" id="{273D65D8-F1DA-4E92-9F15-3D7E2F38C5E9}"/>
              </a:ext>
            </a:extLst>
          </p:cNvPr>
          <p:cNvSpPr/>
          <p:nvPr/>
        </p:nvSpPr>
        <p:spPr>
          <a:xfrm>
            <a:off x="481818" y="118328"/>
            <a:ext cx="8380828" cy="11394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620" indent="-342900">
              <a:lnSpc>
                <a:spcPts val="2900"/>
              </a:lnSpc>
              <a:spcBef>
                <a:spcPts val="400"/>
              </a:spcBef>
              <a:buClr>
                <a:srgbClr val="002F5F"/>
              </a:buClr>
              <a:buSzPct val="93000"/>
              <a:buFont typeface="Arial" panose="020B0604020202020204" pitchFamily="34" charset="0"/>
              <a:buChar char="•"/>
            </a:pPr>
            <a:r>
              <a:rPr lang="en-US" sz="2000" spc="-1">
                <a:solidFill>
                  <a:srgbClr val="002F5F"/>
                </a:solidFill>
                <a:latin typeface="Verdana"/>
                <a:ea typeface="Verdana"/>
              </a:rPr>
              <a:t>Very first simulation </a:t>
            </a:r>
            <a:r>
              <a:rPr lang="en-US" sz="2000" spc="-1" dirty="0">
                <a:solidFill>
                  <a:srgbClr val="002F5F"/>
                </a:solidFill>
                <a:latin typeface="Verdana"/>
                <a:ea typeface="Verdana"/>
              </a:rPr>
              <a:t>results (video)</a:t>
            </a:r>
          </a:p>
          <a:p>
            <a:pPr marL="343620" indent="-342900">
              <a:lnSpc>
                <a:spcPts val="2900"/>
              </a:lnSpc>
              <a:spcBef>
                <a:spcPts val="400"/>
              </a:spcBef>
              <a:buClr>
                <a:srgbClr val="002F5F"/>
              </a:buClr>
              <a:buSzPct val="93000"/>
              <a:buFont typeface="Arial" panose="020B0604020202020204" pitchFamily="34" charset="0"/>
              <a:buChar char="•"/>
            </a:pPr>
            <a:r>
              <a:rPr lang="en-US" sz="2000" b="0" strike="noStrike" spc="-1" dirty="0">
                <a:solidFill>
                  <a:srgbClr val="002F5F"/>
                </a:solidFill>
                <a:latin typeface="Verdana"/>
                <a:ea typeface="Verdana"/>
              </a:rPr>
              <a:t>Tracer injection after 80 years of </a:t>
            </a:r>
            <a:r>
              <a:rPr lang="en-US" sz="2000" b="0" strike="noStrike" spc="-1" dirty="0" err="1">
                <a:solidFill>
                  <a:srgbClr val="002F5F"/>
                </a:solidFill>
                <a:latin typeface="Verdana"/>
                <a:ea typeface="Verdana"/>
              </a:rPr>
              <a:t>spinup</a:t>
            </a:r>
            <a:endParaRPr lang="en-US" sz="2000" b="0" strike="noStrike" spc="-1" dirty="0">
              <a:solidFill>
                <a:srgbClr val="002F5F"/>
              </a:solidFill>
              <a:latin typeface="Verdana"/>
              <a:ea typeface="Verdana"/>
            </a:endParaRPr>
          </a:p>
          <a:p>
            <a:pPr marL="343620" indent="-342900">
              <a:lnSpc>
                <a:spcPts val="2900"/>
              </a:lnSpc>
              <a:spcBef>
                <a:spcPts val="400"/>
              </a:spcBef>
              <a:buClr>
                <a:srgbClr val="002F5F"/>
              </a:buClr>
              <a:buSzPct val="93000"/>
              <a:buFont typeface="Arial" panose="020B0604020202020204" pitchFamily="34" charset="0"/>
              <a:buChar char="•"/>
            </a:pPr>
            <a:r>
              <a:rPr lang="en-US" sz="2000" b="0" strike="noStrike" spc="-1" dirty="0">
                <a:solidFill>
                  <a:srgbClr val="002F5F"/>
                </a:solidFill>
                <a:latin typeface="Verdana"/>
                <a:ea typeface="Verdana"/>
              </a:rPr>
              <a:t>Advection-dispersion equation for transport (no reaction</a:t>
            </a:r>
            <a:r>
              <a:rPr lang="en-US" sz="2000" spc="-1" dirty="0">
                <a:solidFill>
                  <a:srgbClr val="002F5F"/>
                </a:solidFill>
                <a:latin typeface="Verdana"/>
                <a:ea typeface="Verdana"/>
              </a:rPr>
              <a:t>)</a:t>
            </a:r>
          </a:p>
          <a:p>
            <a:pPr marL="343620" indent="-342900">
              <a:lnSpc>
                <a:spcPts val="2900"/>
              </a:lnSpc>
              <a:spcBef>
                <a:spcPts val="400"/>
              </a:spcBef>
              <a:buClr>
                <a:srgbClr val="002F5F"/>
              </a:buClr>
              <a:buSzPct val="93000"/>
              <a:buFont typeface="Arial" panose="020B0604020202020204" pitchFamily="34" charset="0"/>
              <a:buChar char="•"/>
            </a:pPr>
            <a:r>
              <a:rPr lang="en-US" sz="2000" b="0" strike="noStrike" spc="-1" dirty="0">
                <a:solidFill>
                  <a:srgbClr val="002F5F"/>
                </a:solidFill>
                <a:latin typeface="Verdana"/>
                <a:ea typeface="Verdana"/>
              </a:rPr>
              <a:t>Dispersion moves tracer also uphill</a:t>
            </a:r>
            <a:endParaRPr lang="en-US" sz="2000" b="0" strike="noStrike" spc="-1" dirty="0">
              <a:latin typeface="Arial"/>
            </a:endParaRPr>
          </a:p>
        </p:txBody>
      </p:sp>
    </p:spTree>
    <p:extLst>
      <p:ext uri="{BB962C8B-B14F-4D97-AF65-F5344CB8AC3E}">
        <p14:creationId xmlns:p14="http://schemas.microsoft.com/office/powerpoint/2010/main" val="3734729547"/>
      </p:ext>
    </p:extLst>
  </p:cSld>
  <p:clrMapOvr>
    <a:masterClrMapping/>
  </p:clrMapOvr>
  <mc:AlternateContent xmlns:mc="http://schemas.openxmlformats.org/markup-compatibility/2006">
    <mc:Choice xmlns:p14="http://schemas.microsoft.com/office/powerpoint/2010/main" Requires="p14">
      <p:transition spd="slow" p14:dur="2000" advTm="52452"/>
    </mc:Choice>
    <mc:Fallback>
      <p:transition spd="slow" advTm="52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p:ext uri="{E180D4A7-C9FB-4DFB-919C-405C955672EB}">
      <p14:showEvtLst xmlns:p14="http://schemas.microsoft.com/office/powerpoint/2010/main">
        <p14:playEvt time="2701" objId="2"/>
        <p14:stopEvt time="47344"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0.9"/>
</p:tagLst>
</file>

<file path=ppt/tags/tag2.xml><?xml version="1.0" encoding="utf-8"?>
<p:tagLst xmlns:a="http://schemas.openxmlformats.org/drawingml/2006/main" xmlns:r="http://schemas.openxmlformats.org/officeDocument/2006/relationships" xmlns:p="http://schemas.openxmlformats.org/presentationml/2006/main">
  <p:tag name="TIMING" val="|15.3"/>
</p:tagLst>
</file>

<file path=ppt/tags/tag3.xml><?xml version="1.0" encoding="utf-8"?>
<p:tagLst xmlns:a="http://schemas.openxmlformats.org/drawingml/2006/main" xmlns:r="http://schemas.openxmlformats.org/officeDocument/2006/relationships" xmlns:p="http://schemas.openxmlformats.org/presentationml/2006/main">
  <p:tag name="TIMING" val="|2.5|20.1|15.3"/>
</p:tagLst>
</file>

<file path=ppt/tags/tag4.xml><?xml version="1.0" encoding="utf-8"?>
<p:tagLst xmlns:a="http://schemas.openxmlformats.org/drawingml/2006/main" xmlns:r="http://schemas.openxmlformats.org/officeDocument/2006/relationships" xmlns:p="http://schemas.openxmlformats.org/presentationml/2006/main">
  <p:tag name="TIMING" val="|25.9|2.2|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 Research Template 4 3</Template>
  <TotalTime>27132</TotalTime>
  <Words>295</Words>
  <Application>Microsoft Office PowerPoint</Application>
  <PresentationFormat>On-screen Show (4:3)</PresentationFormat>
  <Paragraphs>65</Paragraphs>
  <Slides>7</Slides>
  <Notes>4</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Symbol</vt:lpstr>
      <vt:lpstr>Times New Roman</vt:lpstr>
      <vt:lpstr>Verdana</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Hewlett-Packard Company</dc:creator>
  <dc:description/>
  <cp:lastModifiedBy>Alexandra Hamm</cp:lastModifiedBy>
  <cp:revision>30</cp:revision>
  <dcterms:created xsi:type="dcterms:W3CDTF">2018-11-21T12:15:44Z</dcterms:created>
  <dcterms:modified xsi:type="dcterms:W3CDTF">2022-05-24T16:28:24Z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Hewlett-Packard Company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17</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23</vt:i4>
  </property>
</Properties>
</file>