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72" r:id="rId4"/>
    <p:sldId id="258" r:id="rId5"/>
    <p:sldId id="273" r:id="rId6"/>
    <p:sldId id="264" r:id="rId7"/>
    <p:sldId id="259" r:id="rId8"/>
    <p:sldId id="274" r:id="rId9"/>
    <p:sldId id="275" r:id="rId10"/>
    <p:sldId id="266" r:id="rId11"/>
    <p:sldId id="262" r:id="rId12"/>
    <p:sldId id="278" r:id="rId13"/>
    <p:sldId id="279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Stredný štýl 4 - zvýrazneni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Tmavý štýl 1 - zvýrazneni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štýl 2 - zvýraznenie 1/zvýrazneni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4638" autoAdjust="0"/>
  </p:normalViewPr>
  <p:slideViewPr>
    <p:cSldViewPr snapToGrid="0">
      <p:cViewPr>
        <p:scale>
          <a:sx n="80" d="100"/>
          <a:sy n="80" d="100"/>
        </p:scale>
        <p:origin x="192" y="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37616-5A8E-42E1-9D8D-7C6278538B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F653099-8E75-4F75-955E-BB06FFB0EF5F}">
      <dgm:prSet custT="1"/>
      <dgm:spPr/>
      <dgm:t>
        <a:bodyPr/>
        <a:lstStyle/>
        <a:p>
          <a:r>
            <a:rPr lang="en-US" sz="2400" b="1" dirty="0"/>
            <a:t>Indicators</a:t>
          </a:r>
          <a:r>
            <a:rPr lang="en-US" sz="2200" dirty="0"/>
            <a:t> </a:t>
          </a:r>
          <a:endParaRPr lang="sk-SK" sz="2200" dirty="0"/>
        </a:p>
      </dgm:t>
    </dgm:pt>
    <dgm:pt modelId="{BE07E0C9-7218-4F52-8C9D-54FD43432F0D}" type="parTrans" cxnId="{743CF070-62FB-4731-88C5-C56595CA9807}">
      <dgm:prSet/>
      <dgm:spPr/>
      <dgm:t>
        <a:bodyPr/>
        <a:lstStyle/>
        <a:p>
          <a:endParaRPr lang="sk-SK"/>
        </a:p>
      </dgm:t>
    </dgm:pt>
    <dgm:pt modelId="{9E3F10A8-700C-4179-A541-E1439B9990E1}" type="sibTrans" cxnId="{743CF070-62FB-4731-88C5-C56595CA9807}">
      <dgm:prSet/>
      <dgm:spPr/>
      <dgm:t>
        <a:bodyPr/>
        <a:lstStyle/>
        <a:p>
          <a:endParaRPr lang="sk-SK"/>
        </a:p>
      </dgm:t>
    </dgm:pt>
    <dgm:pt modelId="{50D4E8B3-7C1C-4C26-AF23-4EB90FF17B85}">
      <dgm:prSet/>
      <dgm:spPr/>
      <dgm:t>
        <a:bodyPr/>
        <a:lstStyle/>
        <a:p>
          <a:pPr>
            <a:buFontTx/>
            <a:buChar char=" "/>
          </a:pPr>
          <a:r>
            <a:rPr lang="en-US" dirty="0"/>
            <a:t>parameters </a:t>
          </a:r>
          <a:r>
            <a:rPr lang="sk-SK" dirty="0"/>
            <a:t>(</a:t>
          </a:r>
          <a:r>
            <a:rPr lang="sk-SK" dirty="0" err="1"/>
            <a:t>variables</a:t>
          </a:r>
          <a:r>
            <a:rPr lang="sk-SK" dirty="0"/>
            <a:t>) </a:t>
          </a:r>
          <a:r>
            <a:rPr lang="en-US" dirty="0"/>
            <a:t>used to describe drought </a:t>
          </a:r>
          <a:r>
            <a:rPr lang="sk-SK" dirty="0"/>
            <a:t>(</a:t>
          </a:r>
          <a:r>
            <a:rPr lang="sk-SK" dirty="0" err="1"/>
            <a:t>e.g</a:t>
          </a:r>
          <a:r>
            <a:rPr lang="sk-SK" dirty="0"/>
            <a:t>., </a:t>
          </a:r>
          <a:r>
            <a:rPr lang="en-US" dirty="0"/>
            <a:t>precipitation, temperature, streamflow, groundwater and reservoir levels, soil moisture </a:t>
          </a:r>
          <a:r>
            <a:rPr lang="sk-SK" dirty="0"/>
            <a:t>..</a:t>
          </a:r>
          <a:r>
            <a:rPr lang="en-US" dirty="0"/>
            <a:t>.</a:t>
          </a:r>
          <a:r>
            <a:rPr lang="sk-SK" dirty="0"/>
            <a:t>)</a:t>
          </a:r>
        </a:p>
      </dgm:t>
    </dgm:pt>
    <dgm:pt modelId="{3D693802-6611-449C-9C3A-DF16ADC87BCB}" type="parTrans" cxnId="{00AF3BFD-7951-41A1-8A2E-545AFD4D5B7B}">
      <dgm:prSet/>
      <dgm:spPr/>
      <dgm:t>
        <a:bodyPr/>
        <a:lstStyle/>
        <a:p>
          <a:endParaRPr lang="sk-SK"/>
        </a:p>
      </dgm:t>
    </dgm:pt>
    <dgm:pt modelId="{A2245F2A-C7D6-4FCF-ACD9-E5A404323E46}" type="sibTrans" cxnId="{00AF3BFD-7951-41A1-8A2E-545AFD4D5B7B}">
      <dgm:prSet/>
      <dgm:spPr/>
      <dgm:t>
        <a:bodyPr/>
        <a:lstStyle/>
        <a:p>
          <a:endParaRPr lang="sk-SK"/>
        </a:p>
      </dgm:t>
    </dgm:pt>
    <dgm:pt modelId="{2A3B3B3B-2E96-4C6A-B708-9AE5729882E4}">
      <dgm:prSet custT="1"/>
      <dgm:spPr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02870" tIns="51435" rIns="102870" bIns="51435" numCol="1" spcCol="1270" anchor="ctr" anchorCtr="0"/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Indices</a:t>
          </a:r>
          <a:endParaRPr lang="sk-SK" sz="24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1AA9454B-76EA-4F86-9E5B-0B1990188ECF}" type="parTrans" cxnId="{06F0BAD8-F2DD-47AE-8294-B59CC109DCFC}">
      <dgm:prSet/>
      <dgm:spPr/>
      <dgm:t>
        <a:bodyPr/>
        <a:lstStyle/>
        <a:p>
          <a:endParaRPr lang="sk-SK"/>
        </a:p>
      </dgm:t>
    </dgm:pt>
    <dgm:pt modelId="{48D6363F-F56C-48AD-A473-7F470D35C4AF}" type="sibTrans" cxnId="{06F0BAD8-F2DD-47AE-8294-B59CC109DCFC}">
      <dgm:prSet/>
      <dgm:spPr/>
      <dgm:t>
        <a:bodyPr/>
        <a:lstStyle/>
        <a:p>
          <a:endParaRPr lang="sk-SK"/>
        </a:p>
      </dgm:t>
    </dgm:pt>
    <dgm:pt modelId="{D69A4E59-EEFF-4B4F-8814-C0504D2C2E41}">
      <dgm:prSet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 "/>
          </a:pP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computed numerical representations of drought severity, </a:t>
          </a:r>
          <a:r>
            <a:rPr lang="sk-SK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using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</a:t>
          </a:r>
          <a:r>
            <a:rPr lang="sk-SK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hydrological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and </a:t>
          </a:r>
          <a:r>
            <a:rPr lang="sk-SK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meteorological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</a:t>
          </a:r>
          <a:r>
            <a:rPr lang="sk-SK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inputs</a:t>
          </a:r>
          <a:endParaRPr lang="sk-SK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8575B669-E22C-4CC8-B6F7-32D7DC1B884A}" type="parTrans" cxnId="{7502B396-4592-4916-A57B-886DE5E99546}">
      <dgm:prSet/>
      <dgm:spPr/>
      <dgm:t>
        <a:bodyPr/>
        <a:lstStyle/>
        <a:p>
          <a:endParaRPr lang="sk-SK"/>
        </a:p>
      </dgm:t>
    </dgm:pt>
    <dgm:pt modelId="{89D7A565-9ECD-4648-9909-639826356037}" type="sibTrans" cxnId="{7502B396-4592-4916-A57B-886DE5E99546}">
      <dgm:prSet/>
      <dgm:spPr/>
      <dgm:t>
        <a:bodyPr/>
        <a:lstStyle/>
        <a:p>
          <a:endParaRPr lang="sk-SK"/>
        </a:p>
      </dgm:t>
    </dgm:pt>
    <dgm:pt modelId="{D7F3A9D3-CAC9-41F4-8EED-E9241FABA23C}">
      <dgm:prSet custT="1"/>
      <dgm:spPr/>
      <dgm:t>
        <a:bodyPr/>
        <a:lstStyle/>
        <a:p>
          <a:r>
            <a:rPr lang="en-US" sz="2400" b="1" dirty="0"/>
            <a:t>Quantitative</a:t>
          </a:r>
          <a:r>
            <a:rPr lang="sk-SK" sz="2400" b="1" dirty="0"/>
            <a:t> </a:t>
          </a:r>
          <a:r>
            <a:rPr lang="en-US" sz="2400" b="1" dirty="0"/>
            <a:t>assessment</a:t>
          </a:r>
          <a:endParaRPr lang="sk-SK" sz="2400" dirty="0"/>
        </a:p>
      </dgm:t>
    </dgm:pt>
    <dgm:pt modelId="{80DFBE81-C214-49F3-8842-BDB988C2BAFC}" type="parTrans" cxnId="{0CEF204F-9149-45DF-9F84-53B380CFE825}">
      <dgm:prSet/>
      <dgm:spPr/>
      <dgm:t>
        <a:bodyPr/>
        <a:lstStyle/>
        <a:p>
          <a:endParaRPr lang="sk-SK"/>
        </a:p>
      </dgm:t>
    </dgm:pt>
    <dgm:pt modelId="{70E98E64-2BE1-4556-9B09-67553705723B}" type="sibTrans" cxnId="{0CEF204F-9149-45DF-9F84-53B380CFE825}">
      <dgm:prSet/>
      <dgm:spPr/>
      <dgm:t>
        <a:bodyPr/>
        <a:lstStyle/>
        <a:p>
          <a:endParaRPr lang="sk-SK"/>
        </a:p>
      </dgm:t>
    </dgm:pt>
    <dgm:pt modelId="{937D8894-22B6-4672-8CBF-E61F0B7BABB5}">
      <dgm:prSet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 "/>
          </a:pP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Like other hazards, droughts can be characterized in terms of their</a:t>
          </a:r>
          <a:endParaRPr lang="sk-SK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C878059F-E770-4000-B011-94668A9591D0}" type="parTrans" cxnId="{7AFFE13E-694F-4F5E-A438-5C3E6D45A6F7}">
      <dgm:prSet/>
      <dgm:spPr/>
      <dgm:t>
        <a:bodyPr/>
        <a:lstStyle/>
        <a:p>
          <a:endParaRPr lang="sk-SK"/>
        </a:p>
      </dgm:t>
    </dgm:pt>
    <dgm:pt modelId="{BDD1E9F2-F602-48CD-8041-CD2C99ED35D1}" type="sibTrans" cxnId="{7AFFE13E-694F-4F5E-A438-5C3E6D45A6F7}">
      <dgm:prSet/>
      <dgm:spPr/>
      <dgm:t>
        <a:bodyPr/>
        <a:lstStyle/>
        <a:p>
          <a:endParaRPr lang="sk-SK"/>
        </a:p>
      </dgm:t>
    </dgm:pt>
    <dgm:pt modelId="{8B9612A5-1503-4C53-B91C-C80C69DE5E2D}">
      <dgm:prSet custT="1"/>
      <dgm:spPr/>
      <dgm:t>
        <a:bodyPr/>
        <a:lstStyle/>
        <a:p>
          <a:r>
            <a:rPr lang="sk-SK" sz="2400" b="1" dirty="0" err="1"/>
            <a:t>Statistical</a:t>
          </a:r>
          <a:r>
            <a:rPr lang="sk-SK" sz="2400" b="1" dirty="0"/>
            <a:t> </a:t>
          </a:r>
          <a:r>
            <a:rPr lang="sk-SK" sz="2400" b="1" dirty="0" err="1"/>
            <a:t>evaluation</a:t>
          </a:r>
          <a:r>
            <a:rPr lang="sk-SK" sz="2400" b="1" dirty="0"/>
            <a:t> </a:t>
          </a:r>
          <a:endParaRPr lang="sk-SK" sz="2400" dirty="0"/>
        </a:p>
      </dgm:t>
    </dgm:pt>
    <dgm:pt modelId="{1503F402-A04B-47AC-9BB8-4E6525404EFF}" type="parTrans" cxnId="{2E307526-8425-40EB-B320-5813F3AF6BE4}">
      <dgm:prSet/>
      <dgm:spPr/>
      <dgm:t>
        <a:bodyPr/>
        <a:lstStyle/>
        <a:p>
          <a:endParaRPr lang="sk-SK"/>
        </a:p>
      </dgm:t>
    </dgm:pt>
    <dgm:pt modelId="{30A5CE73-9817-4008-BA78-729675DA8B16}" type="sibTrans" cxnId="{2E307526-8425-40EB-B320-5813F3AF6BE4}">
      <dgm:prSet/>
      <dgm:spPr/>
      <dgm:t>
        <a:bodyPr/>
        <a:lstStyle/>
        <a:p>
          <a:endParaRPr lang="sk-SK"/>
        </a:p>
      </dgm:t>
    </dgm:pt>
    <dgm:pt modelId="{409B979F-5506-4146-A586-F8C4595D8AC2}">
      <dgm:prSet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 "/>
          </a:pPr>
          <a:r>
            <a:rPr lang="sk-SK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Frequency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</a:t>
          </a:r>
          <a:r>
            <a:rPr lang="sk-SK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analysis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– </a:t>
          </a:r>
          <a:r>
            <a:rPr lang="sk-SK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univariate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, </a:t>
          </a:r>
          <a:r>
            <a:rPr lang="sk-SK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multivariate</a:t>
          </a:r>
          <a:endParaRPr lang="sk-SK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A35A6D5C-B54D-4EB8-801C-BAA86FD0562C}" type="parTrans" cxnId="{B8500416-7ED4-4231-82C9-BF14AFBC0CD1}">
      <dgm:prSet/>
      <dgm:spPr/>
      <dgm:t>
        <a:bodyPr/>
        <a:lstStyle/>
        <a:p>
          <a:endParaRPr lang="sk-SK"/>
        </a:p>
      </dgm:t>
    </dgm:pt>
    <dgm:pt modelId="{31064891-F674-4564-B9A8-C6FA175D7327}" type="sibTrans" cxnId="{B8500416-7ED4-4231-82C9-BF14AFBC0CD1}">
      <dgm:prSet/>
      <dgm:spPr/>
      <dgm:t>
        <a:bodyPr/>
        <a:lstStyle/>
        <a:p>
          <a:endParaRPr lang="sk-SK"/>
        </a:p>
      </dgm:t>
    </dgm:pt>
    <dgm:pt modelId="{9489C9BE-2107-4F55-8CA8-1BFDB64A18EF}">
      <dgm:prSet custT="1"/>
      <dgm:spPr/>
      <dgm:t>
        <a:bodyPr/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 "/>
          </a:pP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1) 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severity, 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2) 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location, 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3) 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duration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and 4) </a:t>
          </a:r>
          <a:r>
            <a:rPr lang="sk-SK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timing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.</a:t>
          </a:r>
        </a:p>
      </dgm:t>
    </dgm:pt>
    <dgm:pt modelId="{E49A326F-05AB-4DF5-8B94-81E4664CC496}" type="parTrans" cxnId="{7807D7D3-7FC8-40D4-8CD1-230D5B939D62}">
      <dgm:prSet/>
      <dgm:spPr/>
      <dgm:t>
        <a:bodyPr/>
        <a:lstStyle/>
        <a:p>
          <a:endParaRPr lang="sk-SK"/>
        </a:p>
      </dgm:t>
    </dgm:pt>
    <dgm:pt modelId="{710E0FE8-2035-4C55-9713-17602D9F4049}" type="sibTrans" cxnId="{7807D7D3-7FC8-40D4-8CD1-230D5B939D62}">
      <dgm:prSet/>
      <dgm:spPr/>
      <dgm:t>
        <a:bodyPr/>
        <a:lstStyle/>
        <a:p>
          <a:endParaRPr lang="sk-SK"/>
        </a:p>
      </dgm:t>
    </dgm:pt>
    <dgm:pt modelId="{6AE5AE6A-F936-4375-92EE-A97D28CC5B2F}" type="pres">
      <dgm:prSet presAssocID="{A5D37616-5A8E-42E1-9D8D-7C6278538B30}" presName="Name0" presStyleCnt="0">
        <dgm:presLayoutVars>
          <dgm:dir/>
          <dgm:animLvl val="lvl"/>
          <dgm:resizeHandles val="exact"/>
        </dgm:presLayoutVars>
      </dgm:prSet>
      <dgm:spPr/>
    </dgm:pt>
    <dgm:pt modelId="{5FDAF97E-58AF-46C9-9935-FF18151AB9BC}" type="pres">
      <dgm:prSet presAssocID="{CF653099-8E75-4F75-955E-BB06FFB0EF5F}" presName="linNode" presStyleCnt="0"/>
      <dgm:spPr/>
    </dgm:pt>
    <dgm:pt modelId="{62C88B07-6877-4D2C-905D-845F2DA4B310}" type="pres">
      <dgm:prSet presAssocID="{CF653099-8E75-4F75-955E-BB06FFB0EF5F}" presName="parentText" presStyleLbl="node1" presStyleIdx="0" presStyleCnt="4">
        <dgm:presLayoutVars>
          <dgm:chMax val="1"/>
          <dgm:bulletEnabled val="1"/>
        </dgm:presLayoutVars>
      </dgm:prSet>
      <dgm:spPr>
        <a:prstGeom prst="downArrow">
          <a:avLst/>
        </a:prstGeom>
      </dgm:spPr>
    </dgm:pt>
    <dgm:pt modelId="{1A263C33-22C6-4D07-B4B0-74308CF3067B}" type="pres">
      <dgm:prSet presAssocID="{CF653099-8E75-4F75-955E-BB06FFB0EF5F}" presName="descendantText" presStyleLbl="alignAccFollowNode1" presStyleIdx="0" presStyleCnt="4">
        <dgm:presLayoutVars>
          <dgm:bulletEnabled val="1"/>
        </dgm:presLayoutVars>
      </dgm:prSet>
      <dgm:spPr/>
    </dgm:pt>
    <dgm:pt modelId="{E59595F3-64AD-424F-80AC-CFE1D4F34020}" type="pres">
      <dgm:prSet presAssocID="{9E3F10A8-700C-4179-A541-E1439B9990E1}" presName="sp" presStyleCnt="0"/>
      <dgm:spPr/>
    </dgm:pt>
    <dgm:pt modelId="{2911B816-BB98-4F42-AB6A-B46DF10DAB4F}" type="pres">
      <dgm:prSet presAssocID="{2A3B3B3B-2E96-4C6A-B708-9AE5729882E4}" presName="linNode" presStyleCnt="0"/>
      <dgm:spPr/>
    </dgm:pt>
    <dgm:pt modelId="{E0E962E1-13B3-4644-8536-4A067B912A19}" type="pres">
      <dgm:prSet presAssocID="{2A3B3B3B-2E96-4C6A-B708-9AE5729882E4}" presName="parentText" presStyleLbl="node1" presStyleIdx="1" presStyleCnt="4">
        <dgm:presLayoutVars>
          <dgm:chMax val="1"/>
          <dgm:bulletEnabled val="1"/>
        </dgm:presLayoutVars>
      </dgm:prSet>
      <dgm:spPr>
        <a:xfrm>
          <a:off x="0" y="1018953"/>
          <a:ext cx="3621024" cy="968513"/>
        </a:xfrm>
        <a:prstGeom prst="downArrow">
          <a:avLst/>
        </a:prstGeom>
      </dgm:spPr>
    </dgm:pt>
    <dgm:pt modelId="{BE941F9C-ECFD-45A9-8DE9-05E8A492967C}" type="pres">
      <dgm:prSet presAssocID="{2A3B3B3B-2E96-4C6A-B708-9AE5729882E4}" presName="descendantText" presStyleLbl="alignAccFollowNode1" presStyleIdx="1" presStyleCnt="4">
        <dgm:presLayoutVars>
          <dgm:bulletEnabled val="1"/>
        </dgm:presLayoutVars>
      </dgm:prSet>
      <dgm:spPr/>
    </dgm:pt>
    <dgm:pt modelId="{545A77F1-2598-4721-9D45-8D7833269488}" type="pres">
      <dgm:prSet presAssocID="{48D6363F-F56C-48AD-A473-7F470D35C4AF}" presName="sp" presStyleCnt="0"/>
      <dgm:spPr/>
    </dgm:pt>
    <dgm:pt modelId="{2A655108-3097-44A9-B854-2FAABF413F46}" type="pres">
      <dgm:prSet presAssocID="{D7F3A9D3-CAC9-41F4-8EED-E9241FABA23C}" presName="linNode" presStyleCnt="0"/>
      <dgm:spPr/>
    </dgm:pt>
    <dgm:pt modelId="{D82F0C74-D965-4E49-9A7B-E63EA5520B4E}" type="pres">
      <dgm:prSet presAssocID="{D7F3A9D3-CAC9-41F4-8EED-E9241FABA23C}" presName="parentText" presStyleLbl="node1" presStyleIdx="2" presStyleCnt="4">
        <dgm:presLayoutVars>
          <dgm:chMax val="1"/>
          <dgm:bulletEnabled val="1"/>
        </dgm:presLayoutVars>
      </dgm:prSet>
      <dgm:spPr>
        <a:prstGeom prst="downArrow">
          <a:avLst/>
        </a:prstGeom>
      </dgm:spPr>
    </dgm:pt>
    <dgm:pt modelId="{1CC7DB13-9CF0-45DC-886D-42D79984D263}" type="pres">
      <dgm:prSet presAssocID="{D7F3A9D3-CAC9-41F4-8EED-E9241FABA23C}" presName="descendantText" presStyleLbl="alignAccFollowNode1" presStyleIdx="2" presStyleCnt="4">
        <dgm:presLayoutVars>
          <dgm:bulletEnabled val="1"/>
        </dgm:presLayoutVars>
      </dgm:prSet>
      <dgm:spPr/>
    </dgm:pt>
    <dgm:pt modelId="{340AFA6B-8F4F-45B5-B7ED-B0D2924693FF}" type="pres">
      <dgm:prSet presAssocID="{70E98E64-2BE1-4556-9B09-67553705723B}" presName="sp" presStyleCnt="0"/>
      <dgm:spPr/>
    </dgm:pt>
    <dgm:pt modelId="{58C8FA67-300C-4BFA-B0A7-0DBFBDC366DD}" type="pres">
      <dgm:prSet presAssocID="{8B9612A5-1503-4C53-B91C-C80C69DE5E2D}" presName="linNode" presStyleCnt="0"/>
      <dgm:spPr/>
    </dgm:pt>
    <dgm:pt modelId="{39365B83-51C7-4F26-B44C-22F5841333AD}" type="pres">
      <dgm:prSet presAssocID="{8B9612A5-1503-4C53-B91C-C80C69DE5E2D}" presName="parentText" presStyleLbl="node1" presStyleIdx="3" presStyleCnt="4">
        <dgm:presLayoutVars>
          <dgm:chMax val="1"/>
          <dgm:bulletEnabled val="1"/>
        </dgm:presLayoutVars>
      </dgm:prSet>
      <dgm:spPr>
        <a:prstGeom prst="downArrow">
          <a:avLst/>
        </a:prstGeom>
      </dgm:spPr>
    </dgm:pt>
    <dgm:pt modelId="{12D31F0A-3185-4D83-83C0-B45653C4AA0D}" type="pres">
      <dgm:prSet presAssocID="{8B9612A5-1503-4C53-B91C-C80C69DE5E2D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B56BA90B-0468-484D-8233-CABFEE42F179}" type="presOf" srcId="{A5D37616-5A8E-42E1-9D8D-7C6278538B30}" destId="{6AE5AE6A-F936-4375-92EE-A97D28CC5B2F}" srcOrd="0" destOrd="0" presId="urn:microsoft.com/office/officeart/2005/8/layout/vList5"/>
    <dgm:cxn modelId="{B8500416-7ED4-4231-82C9-BF14AFBC0CD1}" srcId="{8B9612A5-1503-4C53-B91C-C80C69DE5E2D}" destId="{409B979F-5506-4146-A586-F8C4595D8AC2}" srcOrd="0" destOrd="0" parTransId="{A35A6D5C-B54D-4EB8-801C-BAA86FD0562C}" sibTransId="{31064891-F674-4564-B9A8-C6FA175D7327}"/>
    <dgm:cxn modelId="{3EB4A41A-ADDE-441E-BCDE-724EF3BDF8EC}" type="presOf" srcId="{409B979F-5506-4146-A586-F8C4595D8AC2}" destId="{12D31F0A-3185-4D83-83C0-B45653C4AA0D}" srcOrd="0" destOrd="0" presId="urn:microsoft.com/office/officeart/2005/8/layout/vList5"/>
    <dgm:cxn modelId="{2E307526-8425-40EB-B320-5813F3AF6BE4}" srcId="{A5D37616-5A8E-42E1-9D8D-7C6278538B30}" destId="{8B9612A5-1503-4C53-B91C-C80C69DE5E2D}" srcOrd="3" destOrd="0" parTransId="{1503F402-A04B-47AC-9BB8-4E6525404EFF}" sibTransId="{30A5CE73-9817-4008-BA78-729675DA8B16}"/>
    <dgm:cxn modelId="{9B153037-380E-462B-8BEB-62FB3CE7830E}" type="presOf" srcId="{937D8894-22B6-4672-8CBF-E61F0B7BABB5}" destId="{1CC7DB13-9CF0-45DC-886D-42D79984D263}" srcOrd="0" destOrd="0" presId="urn:microsoft.com/office/officeart/2005/8/layout/vList5"/>
    <dgm:cxn modelId="{7AFFE13E-694F-4F5E-A438-5C3E6D45A6F7}" srcId="{D7F3A9D3-CAC9-41F4-8EED-E9241FABA23C}" destId="{937D8894-22B6-4672-8CBF-E61F0B7BABB5}" srcOrd="0" destOrd="0" parTransId="{C878059F-E770-4000-B011-94668A9591D0}" sibTransId="{BDD1E9F2-F602-48CD-8041-CD2C99ED35D1}"/>
    <dgm:cxn modelId="{0CEF204F-9149-45DF-9F84-53B380CFE825}" srcId="{A5D37616-5A8E-42E1-9D8D-7C6278538B30}" destId="{D7F3A9D3-CAC9-41F4-8EED-E9241FABA23C}" srcOrd="2" destOrd="0" parTransId="{80DFBE81-C214-49F3-8842-BDB988C2BAFC}" sibTransId="{70E98E64-2BE1-4556-9B09-67553705723B}"/>
    <dgm:cxn modelId="{743CF070-62FB-4731-88C5-C56595CA9807}" srcId="{A5D37616-5A8E-42E1-9D8D-7C6278538B30}" destId="{CF653099-8E75-4F75-955E-BB06FFB0EF5F}" srcOrd="0" destOrd="0" parTransId="{BE07E0C9-7218-4F52-8C9D-54FD43432F0D}" sibTransId="{9E3F10A8-700C-4179-A541-E1439B9990E1}"/>
    <dgm:cxn modelId="{0B837751-EFBA-4C9B-98D8-2C52E76DDB1C}" type="presOf" srcId="{8B9612A5-1503-4C53-B91C-C80C69DE5E2D}" destId="{39365B83-51C7-4F26-B44C-22F5841333AD}" srcOrd="0" destOrd="0" presId="urn:microsoft.com/office/officeart/2005/8/layout/vList5"/>
    <dgm:cxn modelId="{A3156774-4CB9-460B-BDFE-8B45C034CA69}" type="presOf" srcId="{D7F3A9D3-CAC9-41F4-8EED-E9241FABA23C}" destId="{D82F0C74-D965-4E49-9A7B-E63EA5520B4E}" srcOrd="0" destOrd="0" presId="urn:microsoft.com/office/officeart/2005/8/layout/vList5"/>
    <dgm:cxn modelId="{7502B396-4592-4916-A57B-886DE5E99546}" srcId="{2A3B3B3B-2E96-4C6A-B708-9AE5729882E4}" destId="{D69A4E59-EEFF-4B4F-8814-C0504D2C2E41}" srcOrd="0" destOrd="0" parTransId="{8575B669-E22C-4CC8-B6F7-32D7DC1B884A}" sibTransId="{89D7A565-9ECD-4648-9909-639826356037}"/>
    <dgm:cxn modelId="{F11EB699-E551-4663-8E52-7D5352B53598}" type="presOf" srcId="{9489C9BE-2107-4F55-8CA8-1BFDB64A18EF}" destId="{1CC7DB13-9CF0-45DC-886D-42D79984D263}" srcOrd="0" destOrd="1" presId="urn:microsoft.com/office/officeart/2005/8/layout/vList5"/>
    <dgm:cxn modelId="{F9FF609F-535E-4704-9B42-39F727A4DD72}" type="presOf" srcId="{50D4E8B3-7C1C-4C26-AF23-4EB90FF17B85}" destId="{1A263C33-22C6-4D07-B4B0-74308CF3067B}" srcOrd="0" destOrd="0" presId="urn:microsoft.com/office/officeart/2005/8/layout/vList5"/>
    <dgm:cxn modelId="{8864D5BB-D0AF-46AD-A8E6-0253F935053B}" type="presOf" srcId="{D69A4E59-EEFF-4B4F-8814-C0504D2C2E41}" destId="{BE941F9C-ECFD-45A9-8DE9-05E8A492967C}" srcOrd="0" destOrd="0" presId="urn:microsoft.com/office/officeart/2005/8/layout/vList5"/>
    <dgm:cxn modelId="{424D37BE-5B7C-4A83-907A-D0BAEB48595B}" type="presOf" srcId="{CF653099-8E75-4F75-955E-BB06FFB0EF5F}" destId="{62C88B07-6877-4D2C-905D-845F2DA4B310}" srcOrd="0" destOrd="0" presId="urn:microsoft.com/office/officeart/2005/8/layout/vList5"/>
    <dgm:cxn modelId="{7807D7D3-7FC8-40D4-8CD1-230D5B939D62}" srcId="{D7F3A9D3-CAC9-41F4-8EED-E9241FABA23C}" destId="{9489C9BE-2107-4F55-8CA8-1BFDB64A18EF}" srcOrd="1" destOrd="0" parTransId="{E49A326F-05AB-4DF5-8B94-81E4664CC496}" sibTransId="{710E0FE8-2035-4C55-9713-17602D9F4049}"/>
    <dgm:cxn modelId="{06F0BAD8-F2DD-47AE-8294-B59CC109DCFC}" srcId="{A5D37616-5A8E-42E1-9D8D-7C6278538B30}" destId="{2A3B3B3B-2E96-4C6A-B708-9AE5729882E4}" srcOrd="1" destOrd="0" parTransId="{1AA9454B-76EA-4F86-9E5B-0B1990188ECF}" sibTransId="{48D6363F-F56C-48AD-A473-7F470D35C4AF}"/>
    <dgm:cxn modelId="{14A005E6-AD6E-408A-9E93-ADF9825CDEF5}" type="presOf" srcId="{2A3B3B3B-2E96-4C6A-B708-9AE5729882E4}" destId="{E0E962E1-13B3-4644-8536-4A067B912A19}" srcOrd="0" destOrd="0" presId="urn:microsoft.com/office/officeart/2005/8/layout/vList5"/>
    <dgm:cxn modelId="{00AF3BFD-7951-41A1-8A2E-545AFD4D5B7B}" srcId="{CF653099-8E75-4F75-955E-BB06FFB0EF5F}" destId="{50D4E8B3-7C1C-4C26-AF23-4EB90FF17B85}" srcOrd="0" destOrd="0" parTransId="{3D693802-6611-449C-9C3A-DF16ADC87BCB}" sibTransId="{A2245F2A-C7D6-4FCF-ACD9-E5A404323E46}"/>
    <dgm:cxn modelId="{3D20CCD3-C96D-435D-ACD2-66A61FE5F684}" type="presParOf" srcId="{6AE5AE6A-F936-4375-92EE-A97D28CC5B2F}" destId="{5FDAF97E-58AF-46C9-9935-FF18151AB9BC}" srcOrd="0" destOrd="0" presId="urn:microsoft.com/office/officeart/2005/8/layout/vList5"/>
    <dgm:cxn modelId="{6181A7D7-7CD4-4ADA-AC8E-C0C72F18F53A}" type="presParOf" srcId="{5FDAF97E-58AF-46C9-9935-FF18151AB9BC}" destId="{62C88B07-6877-4D2C-905D-845F2DA4B310}" srcOrd="0" destOrd="0" presId="urn:microsoft.com/office/officeart/2005/8/layout/vList5"/>
    <dgm:cxn modelId="{E86027EA-D1F5-483F-B247-1D4CA4411ADB}" type="presParOf" srcId="{5FDAF97E-58AF-46C9-9935-FF18151AB9BC}" destId="{1A263C33-22C6-4D07-B4B0-74308CF3067B}" srcOrd="1" destOrd="0" presId="urn:microsoft.com/office/officeart/2005/8/layout/vList5"/>
    <dgm:cxn modelId="{6A4BCD94-43B0-407A-92E3-33FC8ACF8510}" type="presParOf" srcId="{6AE5AE6A-F936-4375-92EE-A97D28CC5B2F}" destId="{E59595F3-64AD-424F-80AC-CFE1D4F34020}" srcOrd="1" destOrd="0" presId="urn:microsoft.com/office/officeart/2005/8/layout/vList5"/>
    <dgm:cxn modelId="{2BC542F4-122E-497C-B1B8-10C3E1861CCB}" type="presParOf" srcId="{6AE5AE6A-F936-4375-92EE-A97D28CC5B2F}" destId="{2911B816-BB98-4F42-AB6A-B46DF10DAB4F}" srcOrd="2" destOrd="0" presId="urn:microsoft.com/office/officeart/2005/8/layout/vList5"/>
    <dgm:cxn modelId="{B82E3493-5EF7-4F75-97BF-694E6C67E41D}" type="presParOf" srcId="{2911B816-BB98-4F42-AB6A-B46DF10DAB4F}" destId="{E0E962E1-13B3-4644-8536-4A067B912A19}" srcOrd="0" destOrd="0" presId="urn:microsoft.com/office/officeart/2005/8/layout/vList5"/>
    <dgm:cxn modelId="{62B85A1F-2B69-4A0F-87EE-2F25FBCF35FE}" type="presParOf" srcId="{2911B816-BB98-4F42-AB6A-B46DF10DAB4F}" destId="{BE941F9C-ECFD-45A9-8DE9-05E8A492967C}" srcOrd="1" destOrd="0" presId="urn:microsoft.com/office/officeart/2005/8/layout/vList5"/>
    <dgm:cxn modelId="{BE92EB74-78D7-4A0E-89A5-03888E944B75}" type="presParOf" srcId="{6AE5AE6A-F936-4375-92EE-A97D28CC5B2F}" destId="{545A77F1-2598-4721-9D45-8D7833269488}" srcOrd="3" destOrd="0" presId="urn:microsoft.com/office/officeart/2005/8/layout/vList5"/>
    <dgm:cxn modelId="{40315A07-4DAC-4AAA-B303-04B684FD5360}" type="presParOf" srcId="{6AE5AE6A-F936-4375-92EE-A97D28CC5B2F}" destId="{2A655108-3097-44A9-B854-2FAABF413F46}" srcOrd="4" destOrd="0" presId="urn:microsoft.com/office/officeart/2005/8/layout/vList5"/>
    <dgm:cxn modelId="{F347AF58-2623-4676-A5AB-25463A1046F0}" type="presParOf" srcId="{2A655108-3097-44A9-B854-2FAABF413F46}" destId="{D82F0C74-D965-4E49-9A7B-E63EA5520B4E}" srcOrd="0" destOrd="0" presId="urn:microsoft.com/office/officeart/2005/8/layout/vList5"/>
    <dgm:cxn modelId="{D049DD60-8032-49CF-B500-D95F8857CA84}" type="presParOf" srcId="{2A655108-3097-44A9-B854-2FAABF413F46}" destId="{1CC7DB13-9CF0-45DC-886D-42D79984D263}" srcOrd="1" destOrd="0" presId="urn:microsoft.com/office/officeart/2005/8/layout/vList5"/>
    <dgm:cxn modelId="{793F7053-520D-48FE-8385-08E5D6E9248A}" type="presParOf" srcId="{6AE5AE6A-F936-4375-92EE-A97D28CC5B2F}" destId="{340AFA6B-8F4F-45B5-B7ED-B0D2924693FF}" srcOrd="5" destOrd="0" presId="urn:microsoft.com/office/officeart/2005/8/layout/vList5"/>
    <dgm:cxn modelId="{4A24688A-34FC-4396-986C-C3EC711A8FD9}" type="presParOf" srcId="{6AE5AE6A-F936-4375-92EE-A97D28CC5B2F}" destId="{58C8FA67-300C-4BFA-B0A7-0DBFBDC366DD}" srcOrd="6" destOrd="0" presId="urn:microsoft.com/office/officeart/2005/8/layout/vList5"/>
    <dgm:cxn modelId="{D88FDD70-90B7-4785-99A0-AE88080F8439}" type="presParOf" srcId="{58C8FA67-300C-4BFA-B0A7-0DBFBDC366DD}" destId="{39365B83-51C7-4F26-B44C-22F5841333AD}" srcOrd="0" destOrd="0" presId="urn:microsoft.com/office/officeart/2005/8/layout/vList5"/>
    <dgm:cxn modelId="{800967D7-C8F8-417F-8B91-BA927BEBEBF6}" type="presParOf" srcId="{58C8FA67-300C-4BFA-B0A7-0DBFBDC366DD}" destId="{12D31F0A-3185-4D83-83C0-B45653C4AA0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63C33-22C6-4D07-B4B0-74308CF3067B}">
      <dsp:nvSpPr>
        <dsp:cNvPr id="0" name=""/>
        <dsp:cNvSpPr/>
      </dsp:nvSpPr>
      <dsp:spPr>
        <a:xfrm rot="5400000">
          <a:off x="6452306" y="-2732417"/>
          <a:ext cx="774811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 "/>
          </a:pPr>
          <a:r>
            <a:rPr lang="en-US" sz="1500" kern="1200" dirty="0"/>
            <a:t>parameters </a:t>
          </a:r>
          <a:r>
            <a:rPr lang="sk-SK" sz="1500" kern="1200" dirty="0"/>
            <a:t>(</a:t>
          </a:r>
          <a:r>
            <a:rPr lang="sk-SK" sz="1500" kern="1200" dirty="0" err="1"/>
            <a:t>variables</a:t>
          </a:r>
          <a:r>
            <a:rPr lang="sk-SK" sz="1500" kern="1200" dirty="0"/>
            <a:t>) </a:t>
          </a:r>
          <a:r>
            <a:rPr lang="en-US" sz="1500" kern="1200" dirty="0"/>
            <a:t>used to describe drought </a:t>
          </a:r>
          <a:r>
            <a:rPr lang="sk-SK" sz="1500" kern="1200" dirty="0"/>
            <a:t>(</a:t>
          </a:r>
          <a:r>
            <a:rPr lang="sk-SK" sz="1500" kern="1200" dirty="0" err="1"/>
            <a:t>e.g</a:t>
          </a:r>
          <a:r>
            <a:rPr lang="sk-SK" sz="1500" kern="1200" dirty="0"/>
            <a:t>., </a:t>
          </a:r>
          <a:r>
            <a:rPr lang="en-US" sz="1500" kern="1200" dirty="0"/>
            <a:t>precipitation, temperature, streamflow, groundwater and reservoir levels, soil moisture </a:t>
          </a:r>
          <a:r>
            <a:rPr lang="sk-SK" sz="1500" kern="1200" dirty="0"/>
            <a:t>..</a:t>
          </a:r>
          <a:r>
            <a:rPr lang="en-US" sz="1500" kern="1200" dirty="0"/>
            <a:t>.</a:t>
          </a:r>
          <a:r>
            <a:rPr lang="sk-SK" sz="1500" kern="1200" dirty="0"/>
            <a:t>)</a:t>
          </a:r>
        </a:p>
      </dsp:txBody>
      <dsp:txXfrm rot="-5400000">
        <a:off x="3621024" y="136688"/>
        <a:ext cx="6399553" cy="699165"/>
      </dsp:txXfrm>
    </dsp:sp>
    <dsp:sp modelId="{62C88B07-6877-4D2C-905D-845F2DA4B310}">
      <dsp:nvSpPr>
        <dsp:cNvPr id="0" name=""/>
        <dsp:cNvSpPr/>
      </dsp:nvSpPr>
      <dsp:spPr>
        <a:xfrm>
          <a:off x="0" y="2013"/>
          <a:ext cx="3621024" cy="96851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Indicators</a:t>
          </a:r>
          <a:r>
            <a:rPr lang="en-US" sz="2200" kern="1200" dirty="0"/>
            <a:t> </a:t>
          </a:r>
          <a:endParaRPr lang="sk-SK" sz="2200" kern="1200" dirty="0"/>
        </a:p>
      </dsp:txBody>
      <dsp:txXfrm>
        <a:off x="905256" y="2013"/>
        <a:ext cx="1810512" cy="726385"/>
      </dsp:txXfrm>
    </dsp:sp>
    <dsp:sp modelId="{BE941F9C-ECFD-45A9-8DE9-05E8A492967C}">
      <dsp:nvSpPr>
        <dsp:cNvPr id="0" name=""/>
        <dsp:cNvSpPr/>
      </dsp:nvSpPr>
      <dsp:spPr>
        <a:xfrm rot="5400000">
          <a:off x="6452306" y="-1715477"/>
          <a:ext cx="774811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 "/>
          </a:pP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computed numerical representations of drought severity, </a:t>
          </a:r>
          <a:r>
            <a:rPr lang="sk-SK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using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</a:t>
          </a:r>
          <a:r>
            <a:rPr lang="sk-SK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hydrological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and </a:t>
          </a:r>
          <a:r>
            <a:rPr lang="sk-SK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meteorological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</a:t>
          </a:r>
          <a:r>
            <a:rPr lang="sk-SK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inputs</a:t>
          </a:r>
          <a:endParaRPr lang="sk-SK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3621024" y="1153628"/>
        <a:ext cx="6399553" cy="699165"/>
      </dsp:txXfrm>
    </dsp:sp>
    <dsp:sp modelId="{E0E962E1-13B3-4644-8536-4A067B912A19}">
      <dsp:nvSpPr>
        <dsp:cNvPr id="0" name=""/>
        <dsp:cNvSpPr/>
      </dsp:nvSpPr>
      <dsp:spPr>
        <a:xfrm>
          <a:off x="0" y="1018953"/>
          <a:ext cx="3621024" cy="968513"/>
        </a:xfrm>
        <a:prstGeom prst="downArrow">
          <a:avLst/>
        </a:prstGeom>
        <a:solidFill>
          <a:srgbClr val="E48312">
            <a:hueOff val="0"/>
            <a:satOff val="0"/>
            <a:lumOff val="0"/>
            <a:alphaOff val="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Indices</a:t>
          </a:r>
          <a:endParaRPr lang="sk-SK" sz="2400" b="1" kern="120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905256" y="1018953"/>
        <a:ext cx="1810512" cy="726385"/>
      </dsp:txXfrm>
    </dsp:sp>
    <dsp:sp modelId="{1CC7DB13-9CF0-45DC-886D-42D79984D263}">
      <dsp:nvSpPr>
        <dsp:cNvPr id="0" name=""/>
        <dsp:cNvSpPr/>
      </dsp:nvSpPr>
      <dsp:spPr>
        <a:xfrm rot="5400000">
          <a:off x="6452306" y="-698538"/>
          <a:ext cx="774811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 "/>
          </a:pP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Like other hazards, droughts can be characterized in terms of their</a:t>
          </a:r>
          <a:endParaRPr lang="sk-SK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 "/>
          </a:pP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1) 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severity, 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2) 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location, 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3) </a:t>
          </a:r>
          <a:r>
            <a:rPr lang="en-US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duration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and 4) </a:t>
          </a:r>
          <a:r>
            <a:rPr lang="sk-SK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timing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.</a:t>
          </a:r>
        </a:p>
      </dsp:txBody>
      <dsp:txXfrm rot="-5400000">
        <a:off x="3621024" y="2170567"/>
        <a:ext cx="6399553" cy="699165"/>
      </dsp:txXfrm>
    </dsp:sp>
    <dsp:sp modelId="{D82F0C74-D965-4E49-9A7B-E63EA5520B4E}">
      <dsp:nvSpPr>
        <dsp:cNvPr id="0" name=""/>
        <dsp:cNvSpPr/>
      </dsp:nvSpPr>
      <dsp:spPr>
        <a:xfrm>
          <a:off x="0" y="2035892"/>
          <a:ext cx="3621024" cy="96851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Quantitative</a:t>
          </a:r>
          <a:r>
            <a:rPr lang="sk-SK" sz="2400" b="1" kern="1200" dirty="0"/>
            <a:t> </a:t>
          </a:r>
          <a:r>
            <a:rPr lang="en-US" sz="2400" b="1" kern="1200" dirty="0"/>
            <a:t>assessment</a:t>
          </a:r>
          <a:endParaRPr lang="sk-SK" sz="2400" kern="1200" dirty="0"/>
        </a:p>
      </dsp:txBody>
      <dsp:txXfrm>
        <a:off x="905256" y="2035892"/>
        <a:ext cx="1810512" cy="726385"/>
      </dsp:txXfrm>
    </dsp:sp>
    <dsp:sp modelId="{12D31F0A-3185-4D83-83C0-B45653C4AA0D}">
      <dsp:nvSpPr>
        <dsp:cNvPr id="0" name=""/>
        <dsp:cNvSpPr/>
      </dsp:nvSpPr>
      <dsp:spPr>
        <a:xfrm rot="5400000">
          <a:off x="6452306" y="318401"/>
          <a:ext cx="774811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 "/>
          </a:pPr>
          <a:r>
            <a:rPr lang="sk-SK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Frequency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</a:t>
          </a:r>
          <a:r>
            <a:rPr lang="sk-SK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analysis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 – </a:t>
          </a:r>
          <a:r>
            <a:rPr lang="sk-SK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univariate</a:t>
          </a:r>
          <a:r>
            <a:rPr lang="sk-SK" sz="15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, </a:t>
          </a:r>
          <a:r>
            <a:rPr lang="sk-SK" sz="1500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multivariate</a:t>
          </a:r>
          <a:endParaRPr lang="sk-SK" sz="15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 rot="-5400000">
        <a:off x="3621024" y="3187507"/>
        <a:ext cx="6399553" cy="699165"/>
      </dsp:txXfrm>
    </dsp:sp>
    <dsp:sp modelId="{39365B83-51C7-4F26-B44C-22F5841333AD}">
      <dsp:nvSpPr>
        <dsp:cNvPr id="0" name=""/>
        <dsp:cNvSpPr/>
      </dsp:nvSpPr>
      <dsp:spPr>
        <a:xfrm>
          <a:off x="0" y="3052832"/>
          <a:ext cx="3621024" cy="968513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 err="1"/>
            <a:t>Statistical</a:t>
          </a:r>
          <a:r>
            <a:rPr lang="sk-SK" sz="2400" b="1" kern="1200" dirty="0"/>
            <a:t> </a:t>
          </a:r>
          <a:r>
            <a:rPr lang="sk-SK" sz="2400" b="1" kern="1200" dirty="0" err="1"/>
            <a:t>evaluation</a:t>
          </a:r>
          <a:r>
            <a:rPr lang="sk-SK" sz="2400" b="1" kern="1200" dirty="0"/>
            <a:t> </a:t>
          </a:r>
          <a:endParaRPr lang="sk-SK" sz="2400" kern="1200" dirty="0"/>
        </a:p>
      </dsp:txBody>
      <dsp:txXfrm>
        <a:off x="905256" y="3052832"/>
        <a:ext cx="1810512" cy="726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A51DE1CC-B866-7D25-0AD3-6C919D60BB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115AF22-036A-8D1B-1EB7-6FBE1FF647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A479F-0541-42DE-B5CB-4DD9824EC406}" type="datetimeFigureOut">
              <a:rPr lang="sk-SK" smtClean="0"/>
              <a:t>24. 5. 2022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5529C0C-C1E5-26D6-B82F-7B1B356329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CBEE0D5-4939-5074-9C65-E2D1B44F24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38FBE-080A-4D1B-9460-605AAE79DB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1221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F557C-5D31-47F9-999D-73C98AB4694B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DCA63-F607-4830-8DE1-B87429F17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33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DCA63-F607-4830-8DE1-B87429F177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DCA63-F607-4830-8DE1-B87429F1770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60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Copula is a</a:t>
            </a:r>
            <a:r>
              <a:rPr lang="sk-SK" sz="1200" dirty="0"/>
              <a:t> </a:t>
            </a:r>
            <a:r>
              <a:rPr lang="en-US" sz="1200" dirty="0"/>
              <a:t>mathematical</a:t>
            </a:r>
            <a:r>
              <a:rPr lang="sk-SK" sz="1200" dirty="0"/>
              <a:t> </a:t>
            </a:r>
            <a:r>
              <a:rPr lang="en-US" sz="1200" dirty="0"/>
              <a:t>function that expresses the joint cumulative probability distribution of</a:t>
            </a:r>
            <a:r>
              <a:rPr lang="sk-SK" sz="1200" dirty="0"/>
              <a:t> </a:t>
            </a:r>
            <a:r>
              <a:rPr lang="en-US" sz="1200" dirty="0"/>
              <a:t>multiple variables</a:t>
            </a:r>
            <a:endParaRPr lang="sk-SK" sz="1200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DCA63-F607-4830-8DE1-B87429F1770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3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DCA63-F607-4830-8DE1-B87429F1770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2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contours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DCA63-F607-4830-8DE1-B87429F1770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2DDC-F57D-4BDC-9038-CA45AE507D9E}" type="datetime1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Čistý, Považanová: Two-dimensional analysis of the irrigation needs in Danubian Lowland in Slovakia Slovak University of Technology in Bratislava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83A7-02F1-4344-ABD0-09EA334F648E}" type="datetime1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Čistý, Považanová: Two-dimensional analysis of the irrigation needs in Danubian Lowland in Slovakia Slovak University of Technology in Bratislava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221E-55D3-4975-B70D-6A4C221C92E7}" type="datetime1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Čistý, Považanová: Two-dimensional analysis of the irrigation needs in Danubian Lowland in Slovakia Slovak University of Technology in Bratislava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63F8-3092-4A96-A185-93958945280A}" type="datetime1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Čistý, Považanová: Two-dimensional analysis of the irrigation needs in Danubian Lowland in Slovakia Slovak University of Technology in Bratislava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DDAA-16C4-4DBE-A984-C0839FF33564}" type="datetime1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Čistý, Považanová: Two-dimensional analysis of the irrigation needs in Danubian Lowland in Slovakia Slovak University of Technology in Bratislava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2713-623B-49E5-B7B4-A7AC87D67711}" type="datetime1">
              <a:rPr lang="en-US" smtClean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Čistý, Považanová: Two-dimensional analysis of the irrigation needs in Danubian Lowland in Slovakia Slovak University of Technology in Bratislava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FCFD-76AC-4FD8-B2B5-6AA8A806E465}" type="datetime1">
              <a:rPr lang="en-US" smtClean="0"/>
              <a:t>5/24/2022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Čistý, Považanová: Two-dimensional analysis of the irrigation needs in Danubian Lowland in Slovakia Slovak University of Technology in Bratislava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AB3FE-6F39-4A96-8695-CF3A7B06D30D}" type="datetime1">
              <a:rPr lang="en-US" smtClean="0"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Čistý, Považanová: Two-dimensional analysis of the irrigation needs in Danubian Lowland in Slovakia Slovak University of Technology in Bratislava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5CEB-C594-43D0-B3F3-7C0404716A80}" type="datetime1">
              <a:rPr lang="en-US" smtClean="0"/>
              <a:t>5/24/2022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Čistý, Považanová: Two-dimensional analysis of the irrigation needs in Danubian Lowland in Slovakia Slovak University of Technology in Bratislava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C49979-9736-464F-9377-EDBF095AE7E2}" type="datetime1">
              <a:rPr lang="en-US" smtClean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Čistý, Považanová: Two-dimensional analysis of the irrigation needs in Danubian Lowland in Slovakia Slovak University of Technology in Bratislava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978E-87EF-4E99-BF4F-9300EEF7E43C}" type="datetime1">
              <a:rPr lang="en-US" smtClean="0"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Čistý, Považanová: Two-dimensional analysis of the irrigation needs in Danubian Lowland in Slovakia Slovak University of Technology in Bratislava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80AC8C-AE3B-40DA-A408-214820EBA623}" type="datetime1">
              <a:rPr lang="en-US" smtClean="0"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Čistý, Považanová: Two-dimensional analysis of the irrigation needs in Danubian Lowland in Slovakia Slovak University of Technology in Bratislava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055" y="758952"/>
            <a:ext cx="10176625" cy="35661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Two-dimensional analysis of the irrigation needs in </a:t>
            </a:r>
            <a:r>
              <a:rPr lang="en-US" sz="4800" b="1" dirty="0" err="1"/>
              <a:t>Danubian</a:t>
            </a:r>
            <a:r>
              <a:rPr lang="en-US" sz="4800" b="1" dirty="0"/>
              <a:t> Lowland in Slovakia</a:t>
            </a:r>
            <a:br>
              <a:rPr lang="sk-SK" sz="4800" b="1" dirty="0"/>
            </a:br>
            <a:r>
              <a:rPr lang="sk-SK" sz="4800" b="1" dirty="0"/>
              <a:t>(</a:t>
            </a:r>
            <a:r>
              <a:rPr lang="sk-SK" sz="4800" b="1" dirty="0" err="1"/>
              <a:t>case</a:t>
            </a:r>
            <a:r>
              <a:rPr lang="sk-SK" sz="4800" b="1" dirty="0"/>
              <a:t> study)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sk-SK" dirty="0"/>
              <a:t>M. Čistý, B. Považanová</a:t>
            </a:r>
            <a:endParaRPr lang="en-US" dirty="0"/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732F53D6-ACCA-4F09-6820-4C868B9C7B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657" b="19350"/>
          <a:stretch/>
        </p:blipFill>
        <p:spPr>
          <a:xfrm>
            <a:off x="2378478" y="5372446"/>
            <a:ext cx="7377778" cy="87762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AC11572-5EE2-3980-9545-18B1ADF346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2000"/>
          </a:blip>
          <a:stretch>
            <a:fillRect/>
          </a:stretch>
        </p:blipFill>
        <p:spPr>
          <a:xfrm>
            <a:off x="31045" y="-1"/>
            <a:ext cx="12192000" cy="634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86603"/>
            <a:ext cx="10675620" cy="1073567"/>
          </a:xfrm>
        </p:spPr>
        <p:txBody>
          <a:bodyPr/>
          <a:lstStyle/>
          <a:p>
            <a:r>
              <a:rPr lang="sk-SK" dirty="0"/>
              <a:t>Marginal distributions – length of irr. period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0650"/>
          <a:stretch/>
        </p:blipFill>
        <p:spPr>
          <a:xfrm>
            <a:off x="2157464" y="2307330"/>
            <a:ext cx="7671606" cy="23103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0" name="Obrázok 13"/>
          <p:cNvPicPr/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1465" b="2271"/>
          <a:stretch/>
        </p:blipFill>
        <p:spPr bwMode="auto">
          <a:xfrm>
            <a:off x="5614877" y="1360170"/>
            <a:ext cx="5229076" cy="49099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6909CAA-1557-48DF-BE1A-50BE027F5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459785"/>
            <a:ext cx="6680189" cy="365125"/>
          </a:xfrm>
        </p:spPr>
        <p:txBody>
          <a:bodyPr/>
          <a:lstStyle/>
          <a:p>
            <a:r>
              <a:rPr lang="en-US" sz="1050" dirty="0" err="1"/>
              <a:t>Čistý</a:t>
            </a:r>
            <a:r>
              <a:rPr lang="en-US" sz="1050" dirty="0"/>
              <a:t>, </a:t>
            </a:r>
            <a:r>
              <a:rPr lang="en-US" sz="1050" dirty="0" err="1"/>
              <a:t>Považanová</a:t>
            </a:r>
            <a:r>
              <a:rPr lang="en-US" sz="1050" dirty="0"/>
              <a:t>: Two-dimensional analysis of the irrigation needs in </a:t>
            </a:r>
            <a:r>
              <a:rPr lang="en-US" sz="1050" dirty="0" err="1"/>
              <a:t>Danubian</a:t>
            </a:r>
            <a:r>
              <a:rPr lang="en-US" sz="1050" dirty="0"/>
              <a:t> Lowland in Slovakia Slovak University of Technology in Bratislava</a:t>
            </a:r>
          </a:p>
        </p:txBody>
      </p:sp>
    </p:spTree>
    <p:extLst>
      <p:ext uri="{BB962C8B-B14F-4D97-AF65-F5344CB8AC3E}">
        <p14:creationId xmlns:p14="http://schemas.microsoft.com/office/powerpoint/2010/main" val="28827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Marginal distributions – rainfall deficit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3000"/>
          <a:stretch/>
        </p:blipFill>
        <p:spPr>
          <a:xfrm>
            <a:off x="2420354" y="2433060"/>
            <a:ext cx="7605914" cy="22303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2" name="Obrázok 10"/>
          <p:cNvPicPr/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2704" b="1972"/>
          <a:stretch/>
        </p:blipFill>
        <p:spPr bwMode="auto">
          <a:xfrm>
            <a:off x="5789086" y="1651302"/>
            <a:ext cx="5822939" cy="480848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7E84D56-3744-4449-B2AB-C60AFA62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459785"/>
            <a:ext cx="6680189" cy="365125"/>
          </a:xfrm>
        </p:spPr>
        <p:txBody>
          <a:bodyPr/>
          <a:lstStyle/>
          <a:p>
            <a:r>
              <a:rPr lang="en-US" sz="1050" dirty="0" err="1"/>
              <a:t>Čistý</a:t>
            </a:r>
            <a:r>
              <a:rPr lang="en-US" sz="1050" dirty="0"/>
              <a:t>, </a:t>
            </a:r>
            <a:r>
              <a:rPr lang="en-US" sz="1050" dirty="0" err="1"/>
              <a:t>Považanová</a:t>
            </a:r>
            <a:r>
              <a:rPr lang="en-US" sz="1050" dirty="0"/>
              <a:t>: Two-dimensional analysis of the irrigation needs in </a:t>
            </a:r>
            <a:r>
              <a:rPr lang="en-US" sz="1050" dirty="0" err="1"/>
              <a:t>Danubian</a:t>
            </a:r>
            <a:r>
              <a:rPr lang="en-US" sz="1050" dirty="0"/>
              <a:t> Lowland in Slovakia Slovak University of Technology in Bratislava</a:t>
            </a:r>
          </a:p>
        </p:txBody>
      </p:sp>
    </p:spTree>
    <p:extLst>
      <p:ext uri="{BB962C8B-B14F-4D97-AF65-F5344CB8AC3E}">
        <p14:creationId xmlns:p14="http://schemas.microsoft.com/office/powerpoint/2010/main" val="3973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the copula operator fitting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32051" b="12003"/>
          <a:stretch/>
        </p:blipFill>
        <p:spPr>
          <a:xfrm>
            <a:off x="2580375" y="2041680"/>
            <a:ext cx="6258382" cy="3124680"/>
          </a:xfrm>
          <a:prstGeom prst="rect">
            <a:avLst/>
          </a:prstGeom>
          <a:noFill/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B9018AE-0D3E-42AF-AC7D-575DF8C7D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459785"/>
            <a:ext cx="6680189" cy="365125"/>
          </a:xfrm>
        </p:spPr>
        <p:txBody>
          <a:bodyPr/>
          <a:lstStyle/>
          <a:p>
            <a:r>
              <a:rPr lang="en-US" sz="1050" dirty="0" err="1"/>
              <a:t>Čistý</a:t>
            </a:r>
            <a:r>
              <a:rPr lang="en-US" sz="1050" dirty="0"/>
              <a:t>, </a:t>
            </a:r>
            <a:r>
              <a:rPr lang="en-US" sz="1050" dirty="0" err="1"/>
              <a:t>Považanová</a:t>
            </a:r>
            <a:r>
              <a:rPr lang="en-US" sz="1050" dirty="0"/>
              <a:t>: Two-dimensional analysis of the irrigation needs in </a:t>
            </a:r>
            <a:r>
              <a:rPr lang="en-US" sz="1050" dirty="0" err="1"/>
              <a:t>Danubian</a:t>
            </a:r>
            <a:r>
              <a:rPr lang="en-US" sz="1050" dirty="0"/>
              <a:t> Lowland in Slovakia Slovak University of Technology in Bratislava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03F420B-1B30-46CD-B45C-D75DD64F8612}"/>
              </a:ext>
            </a:extLst>
          </p:cNvPr>
          <p:cNvGrpSpPr/>
          <p:nvPr/>
        </p:nvGrpSpPr>
        <p:grpSpPr>
          <a:xfrm>
            <a:off x="2315210" y="1942747"/>
            <a:ext cx="7507090" cy="4463512"/>
            <a:chOff x="2315210" y="1942747"/>
            <a:chExt cx="7507090" cy="4463512"/>
          </a:xfrm>
        </p:grpSpPr>
        <p:pic>
          <p:nvPicPr>
            <p:cNvPr id="11" name="Obrázok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05" b="8067"/>
            <a:stretch/>
          </p:blipFill>
          <p:spPr bwMode="auto">
            <a:xfrm>
              <a:off x="2315210" y="1942747"/>
              <a:ext cx="7507090" cy="382500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 useBgFill="1">
          <p:nvSpPr>
            <p:cNvPr id="3" name="Obdĺžnik 2">
              <a:extLst>
                <a:ext uri="{FF2B5EF4-FFF2-40B4-BE49-F238E27FC236}">
                  <a16:creationId xmlns:a16="http://schemas.microsoft.com/office/drawing/2014/main" id="{B88FB915-6EB4-41FB-8B6F-541EDE2EF6E4}"/>
                </a:ext>
              </a:extLst>
            </p:cNvPr>
            <p:cNvSpPr/>
            <p:nvPr/>
          </p:nvSpPr>
          <p:spPr>
            <a:xfrm rot="20811470">
              <a:off x="6470225" y="4984628"/>
              <a:ext cx="2023948" cy="3634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 err="1">
                  <a:solidFill>
                    <a:schemeClr val="tx1"/>
                  </a:solidFill>
                </a:rPr>
                <a:t>Rainfall</a:t>
              </a:r>
              <a:r>
                <a:rPr lang="sk-SK" sz="1600" dirty="0">
                  <a:solidFill>
                    <a:schemeClr val="tx1"/>
                  </a:solidFill>
                </a:rPr>
                <a:t> deficit (mm)</a:t>
              </a:r>
            </a:p>
          </p:txBody>
        </p:sp>
        <p:sp>
          <p:nvSpPr>
            <p:cNvPr id="4" name="Obdĺžnik 3">
              <a:extLst>
                <a:ext uri="{FF2B5EF4-FFF2-40B4-BE49-F238E27FC236}">
                  <a16:creationId xmlns:a16="http://schemas.microsoft.com/office/drawing/2014/main" id="{1F96A2BD-E88B-4179-8CB3-B37B7BCEDA60}"/>
                </a:ext>
              </a:extLst>
            </p:cNvPr>
            <p:cNvSpPr/>
            <p:nvPr/>
          </p:nvSpPr>
          <p:spPr>
            <a:xfrm rot="3092239">
              <a:off x="2051569" y="4576670"/>
              <a:ext cx="3234016" cy="425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 err="1">
                  <a:solidFill>
                    <a:schemeClr val="tx1"/>
                  </a:solidFill>
                </a:rPr>
                <a:t>Length</a:t>
              </a:r>
              <a:r>
                <a:rPr lang="sk-SK" sz="1600" dirty="0">
                  <a:solidFill>
                    <a:schemeClr val="tx1"/>
                  </a:solidFill>
                </a:rPr>
                <a:t> of </a:t>
              </a:r>
              <a:r>
                <a:rPr lang="sk-SK" sz="1600" dirty="0" err="1">
                  <a:solidFill>
                    <a:schemeClr val="tx1"/>
                  </a:solidFill>
                </a:rPr>
                <a:t>the</a:t>
              </a:r>
              <a:r>
                <a:rPr lang="sk-SK" sz="1600" dirty="0">
                  <a:solidFill>
                    <a:schemeClr val="tx1"/>
                  </a:solidFill>
                </a:rPr>
                <a:t> </a:t>
              </a:r>
              <a:r>
                <a:rPr lang="sk-SK" sz="1600" dirty="0" err="1">
                  <a:solidFill>
                    <a:schemeClr val="tx1"/>
                  </a:solidFill>
                </a:rPr>
                <a:t>potential</a:t>
              </a:r>
              <a:r>
                <a:rPr lang="sk-SK" sz="1600" dirty="0">
                  <a:solidFill>
                    <a:schemeClr val="tx1"/>
                  </a:solidFill>
                </a:rPr>
                <a:t> </a:t>
              </a:r>
              <a:r>
                <a:rPr lang="sk-SK" sz="1600" dirty="0" err="1">
                  <a:solidFill>
                    <a:schemeClr val="tx1"/>
                  </a:solidFill>
                </a:rPr>
                <a:t>irrigation</a:t>
              </a:r>
              <a:r>
                <a:rPr lang="sk-SK" sz="1600" dirty="0">
                  <a:solidFill>
                    <a:schemeClr val="tx1"/>
                  </a:solidFill>
                </a:rPr>
                <a:t> </a:t>
              </a:r>
              <a:r>
                <a:rPr lang="sk-SK" sz="1600" dirty="0" err="1">
                  <a:solidFill>
                    <a:schemeClr val="tx1"/>
                  </a:solidFill>
                </a:rPr>
                <a:t>period</a:t>
              </a:r>
              <a:r>
                <a:rPr lang="sk-SK" sz="1600" dirty="0">
                  <a:solidFill>
                    <a:schemeClr val="tx1"/>
                  </a:solidFill>
                </a:rPr>
                <a:t> (</a:t>
              </a:r>
              <a:r>
                <a:rPr lang="sk-SK" sz="1600" dirty="0" err="1">
                  <a:solidFill>
                    <a:schemeClr val="tx1"/>
                  </a:solidFill>
                </a:rPr>
                <a:t>days</a:t>
              </a:r>
              <a:r>
                <a:rPr lang="sk-SK" sz="1600" dirty="0">
                  <a:solidFill>
                    <a:schemeClr val="tx1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06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Return periods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516784" cy="40233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d>
                              <m:d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b>
                        </m:sSub>
                        <m:r>
                          <a:rPr lang="sk-SK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d>
                              <m:d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sub>
                        </m:sSub>
                        <m:r>
                          <a:rPr lang="sk-SK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sub>
                            </m:s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sub>
                            </m:sSub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nor/>
                      </m:rPr>
                      <a:rPr lang="sk-SK" dirty="0"/>
                      <m:t>(</m:t>
                    </m:r>
                    <m:r>
                      <m:rPr>
                        <m:nor/>
                      </m:rPr>
                      <a:rPr lang="sk-SK" dirty="0"/>
                      <m:t>Michele</m:t>
                    </m:r>
                    <m:r>
                      <m:rPr>
                        <m:nor/>
                      </m:rPr>
                      <a:rPr lang="sk-SK" dirty="0"/>
                      <m:t> </m:t>
                    </m:r>
                    <m:r>
                      <m:rPr>
                        <m:nor/>
                      </m:rPr>
                      <a:rPr lang="sk-SK" dirty="0"/>
                      <m:t>and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sk-SK" dirty="0"/>
                      <m:t>Salvadori</m:t>
                    </m:r>
                    <m:r>
                      <m:rPr>
                        <m:nor/>
                      </m:rPr>
                      <a:rPr lang="sk-SK" dirty="0"/>
                      <m:t> 2003)</m:t>
                    </m:r>
                  </m:oMath>
                </a14:m>
                <a:endParaRPr lang="sk-SK" dirty="0"/>
              </a:p>
              <a:p>
                <a:endParaRPr lang="sk-SK" dirty="0"/>
              </a:p>
              <a:p>
                <a:r>
                  <a:rPr lang="sk-SK" dirty="0"/>
                  <a:t> </a:t>
                </a:r>
                <a:r>
                  <a:rPr lang="en-US" dirty="0"/>
                  <a:t>where F</a:t>
                </a:r>
                <a:r>
                  <a:rPr lang="en-US" baseline="-25000" dirty="0"/>
                  <a:t>(x)</a:t>
                </a:r>
                <a:r>
                  <a:rPr lang="en-US" dirty="0"/>
                  <a:t> and F</a:t>
                </a:r>
                <a:r>
                  <a:rPr lang="en-US" baseline="-25000" dirty="0"/>
                  <a:t>(y)</a:t>
                </a:r>
                <a:r>
                  <a:rPr lang="en-US" dirty="0"/>
                  <a:t> are one-dimensional probability distribution functions and C(F</a:t>
                </a:r>
                <a:r>
                  <a:rPr lang="en-US" baseline="-25000" dirty="0"/>
                  <a:t>(x)</a:t>
                </a:r>
                <a:r>
                  <a:rPr lang="en-US" dirty="0"/>
                  <a:t>,F</a:t>
                </a:r>
                <a:r>
                  <a:rPr lang="en-US" baseline="-25000" dirty="0"/>
                  <a:t>(y)</a:t>
                </a:r>
                <a:r>
                  <a:rPr lang="en-US" dirty="0"/>
                  <a:t>) represents an associated distribution function based on the Joe copula.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516784" cy="4023360"/>
              </a:xfrm>
              <a:blipFill>
                <a:blip r:embed="rId3"/>
                <a:stretch>
                  <a:fillRect l="-811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Obrázok 5"/>
          <p:cNvPicPr/>
          <p:nvPr/>
        </p:nvPicPr>
        <p:blipFill rotWithShape="1">
          <a:blip r:embed="rId4"/>
          <a:srcRect l="-327" r="1598"/>
          <a:stretch/>
        </p:blipFill>
        <p:spPr bwMode="auto">
          <a:xfrm>
            <a:off x="804712" y="840531"/>
            <a:ext cx="8728364" cy="44556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8463C2B-0422-427A-AED9-EFF73BCC7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459785"/>
            <a:ext cx="6680189" cy="365125"/>
          </a:xfrm>
        </p:spPr>
        <p:txBody>
          <a:bodyPr/>
          <a:lstStyle/>
          <a:p>
            <a:r>
              <a:rPr lang="en-US" sz="1050" dirty="0" err="1"/>
              <a:t>Čistý</a:t>
            </a:r>
            <a:r>
              <a:rPr lang="en-US" sz="1050" dirty="0"/>
              <a:t>, </a:t>
            </a:r>
            <a:r>
              <a:rPr lang="en-US" sz="1050" dirty="0" err="1"/>
              <a:t>Považanová</a:t>
            </a:r>
            <a:r>
              <a:rPr lang="en-US" sz="1050" dirty="0"/>
              <a:t>: Two-dimensional analysis of the irrigation needs in </a:t>
            </a:r>
            <a:r>
              <a:rPr lang="en-US" sz="1050" dirty="0" err="1"/>
              <a:t>Danubian</a:t>
            </a:r>
            <a:r>
              <a:rPr lang="en-US" sz="1050" dirty="0"/>
              <a:t> Lowland in Slovakia Slovak University of Technology in Bratislava</a:t>
            </a:r>
          </a:p>
        </p:txBody>
      </p:sp>
    </p:spTree>
    <p:extLst>
      <p:ext uri="{BB962C8B-B14F-4D97-AF65-F5344CB8AC3E}">
        <p14:creationId xmlns:p14="http://schemas.microsoft.com/office/powerpoint/2010/main" val="400110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Return periods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8" name="Zástupný symbol obsahu 7"/>
          <p:cNvGraphicFramePr>
            <a:graphicFrameLocks noGrp="1"/>
          </p:cNvGraphicFramePr>
          <p:nvPr>
            <p:ph idx="1"/>
          </p:nvPr>
        </p:nvGraphicFramePr>
        <p:xfrm>
          <a:off x="2111188" y="2111189"/>
          <a:ext cx="8122024" cy="3433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2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8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1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7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 err="1">
                          <a:effectLst/>
                        </a:rPr>
                        <a:t>Probability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One-dimensional return period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Length of the potential irrigation period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Rainfall deficit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Joint return period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 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years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days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mm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years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0.5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39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35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0.8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5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55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56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9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0.9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10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66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67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20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0.95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20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78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76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39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E9B41FA-04DB-43A2-AE31-94F387DA9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459785"/>
            <a:ext cx="6680189" cy="365125"/>
          </a:xfrm>
        </p:spPr>
        <p:txBody>
          <a:bodyPr/>
          <a:lstStyle/>
          <a:p>
            <a:r>
              <a:rPr lang="en-US" sz="1050" dirty="0" err="1"/>
              <a:t>Čistý</a:t>
            </a:r>
            <a:r>
              <a:rPr lang="en-US" sz="1050" dirty="0"/>
              <a:t>, </a:t>
            </a:r>
            <a:r>
              <a:rPr lang="en-US" sz="1050" dirty="0" err="1"/>
              <a:t>Považanová</a:t>
            </a:r>
            <a:r>
              <a:rPr lang="en-US" sz="1050" dirty="0"/>
              <a:t>: Two-dimensional analysis of the irrigation needs in </a:t>
            </a:r>
            <a:r>
              <a:rPr lang="en-US" sz="1050" dirty="0" err="1"/>
              <a:t>Danubian</a:t>
            </a:r>
            <a:r>
              <a:rPr lang="en-US" sz="1050" dirty="0"/>
              <a:t> Lowland in Slovakia Slovak University of Technology in Bratislava</a:t>
            </a:r>
          </a:p>
        </p:txBody>
      </p:sp>
    </p:spTree>
    <p:extLst>
      <p:ext uri="{BB962C8B-B14F-4D97-AF65-F5344CB8AC3E}">
        <p14:creationId xmlns:p14="http://schemas.microsoft.com/office/powerpoint/2010/main" val="47156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results indicate that in the context of Slovakia, the need for irrigation occurs in warm regions very often. Every second year, for example, a period can be expected in which dry period is lasting </a:t>
            </a:r>
            <a:r>
              <a:rPr lang="sk-SK" sz="2400" dirty="0" err="1"/>
              <a:t>about</a:t>
            </a:r>
            <a:r>
              <a:rPr lang="sk-SK" sz="2400" dirty="0"/>
              <a:t> </a:t>
            </a:r>
            <a:r>
              <a:rPr lang="en-US" sz="2400" dirty="0"/>
              <a:t>one month with a moisture deficit of about 30 mm. </a:t>
            </a:r>
            <a:endParaRPr lang="sk-SK" sz="2400" dirty="0"/>
          </a:p>
          <a:p>
            <a:r>
              <a:rPr lang="en-US" sz="2400" dirty="0"/>
              <a:t>The authors are aware that irrigation requirements</a:t>
            </a:r>
            <a:r>
              <a:rPr lang="sk-SK" sz="2400" dirty="0"/>
              <a:t> </a:t>
            </a:r>
            <a:r>
              <a:rPr lang="en-US" sz="2400" dirty="0"/>
              <a:t>depends on additional conditions, such as the pedological conditions, developmental stage and type of crops, price of water in relation to expected benefits from irrigation, etc. </a:t>
            </a:r>
            <a:endParaRPr lang="sk-SK" sz="2400" dirty="0"/>
          </a:p>
          <a:p>
            <a:r>
              <a:rPr lang="sk-SK" sz="2400" dirty="0" err="1"/>
              <a:t>Drougt</a:t>
            </a:r>
            <a:r>
              <a:rPr lang="en-US" sz="2400" dirty="0"/>
              <a:t>s</a:t>
            </a:r>
            <a:r>
              <a:rPr lang="sk-SK" sz="2400" dirty="0"/>
              <a:t> </a:t>
            </a:r>
            <a:r>
              <a:rPr lang="en-US" sz="2400" dirty="0"/>
              <a:t>cause significant damage to agriculture yields, which, as is declared by the domestic irrigation practitioners, are greater than the investment needed for appropriate</a:t>
            </a:r>
            <a:r>
              <a:rPr lang="sk-SK" sz="2400" dirty="0"/>
              <a:t> </a:t>
            </a:r>
            <a:r>
              <a:rPr lang="en-US" sz="2400" dirty="0"/>
              <a:t>maintenance or reconstruction of irrigation systems.</a:t>
            </a:r>
            <a:endParaRPr lang="sk-SK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80D30AA-7813-46A9-8B42-46165BB1D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459785"/>
            <a:ext cx="6680189" cy="365125"/>
          </a:xfrm>
        </p:spPr>
        <p:txBody>
          <a:bodyPr/>
          <a:lstStyle/>
          <a:p>
            <a:r>
              <a:rPr lang="en-US" sz="1050" dirty="0" err="1"/>
              <a:t>Čistý</a:t>
            </a:r>
            <a:r>
              <a:rPr lang="en-US" sz="1050" dirty="0"/>
              <a:t>, </a:t>
            </a:r>
            <a:r>
              <a:rPr lang="en-US" sz="1050" dirty="0" err="1"/>
              <a:t>Považanová</a:t>
            </a:r>
            <a:r>
              <a:rPr lang="en-US" sz="1050" dirty="0"/>
              <a:t>: Two-dimensional analysis of the irrigation needs in </a:t>
            </a:r>
            <a:r>
              <a:rPr lang="en-US" sz="1050" dirty="0" err="1"/>
              <a:t>Danubian</a:t>
            </a:r>
            <a:r>
              <a:rPr lang="en-US" sz="1050" dirty="0"/>
              <a:t> Lowland in Slovakia Slovak University of Technology in Bratislava</a:t>
            </a:r>
          </a:p>
        </p:txBody>
      </p:sp>
    </p:spTree>
    <p:extLst>
      <p:ext uri="{BB962C8B-B14F-4D97-AF65-F5344CB8AC3E}">
        <p14:creationId xmlns:p14="http://schemas.microsoft.com/office/powerpoint/2010/main" val="60149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6930" y="2967335"/>
            <a:ext cx="8238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 for your attention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A84C796-B68F-426C-B954-C18C9DB9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459785"/>
            <a:ext cx="6680189" cy="365125"/>
          </a:xfrm>
        </p:spPr>
        <p:txBody>
          <a:bodyPr/>
          <a:lstStyle/>
          <a:p>
            <a:r>
              <a:rPr lang="en-US" sz="1050" dirty="0" err="1"/>
              <a:t>Čistý</a:t>
            </a:r>
            <a:r>
              <a:rPr lang="en-US" sz="1050" dirty="0"/>
              <a:t>, </a:t>
            </a:r>
            <a:r>
              <a:rPr lang="en-US" sz="1050" dirty="0" err="1"/>
              <a:t>Považanová</a:t>
            </a:r>
            <a:r>
              <a:rPr lang="en-US" sz="1050" dirty="0"/>
              <a:t>: Two-dimensional analysis of the irrigation needs in </a:t>
            </a:r>
            <a:r>
              <a:rPr lang="en-US" sz="1050" dirty="0" err="1"/>
              <a:t>Danubian</a:t>
            </a:r>
            <a:r>
              <a:rPr lang="en-US" sz="1050" dirty="0"/>
              <a:t> Lowland in Slovakia Slovak University of Technology in Bratislava</a:t>
            </a:r>
          </a:p>
        </p:txBody>
      </p:sp>
    </p:spTree>
    <p:extLst>
      <p:ext uri="{BB962C8B-B14F-4D97-AF65-F5344CB8AC3E}">
        <p14:creationId xmlns:p14="http://schemas.microsoft.com/office/powerpoint/2010/main" val="1179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5D13A0-126E-6EAF-8F93-7D352C18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Introduction</a:t>
            </a:r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8305443-79B3-DE7C-81CB-BCA7C411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50836" y="6459785"/>
            <a:ext cx="6705599" cy="365125"/>
          </a:xfrm>
        </p:spPr>
        <p:txBody>
          <a:bodyPr/>
          <a:lstStyle/>
          <a:p>
            <a:r>
              <a:rPr lang="en-US" sz="1050" dirty="0"/>
              <a:t>Čistý, Považanová: Two-dimensional analysis of the irrigation needs in </a:t>
            </a:r>
            <a:r>
              <a:rPr lang="en-US" sz="1050" dirty="0" err="1"/>
              <a:t>Danubian</a:t>
            </a:r>
            <a:r>
              <a:rPr lang="en-US" sz="1050" dirty="0"/>
              <a:t> Lowland in Slovakia Slovak University of Technology in Bratislava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E74C7A0-51EC-99D3-831D-594315E7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10" name="Zástupný objekt pre obsah 9">
            <a:extLst>
              <a:ext uri="{FF2B5EF4-FFF2-40B4-BE49-F238E27FC236}">
                <a16:creationId xmlns:a16="http://schemas.microsoft.com/office/drawing/2014/main" id="{7B43E916-BA35-5C7D-F731-608A86680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092122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480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0EFB6B-E19F-A48A-489D-EB33B0B80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Introduction</a:t>
            </a:r>
            <a:endParaRPr lang="sk-SK" dirty="0"/>
          </a:p>
        </p:txBody>
      </p:sp>
      <p:pic>
        <p:nvPicPr>
          <p:cNvPr id="7" name="Zástupný objekt pre obsah 6" descr="Obrázok, na ktorom je text, obloha&#10;&#10;Automaticky generovaný popis">
            <a:extLst>
              <a:ext uri="{FF2B5EF4-FFF2-40B4-BE49-F238E27FC236}">
                <a16:creationId xmlns:a16="http://schemas.microsoft.com/office/drawing/2014/main" id="{25ED1C30-EB18-6DB9-C97B-15848515F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22759" y="2336367"/>
            <a:ext cx="6200775" cy="3171825"/>
          </a:xfrm>
        </p:spPr>
      </p:pic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839C75D-6E08-6D6A-644F-B9E1EB46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0413" y="6459785"/>
            <a:ext cx="6705600" cy="365125"/>
          </a:xfrm>
        </p:spPr>
        <p:txBody>
          <a:bodyPr/>
          <a:lstStyle/>
          <a:p>
            <a:r>
              <a:rPr lang="en-US" sz="1050" dirty="0"/>
              <a:t>Čistý, Považanová: Two-dimensional analysis of the irrigation needs in </a:t>
            </a:r>
            <a:r>
              <a:rPr lang="en-US" sz="1050" dirty="0" err="1"/>
              <a:t>Danubian</a:t>
            </a:r>
            <a:r>
              <a:rPr lang="en-US" sz="1050" dirty="0"/>
              <a:t> Lowland in Slovakia Slovak University of Technology in Bratislava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A61D229-80B8-84C2-0AE1-B36916B5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Tabuľka 7">
            <a:extLst>
              <a:ext uri="{FF2B5EF4-FFF2-40B4-BE49-F238E27FC236}">
                <a16:creationId xmlns:a16="http://schemas.microsoft.com/office/drawing/2014/main" id="{0001E218-3989-E772-5E43-5028882C6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967152"/>
              </p:ext>
            </p:extLst>
          </p:nvPr>
        </p:nvGraphicFramePr>
        <p:xfrm>
          <a:off x="1097280" y="2336367"/>
          <a:ext cx="3940609" cy="2300144"/>
        </p:xfrm>
        <a:graphic>
          <a:graphicData uri="http://schemas.openxmlformats.org/drawingml/2006/table">
            <a:tbl>
              <a:tblPr firstRow="1">
                <a:tableStyleId>{0660B408-B3CF-4A94-85FC-2B1E0A45F4A2}</a:tableStyleId>
              </a:tblPr>
              <a:tblGrid>
                <a:gridCol w="2329301">
                  <a:extLst>
                    <a:ext uri="{9D8B030D-6E8A-4147-A177-3AD203B41FA5}">
                      <a16:colId xmlns:a16="http://schemas.microsoft.com/office/drawing/2014/main" val="42823002"/>
                    </a:ext>
                  </a:extLst>
                </a:gridCol>
                <a:gridCol w="1611308">
                  <a:extLst>
                    <a:ext uri="{9D8B030D-6E8A-4147-A177-3AD203B41FA5}">
                      <a16:colId xmlns:a16="http://schemas.microsoft.com/office/drawing/2014/main" val="3756834699"/>
                    </a:ext>
                  </a:extLst>
                </a:gridCol>
              </a:tblGrid>
              <a:tr h="287518"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 dirty="0">
                          <a:effectLst/>
                        </a:rPr>
                        <a:t>SPI </a:t>
                      </a:r>
                      <a:r>
                        <a:rPr lang="sk-SK" sz="1600" b="1" u="none" strike="noStrike" dirty="0" err="1">
                          <a:effectLst/>
                        </a:rPr>
                        <a:t>value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b="1" u="none" strike="noStrike" dirty="0" err="1">
                          <a:effectLst/>
                        </a:rPr>
                        <a:t>drought</a:t>
                      </a:r>
                      <a:r>
                        <a:rPr lang="sk-SK" sz="1600" b="1" u="none" strike="noStrike" dirty="0">
                          <a:effectLst/>
                        </a:rPr>
                        <a:t> </a:t>
                      </a:r>
                      <a:r>
                        <a:rPr lang="sk-SK" sz="1600" b="1" u="none" strike="noStrike" dirty="0" err="1">
                          <a:effectLst/>
                        </a:rPr>
                        <a:t>category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8895286"/>
                  </a:ext>
                </a:extLst>
              </a:tr>
              <a:tr h="287518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u="none" strike="noStrike">
                          <a:effectLst/>
                        </a:rPr>
                        <a:t>2.00 or more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Extremely wet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9794758"/>
                  </a:ext>
                </a:extLst>
              </a:tr>
              <a:tr h="287518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u="none" strike="noStrike">
                          <a:effectLst/>
                        </a:rPr>
                        <a:t>1.50 to 1.99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Severely wet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2660277"/>
                  </a:ext>
                </a:extLst>
              </a:tr>
              <a:tr h="287518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u="none" strike="noStrike">
                          <a:effectLst/>
                        </a:rPr>
                        <a:t>1.00 to 1.49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Moderately wet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9838909"/>
                  </a:ext>
                </a:extLst>
              </a:tr>
              <a:tr h="287518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u="none" strike="noStrike">
                          <a:effectLst/>
                        </a:rPr>
                        <a:t>−0.99 to 0.99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Near normal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6136948"/>
                  </a:ext>
                </a:extLst>
              </a:tr>
              <a:tr h="287518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u="none" strike="noStrike">
                          <a:effectLst/>
                        </a:rPr>
                        <a:t>−1.49 to −1.00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Moderately dry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4355412"/>
                  </a:ext>
                </a:extLst>
              </a:tr>
              <a:tr h="287518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u="none" strike="noStrike">
                          <a:effectLst/>
                        </a:rPr>
                        <a:t>−1.99 to −1.50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>
                          <a:effectLst/>
                        </a:rPr>
                        <a:t>Severely dry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4544970"/>
                  </a:ext>
                </a:extLst>
              </a:tr>
              <a:tr h="287518">
                <a:tc>
                  <a:txBody>
                    <a:bodyPr/>
                    <a:lstStyle/>
                    <a:p>
                      <a:pPr algn="l" fontAlgn="t"/>
                      <a:r>
                        <a:rPr lang="sk-SK" sz="1600" u="none" strike="noStrike">
                          <a:effectLst/>
                        </a:rPr>
                        <a:t>−2.00 or less</a:t>
                      </a:r>
                      <a:endParaRPr lang="sk-S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600" u="none" strike="noStrike" dirty="0" err="1">
                          <a:effectLst/>
                        </a:rPr>
                        <a:t>Extremely</a:t>
                      </a:r>
                      <a:r>
                        <a:rPr lang="sk-SK" sz="1600" u="none" strike="noStrike" dirty="0">
                          <a:effectLst/>
                        </a:rPr>
                        <a:t> </a:t>
                      </a:r>
                      <a:r>
                        <a:rPr lang="sk-SK" sz="1600" u="none" strike="noStrike" dirty="0" err="1">
                          <a:effectLst/>
                        </a:rPr>
                        <a:t>dry</a:t>
                      </a:r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17218"/>
                  </a:ext>
                </a:extLst>
              </a:tr>
            </a:tbl>
          </a:graphicData>
        </a:graphic>
      </p:graphicFrame>
      <p:sp>
        <p:nvSpPr>
          <p:cNvPr id="10" name="BlokTextu 9">
            <a:extLst>
              <a:ext uri="{FF2B5EF4-FFF2-40B4-BE49-F238E27FC236}">
                <a16:creationId xmlns:a16="http://schemas.microsoft.com/office/drawing/2014/main" id="{DD155AEA-4E31-6FC8-8734-9E143AE7C416}"/>
              </a:ext>
            </a:extLst>
          </p:cNvPr>
          <p:cNvSpPr txBox="1"/>
          <p:nvPr/>
        </p:nvSpPr>
        <p:spPr>
          <a:xfrm>
            <a:off x="5114826" y="5583979"/>
            <a:ext cx="6573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200" dirty="0" err="1"/>
              <a:t>Source</a:t>
            </a:r>
            <a:r>
              <a:rPr lang="sk-SK" sz="1200" dirty="0"/>
              <a:t>: </a:t>
            </a:r>
            <a:r>
              <a:rPr lang="en-US" sz="1200" dirty="0" err="1"/>
              <a:t>Mirabbasi</a:t>
            </a:r>
            <a:r>
              <a:rPr lang="en-US" sz="1200" dirty="0"/>
              <a:t>, R., </a:t>
            </a:r>
            <a:r>
              <a:rPr lang="en-US" sz="1200" dirty="0" err="1"/>
              <a:t>Fakheri-Fard</a:t>
            </a:r>
            <a:r>
              <a:rPr lang="en-US" sz="1200" dirty="0"/>
              <a:t>, A., &amp; </a:t>
            </a:r>
            <a:r>
              <a:rPr lang="en-US" sz="1200" dirty="0" err="1"/>
              <a:t>Dinpashoh</a:t>
            </a:r>
            <a:r>
              <a:rPr lang="en-US" sz="1200" dirty="0"/>
              <a:t>, Y. (2012). Bivariate drought frequency analysis using the copula method. Theoretical and applied climatology, 108(1), 191-206.</a:t>
            </a:r>
            <a:endParaRPr lang="sk-SK" sz="1200" dirty="0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91F6F5EB-91A5-A223-5B7B-B885D8015455}"/>
              </a:ext>
            </a:extLst>
          </p:cNvPr>
          <p:cNvSpPr/>
          <p:nvPr/>
        </p:nvSpPr>
        <p:spPr>
          <a:xfrm>
            <a:off x="7684851" y="3608962"/>
            <a:ext cx="797668" cy="2626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754BF47-7872-4D56-55A4-09DB3352BDA1}"/>
              </a:ext>
            </a:extLst>
          </p:cNvPr>
          <p:cNvSpPr/>
          <p:nvPr/>
        </p:nvSpPr>
        <p:spPr>
          <a:xfrm>
            <a:off x="9634520" y="3641307"/>
            <a:ext cx="797668" cy="1527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B7AB8623-6C00-99E4-962C-F7A76EFAEC87}"/>
              </a:ext>
            </a:extLst>
          </p:cNvPr>
          <p:cNvSpPr/>
          <p:nvPr/>
        </p:nvSpPr>
        <p:spPr>
          <a:xfrm>
            <a:off x="9682487" y="2548848"/>
            <a:ext cx="1138582" cy="6678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917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evaluated the return periods of droughts regarding the need for irrigation</a:t>
            </a: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two constructed indices which depends on precipitation and temperature </a:t>
            </a: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accomplish this multidimensionally using copulas</a:t>
            </a: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study – lowland in southwestern Slovakia (“Rye Island”)</a:t>
            </a: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36800" y="6459784"/>
            <a:ext cx="6905522" cy="365125"/>
          </a:xfrm>
        </p:spPr>
        <p:txBody>
          <a:bodyPr/>
          <a:lstStyle/>
          <a:p>
            <a:r>
              <a:rPr lang="en-US" sz="1050" dirty="0"/>
              <a:t>Čistý, Považanová: Two-dimensional analysis of the irrigation needs in </a:t>
            </a:r>
            <a:r>
              <a:rPr lang="en-US" sz="1050" dirty="0" err="1"/>
              <a:t>Danubian</a:t>
            </a:r>
            <a:r>
              <a:rPr lang="en-US" sz="1050" dirty="0"/>
              <a:t> Lowland in Slovakia Slovak University of Technology in Bratislava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271CA-EF47-6497-8670-40605448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Case</a:t>
            </a:r>
            <a:r>
              <a:rPr lang="sk-SK" dirty="0"/>
              <a:t> study and </a:t>
            </a:r>
            <a:r>
              <a:rPr lang="sk-SK" dirty="0" err="1"/>
              <a:t>data</a:t>
            </a:r>
            <a:endParaRPr lang="sk-SK" dirty="0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2C7E5653-EACE-2297-7C56-F76333106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768" y="2309192"/>
            <a:ext cx="5294192" cy="3743593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A8088AE-5FF2-6DC1-99C4-F9367642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8400" y="6459785"/>
            <a:ext cx="6705600" cy="365125"/>
          </a:xfrm>
        </p:spPr>
        <p:txBody>
          <a:bodyPr/>
          <a:lstStyle/>
          <a:p>
            <a:r>
              <a:rPr lang="en-US" sz="1050" dirty="0"/>
              <a:t>Čistý, Považanová: Two-dimensional analysis of the irrigation needs in </a:t>
            </a:r>
            <a:r>
              <a:rPr lang="en-US" sz="1050" dirty="0" err="1"/>
              <a:t>Danubian</a:t>
            </a:r>
            <a:r>
              <a:rPr lang="en-US" sz="1050" dirty="0"/>
              <a:t> Lowland in Slovakia Slovak University of Technology in Bratislava</a:t>
            </a: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D091536-825C-5165-DBC0-D507B706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5D508AAA-58B9-30EC-C1A6-6B20BF5B2D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36632" y="2556975"/>
            <a:ext cx="5196840" cy="32480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C586E9D0-EF2B-8947-1755-377F47D76B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35" t="1811" r="5537"/>
          <a:stretch/>
        </p:blipFill>
        <p:spPr>
          <a:xfrm>
            <a:off x="6192078" y="2216426"/>
            <a:ext cx="5513721" cy="39102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96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  <a:r>
              <a:rPr lang="sk-SK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422058" cy="402336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An analysis of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maximum annual potential irrigation period </a:t>
            </a:r>
            <a:r>
              <a:rPr lang="en-US" sz="2400" dirty="0"/>
              <a:t>was performed in this work, which is defined using two </a:t>
            </a:r>
            <a:r>
              <a:rPr lang="sk-SK" sz="2400" dirty="0" err="1"/>
              <a:t>indices</a:t>
            </a:r>
            <a:r>
              <a:rPr lang="sk-SK" sz="2400" dirty="0"/>
              <a:t>, </a:t>
            </a:r>
            <a:r>
              <a:rPr lang="sk-SK" sz="2400" dirty="0" err="1"/>
              <a:t>defined</a:t>
            </a:r>
            <a:r>
              <a:rPr lang="sk-SK" sz="2400" dirty="0"/>
              <a:t> </a:t>
            </a:r>
            <a:r>
              <a:rPr lang="sk-SK" sz="2400" dirty="0" err="1"/>
              <a:t>with</a:t>
            </a:r>
            <a:r>
              <a:rPr lang="sk-SK" sz="2400" dirty="0"/>
              <a:t> </a:t>
            </a:r>
            <a:r>
              <a:rPr lang="sk-SK" sz="2400" dirty="0" err="1"/>
              <a:t>help</a:t>
            </a:r>
            <a:r>
              <a:rPr lang="sk-SK" sz="2400" dirty="0"/>
              <a:t> of </a:t>
            </a:r>
            <a:r>
              <a:rPr lang="sk-SK" sz="2400" dirty="0" err="1"/>
              <a:t>two</a:t>
            </a:r>
            <a:r>
              <a:rPr lang="sk-SK" sz="2400" dirty="0"/>
              <a:t> </a:t>
            </a:r>
            <a:r>
              <a:rPr lang="sk-SK" sz="2400" dirty="0" err="1"/>
              <a:t>indicators</a:t>
            </a:r>
            <a:r>
              <a:rPr lang="sk-SK" sz="2400" dirty="0"/>
              <a:t>:</a:t>
            </a:r>
            <a:r>
              <a:rPr lang="en-US" sz="2400" dirty="0"/>
              <a:t> precipitation and temperature.</a:t>
            </a:r>
            <a:r>
              <a:rPr lang="en-US" sz="2400" strike="sngStrike" dirty="0"/>
              <a:t> </a:t>
            </a:r>
            <a:endParaRPr lang="sk-SK" sz="2400" strike="sngStrike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Length</a:t>
            </a:r>
            <a:r>
              <a:rPr lang="en-US" sz="2400" dirty="0"/>
              <a:t> of the maximum potential irrigation period within a year. It is derived from the number of consecutive days with a temperature above 25° C. The detected warm period was eventually extended by precipitation-free days before and after it.</a:t>
            </a:r>
            <a:r>
              <a:rPr lang="sk-SK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Precipitation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deficit</a:t>
            </a:r>
            <a:r>
              <a:rPr lang="en-US" sz="2400" dirty="0"/>
              <a:t> with respect to the normal period according to World Meteorological Organization (1960-1990)</a:t>
            </a:r>
            <a:r>
              <a:rPr lang="sk-SK" sz="2400" dirty="0"/>
              <a:t>.</a:t>
            </a:r>
          </a:p>
          <a:p>
            <a:r>
              <a:rPr lang="en-US" sz="2400" dirty="0"/>
              <a:t>The following analysis evaluates these two statistical variables univariately and </a:t>
            </a:r>
            <a:r>
              <a:rPr lang="en-US" sz="2400" dirty="0" err="1"/>
              <a:t>multivariately</a:t>
            </a:r>
            <a:r>
              <a:rPr lang="sk-SK" sz="2400" dirty="0"/>
              <a:t>.</a:t>
            </a:r>
            <a:endParaRPr lang="sk-SK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9491" y="6459785"/>
            <a:ext cx="6809498" cy="365125"/>
          </a:xfrm>
        </p:spPr>
        <p:txBody>
          <a:bodyPr/>
          <a:lstStyle/>
          <a:p>
            <a:r>
              <a:rPr lang="en-US" sz="1050" dirty="0" err="1"/>
              <a:t>Čistý</a:t>
            </a:r>
            <a:r>
              <a:rPr lang="en-US" sz="1050" dirty="0"/>
              <a:t>, </a:t>
            </a:r>
            <a:r>
              <a:rPr lang="en-US" sz="1050" dirty="0" err="1"/>
              <a:t>Považanová</a:t>
            </a:r>
            <a:r>
              <a:rPr lang="en-US" sz="1050" dirty="0"/>
              <a:t>: Two-dimensional analysis of the irrigation needs in </a:t>
            </a:r>
            <a:r>
              <a:rPr lang="en-US" sz="1050" dirty="0" err="1"/>
              <a:t>Danubian</a:t>
            </a:r>
            <a:r>
              <a:rPr lang="en-US" sz="1050" dirty="0"/>
              <a:t> Lowland in Slovakia Slovak University of Technology in Bratislava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Preparation of basic data (temperature, precipitation) and determination of variables that describe drought,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38036" y="6459785"/>
            <a:ext cx="6670953" cy="365125"/>
          </a:xfrm>
        </p:spPr>
        <p:txBody>
          <a:bodyPr/>
          <a:lstStyle/>
          <a:p>
            <a:r>
              <a:rPr lang="en-US" sz="1050" dirty="0" err="1"/>
              <a:t>Čistý</a:t>
            </a:r>
            <a:r>
              <a:rPr lang="en-US" sz="1050" dirty="0"/>
              <a:t>, </a:t>
            </a:r>
            <a:r>
              <a:rPr lang="en-US" sz="1050" dirty="0" err="1"/>
              <a:t>Považanová</a:t>
            </a:r>
            <a:r>
              <a:rPr lang="en-US" sz="1050" dirty="0"/>
              <a:t>: Two-dimensional analysis of the irrigation needs in </a:t>
            </a:r>
            <a:r>
              <a:rPr lang="en-US" sz="1050" dirty="0" err="1"/>
              <a:t>Danubian</a:t>
            </a:r>
            <a:r>
              <a:rPr lang="en-US" sz="1050" dirty="0"/>
              <a:t> Lowland in Slovakia Slovak University of Technology in Bratislava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0F7A669E-03D3-4C6F-4D07-622C3387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6" b="902"/>
          <a:stretch/>
        </p:blipFill>
        <p:spPr>
          <a:xfrm>
            <a:off x="2427360" y="2611581"/>
            <a:ext cx="7398240" cy="360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Preparation of basic data (temperature, precipitation) and determination of variables that describe drought,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verification of the relationship between variables,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65745" y="6459785"/>
            <a:ext cx="6643244" cy="365125"/>
          </a:xfrm>
        </p:spPr>
        <p:txBody>
          <a:bodyPr/>
          <a:lstStyle/>
          <a:p>
            <a:r>
              <a:rPr lang="en-US" sz="1050" dirty="0" err="1"/>
              <a:t>Čistý</a:t>
            </a:r>
            <a:r>
              <a:rPr lang="en-US" sz="1050" dirty="0"/>
              <a:t>, </a:t>
            </a:r>
            <a:r>
              <a:rPr lang="en-US" sz="1050" dirty="0" err="1"/>
              <a:t>Považanová</a:t>
            </a:r>
            <a:r>
              <a:rPr lang="en-US" sz="1050" dirty="0"/>
              <a:t>: Two-dimensional analysis of the irrigation needs in </a:t>
            </a:r>
            <a:r>
              <a:rPr lang="en-US" sz="1050" dirty="0" err="1"/>
              <a:t>Danubian</a:t>
            </a:r>
            <a:r>
              <a:rPr lang="en-US" sz="1050" dirty="0"/>
              <a:t> Lowland in Slovakia Slovak University of Technology in Bratislava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Obrázok 5"/>
          <p:cNvPicPr>
            <a:picLocks noChangeAspect="1"/>
          </p:cNvPicPr>
          <p:nvPr/>
        </p:nvPicPr>
        <p:blipFill rotWithShape="1">
          <a:blip r:embed="rId2"/>
          <a:srcRect t="6399" b="2619"/>
          <a:stretch/>
        </p:blipFill>
        <p:spPr bwMode="auto">
          <a:xfrm>
            <a:off x="5492082" y="1845734"/>
            <a:ext cx="5513738" cy="4394544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11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Preparation of basic data (temperature, precipitation) and determination of variables that describe drought,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verification of the relationship between variables,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identification of the one-dimensional distribution of selected variables,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determination of the expected copula class forming a two-dimensional probabilistic dependence,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determining copula parameters (copula fitting), 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evaluation of the return time of droughts with various lengths and severities.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8800" y="6459785"/>
            <a:ext cx="6680189" cy="365125"/>
          </a:xfrm>
        </p:spPr>
        <p:txBody>
          <a:bodyPr/>
          <a:lstStyle/>
          <a:p>
            <a:r>
              <a:rPr lang="en-US" sz="1050" dirty="0" err="1"/>
              <a:t>Čistý</a:t>
            </a:r>
            <a:r>
              <a:rPr lang="en-US" sz="1050" dirty="0"/>
              <a:t>, </a:t>
            </a:r>
            <a:r>
              <a:rPr lang="en-US" sz="1050" dirty="0" err="1"/>
              <a:t>Považanová</a:t>
            </a:r>
            <a:r>
              <a:rPr lang="en-US" sz="1050" dirty="0"/>
              <a:t>: Two-dimensional analysis of the irrigation needs in </a:t>
            </a:r>
            <a:r>
              <a:rPr lang="en-US" sz="1050" dirty="0" err="1"/>
              <a:t>Danubian</a:t>
            </a:r>
            <a:r>
              <a:rPr lang="en-US" sz="1050" dirty="0"/>
              <a:t> Lowland in Slovakia Slovak University of Technology in Bratislava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38384C91-2ACD-CC94-9703-0E3FD3AEAA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7360"/>
            <a:ext cx="5513738" cy="40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7098</TotalTime>
  <Words>1052</Words>
  <Application>Microsoft Office PowerPoint</Application>
  <PresentationFormat>Širokouhlá</PresentationFormat>
  <Paragraphs>135</Paragraphs>
  <Slides>16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Cambria Math</vt:lpstr>
      <vt:lpstr>Retrospect</vt:lpstr>
      <vt:lpstr>Two-dimensional analysis of the irrigation needs in Danubian Lowland in Slovakia (case study)</vt:lpstr>
      <vt:lpstr>Introduction</vt:lpstr>
      <vt:lpstr>Introduction</vt:lpstr>
      <vt:lpstr>Objective</vt:lpstr>
      <vt:lpstr>Case study and data</vt:lpstr>
      <vt:lpstr>Variables </vt:lpstr>
      <vt:lpstr>Methodology</vt:lpstr>
      <vt:lpstr>Methodology</vt:lpstr>
      <vt:lpstr>Methodology</vt:lpstr>
      <vt:lpstr>Marginal distributions – length of irr. period</vt:lpstr>
      <vt:lpstr>Marginal distributions – rainfall deficit</vt:lpstr>
      <vt:lpstr>Evaluation of the copula operator fitting </vt:lpstr>
      <vt:lpstr>Return periods</vt:lpstr>
      <vt:lpstr>Return periods</vt:lpstr>
      <vt:lpstr>Conclusion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Characterisation of drought properties with bivariate copula analysis in Hurbanovo region</dc:title>
  <dc:creator>Milan Cisty</dc:creator>
  <cp:lastModifiedBy>Milan Čistý</cp:lastModifiedBy>
  <cp:revision>101</cp:revision>
  <dcterms:created xsi:type="dcterms:W3CDTF">2014-10-26T11:52:34Z</dcterms:created>
  <dcterms:modified xsi:type="dcterms:W3CDTF">2022-05-24T19:34:13Z</dcterms:modified>
</cp:coreProperties>
</file>