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8" r:id="rId4"/>
    <p:sldId id="259" r:id="rId5"/>
    <p:sldId id="261" r:id="rId6"/>
    <p:sldId id="262" r:id="rId7"/>
    <p:sldId id="273" r:id="rId8"/>
    <p:sldId id="263" r:id="rId9"/>
    <p:sldId id="265" r:id="rId10"/>
    <p:sldId id="269" r:id="rId11"/>
    <p:sldId id="271" r:id="rId12"/>
    <p:sldId id="272" r:id="rId13"/>
    <p:sldId id="270" r:id="rId14"/>
    <p:sldId id="274" r:id="rId15"/>
    <p:sldId id="275" r:id="rId16"/>
    <p:sldId id="276" r:id="rId17"/>
    <p:sldId id="277" r:id="rId18"/>
    <p:sldId id="279"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5" d="100"/>
          <a:sy n="85" d="100"/>
        </p:scale>
        <p:origin x="-739" y="-4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reya%20ganguly\Documents\Book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reya%20ganguly\Documents\Book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hreya%20ganguly\AppData\Roaming\Microsoft\Excel\Book2%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hreya%20ganguly\AppData\Roaming\Microsoft\Excel\Book2%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reya%20ganguly\AppData\Roaming\Microsoft\Excel\Book2%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HREYA%20GANGULY\AppData\Roaming\Microsoft\Excel\isothermns%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GB"/>
            </a:pPr>
            <a:r>
              <a:rPr lang="en-GB"/>
              <a:t>standard</a:t>
            </a:r>
            <a:r>
              <a:rPr lang="en-GB" baseline="0"/>
              <a:t> curve for Cr(VI)</a:t>
            </a:r>
            <a:endParaRPr lang="en-GB"/>
          </a:p>
        </c:rich>
      </c:tx>
      <c:layout/>
    </c:title>
    <c:plotArea>
      <c:layout>
        <c:manualLayout>
          <c:layoutTarget val="inner"/>
          <c:xMode val="edge"/>
          <c:yMode val="edge"/>
          <c:x val="0.13307477431056533"/>
          <c:y val="0.15377777777777779"/>
          <c:w val="0.77030043550075389"/>
          <c:h val="0.65482210557013765"/>
        </c:manualLayout>
      </c:layout>
      <c:scatterChart>
        <c:scatterStyle val="lineMarker"/>
        <c:ser>
          <c:idx val="0"/>
          <c:order val="0"/>
          <c:spPr>
            <a:ln w="28575">
              <a:noFill/>
            </a:ln>
          </c:spPr>
          <c:trendline>
            <c:trendlineType val="linear"/>
            <c:intercept val="0"/>
            <c:dispRSqr val="1"/>
            <c:dispEq val="1"/>
            <c:trendlineLbl>
              <c:layout>
                <c:manualLayout>
                  <c:x val="0.10179788356333953"/>
                  <c:y val="0.11144168517396857"/>
                </c:manualLayout>
              </c:layout>
              <c:numFmt formatCode="General" sourceLinked="0"/>
              <c:txPr>
                <a:bodyPr/>
                <a:lstStyle/>
                <a:p>
                  <a:pPr>
                    <a:defRPr lang="en-GB"/>
                  </a:pPr>
                  <a:endParaRPr lang="en-US"/>
                </a:p>
              </c:txPr>
            </c:trendlineLbl>
          </c:trendline>
          <c:trendline>
            <c:trendlineType val="linear"/>
            <c:intercept val="0"/>
          </c:trendline>
          <c:xVal>
            <c:numRef>
              <c:f>Sheet1!$A$2:$A$9</c:f>
              <c:numCache>
                <c:formatCode>General</c:formatCode>
                <c:ptCount val="8"/>
                <c:pt idx="0">
                  <c:v>0</c:v>
                </c:pt>
                <c:pt idx="1">
                  <c:v>1</c:v>
                </c:pt>
                <c:pt idx="2">
                  <c:v>2</c:v>
                </c:pt>
                <c:pt idx="3">
                  <c:v>3</c:v>
                </c:pt>
                <c:pt idx="4">
                  <c:v>4</c:v>
                </c:pt>
                <c:pt idx="5">
                  <c:v>5</c:v>
                </c:pt>
              </c:numCache>
            </c:numRef>
          </c:xVal>
          <c:yVal>
            <c:numRef>
              <c:f>Sheet1!$B$2:$B$9</c:f>
              <c:numCache>
                <c:formatCode>General</c:formatCode>
                <c:ptCount val="8"/>
                <c:pt idx="0">
                  <c:v>0</c:v>
                </c:pt>
                <c:pt idx="1">
                  <c:v>8.3200000000000066E-2</c:v>
                </c:pt>
                <c:pt idx="2">
                  <c:v>0.12709999999999999</c:v>
                </c:pt>
                <c:pt idx="3">
                  <c:v>0.16560000000000011</c:v>
                </c:pt>
                <c:pt idx="4">
                  <c:v>0.22690000000000021</c:v>
                </c:pt>
                <c:pt idx="5">
                  <c:v>0.29650000000000032</c:v>
                </c:pt>
              </c:numCache>
            </c:numRef>
          </c:yVal>
        </c:ser>
        <c:axId val="171003904"/>
        <c:axId val="171030784"/>
      </c:scatterChart>
      <c:valAx>
        <c:axId val="171003904"/>
        <c:scaling>
          <c:orientation val="minMax"/>
        </c:scaling>
        <c:axPos val="b"/>
        <c:title>
          <c:tx>
            <c:rich>
              <a:bodyPr/>
              <a:lstStyle/>
              <a:p>
                <a:pPr>
                  <a:defRPr lang="en-GB"/>
                </a:pPr>
                <a:r>
                  <a:rPr lang="en-GB" sz="1200" dirty="0" smtClean="0"/>
                  <a:t>Concentration(mg/l)</a:t>
                </a:r>
                <a:endParaRPr lang="en-GB" sz="1200" dirty="0"/>
              </a:p>
            </c:rich>
          </c:tx>
          <c:layout>
            <c:manualLayout>
              <c:xMode val="edge"/>
              <c:yMode val="edge"/>
              <c:x val="0.43965232289167938"/>
              <c:y val="0.92990187764991106"/>
            </c:manualLayout>
          </c:layout>
        </c:title>
        <c:numFmt formatCode="General" sourceLinked="1"/>
        <c:tickLblPos val="nextTo"/>
        <c:txPr>
          <a:bodyPr/>
          <a:lstStyle/>
          <a:p>
            <a:pPr>
              <a:defRPr lang="en-GB"/>
            </a:pPr>
            <a:endParaRPr lang="en-US"/>
          </a:p>
        </c:txPr>
        <c:crossAx val="171030784"/>
        <c:crosses val="autoZero"/>
        <c:crossBetween val="midCat"/>
      </c:valAx>
      <c:valAx>
        <c:axId val="171030784"/>
        <c:scaling>
          <c:orientation val="minMax"/>
        </c:scaling>
        <c:axPos val="l"/>
        <c:title>
          <c:tx>
            <c:rich>
              <a:bodyPr rot="-5400000" vert="horz"/>
              <a:lstStyle/>
              <a:p>
                <a:pPr>
                  <a:defRPr lang="en-GB"/>
                </a:pPr>
                <a:r>
                  <a:rPr lang="en-GB" sz="1200" dirty="0" smtClean="0"/>
                  <a:t>Absorbance(nm)</a:t>
                </a:r>
                <a:endParaRPr lang="en-GB" sz="1200" dirty="0"/>
              </a:p>
            </c:rich>
          </c:tx>
          <c:layout>
            <c:manualLayout>
              <c:xMode val="edge"/>
              <c:yMode val="edge"/>
              <c:x val="1.3469321937447222E-2"/>
              <c:y val="0.4209664176593319"/>
            </c:manualLayout>
          </c:layout>
        </c:title>
        <c:numFmt formatCode="General" sourceLinked="1"/>
        <c:tickLblPos val="nextTo"/>
        <c:txPr>
          <a:bodyPr/>
          <a:lstStyle/>
          <a:p>
            <a:pPr>
              <a:defRPr lang="en-GB"/>
            </a:pPr>
            <a:endParaRPr lang="en-US"/>
          </a:p>
        </c:txPr>
        <c:crossAx val="171003904"/>
        <c:crosses val="autoZero"/>
        <c:crossBetween val="midCat"/>
      </c:valAx>
    </c:plotArea>
    <c:plotVisOnly val="1"/>
  </c:chart>
  <c:spPr>
    <a:ln w="28575">
      <a:solidFill>
        <a:srgbClr val="FFC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layout/>
      <c:txPr>
        <a:bodyPr/>
        <a:lstStyle/>
        <a:p>
          <a:pPr>
            <a:defRPr lang="en-GB"/>
          </a:pPr>
          <a:endParaRPr lang="en-US"/>
        </a:p>
      </c:txPr>
    </c:title>
    <c:plotArea>
      <c:layout>
        <c:manualLayout>
          <c:layoutTarget val="inner"/>
          <c:xMode val="edge"/>
          <c:yMode val="edge"/>
          <c:x val="0.13746062992125985"/>
          <c:y val="0.18091462525517643"/>
          <c:w val="0.79876859142607171"/>
          <c:h val="0.62704432779235919"/>
        </c:manualLayout>
      </c:layout>
      <c:scatterChart>
        <c:scatterStyle val="lineMarker"/>
        <c:ser>
          <c:idx val="0"/>
          <c:order val="0"/>
          <c:tx>
            <c:v>effect of dose</c:v>
          </c:tx>
          <c:xVal>
            <c:numRef>
              <c:f>Sheet2!$A$3:$A$9</c:f>
              <c:numCache>
                <c:formatCode>General</c:formatCode>
                <c:ptCount val="7"/>
                <c:pt idx="0">
                  <c:v>1</c:v>
                </c:pt>
                <c:pt idx="1">
                  <c:v>5</c:v>
                </c:pt>
                <c:pt idx="2">
                  <c:v>10</c:v>
                </c:pt>
                <c:pt idx="3">
                  <c:v>15</c:v>
                </c:pt>
                <c:pt idx="4">
                  <c:v>20</c:v>
                </c:pt>
                <c:pt idx="5">
                  <c:v>25</c:v>
                </c:pt>
              </c:numCache>
            </c:numRef>
          </c:xVal>
          <c:yVal>
            <c:numRef>
              <c:f>Sheet2!$B$3:$B$9</c:f>
              <c:numCache>
                <c:formatCode>General</c:formatCode>
                <c:ptCount val="7"/>
                <c:pt idx="0">
                  <c:v>64.510000000000005</c:v>
                </c:pt>
                <c:pt idx="1">
                  <c:v>65.940000000000026</c:v>
                </c:pt>
                <c:pt idx="2">
                  <c:v>56.98</c:v>
                </c:pt>
                <c:pt idx="3">
                  <c:v>57.27</c:v>
                </c:pt>
                <c:pt idx="4">
                  <c:v>55.2</c:v>
                </c:pt>
                <c:pt idx="5">
                  <c:v>53.96</c:v>
                </c:pt>
              </c:numCache>
            </c:numRef>
          </c:yVal>
        </c:ser>
        <c:axId val="172599168"/>
        <c:axId val="173088768"/>
      </c:scatterChart>
      <c:valAx>
        <c:axId val="172599168"/>
        <c:scaling>
          <c:orientation val="minMax"/>
        </c:scaling>
        <c:axPos val="b"/>
        <c:title>
          <c:tx>
            <c:rich>
              <a:bodyPr/>
              <a:lstStyle/>
              <a:p>
                <a:pPr>
                  <a:defRPr lang="en-GB" sz="1200">
                    <a:latin typeface="Times New Roman" pitchFamily="18" charset="0"/>
                    <a:cs typeface="Times New Roman" pitchFamily="18" charset="0"/>
                  </a:defRPr>
                </a:pPr>
                <a:r>
                  <a:rPr lang="en-GB" sz="1200">
                    <a:latin typeface="Times New Roman" pitchFamily="18" charset="0"/>
                    <a:cs typeface="Times New Roman" pitchFamily="18" charset="0"/>
                  </a:rPr>
                  <a:t>dose</a:t>
                </a:r>
                <a:r>
                  <a:rPr lang="en-GB" sz="1200" baseline="0">
                    <a:latin typeface="Times New Roman" pitchFamily="18" charset="0"/>
                    <a:cs typeface="Times New Roman" pitchFamily="18" charset="0"/>
                  </a:rPr>
                  <a:t> of soil(gm)</a:t>
                </a:r>
                <a:endParaRPr lang="en-GB" sz="1200">
                  <a:latin typeface="Times New Roman" pitchFamily="18" charset="0"/>
                  <a:cs typeface="Times New Roman" pitchFamily="18" charset="0"/>
                </a:endParaRPr>
              </a:p>
            </c:rich>
          </c:tx>
          <c:layout/>
        </c:title>
        <c:numFmt formatCode="General" sourceLinked="1"/>
        <c:tickLblPos val="nextTo"/>
        <c:txPr>
          <a:bodyPr/>
          <a:lstStyle/>
          <a:p>
            <a:pPr>
              <a:defRPr lang="en-GB"/>
            </a:pPr>
            <a:endParaRPr lang="en-US"/>
          </a:p>
        </c:txPr>
        <c:crossAx val="173088768"/>
        <c:crosses val="autoZero"/>
        <c:crossBetween val="midCat"/>
      </c:valAx>
      <c:valAx>
        <c:axId val="173088768"/>
        <c:scaling>
          <c:orientation val="minMax"/>
          <c:max val="100"/>
        </c:scaling>
        <c:axPos val="l"/>
        <c:title>
          <c:tx>
            <c:rich>
              <a:bodyPr rot="-5400000" vert="horz"/>
              <a:lstStyle/>
              <a:p>
                <a:pPr>
                  <a:defRPr lang="en-GB"/>
                </a:pPr>
                <a:r>
                  <a:rPr lang="en-GB" sz="1200" dirty="0" smtClean="0">
                    <a:latin typeface="Times New Roman" pitchFamily="18" charset="0"/>
                    <a:cs typeface="Times New Roman" pitchFamily="18" charset="0"/>
                  </a:rPr>
                  <a:t>removal(%)</a:t>
                </a:r>
                <a:endParaRPr lang="en-GB" sz="1200" dirty="0">
                  <a:latin typeface="Times New Roman" pitchFamily="18" charset="0"/>
                  <a:cs typeface="Times New Roman" pitchFamily="18" charset="0"/>
                </a:endParaRPr>
              </a:p>
            </c:rich>
          </c:tx>
          <c:layout/>
        </c:title>
        <c:numFmt formatCode="General" sourceLinked="1"/>
        <c:tickLblPos val="nextTo"/>
        <c:txPr>
          <a:bodyPr/>
          <a:lstStyle/>
          <a:p>
            <a:pPr>
              <a:defRPr lang="en-GB"/>
            </a:pPr>
            <a:endParaRPr lang="en-US"/>
          </a:p>
        </c:txPr>
        <c:crossAx val="172599168"/>
        <c:crosses val="autoZero"/>
        <c:crossBetween val="midCat"/>
      </c:valAx>
    </c:plotArea>
    <c:plotVisOnly val="1"/>
  </c:chart>
  <c:spPr>
    <a:ln w="28575">
      <a:solidFill>
        <a:schemeClr val="accent2"/>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GB"/>
            </a:pPr>
            <a:r>
              <a:rPr lang="en-GB" dirty="0" smtClean="0"/>
              <a:t>Effect</a:t>
            </a:r>
            <a:r>
              <a:rPr lang="en-GB" baseline="0" dirty="0" smtClean="0"/>
              <a:t> of pH</a:t>
            </a:r>
            <a:endParaRPr lang="en-GB" dirty="0"/>
          </a:p>
        </c:rich>
      </c:tx>
      <c:layout/>
    </c:title>
    <c:plotArea>
      <c:layout>
        <c:manualLayout>
          <c:layoutTarget val="inner"/>
          <c:xMode val="edge"/>
          <c:yMode val="edge"/>
          <c:x val="0.14098721378990259"/>
          <c:y val="0.15694875679972237"/>
          <c:w val="0.78841910478110622"/>
          <c:h val="0.62537933546950331"/>
        </c:manualLayout>
      </c:layout>
      <c:scatterChart>
        <c:scatterStyle val="lineMarker"/>
        <c:ser>
          <c:idx val="1"/>
          <c:order val="1"/>
          <c:tx>
            <c:strRef>
              <c:f>"effect of pH "</c:f>
            </c:strRef>
          </c:tx>
          <c:xVal>
            <c:numRef>
              <c:f>Sheet2!$K$3:$K$9</c:f>
            </c:numRef>
          </c:xVal>
          <c:yVal>
            <c:numRef>
              <c:f>Sheet2!$M$3:$M$9</c:f>
            </c:numRef>
          </c:yVal>
        </c:ser>
        <c:ser>
          <c:idx val="0"/>
          <c:order val="0"/>
          <c:tx>
            <c:v>effect of pH </c:v>
          </c:tx>
          <c:xVal>
            <c:numRef>
              <c:f>'[Book2 (version 1).xlsb]Sheet2'!$K$3:$K$9</c:f>
              <c:numCache>
                <c:formatCode>General</c:formatCode>
                <c:ptCount val="7"/>
                <c:pt idx="0">
                  <c:v>2.5</c:v>
                </c:pt>
                <c:pt idx="1">
                  <c:v>6</c:v>
                </c:pt>
                <c:pt idx="2">
                  <c:v>8</c:v>
                </c:pt>
                <c:pt idx="3">
                  <c:v>10</c:v>
                </c:pt>
                <c:pt idx="4">
                  <c:v>10.5</c:v>
                </c:pt>
                <c:pt idx="5">
                  <c:v>11</c:v>
                </c:pt>
              </c:numCache>
            </c:numRef>
          </c:xVal>
          <c:yVal>
            <c:numRef>
              <c:f>'[Book2 (version 1).xlsb]Sheet2'!$M$3:$M$9</c:f>
              <c:numCache>
                <c:formatCode>General</c:formatCode>
                <c:ptCount val="7"/>
                <c:pt idx="0">
                  <c:v>66.86</c:v>
                </c:pt>
                <c:pt idx="1">
                  <c:v>58.1</c:v>
                </c:pt>
                <c:pt idx="2">
                  <c:v>53</c:v>
                </c:pt>
                <c:pt idx="3">
                  <c:v>48.5</c:v>
                </c:pt>
                <c:pt idx="4">
                  <c:v>22</c:v>
                </c:pt>
                <c:pt idx="5">
                  <c:v>9.5</c:v>
                </c:pt>
              </c:numCache>
            </c:numRef>
          </c:yVal>
        </c:ser>
        <c:axId val="173127552"/>
        <c:axId val="173404160"/>
      </c:scatterChart>
      <c:valAx>
        <c:axId val="173127552"/>
        <c:scaling>
          <c:orientation val="minMax"/>
          <c:min val="2"/>
        </c:scaling>
        <c:axPos val="b"/>
        <c:title>
          <c:tx>
            <c:rich>
              <a:bodyPr/>
              <a:lstStyle/>
              <a:p>
                <a:pPr>
                  <a:defRPr lang="en-GB"/>
                </a:pPr>
                <a:r>
                  <a:rPr lang="en-GB" sz="1200">
                    <a:latin typeface="Times New Roman" pitchFamily="18" charset="0"/>
                    <a:cs typeface="Times New Roman" pitchFamily="18" charset="0"/>
                  </a:rPr>
                  <a:t>pH</a:t>
                </a:r>
                <a:r>
                  <a:rPr lang="en-GB" sz="1200" baseline="0">
                    <a:latin typeface="Times New Roman" pitchFamily="18" charset="0"/>
                    <a:cs typeface="Times New Roman" pitchFamily="18" charset="0"/>
                  </a:rPr>
                  <a:t> of Cr(VI)</a:t>
                </a:r>
                <a:endParaRPr lang="en-GB" sz="1200">
                  <a:latin typeface="Times New Roman" pitchFamily="18" charset="0"/>
                  <a:cs typeface="Times New Roman" pitchFamily="18" charset="0"/>
                </a:endParaRPr>
              </a:p>
            </c:rich>
          </c:tx>
          <c:layout/>
        </c:title>
        <c:numFmt formatCode="General" sourceLinked="1"/>
        <c:tickLblPos val="nextTo"/>
        <c:txPr>
          <a:bodyPr/>
          <a:lstStyle/>
          <a:p>
            <a:pPr>
              <a:defRPr lang="en-GB"/>
            </a:pPr>
            <a:endParaRPr lang="en-US"/>
          </a:p>
        </c:txPr>
        <c:crossAx val="173404160"/>
        <c:crosses val="autoZero"/>
        <c:crossBetween val="midCat"/>
        <c:majorUnit val="2"/>
      </c:valAx>
      <c:valAx>
        <c:axId val="173404160"/>
        <c:scaling>
          <c:orientation val="minMax"/>
          <c:max val="100"/>
        </c:scaling>
        <c:axPos val="l"/>
        <c:title>
          <c:tx>
            <c:rich>
              <a:bodyPr rot="-5400000" vert="horz"/>
              <a:lstStyle/>
              <a:p>
                <a:pPr>
                  <a:defRPr lang="en-GB"/>
                </a:pPr>
                <a:r>
                  <a:rPr lang="en-GB" sz="1200">
                    <a:latin typeface="Times New Roman" pitchFamily="18" charset="0"/>
                    <a:cs typeface="Times New Roman" pitchFamily="18" charset="0"/>
                  </a:rPr>
                  <a:t>Removal(%)</a:t>
                </a:r>
              </a:p>
            </c:rich>
          </c:tx>
          <c:layout/>
        </c:title>
        <c:numFmt formatCode="General" sourceLinked="1"/>
        <c:tickLblPos val="nextTo"/>
        <c:txPr>
          <a:bodyPr/>
          <a:lstStyle/>
          <a:p>
            <a:pPr>
              <a:defRPr lang="en-GB"/>
            </a:pPr>
            <a:endParaRPr lang="en-US"/>
          </a:p>
        </c:txPr>
        <c:crossAx val="173127552"/>
        <c:crosses val="autoZero"/>
        <c:crossBetween val="midCat"/>
      </c:valAx>
    </c:plotArea>
    <c:plotVisOnly val="1"/>
  </c:chart>
  <c:spPr>
    <a:ln w="28575">
      <a:solidFill>
        <a:srgbClr val="92D05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lang="en-GB"/>
            </a:pPr>
            <a:r>
              <a:rPr lang="en-GB"/>
              <a:t>effect of contact time</a:t>
            </a:r>
          </a:p>
        </c:rich>
      </c:tx>
      <c:layout/>
    </c:title>
    <c:plotArea>
      <c:layout>
        <c:manualLayout>
          <c:layoutTarget val="inner"/>
          <c:xMode val="edge"/>
          <c:yMode val="edge"/>
          <c:x val="0.17264886552216513"/>
          <c:y val="0.13505946104003178"/>
          <c:w val="0.77584903620308576"/>
          <c:h val="0.66811563095893634"/>
        </c:manualLayout>
      </c:layout>
      <c:scatterChart>
        <c:scatterStyle val="lineMarker"/>
        <c:ser>
          <c:idx val="0"/>
          <c:order val="0"/>
          <c:xVal>
            <c:numRef>
              <c:f>Sheet1!$I$92:$I$98</c:f>
              <c:numCache>
                <c:formatCode>General</c:formatCode>
                <c:ptCount val="7"/>
                <c:pt idx="0">
                  <c:v>5</c:v>
                </c:pt>
                <c:pt idx="1">
                  <c:v>10</c:v>
                </c:pt>
                <c:pt idx="2">
                  <c:v>15</c:v>
                </c:pt>
                <c:pt idx="3">
                  <c:v>20</c:v>
                </c:pt>
                <c:pt idx="4">
                  <c:v>25</c:v>
                </c:pt>
                <c:pt idx="5">
                  <c:v>30</c:v>
                </c:pt>
                <c:pt idx="6">
                  <c:v>35</c:v>
                </c:pt>
              </c:numCache>
            </c:numRef>
          </c:xVal>
          <c:yVal>
            <c:numRef>
              <c:f>Sheet1!$J$92:$J$98</c:f>
              <c:numCache>
                <c:formatCode>General</c:formatCode>
                <c:ptCount val="7"/>
                <c:pt idx="0">
                  <c:v>60.546000000000006</c:v>
                </c:pt>
                <c:pt idx="1">
                  <c:v>60.862070000000003</c:v>
                </c:pt>
                <c:pt idx="2">
                  <c:v>58.103450000000002</c:v>
                </c:pt>
                <c:pt idx="3">
                  <c:v>48.362070000000003</c:v>
                </c:pt>
                <c:pt idx="4">
                  <c:v>28.13000000000002</c:v>
                </c:pt>
                <c:pt idx="5">
                  <c:v>17.32</c:v>
                </c:pt>
                <c:pt idx="6">
                  <c:v>14.22</c:v>
                </c:pt>
              </c:numCache>
            </c:numRef>
          </c:yVal>
        </c:ser>
        <c:axId val="184337536"/>
        <c:axId val="184339456"/>
      </c:scatterChart>
      <c:valAx>
        <c:axId val="184337536"/>
        <c:scaling>
          <c:orientation val="minMax"/>
          <c:min val="5"/>
        </c:scaling>
        <c:axPos val="b"/>
        <c:title>
          <c:tx>
            <c:rich>
              <a:bodyPr/>
              <a:lstStyle/>
              <a:p>
                <a:pPr>
                  <a:defRPr lang="en-GB"/>
                </a:pPr>
                <a:r>
                  <a:rPr lang="en-GB" sz="1200">
                    <a:latin typeface="Times New Roman" pitchFamily="18" charset="0"/>
                    <a:cs typeface="Times New Roman" pitchFamily="18" charset="0"/>
                  </a:rPr>
                  <a:t>time(mins)</a:t>
                </a:r>
              </a:p>
            </c:rich>
          </c:tx>
          <c:layout>
            <c:manualLayout>
              <c:xMode val="edge"/>
              <c:yMode val="edge"/>
              <c:x val="0.40612404530514817"/>
              <c:y val="0.88514809314316234"/>
            </c:manualLayout>
          </c:layout>
        </c:title>
        <c:numFmt formatCode="General" sourceLinked="1"/>
        <c:tickLblPos val="nextTo"/>
        <c:txPr>
          <a:bodyPr/>
          <a:lstStyle/>
          <a:p>
            <a:pPr>
              <a:defRPr lang="en-GB"/>
            </a:pPr>
            <a:endParaRPr lang="en-US"/>
          </a:p>
        </c:txPr>
        <c:crossAx val="184339456"/>
        <c:crosses val="autoZero"/>
        <c:crossBetween val="midCat"/>
        <c:majorUnit val="10"/>
      </c:valAx>
      <c:valAx>
        <c:axId val="184339456"/>
        <c:scaling>
          <c:orientation val="minMax"/>
          <c:max val="100"/>
        </c:scaling>
        <c:axPos val="l"/>
        <c:title>
          <c:tx>
            <c:rich>
              <a:bodyPr rot="-5400000" vert="horz"/>
              <a:lstStyle/>
              <a:p>
                <a:pPr>
                  <a:defRPr lang="en-GB"/>
                </a:pPr>
                <a:r>
                  <a:rPr lang="en-GB" sz="1200" dirty="0" smtClean="0">
                    <a:latin typeface="Times New Roman" pitchFamily="18" charset="0"/>
                    <a:cs typeface="Times New Roman" pitchFamily="18" charset="0"/>
                  </a:rPr>
                  <a:t>Removal(%)</a:t>
                </a:r>
                <a:endParaRPr lang="en-GB" sz="1200" dirty="0">
                  <a:latin typeface="Times New Roman" pitchFamily="18" charset="0"/>
                  <a:cs typeface="Times New Roman" pitchFamily="18" charset="0"/>
                </a:endParaRPr>
              </a:p>
            </c:rich>
          </c:tx>
          <c:layout>
            <c:manualLayout>
              <c:xMode val="edge"/>
              <c:yMode val="edge"/>
              <c:x val="4.9957863375186214E-2"/>
              <c:y val="0.31457094553572307"/>
            </c:manualLayout>
          </c:layout>
        </c:title>
        <c:numFmt formatCode="General" sourceLinked="1"/>
        <c:tickLblPos val="nextTo"/>
        <c:txPr>
          <a:bodyPr/>
          <a:lstStyle/>
          <a:p>
            <a:pPr>
              <a:defRPr lang="en-GB"/>
            </a:pPr>
            <a:endParaRPr lang="en-US"/>
          </a:p>
        </c:txPr>
        <c:crossAx val="184337536"/>
        <c:crosses val="autoZero"/>
        <c:crossBetween val="midCat"/>
      </c:valAx>
    </c:plotArea>
    <c:plotVisOnly val="1"/>
  </c:chart>
  <c:spPr>
    <a:ln w="28575">
      <a:solidFill>
        <a:schemeClr val="accent2">
          <a:lumMod val="75000"/>
        </a:schemeClr>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GB"/>
            </a:pPr>
            <a:r>
              <a:rPr lang="en-US"/>
              <a:t>effect</a:t>
            </a:r>
            <a:r>
              <a:rPr lang="en-US" baseline="0"/>
              <a:t> of concentration</a:t>
            </a:r>
            <a:endParaRPr lang="en-US"/>
          </a:p>
        </c:rich>
      </c:tx>
      <c:layout/>
    </c:title>
    <c:plotArea>
      <c:layout>
        <c:manualLayout>
          <c:layoutTarget val="inner"/>
          <c:xMode val="edge"/>
          <c:yMode val="edge"/>
          <c:x val="0.15968285214348221"/>
          <c:y val="0.10232648002333054"/>
          <c:w val="0.80272003499562561"/>
          <c:h val="0.70100284339457708"/>
        </c:manualLayout>
      </c:layout>
      <c:scatterChart>
        <c:scatterStyle val="lineMarker"/>
        <c:ser>
          <c:idx val="0"/>
          <c:order val="0"/>
          <c:xVal>
            <c:numRef>
              <c:f>Sheet1!$S$139:$S$143</c:f>
              <c:numCache>
                <c:formatCode>General</c:formatCode>
                <c:ptCount val="5"/>
                <c:pt idx="0">
                  <c:v>1</c:v>
                </c:pt>
                <c:pt idx="1">
                  <c:v>3</c:v>
                </c:pt>
                <c:pt idx="2">
                  <c:v>4</c:v>
                </c:pt>
                <c:pt idx="3">
                  <c:v>5</c:v>
                </c:pt>
                <c:pt idx="4">
                  <c:v>6</c:v>
                </c:pt>
              </c:numCache>
            </c:numRef>
          </c:xVal>
          <c:yVal>
            <c:numRef>
              <c:f>Sheet1!$T$139:$T$143</c:f>
              <c:numCache>
                <c:formatCode>General</c:formatCode>
                <c:ptCount val="5"/>
                <c:pt idx="0">
                  <c:v>71.2</c:v>
                </c:pt>
                <c:pt idx="1">
                  <c:v>65.03</c:v>
                </c:pt>
                <c:pt idx="2">
                  <c:v>61.18</c:v>
                </c:pt>
                <c:pt idx="3">
                  <c:v>58.8</c:v>
                </c:pt>
                <c:pt idx="4">
                  <c:v>57.71</c:v>
                </c:pt>
              </c:numCache>
            </c:numRef>
          </c:yVal>
        </c:ser>
        <c:axId val="184589312"/>
        <c:axId val="184603776"/>
      </c:scatterChart>
      <c:valAx>
        <c:axId val="184589312"/>
        <c:scaling>
          <c:orientation val="minMax"/>
          <c:min val="1"/>
        </c:scaling>
        <c:axPos val="b"/>
        <c:title>
          <c:tx>
            <c:rich>
              <a:bodyPr/>
              <a:lstStyle/>
              <a:p>
                <a:pPr>
                  <a:defRPr lang="en-GB"/>
                </a:pPr>
                <a:r>
                  <a:rPr lang="en-GB" sz="1200">
                    <a:latin typeface="Times New Roman" pitchFamily="18" charset="0"/>
                    <a:cs typeface="Times New Roman" pitchFamily="18" charset="0"/>
                  </a:rPr>
                  <a:t>concentration(mg/l)</a:t>
                </a:r>
              </a:p>
            </c:rich>
          </c:tx>
          <c:layout/>
        </c:title>
        <c:numFmt formatCode="General" sourceLinked="1"/>
        <c:tickLblPos val="nextTo"/>
        <c:txPr>
          <a:bodyPr/>
          <a:lstStyle/>
          <a:p>
            <a:pPr>
              <a:defRPr lang="en-GB"/>
            </a:pPr>
            <a:endParaRPr lang="en-US"/>
          </a:p>
        </c:txPr>
        <c:crossAx val="184603776"/>
        <c:crosses val="autoZero"/>
        <c:crossBetween val="midCat"/>
      </c:valAx>
      <c:valAx>
        <c:axId val="184603776"/>
        <c:scaling>
          <c:orientation val="minMax"/>
          <c:max val="100"/>
        </c:scaling>
        <c:axPos val="l"/>
        <c:title>
          <c:tx>
            <c:rich>
              <a:bodyPr rot="-5400000" vert="horz"/>
              <a:lstStyle/>
              <a:p>
                <a:pPr>
                  <a:defRPr lang="en-GB"/>
                </a:pPr>
                <a:r>
                  <a:rPr lang="en-GB" sz="1200">
                    <a:latin typeface="Times New Roman" pitchFamily="18" charset="0"/>
                    <a:cs typeface="Times New Roman" pitchFamily="18" charset="0"/>
                  </a:rPr>
                  <a:t>Removal(%)</a:t>
                </a:r>
              </a:p>
            </c:rich>
          </c:tx>
          <c:layout/>
        </c:title>
        <c:numFmt formatCode="General" sourceLinked="1"/>
        <c:tickLblPos val="nextTo"/>
        <c:txPr>
          <a:bodyPr/>
          <a:lstStyle/>
          <a:p>
            <a:pPr>
              <a:defRPr lang="en-GB"/>
            </a:pPr>
            <a:endParaRPr lang="en-US"/>
          </a:p>
        </c:txPr>
        <c:crossAx val="184589312"/>
        <c:crosses val="autoZero"/>
        <c:crossBetween val="midCat"/>
      </c:valAx>
    </c:plotArea>
    <c:plotVisOnly val="1"/>
  </c:chart>
  <c:spPr>
    <a:ln w="28575">
      <a:solidFill>
        <a:srgbClr val="FFC000"/>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Langmuir</a:t>
            </a:r>
            <a:r>
              <a:rPr lang="en-US" baseline="0"/>
              <a:t> isotherm model</a:t>
            </a:r>
            <a:endParaRPr lang="en-US"/>
          </a:p>
        </c:rich>
      </c:tx>
      <c:layout/>
    </c:title>
    <c:plotArea>
      <c:layout>
        <c:manualLayout>
          <c:layoutTarget val="inner"/>
          <c:xMode val="edge"/>
          <c:yMode val="edge"/>
          <c:x val="0.11782174103237104"/>
          <c:y val="0.13010425780110821"/>
          <c:w val="0.72616447944007079"/>
          <c:h val="0.65007691746865015"/>
        </c:manualLayout>
      </c:layout>
      <c:scatterChart>
        <c:scatterStyle val="lineMarker"/>
        <c:ser>
          <c:idx val="0"/>
          <c:order val="0"/>
          <c:spPr>
            <a:ln w="28575">
              <a:noFill/>
            </a:ln>
          </c:spPr>
          <c:trendline>
            <c:trendlineType val="linear"/>
            <c:dispRSqr val="1"/>
            <c:dispEq val="1"/>
            <c:trendlineLbl>
              <c:layout>
                <c:manualLayout>
                  <c:x val="0.20890933701099301"/>
                  <c:y val="0.26989312410761784"/>
                </c:manualLayout>
              </c:layout>
              <c:numFmt formatCode="General" sourceLinked="0"/>
              <c:txPr>
                <a:bodyPr/>
                <a:lstStyle/>
                <a:p>
                  <a:pPr>
                    <a:defRPr lang="en-US"/>
                  </a:pPr>
                  <a:endParaRPr lang="en-US"/>
                </a:p>
              </c:txPr>
            </c:trendlineLbl>
          </c:trendline>
          <c:xVal>
            <c:numRef>
              <c:f>Sheet1!$D$2:$D$6</c:f>
              <c:numCache>
                <c:formatCode>General</c:formatCode>
                <c:ptCount val="5"/>
                <c:pt idx="0">
                  <c:v>0.28800000000000014</c:v>
                </c:pt>
                <c:pt idx="1">
                  <c:v>1.0490999999999993</c:v>
                </c:pt>
                <c:pt idx="2">
                  <c:v>1.528</c:v>
                </c:pt>
                <c:pt idx="3">
                  <c:v>2.06</c:v>
                </c:pt>
                <c:pt idx="4">
                  <c:v>2.5373999999999999</c:v>
                </c:pt>
              </c:numCache>
            </c:numRef>
          </c:xVal>
          <c:yVal>
            <c:numRef>
              <c:f>Sheet1!$H$2:$H$6</c:f>
              <c:numCache>
                <c:formatCode>General</c:formatCode>
                <c:ptCount val="5"/>
                <c:pt idx="0">
                  <c:v>13.483146067415726</c:v>
                </c:pt>
                <c:pt idx="1">
                  <c:v>17.925060228612438</c:v>
                </c:pt>
                <c:pt idx="2">
                  <c:v>20.604099244875933</c:v>
                </c:pt>
                <c:pt idx="3">
                  <c:v>23.356009070294785</c:v>
                </c:pt>
                <c:pt idx="4">
                  <c:v>24.426731357939094</c:v>
                </c:pt>
              </c:numCache>
            </c:numRef>
          </c:yVal>
        </c:ser>
        <c:axId val="170264448"/>
        <c:axId val="170287104"/>
      </c:scatterChart>
      <c:valAx>
        <c:axId val="170264448"/>
        <c:scaling>
          <c:orientation val="minMax"/>
        </c:scaling>
        <c:axPos val="b"/>
        <c:title>
          <c:tx>
            <c:rich>
              <a:bodyPr/>
              <a:lstStyle/>
              <a:p>
                <a:pPr>
                  <a:defRPr lang="en-US"/>
                </a:pPr>
                <a:r>
                  <a:rPr lang="en-US" sz="1200">
                    <a:latin typeface="Times New Roman" pitchFamily="18" charset="0"/>
                    <a:cs typeface="Times New Roman" pitchFamily="18" charset="0"/>
                  </a:rPr>
                  <a:t>Ce</a:t>
                </a:r>
              </a:p>
            </c:rich>
          </c:tx>
          <c:layout/>
        </c:title>
        <c:numFmt formatCode="General" sourceLinked="1"/>
        <c:tickLblPos val="nextTo"/>
        <c:txPr>
          <a:bodyPr/>
          <a:lstStyle/>
          <a:p>
            <a:pPr>
              <a:defRPr lang="en-US"/>
            </a:pPr>
            <a:endParaRPr lang="en-US"/>
          </a:p>
        </c:txPr>
        <c:crossAx val="170287104"/>
        <c:crosses val="autoZero"/>
        <c:crossBetween val="midCat"/>
      </c:valAx>
      <c:valAx>
        <c:axId val="170287104"/>
        <c:scaling>
          <c:orientation val="minMax"/>
          <c:min val="12"/>
        </c:scaling>
        <c:axPos val="l"/>
        <c:title>
          <c:tx>
            <c:rich>
              <a:bodyPr rot="-5400000" vert="horz"/>
              <a:lstStyle/>
              <a:p>
                <a:pPr>
                  <a:defRPr lang="en-US"/>
                </a:pPr>
                <a:r>
                  <a:rPr lang="en-US"/>
                  <a:t>Ce/Qe</a:t>
                </a:r>
              </a:p>
            </c:rich>
          </c:tx>
          <c:layout>
            <c:manualLayout>
              <c:xMode val="edge"/>
              <c:yMode val="edge"/>
              <c:x val="4.9860017497812877E-3"/>
              <c:y val="0.3307906824146985"/>
            </c:manualLayout>
          </c:layout>
        </c:title>
        <c:numFmt formatCode="General" sourceLinked="1"/>
        <c:tickLblPos val="nextTo"/>
        <c:txPr>
          <a:bodyPr/>
          <a:lstStyle/>
          <a:p>
            <a:pPr>
              <a:defRPr lang="en-US"/>
            </a:pPr>
            <a:endParaRPr lang="en-US"/>
          </a:p>
        </c:txPr>
        <c:crossAx val="170264448"/>
        <c:crosses val="autoZero"/>
        <c:crossBetween val="midCat"/>
      </c:valAx>
    </c:plotArea>
    <c:plotVisOnly val="1"/>
  </c:chart>
  <c:spPr>
    <a:ln w="19050">
      <a:solidFill>
        <a:schemeClr val="accent2">
          <a:lumMod val="75000"/>
        </a:schemeClr>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a:t>Freundlich</a:t>
            </a:r>
            <a:r>
              <a:rPr lang="en-US" baseline="0"/>
              <a:t> isotherm model</a:t>
            </a:r>
            <a:endParaRPr lang="en-US"/>
          </a:p>
        </c:rich>
      </c:tx>
      <c:layout/>
    </c:title>
    <c:plotArea>
      <c:layout>
        <c:manualLayout>
          <c:layoutTarget val="inner"/>
          <c:xMode val="edge"/>
          <c:yMode val="edge"/>
          <c:x val="2.3148277760668939E-2"/>
          <c:y val="0.20417833187518236"/>
          <c:w val="0.93888888888888955"/>
          <c:h val="0.69812481773111756"/>
        </c:manualLayout>
      </c:layout>
      <c:scatterChart>
        <c:scatterStyle val="lineMarker"/>
        <c:ser>
          <c:idx val="1"/>
          <c:order val="1"/>
          <c:spPr>
            <a:ln w="28575">
              <a:noFill/>
            </a:ln>
          </c:spPr>
          <c:xVal>
            <c:numRef>
              <c:f>Sheet1!$D$10:$D$14</c:f>
            </c:numRef>
          </c:xVal>
          <c:yVal>
            <c:numRef>
              <c:f>Sheet1!$E$10:$E$14</c:f>
            </c:numRef>
          </c:yVal>
        </c:ser>
        <c:ser>
          <c:idx val="0"/>
          <c:order val="0"/>
          <c:spPr>
            <a:ln w="28575">
              <a:noFill/>
            </a:ln>
          </c:spPr>
          <c:trendline>
            <c:trendlineType val="linear"/>
            <c:dispRSqr val="1"/>
            <c:dispEq val="1"/>
            <c:trendlineLbl>
              <c:layout>
                <c:manualLayout>
                  <c:x val="7.6768153980752402E-2"/>
                  <c:y val="-0.20721092155147303"/>
                </c:manualLayout>
              </c:layout>
              <c:numFmt formatCode="General" sourceLinked="0"/>
              <c:txPr>
                <a:bodyPr/>
                <a:lstStyle/>
                <a:p>
                  <a:pPr>
                    <a:defRPr lang="en-US"/>
                  </a:pPr>
                  <a:endParaRPr lang="en-US"/>
                </a:p>
              </c:txPr>
            </c:trendlineLbl>
          </c:trendline>
          <c:xVal>
            <c:numRef>
              <c:f>'[isothermns (version 1).xlsb]Sheet1'!$D$10:$D$14</c:f>
              <c:numCache>
                <c:formatCode>General</c:formatCode>
                <c:ptCount val="5"/>
                <c:pt idx="0">
                  <c:v>-1.24479479884619</c:v>
                </c:pt>
                <c:pt idx="1">
                  <c:v>4.7932653755302979E-2</c:v>
                </c:pt>
                <c:pt idx="2">
                  <c:v>0.42395969074432882</c:v>
                </c:pt>
                <c:pt idx="3">
                  <c:v>0.72270598280149023</c:v>
                </c:pt>
                <c:pt idx="4">
                  <c:v>0.93113993472436052</c:v>
                </c:pt>
              </c:numCache>
            </c:numRef>
          </c:xVal>
          <c:yVal>
            <c:numRef>
              <c:f>'[isothermns (version 1).xlsb]Sheet1'!$E$10:$E$14</c:f>
              <c:numCache>
                <c:formatCode>General</c:formatCode>
                <c:ptCount val="5"/>
                <c:pt idx="0">
                  <c:v>-3.8462352648901428</c:v>
                </c:pt>
                <c:pt idx="1">
                  <c:v>-2.8382670927589029</c:v>
                </c:pt>
                <c:pt idx="2">
                  <c:v>-2.6015303577245406</c:v>
                </c:pt>
                <c:pt idx="3">
                  <c:v>-2.4281483159693913</c:v>
                </c:pt>
                <c:pt idx="4">
                  <c:v>-2.2645381453571449</c:v>
                </c:pt>
              </c:numCache>
            </c:numRef>
          </c:yVal>
        </c:ser>
        <c:axId val="159454336"/>
        <c:axId val="159456256"/>
      </c:scatterChart>
      <c:valAx>
        <c:axId val="159454336"/>
        <c:scaling>
          <c:orientation val="minMax"/>
        </c:scaling>
        <c:delete val="1"/>
        <c:axPos val="b"/>
        <c:title>
          <c:tx>
            <c:rich>
              <a:bodyPr/>
              <a:lstStyle/>
              <a:p>
                <a:pPr>
                  <a:defRPr lang="en-US"/>
                </a:pPr>
                <a:r>
                  <a:rPr lang="en-US"/>
                  <a:t>Ln</a:t>
                </a:r>
                <a:r>
                  <a:rPr lang="en-US" baseline="0"/>
                  <a:t> Ce</a:t>
                </a:r>
                <a:endParaRPr lang="en-US"/>
              </a:p>
            </c:rich>
          </c:tx>
          <c:layout>
            <c:manualLayout>
              <c:xMode val="edge"/>
              <c:yMode val="edge"/>
              <c:x val="0.47196522309711286"/>
              <c:y val="0.80045129775444734"/>
            </c:manualLayout>
          </c:layout>
        </c:title>
        <c:numFmt formatCode="General" sourceLinked="1"/>
        <c:tickLblPos val="nextTo"/>
        <c:crossAx val="159456256"/>
        <c:crosses val="autoZero"/>
        <c:crossBetween val="midCat"/>
      </c:valAx>
      <c:valAx>
        <c:axId val="159456256"/>
        <c:scaling>
          <c:orientation val="minMax"/>
        </c:scaling>
        <c:axPos val="l"/>
        <c:title>
          <c:tx>
            <c:rich>
              <a:bodyPr rot="-5400000" vert="horz"/>
              <a:lstStyle/>
              <a:p>
                <a:pPr>
                  <a:defRPr lang="en-US"/>
                </a:pPr>
                <a:r>
                  <a:rPr lang="en-US"/>
                  <a:t>Ln Qe</a:t>
                </a:r>
              </a:p>
            </c:rich>
          </c:tx>
          <c:layout>
            <c:manualLayout>
              <c:xMode val="edge"/>
              <c:yMode val="edge"/>
              <c:x val="0.38055555555555581"/>
              <c:y val="0.28530074365704355"/>
            </c:manualLayout>
          </c:layout>
        </c:title>
        <c:numFmt formatCode="General" sourceLinked="1"/>
        <c:tickLblPos val="nextTo"/>
        <c:txPr>
          <a:bodyPr/>
          <a:lstStyle/>
          <a:p>
            <a:pPr>
              <a:defRPr lang="en-US"/>
            </a:pPr>
            <a:endParaRPr lang="en-US"/>
          </a:p>
        </c:txPr>
        <c:crossAx val="159454336"/>
        <c:crosses val="autoZero"/>
        <c:crossBetween val="midCat"/>
      </c:valAx>
    </c:plotArea>
    <c:plotVisOnly val="1"/>
  </c:chart>
  <c:spPr>
    <a:ln w="19050">
      <a:solidFill>
        <a:srgbClr val="C00000"/>
      </a:solid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08DF0C-C099-4FA4-9957-E38D1055A54E}" type="datetimeFigureOut">
              <a:rPr lang="en-US" smtClean="0"/>
              <a:pPr/>
              <a:t>5/25/2022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08DF0C-C099-4FA4-9957-E38D1055A54E}" type="datetimeFigureOut">
              <a:rPr lang="en-US" smtClean="0"/>
              <a:pPr/>
              <a:t>5/25/2022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08DF0C-C099-4FA4-9957-E38D1055A54E}" type="datetimeFigureOut">
              <a:rPr lang="en-US" smtClean="0"/>
              <a:pPr/>
              <a:t>5/25/2022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08DF0C-C099-4FA4-9957-E38D1055A54E}" type="datetimeFigureOut">
              <a:rPr lang="en-US" smtClean="0"/>
              <a:pPr/>
              <a:t>5/25/2022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08DF0C-C099-4FA4-9957-E38D1055A54E}" type="datetimeFigureOut">
              <a:rPr lang="en-US" smtClean="0"/>
              <a:pPr/>
              <a:t>5/25/2022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08DF0C-C099-4FA4-9957-E38D1055A54E}" type="datetimeFigureOut">
              <a:rPr lang="en-US" smtClean="0"/>
              <a:pPr/>
              <a:t>5/25/2022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08DF0C-C099-4FA4-9957-E38D1055A54E}" type="datetimeFigureOut">
              <a:rPr lang="en-US" smtClean="0"/>
              <a:pPr/>
              <a:t>5/25/2022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08DF0C-C099-4FA4-9957-E38D1055A54E}" type="datetimeFigureOut">
              <a:rPr lang="en-US" smtClean="0"/>
              <a:pPr/>
              <a:t>5/25/2022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8DF0C-C099-4FA4-9957-E38D1055A54E}" type="datetimeFigureOut">
              <a:rPr lang="en-US" smtClean="0"/>
              <a:pPr/>
              <a:t>5/25/2022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8DF0C-C099-4FA4-9957-E38D1055A54E}" type="datetimeFigureOut">
              <a:rPr lang="en-US" smtClean="0"/>
              <a:pPr/>
              <a:t>5/25/2022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8DF0C-C099-4FA4-9957-E38D1055A54E}" type="datetimeFigureOut">
              <a:rPr lang="en-US" smtClean="0"/>
              <a:pPr/>
              <a:t>5/25/2022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942F5-22B4-4037-9AEA-B87F3A1146C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8DF0C-C099-4FA4-9957-E38D1055A54E}" type="datetimeFigureOut">
              <a:rPr lang="en-US" smtClean="0"/>
              <a:pPr/>
              <a:t>5/25/2022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942F5-22B4-4037-9AEA-B87F3A1146C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Adsorption of Chromium (VI) by soil sediments in heterogeneous porous media: a case</a:t>
            </a:r>
          </a:p>
          <a:p>
            <a:pPr algn="ctr"/>
            <a:r>
              <a:rPr lang="en-US" sz="2400" dirty="0" smtClean="0">
                <a:latin typeface="Times New Roman" pitchFamily="18" charset="0"/>
                <a:cs typeface="Times New Roman" pitchFamily="18" charset="0"/>
              </a:rPr>
              <a:t>study in </a:t>
            </a:r>
            <a:r>
              <a:rPr lang="en-US" sz="2400" dirty="0" err="1" smtClean="0">
                <a:latin typeface="Times New Roman" pitchFamily="18" charset="0"/>
                <a:cs typeface="Times New Roman" pitchFamily="18" charset="0"/>
              </a:rPr>
              <a:t>Rupnagar</a:t>
            </a:r>
            <a:r>
              <a:rPr lang="en-US" sz="2400" dirty="0" smtClean="0">
                <a:latin typeface="Times New Roman" pitchFamily="18" charset="0"/>
                <a:cs typeface="Times New Roman" pitchFamily="18" charset="0"/>
              </a:rPr>
              <a:t> district of Punjab, India</a:t>
            </a:r>
            <a:endParaRPr lang="en-US" sz="2400" dirty="0">
              <a:latin typeface="Times New Roman" pitchFamily="18" charset="0"/>
              <a:cs typeface="Times New Roman" pitchFamily="18" charset="0"/>
            </a:endParaRPr>
          </a:p>
        </p:txBody>
      </p:sp>
      <p:sp>
        <p:nvSpPr>
          <p:cNvPr id="4" name="Rectangle 3"/>
          <p:cNvSpPr/>
          <p:nvPr/>
        </p:nvSpPr>
        <p:spPr>
          <a:xfrm>
            <a:off x="357158" y="2857496"/>
            <a:ext cx="8072494"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err="1" smtClean="0">
                <a:latin typeface="Times New Roman" pitchFamily="18" charset="0"/>
                <a:cs typeface="Times New Roman" pitchFamily="18" charset="0"/>
              </a:rPr>
              <a:t>Shreya</a:t>
            </a:r>
            <a:r>
              <a:rPr lang="en-US" b="1" dirty="0" smtClean="0">
                <a:latin typeface="Times New Roman" pitchFamily="18" charset="0"/>
                <a:cs typeface="Times New Roman" pitchFamily="18" charset="0"/>
              </a:rPr>
              <a:t> Ganguly</a:t>
            </a:r>
            <a:r>
              <a:rPr lang="en-US" b="1" baseline="30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Sayantan</a:t>
            </a:r>
            <a:r>
              <a:rPr lang="en-US" b="1" dirty="0" smtClean="0">
                <a:latin typeface="Times New Roman" pitchFamily="18" charset="0"/>
                <a:cs typeface="Times New Roman" pitchFamily="18" charset="0"/>
              </a:rPr>
              <a:t> Ganguly</a:t>
            </a:r>
            <a:r>
              <a:rPr lang="en-US" b="1" baseline="30000" dirty="0" smtClean="0">
                <a:latin typeface="Times New Roman" pitchFamily="18" charset="0"/>
                <a:cs typeface="Times New Roman" pitchFamily="18" charset="0"/>
              </a:rPr>
              <a:t>2</a:t>
            </a:r>
            <a:endParaRPr lang="en-GB" dirty="0" smtClean="0">
              <a:latin typeface="Times New Roman" pitchFamily="18" charset="0"/>
              <a:cs typeface="Times New Roman" pitchFamily="18" charset="0"/>
            </a:endParaRPr>
          </a:p>
          <a:p>
            <a:pPr algn="ct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PhD Research Scholar, Department of Civil Engineering, Indian Institute of Technology </a:t>
            </a:r>
            <a:r>
              <a:rPr lang="en-US" dirty="0" err="1" smtClean="0">
                <a:latin typeface="Times New Roman" pitchFamily="18" charset="0"/>
                <a:cs typeface="Times New Roman" pitchFamily="18" charset="0"/>
              </a:rPr>
              <a:t>Ropar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Rupnagar</a:t>
            </a:r>
            <a:r>
              <a:rPr lang="en-US" dirty="0" smtClean="0">
                <a:latin typeface="Times New Roman" pitchFamily="18" charset="0"/>
                <a:cs typeface="Times New Roman" pitchFamily="18" charset="0"/>
              </a:rPr>
              <a:t>, Punjab – 140001; </a:t>
            </a:r>
            <a:endParaRPr lang="en-GB" dirty="0" smtClean="0">
              <a:latin typeface="Times New Roman" pitchFamily="18" charset="0"/>
              <a:cs typeface="Times New Roman" pitchFamily="18" charset="0"/>
            </a:endParaRPr>
          </a:p>
          <a:p>
            <a:pPr algn="ct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Assistant Professor, Department of Civil Engineering, Indian Institute of Technology </a:t>
            </a:r>
            <a:r>
              <a:rPr lang="en-US" dirty="0" err="1" smtClean="0">
                <a:latin typeface="Times New Roman" pitchFamily="18" charset="0"/>
                <a:cs typeface="Times New Roman" pitchFamily="18" charset="0"/>
              </a:rPr>
              <a:t>Ropar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Rupnagar</a:t>
            </a:r>
            <a:r>
              <a:rPr lang="en-US" dirty="0" smtClean="0">
                <a:latin typeface="Times New Roman" pitchFamily="18" charset="0"/>
                <a:cs typeface="Times New Roman" pitchFamily="18" charset="0"/>
              </a:rPr>
              <a:t>, Punjab – 140001; </a:t>
            </a:r>
            <a:endParaRPr lang="en-GB" dirty="0">
              <a:latin typeface="Times New Roman" pitchFamily="18" charset="0"/>
              <a:cs typeface="Times New Roman" pitchFamily="18" charset="0"/>
            </a:endParaRPr>
          </a:p>
        </p:txBody>
      </p:sp>
      <p:pic>
        <p:nvPicPr>
          <p:cNvPr id="5" name="Picture 4" descr="iit ropar logo.jpg"/>
          <p:cNvPicPr>
            <a:picLocks noChangeAspect="1"/>
          </p:cNvPicPr>
          <p:nvPr/>
        </p:nvPicPr>
        <p:blipFill>
          <a:blip r:embed="rId2"/>
          <a:stretch>
            <a:fillRect/>
          </a:stretch>
        </p:blipFill>
        <p:spPr>
          <a:xfrm>
            <a:off x="142844" y="0"/>
            <a:ext cx="1071570" cy="1000132"/>
          </a:xfrm>
          <a:prstGeom prst="rect">
            <a:avLst/>
          </a:prstGeom>
        </p:spPr>
      </p:pic>
      <p:pic>
        <p:nvPicPr>
          <p:cNvPr id="6" name="Picture 5" descr="egu_ospp_label_yellow.png"/>
          <p:cNvPicPr>
            <a:picLocks noChangeAspect="1"/>
          </p:cNvPicPr>
          <p:nvPr/>
        </p:nvPicPr>
        <p:blipFill>
          <a:blip r:embed="rId3" cstate="print"/>
          <a:stretch>
            <a:fillRect/>
          </a:stretch>
        </p:blipFill>
        <p:spPr>
          <a:xfrm>
            <a:off x="7858148" y="0"/>
            <a:ext cx="1285852" cy="10715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solidFill>
            <a:schemeClr val="accent3">
              <a:lumMod val="40000"/>
              <a:lumOff val="60000"/>
            </a:schemeClr>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Results and discussion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285720" y="2428868"/>
            <a:ext cx="8358246"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n-GB" sz="4000" dirty="0" smtClean="0">
                <a:latin typeface="Times New Roman" pitchFamily="18" charset="0"/>
                <a:cs typeface="Times New Roman" pitchFamily="18" charset="0"/>
              </a:rPr>
              <a:t>SEM and EDS analysis of the topsoil</a:t>
            </a:r>
          </a:p>
          <a:p>
            <a:pPr marL="342900" indent="-342900">
              <a:buAutoNum type="arabicPeriod"/>
            </a:pPr>
            <a:r>
              <a:rPr lang="en-GB" sz="4000" dirty="0" smtClean="0">
                <a:latin typeface="Times New Roman" pitchFamily="18" charset="0"/>
                <a:cs typeface="Times New Roman" pitchFamily="18" charset="0"/>
              </a:rPr>
              <a:t>Batch adsorption study </a:t>
            </a:r>
          </a:p>
          <a:p>
            <a:pPr marL="342900" indent="-342900">
              <a:buAutoNum type="arabicPeriod"/>
            </a:pPr>
            <a:r>
              <a:rPr lang="en-GB" sz="4000" dirty="0" smtClean="0">
                <a:latin typeface="Times New Roman" pitchFamily="18" charset="0"/>
                <a:cs typeface="Times New Roman" pitchFamily="18" charset="0"/>
              </a:rPr>
              <a:t>Adsorption isotherms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M.JPG"/>
          <p:cNvPicPr/>
          <p:nvPr/>
        </p:nvPicPr>
        <p:blipFill>
          <a:blip r:embed="rId2"/>
          <a:stretch>
            <a:fillRect/>
          </a:stretch>
        </p:blipFill>
        <p:spPr>
          <a:xfrm>
            <a:off x="0" y="142852"/>
            <a:ext cx="9144000" cy="3357586"/>
          </a:xfrm>
          <a:prstGeom prst="rect">
            <a:avLst/>
          </a:prstGeom>
        </p:spPr>
      </p:pic>
      <p:pic>
        <p:nvPicPr>
          <p:cNvPr id="3" name="Picture 2" descr="Capture 11.JPG"/>
          <p:cNvPicPr/>
          <p:nvPr/>
        </p:nvPicPr>
        <p:blipFill>
          <a:blip r:embed="rId3"/>
          <a:srcRect l="3143" t="3768"/>
          <a:stretch>
            <a:fillRect/>
          </a:stretch>
        </p:blipFill>
        <p:spPr>
          <a:xfrm>
            <a:off x="0" y="3857628"/>
            <a:ext cx="4500562" cy="2500330"/>
          </a:xfrm>
          <a:prstGeom prst="rect">
            <a:avLst/>
          </a:prstGeom>
          <a:ln>
            <a:solidFill>
              <a:schemeClr val="tx2">
                <a:lumMod val="75000"/>
              </a:schemeClr>
            </a:solidFill>
          </a:ln>
        </p:spPr>
      </p:pic>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4643438" y="3857629"/>
            <a:ext cx="4143404"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GB" dirty="0">
                <a:latin typeface="Times New Roman" pitchFamily="18" charset="0"/>
                <a:cs typeface="Times New Roman" pitchFamily="18" charset="0"/>
              </a:rPr>
              <a:t>The SEM and EDS analysis(Figures </a:t>
            </a:r>
            <a:r>
              <a:rPr lang="en-GB" dirty="0" smtClean="0">
                <a:latin typeface="Times New Roman" pitchFamily="18" charset="0"/>
                <a:cs typeface="Times New Roman" pitchFamily="18" charset="0"/>
              </a:rPr>
              <a:t>1a</a:t>
            </a:r>
            <a:r>
              <a:rPr lang="en-GB" dirty="0" smtClean="0">
                <a:latin typeface="Times New Roman" pitchFamily="18" charset="0"/>
                <a:cs typeface="Times New Roman" pitchFamily="18" charset="0"/>
              </a:rPr>
              <a:t> </a:t>
            </a:r>
            <a:r>
              <a:rPr lang="en-GB" dirty="0">
                <a:latin typeface="Times New Roman" pitchFamily="18" charset="0"/>
                <a:cs typeface="Times New Roman" pitchFamily="18" charset="0"/>
              </a:rPr>
              <a:t>and </a:t>
            </a:r>
            <a:r>
              <a:rPr lang="en-GB" dirty="0" smtClean="0">
                <a:latin typeface="Times New Roman" pitchFamily="18" charset="0"/>
                <a:cs typeface="Times New Roman" pitchFamily="18" charset="0"/>
              </a:rPr>
              <a:t>1</a:t>
            </a:r>
            <a:r>
              <a:rPr lang="en-GB" dirty="0" smtClean="0">
                <a:latin typeface="Times New Roman" pitchFamily="18" charset="0"/>
                <a:cs typeface="Times New Roman" pitchFamily="18" charset="0"/>
              </a:rPr>
              <a:t>b</a:t>
            </a:r>
            <a:r>
              <a:rPr lang="en-GB" dirty="0">
                <a:latin typeface="Times New Roman" pitchFamily="18" charset="0"/>
                <a:cs typeface="Times New Roman" pitchFamily="18" charset="0"/>
              </a:rPr>
              <a:t>) was performed on the topsoil which shows the surface morphology of the soil particles and their chemical composition respectively. We observed that both clay and sand particles primarily constitute the soil. Figure above shows that the structures of the particles are irregular and flaky tending to form agglomerate.</a:t>
            </a:r>
          </a:p>
        </p:txBody>
      </p:sp>
      <p:sp>
        <p:nvSpPr>
          <p:cNvPr id="6" name="Slide Number Placeholder 5"/>
          <p:cNvSpPr>
            <a:spLocks noGrp="1"/>
          </p:cNvSpPr>
          <p:nvPr>
            <p:ph type="sldNum" sz="quarter" idx="12"/>
          </p:nvPr>
        </p:nvSpPr>
        <p:spPr/>
        <p:txBody>
          <a:bodyPr/>
          <a:lstStyle/>
          <a:p>
            <a:fld id="{5639F7FE-40C3-4AA6-8DFB-656D1D709E2E}" type="slidenum">
              <a:rPr lang="en-GB" smtClean="0"/>
              <a:pPr/>
              <a:t>11</a:t>
            </a:fld>
            <a:endParaRPr lang="en-GB"/>
          </a:p>
        </p:txBody>
      </p:sp>
      <p:sp>
        <p:nvSpPr>
          <p:cNvPr id="8" name="TextBox 7"/>
          <p:cNvSpPr txBox="1"/>
          <p:nvPr/>
        </p:nvSpPr>
        <p:spPr>
          <a:xfrm>
            <a:off x="0" y="3500438"/>
            <a:ext cx="8072494" cy="307777"/>
          </a:xfrm>
          <a:prstGeom prst="rect">
            <a:avLst/>
          </a:prstGeom>
          <a:noFill/>
        </p:spPr>
        <p:txBody>
          <a:bodyPr wrap="square" rtlCol="0">
            <a:spAutoFit/>
          </a:bodyPr>
          <a:lstStyle/>
          <a:p>
            <a:r>
              <a:rPr lang="en-GB" sz="1400" b="1" dirty="0">
                <a:latin typeface="Times New Roman" pitchFamily="18" charset="0"/>
                <a:cs typeface="Times New Roman" pitchFamily="18" charset="0"/>
              </a:rPr>
              <a:t>Figure </a:t>
            </a:r>
            <a:r>
              <a:rPr lang="en-GB" sz="1400" b="1" dirty="0" smtClean="0">
                <a:latin typeface="Times New Roman" pitchFamily="18" charset="0"/>
                <a:cs typeface="Times New Roman" pitchFamily="18" charset="0"/>
              </a:rPr>
              <a:t>1a</a:t>
            </a:r>
            <a:r>
              <a:rPr lang="en-GB" sz="1400" dirty="0" smtClean="0">
                <a:latin typeface="Times New Roman" pitchFamily="18" charset="0"/>
                <a:cs typeface="Times New Roman" pitchFamily="18" charset="0"/>
              </a:rPr>
              <a:t> </a:t>
            </a:r>
            <a:r>
              <a:rPr lang="en-GB" sz="1400" dirty="0">
                <a:latin typeface="Times New Roman" pitchFamily="18" charset="0"/>
                <a:cs typeface="Times New Roman" pitchFamily="18" charset="0"/>
              </a:rPr>
              <a:t>surface morphology of topsoil observed in Scanning electron microscopy</a:t>
            </a:r>
          </a:p>
        </p:txBody>
      </p:sp>
      <p:sp>
        <p:nvSpPr>
          <p:cNvPr id="10" name="TextBox 9"/>
          <p:cNvSpPr txBox="1"/>
          <p:nvPr/>
        </p:nvSpPr>
        <p:spPr>
          <a:xfrm>
            <a:off x="0" y="6357958"/>
            <a:ext cx="4500562" cy="738664"/>
          </a:xfrm>
          <a:prstGeom prst="rect">
            <a:avLst/>
          </a:prstGeom>
          <a:noFill/>
        </p:spPr>
        <p:txBody>
          <a:bodyPr wrap="square" rtlCol="0">
            <a:spAutoFit/>
          </a:bodyPr>
          <a:lstStyle/>
          <a:p>
            <a:pPr algn="just">
              <a:spcAft>
                <a:spcPts val="0"/>
              </a:spcAft>
            </a:pPr>
            <a:r>
              <a:rPr lang="en-GB" sz="1400" b="1" dirty="0">
                <a:latin typeface="Times New Roman"/>
                <a:ea typeface="Times New Roman"/>
              </a:rPr>
              <a:t>Figure </a:t>
            </a:r>
            <a:r>
              <a:rPr lang="en-GB" sz="1400" b="1" dirty="0" smtClean="0">
                <a:latin typeface="Times New Roman"/>
                <a:ea typeface="Times New Roman"/>
              </a:rPr>
              <a:t>1b</a:t>
            </a:r>
            <a:r>
              <a:rPr lang="en-GB" sz="1400" dirty="0" smtClean="0">
                <a:latin typeface="Times New Roman"/>
                <a:ea typeface="Times New Roman"/>
              </a:rPr>
              <a:t> </a:t>
            </a:r>
            <a:r>
              <a:rPr lang="en-GB" sz="1400" dirty="0">
                <a:latin typeface="Times New Roman"/>
                <a:ea typeface="Times New Roman"/>
              </a:rPr>
              <a:t>selection of sites on the sample for performing chemical composition analysis</a:t>
            </a:r>
          </a:p>
          <a:p>
            <a:endParaRPr lang="en-GB" sz="1400" dirty="0"/>
          </a:p>
        </p:txBody>
      </p:sp>
      <p:cxnSp>
        <p:nvCxnSpPr>
          <p:cNvPr id="5" name="Straight Arrow Connector 4"/>
          <p:cNvCxnSpPr/>
          <p:nvPr/>
        </p:nvCxnSpPr>
        <p:spPr>
          <a:xfrm>
            <a:off x="4860032" y="548680"/>
            <a:ext cx="1512168" cy="5955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31545" y="272534"/>
            <a:ext cx="823785" cy="369332"/>
          </a:xfrm>
          <a:prstGeom prst="rect">
            <a:avLst/>
          </a:prstGeom>
          <a:noFill/>
        </p:spPr>
        <p:txBody>
          <a:bodyPr wrap="square" rtlCol="0">
            <a:spAutoFit/>
          </a:bodyPr>
          <a:lstStyle/>
          <a:p>
            <a:r>
              <a:rPr lang="en-IN" dirty="0" smtClean="0">
                <a:solidFill>
                  <a:srgbClr val="FFFF00"/>
                </a:solidFill>
              </a:rPr>
              <a:t>Sand</a:t>
            </a:r>
            <a:endParaRPr lang="en-IN" dirty="0">
              <a:solidFill>
                <a:srgbClr val="FFFF00"/>
              </a:solidFill>
            </a:endParaRPr>
          </a:p>
        </p:txBody>
      </p:sp>
      <p:cxnSp>
        <p:nvCxnSpPr>
          <p:cNvPr id="13" name="Straight Arrow Connector 12"/>
          <p:cNvCxnSpPr/>
          <p:nvPr/>
        </p:nvCxnSpPr>
        <p:spPr>
          <a:xfrm>
            <a:off x="1331640" y="1316039"/>
            <a:ext cx="1512168" cy="5955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1600" y="946707"/>
            <a:ext cx="823785" cy="369332"/>
          </a:xfrm>
          <a:prstGeom prst="rect">
            <a:avLst/>
          </a:prstGeom>
          <a:noFill/>
        </p:spPr>
        <p:txBody>
          <a:bodyPr wrap="square" rtlCol="0">
            <a:spAutoFit/>
          </a:bodyPr>
          <a:lstStyle/>
          <a:p>
            <a:r>
              <a:rPr lang="en-IN" dirty="0" smtClean="0">
                <a:solidFill>
                  <a:srgbClr val="FFFF00"/>
                </a:solidFill>
              </a:rPr>
              <a:t>Clay</a:t>
            </a:r>
            <a:endParaRPr lang="en-IN"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82948554"/>
              </p:ext>
            </p:extLst>
          </p:nvPr>
        </p:nvGraphicFramePr>
        <p:xfrm>
          <a:off x="214280" y="714356"/>
          <a:ext cx="5929357" cy="1474863"/>
        </p:xfrm>
        <a:graphic>
          <a:graphicData uri="http://schemas.openxmlformats.org/drawingml/2006/table">
            <a:tbl>
              <a:tblPr/>
              <a:tblGrid>
                <a:gridCol w="723711">
                  <a:extLst>
                    <a:ext uri="{9D8B030D-6E8A-4147-A177-3AD203B41FA5}">
                      <a16:colId xmlns="" xmlns:a16="http://schemas.microsoft.com/office/drawing/2014/main" val="20000"/>
                    </a:ext>
                  </a:extLst>
                </a:gridCol>
                <a:gridCol w="652611">
                  <a:extLst>
                    <a:ext uri="{9D8B030D-6E8A-4147-A177-3AD203B41FA5}">
                      <a16:colId xmlns="" xmlns:a16="http://schemas.microsoft.com/office/drawing/2014/main" val="20001"/>
                    </a:ext>
                  </a:extLst>
                </a:gridCol>
                <a:gridCol w="652611">
                  <a:extLst>
                    <a:ext uri="{9D8B030D-6E8A-4147-A177-3AD203B41FA5}">
                      <a16:colId xmlns="" xmlns:a16="http://schemas.microsoft.com/office/drawing/2014/main" val="20002"/>
                    </a:ext>
                  </a:extLst>
                </a:gridCol>
                <a:gridCol w="651338">
                  <a:extLst>
                    <a:ext uri="{9D8B030D-6E8A-4147-A177-3AD203B41FA5}">
                      <a16:colId xmlns="" xmlns:a16="http://schemas.microsoft.com/office/drawing/2014/main" val="20003"/>
                    </a:ext>
                  </a:extLst>
                </a:gridCol>
                <a:gridCol w="651338">
                  <a:extLst>
                    <a:ext uri="{9D8B030D-6E8A-4147-A177-3AD203B41FA5}">
                      <a16:colId xmlns="" xmlns:a16="http://schemas.microsoft.com/office/drawing/2014/main" val="20004"/>
                    </a:ext>
                  </a:extLst>
                </a:gridCol>
                <a:gridCol w="649437">
                  <a:extLst>
                    <a:ext uri="{9D8B030D-6E8A-4147-A177-3AD203B41FA5}">
                      <a16:colId xmlns="" xmlns:a16="http://schemas.microsoft.com/office/drawing/2014/main" val="20005"/>
                    </a:ext>
                  </a:extLst>
                </a:gridCol>
                <a:gridCol w="649437">
                  <a:extLst>
                    <a:ext uri="{9D8B030D-6E8A-4147-A177-3AD203B41FA5}">
                      <a16:colId xmlns="" xmlns:a16="http://schemas.microsoft.com/office/drawing/2014/main" val="20006"/>
                    </a:ext>
                  </a:extLst>
                </a:gridCol>
                <a:gridCol w="649437">
                  <a:extLst>
                    <a:ext uri="{9D8B030D-6E8A-4147-A177-3AD203B41FA5}">
                      <a16:colId xmlns="" xmlns:a16="http://schemas.microsoft.com/office/drawing/2014/main" val="20007"/>
                    </a:ext>
                  </a:extLst>
                </a:gridCol>
                <a:gridCol w="649437">
                  <a:extLst>
                    <a:ext uri="{9D8B030D-6E8A-4147-A177-3AD203B41FA5}">
                      <a16:colId xmlns="" xmlns:a16="http://schemas.microsoft.com/office/drawing/2014/main" val="20008"/>
                    </a:ext>
                  </a:extLst>
                </a:gridCol>
              </a:tblGrid>
              <a:tr h="511795">
                <a:tc>
                  <a:txBody>
                    <a:bodyPr/>
                    <a:lstStyle/>
                    <a:p>
                      <a:pPr algn="ctr">
                        <a:spcAft>
                          <a:spcPts val="0"/>
                        </a:spcAft>
                      </a:pPr>
                      <a:r>
                        <a:rPr lang="en-US" sz="1100" b="1" dirty="0">
                          <a:solidFill>
                            <a:srgbClr val="000000"/>
                          </a:solidFill>
                          <a:latin typeface="Times New Roman"/>
                          <a:ea typeface="Calibri"/>
                          <a:cs typeface="Times New Roman"/>
                        </a:rPr>
                        <a:t>Spectrum</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Times New Roman"/>
                          <a:ea typeface="Calibri"/>
                          <a:cs typeface="Times New Roman"/>
                        </a:rPr>
                        <a:t>C</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Times New Roman"/>
                          <a:ea typeface="Calibri"/>
                          <a:cs typeface="Times New Roman"/>
                        </a:rPr>
                        <a:t>O</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Times New Roman"/>
                          <a:ea typeface="Calibri"/>
                          <a:cs typeface="Times New Roman"/>
                        </a:rPr>
                        <a:t>Na</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Times New Roman"/>
                          <a:ea typeface="Calibri"/>
                          <a:cs typeface="Times New Roman"/>
                        </a:rPr>
                        <a:t>Al</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Times New Roman"/>
                          <a:ea typeface="Calibri"/>
                          <a:cs typeface="Times New Roman"/>
                        </a:rPr>
                        <a:t>Si</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dirty="0">
                          <a:solidFill>
                            <a:srgbClr val="000000"/>
                          </a:solidFill>
                          <a:latin typeface="Times New Roman"/>
                          <a:ea typeface="Calibri"/>
                          <a:cs typeface="Times New Roman"/>
                        </a:rPr>
                        <a:t>K</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Times New Roman"/>
                          <a:ea typeface="Calibri"/>
                          <a:cs typeface="Times New Roman"/>
                        </a:rPr>
                        <a:t>Ca</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dirty="0">
                          <a:solidFill>
                            <a:srgbClr val="000000"/>
                          </a:solidFill>
                          <a:latin typeface="Times New Roman"/>
                          <a:ea typeface="Calibri"/>
                          <a:cs typeface="Times New Roman"/>
                        </a:rPr>
                        <a:t>Fe</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81534">
                <a:tc>
                  <a:txBody>
                    <a:bodyPr/>
                    <a:lstStyle/>
                    <a:p>
                      <a:pPr algn="ctr">
                        <a:spcAft>
                          <a:spcPts val="0"/>
                        </a:spcAft>
                      </a:pPr>
                      <a:r>
                        <a:rPr lang="en-US" sz="1100">
                          <a:solidFill>
                            <a:srgbClr val="000000"/>
                          </a:solidFill>
                          <a:latin typeface="Times New Roman"/>
                          <a:ea typeface="Calibri"/>
                          <a:cs typeface="Times New Roman"/>
                        </a:rPr>
                        <a:t>7786</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29.06</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solidFill>
                            <a:srgbClr val="000000"/>
                          </a:solidFill>
                          <a:latin typeface="Times New Roman"/>
                          <a:ea typeface="Calibri"/>
                          <a:cs typeface="Times New Roman"/>
                        </a:rPr>
                        <a:t>49.91</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solidFill>
                            <a:srgbClr val="000000"/>
                          </a:solidFill>
                          <a:latin typeface="Times New Roman"/>
                          <a:ea typeface="Calibri"/>
                          <a:cs typeface="Times New Roman"/>
                        </a:rPr>
                        <a:t>12.45</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0.546</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3.70</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0.92</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1.66</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1.73</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81534">
                <a:tc>
                  <a:txBody>
                    <a:bodyPr/>
                    <a:lstStyle/>
                    <a:p>
                      <a:pPr algn="ctr">
                        <a:spcAft>
                          <a:spcPts val="0"/>
                        </a:spcAft>
                      </a:pPr>
                      <a:r>
                        <a:rPr lang="en-US" sz="1100">
                          <a:solidFill>
                            <a:srgbClr val="000000"/>
                          </a:solidFill>
                          <a:latin typeface="Times New Roman"/>
                          <a:ea typeface="Calibri"/>
                          <a:cs typeface="Times New Roman"/>
                        </a:rPr>
                        <a:t>7787</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23.39</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52.45</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15.19</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0.58</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3.82</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0.94</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solidFill>
                            <a:srgbClr val="000000"/>
                          </a:solidFill>
                          <a:latin typeface="Times New Roman"/>
                          <a:ea typeface="Calibri"/>
                          <a:cs typeface="Times New Roman"/>
                        </a:rPr>
                        <a:t>1.69</a:t>
                      </a:r>
                      <a:endParaRPr lang="en-GB"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solidFill>
                            <a:srgbClr val="000000"/>
                          </a:solidFill>
                          <a:latin typeface="Times New Roman"/>
                          <a:ea typeface="Calibri"/>
                          <a:cs typeface="Times New Roman"/>
                        </a:rPr>
                        <a:t>1.94</a:t>
                      </a:r>
                      <a:endParaRPr lang="en-GB"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4" name="Picture 3" descr="Capture EDX2.JPG"/>
          <p:cNvPicPr/>
          <p:nvPr/>
        </p:nvPicPr>
        <p:blipFill>
          <a:blip r:embed="rId2"/>
          <a:stretch>
            <a:fillRect/>
          </a:stretch>
        </p:blipFill>
        <p:spPr>
          <a:xfrm>
            <a:off x="0" y="2571744"/>
            <a:ext cx="6143636" cy="3048002"/>
          </a:xfrm>
          <a:prstGeom prst="rect">
            <a:avLst/>
          </a:prstGeom>
        </p:spPr>
      </p:pic>
      <p:sp>
        <p:nvSpPr>
          <p:cNvPr id="5" name="TextBox 4"/>
          <p:cNvSpPr txBox="1"/>
          <p:nvPr/>
        </p:nvSpPr>
        <p:spPr>
          <a:xfrm>
            <a:off x="6286512" y="714356"/>
            <a:ext cx="2571768" cy="375487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GB" sz="1400" dirty="0">
                <a:latin typeface="Times New Roman" pitchFamily="18" charset="0"/>
                <a:cs typeface="Times New Roman" pitchFamily="18" charset="0"/>
              </a:rPr>
              <a:t>The chemical composition showed the existence of Oxygen and Sodium to be 50% and 13% approximately. Iron was available in trace amounts (less than 2%) indicating </a:t>
            </a:r>
            <a:r>
              <a:rPr lang="en-GB" sz="1400" dirty="0" smtClean="0">
                <a:latin typeface="Times New Roman" pitchFamily="18" charset="0"/>
                <a:cs typeface="Times New Roman" pitchFamily="18" charset="0"/>
              </a:rPr>
              <a:t>low adsorption </a:t>
            </a:r>
            <a:r>
              <a:rPr lang="en-GB" sz="1400" dirty="0">
                <a:latin typeface="Times New Roman" pitchFamily="18" charset="0"/>
                <a:cs typeface="Times New Roman" pitchFamily="18" charset="0"/>
              </a:rPr>
              <a:t>sites for efficient Cr(VI) attenuation. Trace amounts of Silicon and Calcium were also present in the soil. The carbon concentration came from the tape used in the study. </a:t>
            </a:r>
          </a:p>
          <a:p>
            <a:pPr algn="just"/>
            <a:r>
              <a:rPr lang="en-GB" sz="1400" dirty="0" smtClean="0">
                <a:latin typeface="Times New Roman" pitchFamily="18" charset="0"/>
                <a:cs typeface="Times New Roman" pitchFamily="18" charset="0"/>
              </a:rPr>
              <a:t>Hence</a:t>
            </a:r>
            <a:r>
              <a:rPr lang="en-GB" sz="1400" dirty="0">
                <a:latin typeface="Times New Roman" pitchFamily="18" charset="0"/>
                <a:cs typeface="Times New Roman" pitchFamily="18" charset="0"/>
              </a:rPr>
              <a:t>, Cr(VI) may travel freely without </a:t>
            </a:r>
            <a:r>
              <a:rPr lang="en-GB" sz="1400" dirty="0" smtClean="0">
                <a:latin typeface="Times New Roman" pitchFamily="18" charset="0"/>
                <a:cs typeface="Times New Roman" pitchFamily="18" charset="0"/>
              </a:rPr>
              <a:t>much </a:t>
            </a:r>
            <a:r>
              <a:rPr lang="en-GB" sz="1400" dirty="0">
                <a:latin typeface="Times New Roman" pitchFamily="18" charset="0"/>
                <a:cs typeface="Times New Roman" pitchFamily="18" charset="0"/>
              </a:rPr>
              <a:t>hindrance and further pollute the groundwater table located at shallow depth. </a:t>
            </a:r>
          </a:p>
          <a:p>
            <a:pPr algn="just"/>
            <a:endParaRPr lang="en-GB" sz="14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5639F7FE-40C3-4AA6-8DFB-656D1D709E2E}" type="slidenum">
              <a:rPr lang="en-GB" smtClean="0"/>
              <a:pPr/>
              <a:t>12</a:t>
            </a:fld>
            <a:endParaRPr lang="en-GB"/>
          </a:p>
        </p:txBody>
      </p:sp>
      <p:sp>
        <p:nvSpPr>
          <p:cNvPr id="7" name="TextBox 6"/>
          <p:cNvSpPr txBox="1"/>
          <p:nvPr/>
        </p:nvSpPr>
        <p:spPr>
          <a:xfrm>
            <a:off x="285720" y="285728"/>
            <a:ext cx="5000660" cy="553998"/>
          </a:xfrm>
          <a:prstGeom prst="rect">
            <a:avLst/>
          </a:prstGeom>
          <a:noFill/>
        </p:spPr>
        <p:txBody>
          <a:bodyPr wrap="square" rtlCol="0">
            <a:spAutoFit/>
          </a:bodyPr>
          <a:lstStyle/>
          <a:p>
            <a:pPr algn="just">
              <a:spcAft>
                <a:spcPts val="0"/>
              </a:spcAft>
            </a:pPr>
            <a:r>
              <a:rPr lang="en-GB" sz="1200" b="1" dirty="0">
                <a:latin typeface="Times New Roman"/>
                <a:ea typeface="Times New Roman"/>
              </a:rPr>
              <a:t>Table </a:t>
            </a:r>
            <a:r>
              <a:rPr lang="en-GB" sz="1200" b="1" dirty="0" smtClean="0">
                <a:latin typeface="Times New Roman"/>
                <a:ea typeface="Times New Roman"/>
              </a:rPr>
              <a:t>1 </a:t>
            </a:r>
            <a:r>
              <a:rPr lang="en-US" sz="1200" dirty="0">
                <a:solidFill>
                  <a:srgbClr val="000000"/>
                </a:solidFill>
                <a:latin typeface="Times New Roman"/>
                <a:ea typeface="Calibri"/>
                <a:cs typeface="Times New Roman"/>
              </a:rPr>
              <a:t>Atomic concentration [%]</a:t>
            </a:r>
            <a:r>
              <a:rPr lang="en-US" sz="1200" dirty="0">
                <a:solidFill>
                  <a:srgbClr val="000000"/>
                </a:solidFill>
                <a:latin typeface="Times New Roman"/>
                <a:ea typeface="Calibri"/>
              </a:rPr>
              <a:t> </a:t>
            </a:r>
            <a:r>
              <a:rPr lang="en-GB" sz="1200" dirty="0">
                <a:latin typeface="Times New Roman"/>
                <a:ea typeface="Times New Roman"/>
              </a:rPr>
              <a:t>of the topsoil </a:t>
            </a:r>
          </a:p>
          <a:p>
            <a:endParaRPr lang="en-GB" dirty="0">
              <a:latin typeface="Times New Roman" pitchFamily="18" charset="0"/>
              <a:cs typeface="Times New Roman" pitchFamily="18" charset="0"/>
            </a:endParaRPr>
          </a:p>
        </p:txBody>
      </p:sp>
      <p:sp>
        <p:nvSpPr>
          <p:cNvPr id="8" name="TextBox 7"/>
          <p:cNvSpPr txBox="1"/>
          <p:nvPr/>
        </p:nvSpPr>
        <p:spPr>
          <a:xfrm>
            <a:off x="0" y="5572140"/>
            <a:ext cx="5143536" cy="461665"/>
          </a:xfrm>
          <a:prstGeom prst="rect">
            <a:avLst/>
          </a:prstGeom>
          <a:noFill/>
        </p:spPr>
        <p:txBody>
          <a:bodyPr wrap="square" rtlCol="0">
            <a:spAutoFit/>
          </a:bodyPr>
          <a:lstStyle/>
          <a:p>
            <a:pPr algn="just">
              <a:spcAft>
                <a:spcPts val="0"/>
              </a:spcAft>
            </a:pPr>
            <a:r>
              <a:rPr lang="en-GB" sz="1200" b="1" dirty="0">
                <a:latin typeface="Times New Roman"/>
                <a:ea typeface="Times New Roman"/>
              </a:rPr>
              <a:t>    Figure </a:t>
            </a:r>
            <a:r>
              <a:rPr lang="en-GB" sz="1200" b="1" dirty="0" smtClean="0">
                <a:latin typeface="Times New Roman"/>
                <a:ea typeface="Times New Roman"/>
              </a:rPr>
              <a:t>1</a:t>
            </a:r>
            <a:r>
              <a:rPr lang="en-GB" sz="1200" dirty="0" smtClean="0">
                <a:latin typeface="Times New Roman"/>
                <a:ea typeface="Times New Roman"/>
              </a:rPr>
              <a:t>c </a:t>
            </a:r>
            <a:r>
              <a:rPr lang="en-GB" sz="1200" dirty="0">
                <a:latin typeface="Times New Roman"/>
                <a:ea typeface="Times New Roman"/>
              </a:rPr>
              <a:t>EDS spectrum of topsoil</a:t>
            </a:r>
          </a:p>
          <a:p>
            <a:endParaRPr lang="en-GB"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smtClean="0">
                <a:latin typeface="Times New Roman" pitchFamily="18" charset="0"/>
                <a:cs typeface="Times New Roman" pitchFamily="18" charset="0"/>
              </a:rPr>
              <a:t>Effect of change of soil dose on Cr(VI) adsorption efficiency</a:t>
            </a:r>
            <a:endParaRPr lang="en-GB" dirty="0">
              <a:latin typeface="Times New Roman" pitchFamily="18" charset="0"/>
              <a:cs typeface="Times New Roman" pitchFamily="18" charset="0"/>
            </a:endParaRPr>
          </a:p>
        </p:txBody>
      </p:sp>
      <p:sp>
        <p:nvSpPr>
          <p:cNvPr id="7" name="TextBox 6"/>
          <p:cNvSpPr txBox="1"/>
          <p:nvPr/>
        </p:nvSpPr>
        <p:spPr>
          <a:xfrm>
            <a:off x="500034" y="928670"/>
            <a:ext cx="821537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dirty="0" smtClean="0">
                <a:latin typeface="Times New Roman" pitchFamily="18" charset="0"/>
                <a:cs typeface="Times New Roman" pitchFamily="18" charset="0"/>
              </a:rPr>
              <a:t>Initial concentration: 2mg/l</a:t>
            </a:r>
          </a:p>
          <a:p>
            <a:pPr algn="ctr"/>
            <a:r>
              <a:rPr lang="en-GB" dirty="0" smtClean="0">
                <a:latin typeface="Times New Roman" pitchFamily="18" charset="0"/>
                <a:cs typeface="Times New Roman" pitchFamily="18" charset="0"/>
              </a:rPr>
              <a:t>Initial pH : 7.23</a:t>
            </a:r>
          </a:p>
          <a:p>
            <a:pPr algn="ctr"/>
            <a:r>
              <a:rPr lang="en-GB" dirty="0" smtClean="0">
                <a:latin typeface="Times New Roman" pitchFamily="18" charset="0"/>
                <a:cs typeface="Times New Roman" pitchFamily="18" charset="0"/>
              </a:rPr>
              <a:t>Initial time of contact : 5 minutes</a:t>
            </a:r>
          </a:p>
          <a:p>
            <a:pPr algn="ctr"/>
            <a:r>
              <a:rPr lang="en-GB" dirty="0" smtClean="0">
                <a:latin typeface="Times New Roman" pitchFamily="18" charset="0"/>
                <a:cs typeface="Times New Roman" pitchFamily="18" charset="0"/>
              </a:rPr>
              <a:t>Variation of dose of soil: (1-25)gm</a:t>
            </a:r>
            <a:endParaRPr lang="en-GB" dirty="0">
              <a:latin typeface="Times New Roman" pitchFamily="18" charset="0"/>
              <a:cs typeface="Times New Roman" pitchFamily="18" charset="0"/>
            </a:endParaRPr>
          </a:p>
        </p:txBody>
      </p:sp>
      <p:graphicFrame>
        <p:nvGraphicFramePr>
          <p:cNvPr id="8" name="Chart 7"/>
          <p:cNvGraphicFramePr/>
          <p:nvPr/>
        </p:nvGraphicFramePr>
        <p:xfrm>
          <a:off x="4143372" y="2786058"/>
          <a:ext cx="4572000" cy="31718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00034" y="2786059"/>
            <a:ext cx="3286148" cy="314327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just">
              <a:buAutoNum type="arabicPeriod"/>
            </a:pPr>
            <a:r>
              <a:rPr lang="en-GB" sz="2000" dirty="0" smtClean="0">
                <a:latin typeface="Times New Roman" pitchFamily="18" charset="0"/>
                <a:cs typeface="Times New Roman" pitchFamily="18" charset="0"/>
              </a:rPr>
              <a:t>Increase of adsorption efficiency of soil and at dose of 5gm it shows maximum efficiency of 65.94% .</a:t>
            </a:r>
          </a:p>
          <a:p>
            <a:pPr marL="342900" indent="-342900" algn="just">
              <a:buAutoNum type="arabicPeriod"/>
            </a:pPr>
            <a:endParaRPr lang="en-GB" sz="2000" dirty="0" smtClean="0">
              <a:latin typeface="Times New Roman" pitchFamily="18" charset="0"/>
              <a:cs typeface="Times New Roman" pitchFamily="18" charset="0"/>
            </a:endParaRPr>
          </a:p>
          <a:p>
            <a:pPr marL="342900" indent="-342900" algn="just">
              <a:buAutoNum type="arabicPeriod"/>
            </a:pPr>
            <a:r>
              <a:rPr lang="en-GB" sz="2000" dirty="0" smtClean="0">
                <a:latin typeface="Times New Roman" pitchFamily="18" charset="0"/>
                <a:cs typeface="Times New Roman" pitchFamily="18" charset="0"/>
              </a:rPr>
              <a:t>There is decrease of adsorption capacities with increase of dosage of soil (56.98-53.96)%.</a:t>
            </a:r>
            <a:endParaRPr lang="en-GB"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4500562" y="2643182"/>
          <a:ext cx="4071965" cy="33575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57158" y="714356"/>
            <a:ext cx="821537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smtClean="0">
                <a:latin typeface="Times New Roman" pitchFamily="18" charset="0"/>
                <a:cs typeface="Times New Roman" pitchFamily="18" charset="0"/>
              </a:rPr>
              <a:t>Initial concentration: 2mg/l</a:t>
            </a:r>
          </a:p>
          <a:p>
            <a:pPr algn="ctr"/>
            <a:r>
              <a:rPr lang="en-GB" dirty="0" smtClean="0">
                <a:latin typeface="Times New Roman" pitchFamily="18" charset="0"/>
                <a:cs typeface="Times New Roman" pitchFamily="18" charset="0"/>
              </a:rPr>
              <a:t>Initial time of contact : 5 minutes</a:t>
            </a:r>
          </a:p>
          <a:p>
            <a:pPr algn="ctr"/>
            <a:r>
              <a:rPr lang="en-GB" dirty="0" smtClean="0">
                <a:latin typeface="Times New Roman" pitchFamily="18" charset="0"/>
                <a:cs typeface="Times New Roman" pitchFamily="18" charset="0"/>
              </a:rPr>
              <a:t>Optimal dose of soil: 5gm </a:t>
            </a:r>
          </a:p>
          <a:p>
            <a:pPr algn="ctr"/>
            <a:r>
              <a:rPr lang="en-GB" dirty="0" smtClean="0">
                <a:latin typeface="Times New Roman" pitchFamily="18" charset="0"/>
                <a:cs typeface="Times New Roman" pitchFamily="18" charset="0"/>
              </a:rPr>
              <a:t>Variation of pH : 2.5-11</a:t>
            </a:r>
            <a:endParaRPr lang="en-GB" dirty="0">
              <a:latin typeface="Times New Roman" pitchFamily="18" charset="0"/>
              <a:cs typeface="Times New Roman" pitchFamily="18" charset="0"/>
            </a:endParaRPr>
          </a:p>
        </p:txBody>
      </p:sp>
      <p:sp>
        <p:nvSpPr>
          <p:cNvPr id="5" name="TextBox 4"/>
          <p:cNvSpPr txBox="1"/>
          <p:nvPr/>
        </p:nvSpPr>
        <p:spPr>
          <a:xfrm>
            <a:off x="0" y="0"/>
            <a:ext cx="91440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smtClean="0">
                <a:latin typeface="Times New Roman" pitchFamily="18" charset="0"/>
                <a:cs typeface="Times New Roman" pitchFamily="18" charset="0"/>
              </a:rPr>
              <a:t>Effect of  change of pH on Cr(VI) adsorption efficiency</a:t>
            </a:r>
            <a:endParaRPr lang="en-GB" dirty="0">
              <a:latin typeface="Times New Roman" pitchFamily="18" charset="0"/>
              <a:cs typeface="Times New Roman" pitchFamily="18" charset="0"/>
            </a:endParaRPr>
          </a:p>
        </p:txBody>
      </p:sp>
      <p:sp>
        <p:nvSpPr>
          <p:cNvPr id="7" name="TextBox 6"/>
          <p:cNvSpPr txBox="1"/>
          <p:nvPr/>
        </p:nvSpPr>
        <p:spPr>
          <a:xfrm>
            <a:off x="571472" y="2643182"/>
            <a:ext cx="3714776"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AutoNum type="arabicPeriod"/>
            </a:pPr>
            <a:r>
              <a:rPr lang="en-GB" dirty="0" smtClean="0">
                <a:latin typeface="Times New Roman" pitchFamily="18" charset="0"/>
                <a:cs typeface="Times New Roman" pitchFamily="18" charset="0"/>
              </a:rPr>
              <a:t>Highest adsorption efficiency is observed in acidic pH. At pH 2.5, the optimal adsorption efficiency is recorded (66.86%).</a:t>
            </a:r>
          </a:p>
          <a:p>
            <a:pPr marL="342900" indent="-342900" algn="just">
              <a:buAutoNum type="arabicPeriod"/>
            </a:pPr>
            <a:r>
              <a:rPr lang="en-GB" dirty="0" smtClean="0">
                <a:latin typeface="Times New Roman" pitchFamily="18" charset="0"/>
                <a:cs typeface="Times New Roman" pitchFamily="18" charset="0"/>
              </a:rPr>
              <a:t>The efficiency continuously decreases with increase in pH. From pH 6-10, the adsorption efficiency ranges from 58% to 48% respectively. </a:t>
            </a:r>
          </a:p>
          <a:p>
            <a:pPr marL="342900" indent="-342900" algn="just">
              <a:buAutoNum type="arabicPeriod"/>
            </a:pPr>
            <a:r>
              <a:rPr lang="en-GB" dirty="0" smtClean="0">
                <a:latin typeface="Times New Roman" pitchFamily="18" charset="0"/>
                <a:cs typeface="Times New Roman" pitchFamily="18" charset="0"/>
              </a:rPr>
              <a:t>At higher alkalinity, the efficiency drastically decreases to 10% approximately.</a:t>
            </a:r>
            <a:endParaRPr lang="en-GB"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smtClean="0">
                <a:latin typeface="Times New Roman" pitchFamily="18" charset="0"/>
                <a:cs typeface="Times New Roman" pitchFamily="18" charset="0"/>
              </a:rPr>
              <a:t>Effect of  contact time on Cr(VI) adsorption efficiency</a:t>
            </a:r>
            <a:endParaRPr lang="en-GB" dirty="0">
              <a:latin typeface="Times New Roman" pitchFamily="18" charset="0"/>
              <a:cs typeface="Times New Roman" pitchFamily="18" charset="0"/>
            </a:endParaRPr>
          </a:p>
        </p:txBody>
      </p:sp>
      <p:sp>
        <p:nvSpPr>
          <p:cNvPr id="3" name="TextBox 2"/>
          <p:cNvSpPr txBox="1"/>
          <p:nvPr/>
        </p:nvSpPr>
        <p:spPr>
          <a:xfrm>
            <a:off x="500034" y="928670"/>
            <a:ext cx="82153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latin typeface="Times New Roman" pitchFamily="18" charset="0"/>
                <a:cs typeface="Times New Roman" pitchFamily="18" charset="0"/>
              </a:rPr>
              <a:t>Initial concentration: 2mg/l</a:t>
            </a:r>
          </a:p>
          <a:p>
            <a:pPr algn="ctr"/>
            <a:r>
              <a:rPr lang="en-GB" dirty="0" smtClean="0">
                <a:latin typeface="Times New Roman" pitchFamily="18" charset="0"/>
                <a:cs typeface="Times New Roman" pitchFamily="18" charset="0"/>
              </a:rPr>
              <a:t>Optimal pH : 2.5</a:t>
            </a:r>
          </a:p>
          <a:p>
            <a:pPr algn="ctr"/>
            <a:r>
              <a:rPr lang="en-GB" dirty="0" smtClean="0">
                <a:latin typeface="Times New Roman" pitchFamily="18" charset="0"/>
                <a:cs typeface="Times New Roman" pitchFamily="18" charset="0"/>
              </a:rPr>
              <a:t>Optimal dose of soil: 5 gm</a:t>
            </a:r>
          </a:p>
          <a:p>
            <a:pPr algn="ctr"/>
            <a:r>
              <a:rPr lang="en-GB" dirty="0" smtClean="0">
                <a:latin typeface="Times New Roman" pitchFamily="18" charset="0"/>
                <a:cs typeface="Times New Roman" pitchFamily="18" charset="0"/>
              </a:rPr>
              <a:t>Variation of contact time : 5-35 minutes</a:t>
            </a:r>
            <a:endParaRPr lang="en-GB" dirty="0">
              <a:latin typeface="Times New Roman" pitchFamily="18" charset="0"/>
              <a:cs typeface="Times New Roman" pitchFamily="18" charset="0"/>
            </a:endParaRPr>
          </a:p>
        </p:txBody>
      </p:sp>
      <p:graphicFrame>
        <p:nvGraphicFramePr>
          <p:cNvPr id="4" name="Chart 3"/>
          <p:cNvGraphicFramePr/>
          <p:nvPr/>
        </p:nvGraphicFramePr>
        <p:xfrm>
          <a:off x="4786314" y="2857496"/>
          <a:ext cx="4143404"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1472" y="2857496"/>
            <a:ext cx="4071966"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buFont typeface="+mj-lt"/>
              <a:buAutoNum type="arabicPeriod"/>
            </a:pPr>
            <a:r>
              <a:rPr lang="en-GB" dirty="0" smtClean="0">
                <a:latin typeface="Times New Roman" pitchFamily="18" charset="0"/>
                <a:cs typeface="Times New Roman" pitchFamily="18" charset="0"/>
              </a:rPr>
              <a:t> Increase of adsorption efficiency from 68.54% in 5 mins to optimal removal efficiency of 69% is observed in 10 mins.</a:t>
            </a:r>
          </a:p>
          <a:p>
            <a:pPr marL="342900" indent="-342900" algn="just">
              <a:buFont typeface="+mj-lt"/>
              <a:buAutoNum type="arabicPeriod"/>
            </a:pPr>
            <a:r>
              <a:rPr lang="en-GB" dirty="0" smtClean="0">
                <a:latin typeface="Times New Roman" pitchFamily="18" charset="0"/>
                <a:cs typeface="Times New Roman" pitchFamily="18" charset="0"/>
              </a:rPr>
              <a:t>The adsorption efficiency starts to decrease after 10 mins. The efficiencies ranges from 50% to 17% with the passage of time and reaches the ultimate low of 14% after 35 mins. </a:t>
            </a:r>
          </a:p>
          <a:p>
            <a:pPr marL="342900" indent="-342900" algn="just">
              <a:buFont typeface="+mj-lt"/>
              <a:buAutoNum type="arabicPeriod"/>
            </a:pPr>
            <a:endParaRPr lang="en-GB" dirty="0" smtClean="0">
              <a:latin typeface="Times New Roman" pitchFamily="18" charset="0"/>
              <a:cs typeface="Times New Roman" pitchFamily="18" charset="0"/>
            </a:endParaRPr>
          </a:p>
          <a:p>
            <a:pPr algn="just"/>
            <a:endParaRPr lang="en-GB"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smtClean="0">
                <a:latin typeface="Times New Roman" pitchFamily="18" charset="0"/>
                <a:cs typeface="Times New Roman" pitchFamily="18" charset="0"/>
              </a:rPr>
              <a:t>Effect of  change in concentration of Cr(VI) on its adsorption efficiency</a:t>
            </a:r>
            <a:endParaRPr lang="en-GB" dirty="0">
              <a:latin typeface="Times New Roman" pitchFamily="18" charset="0"/>
              <a:cs typeface="Times New Roman" pitchFamily="18" charset="0"/>
            </a:endParaRPr>
          </a:p>
        </p:txBody>
      </p:sp>
      <p:graphicFrame>
        <p:nvGraphicFramePr>
          <p:cNvPr id="3" name="Chart 2"/>
          <p:cNvGraphicFramePr/>
          <p:nvPr/>
        </p:nvGraphicFramePr>
        <p:xfrm>
          <a:off x="4071934" y="2500306"/>
          <a:ext cx="4714908"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00034" y="928670"/>
            <a:ext cx="82153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latin typeface="Times New Roman" pitchFamily="18" charset="0"/>
                <a:cs typeface="Times New Roman" pitchFamily="18" charset="0"/>
              </a:rPr>
              <a:t>Optimal pH : 2.5</a:t>
            </a:r>
          </a:p>
          <a:p>
            <a:pPr algn="ctr"/>
            <a:r>
              <a:rPr lang="en-GB" dirty="0" smtClean="0">
                <a:latin typeface="Times New Roman" pitchFamily="18" charset="0"/>
                <a:cs typeface="Times New Roman" pitchFamily="18" charset="0"/>
              </a:rPr>
              <a:t>Optimal dose of soil: 5 gm</a:t>
            </a:r>
          </a:p>
          <a:p>
            <a:pPr algn="ctr"/>
            <a:r>
              <a:rPr lang="en-GB" dirty="0" smtClean="0">
                <a:latin typeface="Times New Roman" pitchFamily="18" charset="0"/>
                <a:cs typeface="Times New Roman" pitchFamily="18" charset="0"/>
              </a:rPr>
              <a:t>Optimal contact time : 10 minutes</a:t>
            </a:r>
          </a:p>
          <a:p>
            <a:pPr algn="ctr"/>
            <a:r>
              <a:rPr lang="en-GB" dirty="0" smtClean="0">
                <a:latin typeface="Times New Roman" pitchFamily="18" charset="0"/>
                <a:cs typeface="Times New Roman" pitchFamily="18" charset="0"/>
              </a:rPr>
              <a:t>Variation of concentration- 1-7 mg/l</a:t>
            </a:r>
            <a:endParaRPr lang="en-GB" dirty="0">
              <a:latin typeface="Times New Roman" pitchFamily="18" charset="0"/>
              <a:cs typeface="Times New Roman" pitchFamily="18" charset="0"/>
            </a:endParaRPr>
          </a:p>
        </p:txBody>
      </p:sp>
      <p:sp>
        <p:nvSpPr>
          <p:cNvPr id="5" name="TextBox 4"/>
          <p:cNvSpPr txBox="1"/>
          <p:nvPr/>
        </p:nvSpPr>
        <p:spPr>
          <a:xfrm>
            <a:off x="571472" y="2500306"/>
            <a:ext cx="3000396"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buAutoNum type="arabicPeriod"/>
            </a:pPr>
            <a:r>
              <a:rPr lang="en-GB" dirty="0" smtClean="0">
                <a:latin typeface="Times New Roman" pitchFamily="18" charset="0"/>
                <a:cs typeface="Times New Roman" pitchFamily="18" charset="0"/>
              </a:rPr>
              <a:t>The adsorption efficiency of soil is maximum for concentration of 1mg/l of Chromium (71.2%)</a:t>
            </a:r>
          </a:p>
          <a:p>
            <a:pPr marL="342900" indent="-342900" algn="just">
              <a:buAutoNum type="arabicPeriod"/>
            </a:pPr>
            <a:r>
              <a:rPr lang="en-GB" dirty="0" smtClean="0">
                <a:latin typeface="Times New Roman" pitchFamily="18" charset="0"/>
                <a:cs typeface="Times New Roman" pitchFamily="18" charset="0"/>
              </a:rPr>
              <a:t>With the increase in concentration, the adsorption efficiency ceases. For a concentration of 7mg/l, the adsorption efficiency is 52.8</a:t>
            </a:r>
            <a:r>
              <a:rPr lang="en-GB" dirty="0" smtClean="0"/>
              <a:t>%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Adsorption isotherms of Cr(VI) using natural soil as adsorbent</a:t>
            </a:r>
            <a:endParaRPr lang="en-US" dirty="0"/>
          </a:p>
        </p:txBody>
      </p:sp>
      <p:graphicFrame>
        <p:nvGraphicFramePr>
          <p:cNvPr id="3" name="Chart 2"/>
          <p:cNvGraphicFramePr/>
          <p:nvPr/>
        </p:nvGraphicFramePr>
        <p:xfrm>
          <a:off x="285720" y="642918"/>
          <a:ext cx="3429024" cy="228601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000496" y="642918"/>
            <a:ext cx="321471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Langmuir monolayer adsorption capacity : 0.08 mg/gm</a:t>
            </a:r>
          </a:p>
          <a:p>
            <a:r>
              <a:rPr lang="en-US" dirty="0" smtClean="0">
                <a:latin typeface="Times New Roman" pitchFamily="18" charset="0"/>
                <a:cs typeface="Times New Roman" pitchFamily="18" charset="0"/>
              </a:rPr>
              <a:t>Langmuir constant : 2.49 l g/l</a:t>
            </a:r>
            <a:endParaRPr lang="en-US" dirty="0">
              <a:latin typeface="Times New Roman" pitchFamily="18" charset="0"/>
              <a:cs typeface="Times New Roman" pitchFamily="18" charset="0"/>
            </a:endParaRPr>
          </a:p>
        </p:txBody>
      </p:sp>
      <p:graphicFrame>
        <p:nvGraphicFramePr>
          <p:cNvPr id="7" name="Chart 6"/>
          <p:cNvGraphicFramePr/>
          <p:nvPr/>
        </p:nvGraphicFramePr>
        <p:xfrm>
          <a:off x="357158" y="3071810"/>
          <a:ext cx="335758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929058" y="3214686"/>
            <a:ext cx="3571900" cy="923330"/>
          </a:xfrm>
          <a:prstGeom prst="rect">
            <a:avLst/>
          </a:prstGeom>
          <a:noFill/>
        </p:spPr>
        <p:txBody>
          <a:bodyPr wrap="square" rtlCol="0">
            <a:spAutoFit/>
          </a:bodyPr>
          <a:lstStyle/>
          <a:p>
            <a:pPr algn="just"/>
            <a:r>
              <a:rPr lang="en-US" dirty="0" err="1" smtClean="0">
                <a:latin typeface="Times New Roman" pitchFamily="18" charset="0"/>
                <a:cs typeface="Times New Roman" pitchFamily="18" charset="0"/>
              </a:rPr>
              <a:t>Freundlich</a:t>
            </a:r>
            <a:r>
              <a:rPr lang="en-US" dirty="0" smtClean="0">
                <a:latin typeface="Times New Roman" pitchFamily="18" charset="0"/>
                <a:cs typeface="Times New Roman" pitchFamily="18" charset="0"/>
              </a:rPr>
              <a:t> adsorption isotherm :</a:t>
            </a:r>
          </a:p>
          <a:p>
            <a:pPr algn="just"/>
            <a:r>
              <a:rPr lang="en-US" dirty="0" err="1" smtClean="0">
                <a:latin typeface="Times New Roman" pitchFamily="18" charset="0"/>
                <a:cs typeface="Times New Roman" pitchFamily="18" charset="0"/>
              </a:rPr>
              <a:t>Kf</a:t>
            </a:r>
            <a:r>
              <a:rPr lang="en-US" dirty="0" smtClean="0">
                <a:latin typeface="Times New Roman" pitchFamily="18" charset="0"/>
                <a:cs typeface="Times New Roman" pitchFamily="18" charset="0"/>
              </a:rPr>
              <a:t> :0.05377</a:t>
            </a:r>
          </a:p>
          <a:p>
            <a:pPr algn="just"/>
            <a:r>
              <a:rPr lang="en-US" dirty="0" smtClean="0">
                <a:latin typeface="Times New Roman" pitchFamily="18" charset="0"/>
                <a:cs typeface="Times New Roman" pitchFamily="18" charset="0"/>
              </a:rPr>
              <a:t>1/n : .724</a:t>
            </a:r>
            <a:endParaRPr lang="en-US" dirty="0">
              <a:latin typeface="Times New Roman" pitchFamily="18" charset="0"/>
              <a:cs typeface="Times New Roman" pitchFamily="18" charset="0"/>
            </a:endParaRPr>
          </a:p>
        </p:txBody>
      </p:sp>
      <p:sp>
        <p:nvSpPr>
          <p:cNvPr id="8" name="TextBox 7"/>
          <p:cNvSpPr txBox="1"/>
          <p:nvPr/>
        </p:nvSpPr>
        <p:spPr>
          <a:xfrm>
            <a:off x="3786182" y="5000636"/>
            <a:ext cx="5214942"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smtClean="0">
                <a:latin typeface="Times New Roman" pitchFamily="18" charset="0"/>
                <a:cs typeface="Times New Roman" pitchFamily="18" charset="0"/>
              </a:rPr>
              <a:t>The highest value of regression co-efficient is observed in </a:t>
            </a:r>
            <a:r>
              <a:rPr lang="en-US" dirty="0" err="1" smtClean="0">
                <a:latin typeface="Times New Roman" pitchFamily="18" charset="0"/>
                <a:cs typeface="Times New Roman" pitchFamily="18" charset="0"/>
              </a:rPr>
              <a:t>Freundlich</a:t>
            </a:r>
            <a:r>
              <a:rPr lang="en-US" dirty="0" smtClean="0">
                <a:latin typeface="Times New Roman" pitchFamily="18" charset="0"/>
                <a:cs typeface="Times New Roman" pitchFamily="18" charset="0"/>
              </a:rPr>
              <a:t> isotherm predominance of multilayer adsorption and the presence of  heterogeneous  adsorption surface. But the adsorption capacity is extremely low in this case.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8286808"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following conclusions can be derived from the study :</a:t>
            </a:r>
          </a:p>
          <a:p>
            <a:endParaRPr lang="en-US" dirty="0"/>
          </a:p>
        </p:txBody>
      </p:sp>
      <p:sp>
        <p:nvSpPr>
          <p:cNvPr id="3" name="TextBox 2"/>
          <p:cNvSpPr txBox="1"/>
          <p:nvPr/>
        </p:nvSpPr>
        <p:spPr>
          <a:xfrm>
            <a:off x="571472" y="1142984"/>
            <a:ext cx="814393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AutoNum type="arabicPeriod"/>
            </a:pPr>
            <a:r>
              <a:rPr lang="en-US" dirty="0" smtClean="0">
                <a:latin typeface="Times New Roman" pitchFamily="18" charset="0"/>
                <a:cs typeface="Times New Roman" pitchFamily="18" charset="0"/>
              </a:rPr>
              <a:t>The topsoil has negligible Iron or Manganese content which resulted in  low adsorption capacity .</a:t>
            </a:r>
          </a:p>
          <a:p>
            <a:pPr marL="342900" indent="-342900" algn="just">
              <a:buAutoNum type="arabicPeriod"/>
            </a:pPr>
            <a:r>
              <a:rPr lang="en-US" dirty="0" smtClean="0">
                <a:latin typeface="Times New Roman" pitchFamily="18" charset="0"/>
                <a:cs typeface="Times New Roman" pitchFamily="18" charset="0"/>
              </a:rPr>
              <a:t>For a concentration of 2mg/l concentration of Cr(VI) , maximum 69 % adsorption efficiency is achieved. </a:t>
            </a:r>
          </a:p>
          <a:p>
            <a:pPr marL="342900" indent="-342900" algn="just">
              <a:buAutoNum type="arabicPeriod"/>
            </a:pPr>
            <a:r>
              <a:rPr lang="en-US" dirty="0" smtClean="0">
                <a:latin typeface="Times New Roman" pitchFamily="18" charset="0"/>
                <a:cs typeface="Times New Roman" pitchFamily="18" charset="0"/>
              </a:rPr>
              <a:t>Both monolayer and multilayer adsorptions are predominant in this study.</a:t>
            </a:r>
          </a:p>
          <a:p>
            <a:pPr marL="342900" indent="-342900" algn="just">
              <a:buAutoNum type="arabicPeriod"/>
            </a:pPr>
            <a:endParaRPr lang="en-US" dirty="0" smtClean="0">
              <a:latin typeface="Times New Roman" pitchFamily="18" charset="0"/>
              <a:cs typeface="Times New Roman" pitchFamily="18" charset="0"/>
            </a:endParaRPr>
          </a:p>
          <a:p>
            <a:pPr marL="342900" indent="-342900" algn="just">
              <a:buAutoNum type="arabicPeriod"/>
            </a:pPr>
            <a:r>
              <a:rPr lang="en-US" dirty="0" smtClean="0">
                <a:latin typeface="Times New Roman" pitchFamily="18" charset="0"/>
                <a:cs typeface="Times New Roman" pitchFamily="18" charset="0"/>
              </a:rPr>
              <a:t>The adsorption of Cr(VI) is pH dependent . The rate of formation of Chromate or dichromate is crucial to determine the contaminant plume.</a:t>
            </a:r>
          </a:p>
          <a:p>
            <a:pPr marL="342900" indent="-342900" algn="just">
              <a:buAutoNum type="arabicPeriod"/>
            </a:pPr>
            <a:r>
              <a:rPr lang="en-US" dirty="0" smtClean="0">
                <a:latin typeface="Times New Roman" pitchFamily="18" charset="0"/>
                <a:cs typeface="Times New Roman" pitchFamily="18" charset="0"/>
              </a:rPr>
              <a:t>For any accidental leakage of Cr(VI) from a stainless steel plant located nearby, the risk of contamination of the ambient groundwater is extremely high</a:t>
            </a:r>
          </a:p>
          <a:p>
            <a:pPr marL="342900" indent="-342900" algn="just">
              <a:buAutoNum type="arabicPeriod"/>
            </a:pPr>
            <a:r>
              <a:rPr lang="en-US" dirty="0" smtClean="0">
                <a:latin typeface="Times New Roman" pitchFamily="18" charset="0"/>
                <a:cs typeface="Times New Roman" pitchFamily="18" charset="0"/>
              </a:rPr>
              <a:t>Proper treatment mechanisms are required to delay the travel of the contaminant plume from polluting the shallow groundwater table.</a:t>
            </a:r>
            <a:endParaRPr lang="en-US" dirty="0">
              <a:latin typeface="Times New Roman" pitchFamily="18" charset="0"/>
              <a:cs typeface="Times New Roman" pitchFamily="18" charset="0"/>
            </a:endParaRPr>
          </a:p>
        </p:txBody>
      </p:sp>
      <p:sp>
        <p:nvSpPr>
          <p:cNvPr id="4" name="TextBox 3"/>
          <p:cNvSpPr txBox="1"/>
          <p:nvPr/>
        </p:nvSpPr>
        <p:spPr>
          <a:xfrm>
            <a:off x="0" y="0"/>
            <a:ext cx="9144000"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dirty="0" smtClean="0">
                <a:latin typeface="Times New Roman" pitchFamily="18" charset="0"/>
                <a:cs typeface="Times New Roman" pitchFamily="18" charset="0"/>
              </a:rPr>
              <a:t>CONCLUSIONS</a:t>
            </a:r>
            <a:endParaRPr lang="en-GB"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400" dirty="0" smtClean="0">
                <a:latin typeface="Times New Roman" pitchFamily="18" charset="0"/>
                <a:cs typeface="Times New Roman" pitchFamily="18" charset="0"/>
              </a:rPr>
              <a:t>References</a:t>
            </a:r>
            <a:endParaRPr lang="en-GB" sz="2400" dirty="0">
              <a:latin typeface="Times New Roman" pitchFamily="18" charset="0"/>
              <a:cs typeface="Times New Roman" pitchFamily="18" charset="0"/>
            </a:endParaRPr>
          </a:p>
        </p:txBody>
      </p:sp>
      <p:sp>
        <p:nvSpPr>
          <p:cNvPr id="3" name="Rectangle 2"/>
          <p:cNvSpPr/>
          <p:nvPr/>
        </p:nvSpPr>
        <p:spPr>
          <a:xfrm>
            <a:off x="214282" y="612845"/>
            <a:ext cx="8643998"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lvl="0" indent="-342900" algn="just">
              <a:buFont typeface="Arial" pitchFamily="34" charset="0"/>
              <a:buChar char="•"/>
            </a:pPr>
            <a:r>
              <a:rPr lang="en-GB" sz="1400" dirty="0" smtClean="0">
                <a:solidFill>
                  <a:srgbClr val="000000"/>
                </a:solidFill>
                <a:latin typeface="Times New Roman"/>
                <a:ea typeface="Times New Roman"/>
              </a:rPr>
              <a:t>Kan, C.C., </a:t>
            </a:r>
            <a:r>
              <a:rPr lang="en-GB" sz="1400" dirty="0" err="1" smtClean="0">
                <a:solidFill>
                  <a:srgbClr val="000000"/>
                </a:solidFill>
                <a:latin typeface="Times New Roman"/>
                <a:ea typeface="Times New Roman"/>
              </a:rPr>
              <a:t>Ibe</a:t>
            </a:r>
            <a:r>
              <a:rPr lang="en-GB" sz="1400" dirty="0" smtClean="0">
                <a:solidFill>
                  <a:srgbClr val="000000"/>
                </a:solidFill>
                <a:latin typeface="Times New Roman"/>
                <a:ea typeface="Times New Roman"/>
              </a:rPr>
              <a:t>, A.H., Rivera, K.K.P., and </a:t>
            </a:r>
            <a:r>
              <a:rPr lang="en-GB" sz="1400" dirty="0" err="1" smtClean="0">
                <a:solidFill>
                  <a:srgbClr val="000000"/>
                </a:solidFill>
                <a:latin typeface="Times New Roman"/>
                <a:ea typeface="Times New Roman"/>
              </a:rPr>
              <a:t>Arazo</a:t>
            </a:r>
            <a:r>
              <a:rPr lang="en-GB" sz="1400" dirty="0" smtClean="0">
                <a:solidFill>
                  <a:srgbClr val="000000"/>
                </a:solidFill>
                <a:latin typeface="Times New Roman"/>
                <a:ea typeface="Times New Roman"/>
              </a:rPr>
              <a:t>, R.O. (2017). Hexavalent chromium removal from aqueous solution by adsorbents synthesized from groundwater treatment 	residuals. </a:t>
            </a:r>
            <a:r>
              <a:rPr lang="en-GB" sz="1400" i="1" dirty="0" smtClean="0">
                <a:solidFill>
                  <a:srgbClr val="000000"/>
                </a:solidFill>
                <a:latin typeface="Times New Roman"/>
                <a:ea typeface="Times New Roman"/>
              </a:rPr>
              <a:t>Sustainable Environment Research</a:t>
            </a:r>
            <a:r>
              <a:rPr lang="en-GB" sz="1400" dirty="0" smtClean="0">
                <a:solidFill>
                  <a:srgbClr val="000000"/>
                </a:solidFill>
                <a:latin typeface="Times New Roman"/>
                <a:ea typeface="Times New Roman"/>
              </a:rPr>
              <a:t>, 163-171.</a:t>
            </a:r>
            <a:endParaRPr lang="en-GB" sz="1400" dirty="0" smtClean="0">
              <a:solidFill>
                <a:prstClr val="black"/>
              </a:solidFill>
              <a:latin typeface="Times New Roman"/>
              <a:ea typeface="Times New Roman"/>
            </a:endParaRPr>
          </a:p>
          <a:p>
            <a:pPr marL="342900" lvl="0" indent="-342900" algn="just">
              <a:buFont typeface="Arial" pitchFamily="34" charset="0"/>
              <a:buChar char="•"/>
            </a:pPr>
            <a:r>
              <a:rPr lang="en-GB" sz="1400" dirty="0" smtClean="0">
                <a:solidFill>
                  <a:srgbClr val="000000"/>
                </a:solidFill>
                <a:latin typeface="Times New Roman"/>
                <a:ea typeface="Times New Roman"/>
              </a:rPr>
              <a:t>Liu, Y.,  Li, Y., </a:t>
            </a:r>
            <a:r>
              <a:rPr lang="en-GB" sz="1400" dirty="0" err="1" smtClean="0">
                <a:solidFill>
                  <a:srgbClr val="000000"/>
                </a:solidFill>
                <a:latin typeface="Times New Roman"/>
                <a:ea typeface="Times New Roman"/>
              </a:rPr>
              <a:t>Hu</a:t>
            </a:r>
            <a:r>
              <a:rPr lang="en-GB" sz="1400" dirty="0" smtClean="0">
                <a:solidFill>
                  <a:srgbClr val="000000"/>
                </a:solidFill>
                <a:latin typeface="Times New Roman"/>
                <a:ea typeface="Times New Roman"/>
              </a:rPr>
              <a:t>, Y., </a:t>
            </a:r>
            <a:r>
              <a:rPr lang="en-GB" sz="1400" dirty="0" err="1" smtClean="0">
                <a:solidFill>
                  <a:srgbClr val="000000"/>
                </a:solidFill>
                <a:latin typeface="Times New Roman"/>
                <a:ea typeface="Times New Roman"/>
              </a:rPr>
              <a:t>Mostofa</a:t>
            </a:r>
            <a:r>
              <a:rPr lang="en-GB" sz="1400" dirty="0" smtClean="0">
                <a:solidFill>
                  <a:srgbClr val="000000"/>
                </a:solidFill>
                <a:latin typeface="Times New Roman"/>
                <a:ea typeface="Times New Roman"/>
              </a:rPr>
              <a:t>, K.M.G., Li, S., and Liu, Z. (2019). Adsorption 	Characteristics and Transport Behaviour of Cr(VI) in Shallow Aquifers Surrounding a 	Chromium Ore Processing Residue (COPR) Dumpsite. </a:t>
            </a:r>
            <a:r>
              <a:rPr lang="en-GB" sz="1400" i="1" dirty="0" smtClean="0">
                <a:solidFill>
                  <a:srgbClr val="000000"/>
                </a:solidFill>
                <a:latin typeface="Times New Roman"/>
                <a:ea typeface="Times New Roman"/>
              </a:rPr>
              <a:t>Journal of Chemistry</a:t>
            </a:r>
            <a:r>
              <a:rPr lang="en-GB" sz="1400" dirty="0" smtClean="0">
                <a:solidFill>
                  <a:srgbClr val="000000"/>
                </a:solidFill>
                <a:latin typeface="Times New Roman"/>
                <a:ea typeface="Times New Roman"/>
              </a:rPr>
              <a:t>, 4932837.</a:t>
            </a:r>
            <a:endParaRPr lang="en-GB" sz="1400" dirty="0" smtClean="0">
              <a:solidFill>
                <a:prstClr val="black"/>
              </a:solidFill>
              <a:latin typeface="Times New Roman"/>
              <a:ea typeface="Times New Roman"/>
            </a:endParaRPr>
          </a:p>
          <a:p>
            <a:pPr marL="342900" lvl="0" indent="-342900" algn="just">
              <a:buFont typeface="Arial" pitchFamily="34" charset="0"/>
              <a:buChar char="•"/>
            </a:pPr>
            <a:r>
              <a:rPr lang="en-GB" sz="1400" dirty="0" smtClean="0">
                <a:solidFill>
                  <a:srgbClr val="000000"/>
                </a:solidFill>
                <a:latin typeface="Times New Roman"/>
                <a:ea typeface="Times New Roman"/>
              </a:rPr>
              <a:t>Ye, T., Li, H., Wang ,  Z.H., Huang, R., Yu, Y., Yang, Z., </a:t>
            </a:r>
            <a:r>
              <a:rPr lang="en-GB" sz="1400" dirty="0" err="1" smtClean="0">
                <a:solidFill>
                  <a:srgbClr val="000000"/>
                </a:solidFill>
                <a:latin typeface="Times New Roman"/>
                <a:ea typeface="Times New Roman"/>
              </a:rPr>
              <a:t>Gao</a:t>
            </a:r>
            <a:r>
              <a:rPr lang="en-GB" sz="1400" dirty="0" smtClean="0">
                <a:solidFill>
                  <a:srgbClr val="000000"/>
                </a:solidFill>
                <a:latin typeface="Times New Roman"/>
                <a:ea typeface="Times New Roman"/>
              </a:rPr>
              <a:t>, C., and </a:t>
            </a:r>
            <a:r>
              <a:rPr lang="en-GB" sz="1400" dirty="0" err="1" smtClean="0">
                <a:solidFill>
                  <a:srgbClr val="000000"/>
                </a:solidFill>
                <a:latin typeface="Times New Roman"/>
                <a:ea typeface="Times New Roman"/>
              </a:rPr>
              <a:t>Xie</a:t>
            </a:r>
            <a:r>
              <a:rPr lang="en-GB" sz="1400" dirty="0" smtClean="0">
                <a:solidFill>
                  <a:srgbClr val="000000"/>
                </a:solidFill>
                <a:latin typeface="Times New Roman"/>
                <a:ea typeface="Times New Roman"/>
              </a:rPr>
              <a:t> , C.(2019). Transport and fate of hexavalent chromium in slag–soil system. </a:t>
            </a:r>
            <a:r>
              <a:rPr lang="en-GB" sz="1400" i="1" dirty="0" smtClean="0">
                <a:solidFill>
                  <a:srgbClr val="000000"/>
                </a:solidFill>
                <a:latin typeface="Times New Roman"/>
                <a:ea typeface="Times New Roman"/>
              </a:rPr>
              <a:t>Environmental Earth Sciences</a:t>
            </a:r>
            <a:r>
              <a:rPr lang="en-GB" sz="1400" dirty="0" smtClean="0">
                <a:solidFill>
                  <a:srgbClr val="000000"/>
                </a:solidFill>
                <a:latin typeface="Times New Roman"/>
                <a:ea typeface="Times New Roman"/>
              </a:rPr>
              <a:t>, 78:239.</a:t>
            </a:r>
            <a:endParaRPr lang="en-GB" sz="1400" dirty="0" smtClean="0">
              <a:solidFill>
                <a:prstClr val="black"/>
              </a:solidFill>
              <a:latin typeface="Times New Roman"/>
              <a:ea typeface="Times New Roman"/>
            </a:endParaRPr>
          </a:p>
          <a:p>
            <a:pPr marL="342900" lvl="0" indent="-342900" algn="just"/>
            <a:r>
              <a:rPr lang="en-US" sz="1400" dirty="0" smtClean="0">
                <a:solidFill>
                  <a:srgbClr val="000000"/>
                </a:solidFill>
                <a:latin typeface="Times New Roman"/>
                <a:ea typeface="Times New Roman"/>
              </a:rPr>
              <a:t> </a:t>
            </a:r>
            <a:endParaRPr lang="en-GB" sz="1400" dirty="0" smtClean="0">
              <a:solidFill>
                <a:prstClr val="black"/>
              </a:solidFill>
              <a:latin typeface="Times New Roman"/>
              <a:ea typeface="Times New Roman"/>
            </a:endParaRPr>
          </a:p>
          <a:p>
            <a:pPr lvl="0" algn="just"/>
            <a:endParaRPr lang="en-GB" sz="1400" dirty="0">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INTRODUCTION</a:t>
            </a:r>
            <a:endParaRPr lang="en-U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7" name="Rectangle 6"/>
          <p:cNvSpPr/>
          <p:nvPr/>
        </p:nvSpPr>
        <p:spPr>
          <a:xfrm>
            <a:off x="500034" y="714356"/>
            <a:ext cx="8143932" cy="6001643"/>
          </a:xfrm>
          <a:prstGeom prst="rect">
            <a:avLst/>
          </a:prstGeom>
          <a:ln w="28575">
            <a:solidFill>
              <a:schemeClr val="accent2"/>
            </a:solidFill>
          </a:ln>
        </p:spPr>
        <p:txBody>
          <a:bodyPr wrap="square">
            <a:spAutoFit/>
          </a:bodyPr>
          <a:lstStyle/>
          <a:p>
            <a:pPr algn="just">
              <a:buFont typeface="Arial" pitchFamily="34" charset="0"/>
              <a:buChar char="•"/>
            </a:pPr>
            <a:r>
              <a:rPr lang="en-GB" sz="1600" dirty="0" smtClean="0">
                <a:solidFill>
                  <a:srgbClr val="000000"/>
                </a:solidFill>
                <a:latin typeface="Times New Roman"/>
                <a:ea typeface="Calibri"/>
              </a:rPr>
              <a:t>Chromium is released into the environment through various industrial sources like: steel and alloy production, electroplating, leather tanning, refractory synthesis etc.(Ye et al.,2019). </a:t>
            </a:r>
          </a:p>
          <a:p>
            <a:pPr algn="just"/>
            <a:endParaRPr lang="en-GB" sz="1600" dirty="0" smtClean="0">
              <a:solidFill>
                <a:srgbClr val="000000"/>
              </a:solidFill>
              <a:latin typeface="Times New Roman"/>
              <a:ea typeface="Calibri"/>
            </a:endParaRPr>
          </a:p>
          <a:p>
            <a:pPr algn="just">
              <a:buFont typeface="Arial" pitchFamily="34" charset="0"/>
              <a:buChar char="•"/>
            </a:pPr>
            <a:r>
              <a:rPr lang="en-GB" sz="1600" dirty="0" smtClean="0">
                <a:solidFill>
                  <a:srgbClr val="000000"/>
                </a:solidFill>
                <a:latin typeface="Times New Roman"/>
                <a:ea typeface="Calibri"/>
              </a:rPr>
              <a:t>Chromium exists as Cr(III) and Cr(VI) in nature and have different physical and chemical characteristics including toxicity, reactivity and mobility(Liu et al.,2019). </a:t>
            </a:r>
          </a:p>
          <a:p>
            <a:pPr algn="just"/>
            <a:endParaRPr lang="en-GB" sz="1600" dirty="0" smtClean="0">
              <a:solidFill>
                <a:srgbClr val="000000"/>
              </a:solidFill>
              <a:latin typeface="Times New Roman"/>
              <a:ea typeface="Calibri"/>
            </a:endParaRPr>
          </a:p>
          <a:p>
            <a:pPr algn="just">
              <a:buFont typeface="Arial" pitchFamily="34" charset="0"/>
              <a:buChar char="•"/>
            </a:pPr>
            <a:r>
              <a:rPr lang="en-GB" sz="1600" dirty="0" smtClean="0">
                <a:solidFill>
                  <a:srgbClr val="000000"/>
                </a:solidFill>
                <a:latin typeface="Times New Roman"/>
                <a:ea typeface="Calibri"/>
              </a:rPr>
              <a:t>The trivalent chromium is an important element for living beings while the hexavalent chromium is carcinogenic, toxic (more than 500 times of Cr(III) in aqueous solution) , non-biodegradable and is responsible for liver and kidney damage when consumed (Kan et al., 2017).</a:t>
            </a:r>
          </a:p>
          <a:p>
            <a:pPr algn="just">
              <a:buFont typeface="Arial" pitchFamily="34" charset="0"/>
              <a:buChar char="•"/>
            </a:pPr>
            <a:endParaRPr lang="en-GB" sz="1600" dirty="0" smtClean="0">
              <a:solidFill>
                <a:srgbClr val="000000"/>
              </a:solidFill>
              <a:latin typeface="Times New Roman"/>
            </a:endParaRPr>
          </a:p>
          <a:p>
            <a:pPr algn="just">
              <a:buFont typeface="Arial" pitchFamily="34" charset="0"/>
              <a:buChar char="•"/>
            </a:pPr>
            <a:r>
              <a:rPr lang="en-GB" sz="1600" dirty="0" smtClean="0">
                <a:solidFill>
                  <a:srgbClr val="000000"/>
                </a:solidFill>
                <a:latin typeface="Times New Roman"/>
                <a:ea typeface="Calibri"/>
              </a:rPr>
              <a:t>Due to several health adversities and high solubility, Cr(VI) poses a serious environmental threat and needs to be reduced to its stable form Cr(III) for its remediation. Therefore, it is essential to study the transport and fate of Cr(VI) through soil and water to assess the water quality changes and the extent of contamination that it might cause over time.</a:t>
            </a:r>
          </a:p>
          <a:p>
            <a:pPr algn="just">
              <a:buFont typeface="Arial" pitchFamily="34" charset="0"/>
              <a:buChar char="•"/>
            </a:pPr>
            <a:endParaRPr lang="en-GB" sz="1600" dirty="0">
              <a:solidFill>
                <a:srgbClr val="000000"/>
              </a:solidFill>
              <a:latin typeface="Times New Roman"/>
            </a:endParaRPr>
          </a:p>
          <a:p>
            <a:pPr algn="just">
              <a:buFont typeface="Arial" pitchFamily="34" charset="0"/>
              <a:buChar char="•"/>
            </a:pPr>
            <a:r>
              <a:rPr lang="en-GB" sz="1600" dirty="0" smtClean="0">
                <a:solidFill>
                  <a:srgbClr val="000000"/>
                </a:solidFill>
                <a:latin typeface="Times New Roman"/>
              </a:rPr>
              <a:t>During the transport of </a:t>
            </a:r>
            <a:r>
              <a:rPr lang="en-GB" sz="1600" dirty="0" smtClean="0">
                <a:solidFill>
                  <a:srgbClr val="000000"/>
                </a:solidFill>
                <a:latin typeface="Times New Roman"/>
                <a:ea typeface="Calibri"/>
              </a:rPr>
              <a:t>Cr(VI) in a porous media adsorption by the soil sediment play an important role in its natural attenuation .Therefore, the soil lithology and its chemical composition needs to be assessed when Cr(VI) gets accidentally leaked from a stainless steel plant located in the area.</a:t>
            </a:r>
          </a:p>
          <a:p>
            <a:pPr algn="just">
              <a:buFont typeface="Arial" pitchFamily="34" charset="0"/>
              <a:buChar char="•"/>
            </a:pPr>
            <a:endParaRPr lang="en-GB" sz="1600" dirty="0">
              <a:solidFill>
                <a:srgbClr val="000000"/>
              </a:solidFill>
              <a:latin typeface="Times New Roman"/>
            </a:endParaRPr>
          </a:p>
          <a:p>
            <a:pPr algn="just"/>
            <a:r>
              <a:rPr lang="en-GB" sz="1600" dirty="0" smtClean="0">
                <a:solidFill>
                  <a:srgbClr val="000000"/>
                </a:solidFill>
                <a:latin typeface="Times New Roman"/>
              </a:rPr>
              <a:t>In this study, the natural adsorption capacity of the topsoil located in Rupnagar district, Punjab, India is calculated by batch adsorption studies where the initial concentration of </a:t>
            </a:r>
            <a:r>
              <a:rPr lang="en-GB" sz="1600" dirty="0" smtClean="0">
                <a:solidFill>
                  <a:srgbClr val="000000"/>
                </a:solidFill>
                <a:latin typeface="Times New Roman"/>
                <a:ea typeface="Calibri"/>
              </a:rPr>
              <a:t>Cr(VI) is assumed to be 2mg/l. Various effects of parameters like quantity of soil, pH , etc, are also predicted in this study.</a:t>
            </a:r>
            <a:endParaRPr lang="en-GB" sz="1600" dirty="0">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IN" dirty="0" smtClean="0">
                <a:latin typeface="Times New Roman" pitchFamily="18" charset="0"/>
                <a:cs typeface="Times New Roman" pitchFamily="18" charset="0"/>
              </a:rPr>
              <a:t>Transport of Cr(VI) in soil media when no adsorption occurs</a:t>
            </a:r>
            <a:endParaRPr lang="en-US" dirty="0">
              <a:latin typeface="Times New Roman" pitchFamily="18" charset="0"/>
              <a:cs typeface="Times New Roman" pitchFamily="18" charset="0"/>
            </a:endParaRPr>
          </a:p>
        </p:txBody>
      </p:sp>
      <p:sp>
        <p:nvSpPr>
          <p:cNvPr id="3" name="TextBox 2"/>
          <p:cNvSpPr txBox="1"/>
          <p:nvPr/>
        </p:nvSpPr>
        <p:spPr>
          <a:xfrm>
            <a:off x="0" y="0"/>
            <a:ext cx="1143008" cy="369332"/>
          </a:xfrm>
          <a:prstGeom prst="rect">
            <a:avLst/>
          </a:prstGeom>
          <a:noFill/>
        </p:spPr>
        <p:txBody>
          <a:bodyPr wrap="square" rtlCol="0">
            <a:spAutoFit/>
          </a:bodyPr>
          <a:lstStyle/>
          <a:p>
            <a:r>
              <a:rPr lang="en-IN" dirty="0" smtClean="0">
                <a:solidFill>
                  <a:schemeClr val="bg1"/>
                </a:solidFill>
              </a:rPr>
              <a:t>Example</a:t>
            </a:r>
            <a:endParaRPr lang="en-US" dirty="0">
              <a:solidFill>
                <a:schemeClr val="bg1"/>
              </a:solidFill>
            </a:endParaRPr>
          </a:p>
        </p:txBody>
      </p:sp>
      <p:grpSp>
        <p:nvGrpSpPr>
          <p:cNvPr id="33" name="Group 48"/>
          <p:cNvGrpSpPr>
            <a:grpSpLocks/>
          </p:cNvGrpSpPr>
          <p:nvPr/>
        </p:nvGrpSpPr>
        <p:grpSpPr bwMode="auto">
          <a:xfrm>
            <a:off x="17859468" y="27074978"/>
            <a:ext cx="8346934" cy="4278120"/>
            <a:chOff x="142844" y="1214422"/>
            <a:chExt cx="8786874" cy="3143272"/>
          </a:xfrm>
        </p:grpSpPr>
        <p:pic>
          <p:nvPicPr>
            <p:cNvPr id="34" name="Picture 33" descr="C:\Users\shreya ganguly\Desktop\results\0.3 years.JPG"/>
            <p:cNvPicPr/>
            <p:nvPr/>
          </p:nvPicPr>
          <p:blipFill>
            <a:blip r:embed="rId2"/>
            <a:stretch>
              <a:fillRect/>
            </a:stretch>
          </p:blipFill>
          <p:spPr bwMode="auto">
            <a:xfrm>
              <a:off x="142844" y="1214422"/>
              <a:ext cx="1285737" cy="157163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35" name="Picture 34" descr="C:\Users\shreya ganguly\Desktop\results\0.6 years.JPG"/>
            <p:cNvPicPr/>
            <p:nvPr/>
          </p:nvPicPr>
          <p:blipFill>
            <a:blip r:embed="rId3"/>
            <a:stretch>
              <a:fillRect/>
            </a:stretch>
          </p:blipFill>
          <p:spPr bwMode="auto">
            <a:xfrm>
              <a:off x="1500250" y="1214422"/>
              <a:ext cx="1428212" cy="157163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36" name="Picture 35" descr="1.JPG"/>
            <p:cNvPicPr/>
            <p:nvPr/>
          </p:nvPicPr>
          <p:blipFill>
            <a:blip r:embed="rId4"/>
            <a:stretch>
              <a:fillRect/>
            </a:stretch>
          </p:blipFill>
          <p:spPr>
            <a:xfrm>
              <a:off x="3000133" y="1214422"/>
              <a:ext cx="1429076" cy="1571636"/>
            </a:xfrm>
            <a:prstGeom prst="rect">
              <a:avLst/>
            </a:prstGeom>
          </p:spPr>
          <p:style>
            <a:lnRef idx="2">
              <a:schemeClr val="accent2"/>
            </a:lnRef>
            <a:fillRef idx="1">
              <a:schemeClr val="lt1"/>
            </a:fillRef>
            <a:effectRef idx="0">
              <a:schemeClr val="accent2"/>
            </a:effectRef>
            <a:fontRef idx="minor">
              <a:schemeClr val="dk1"/>
            </a:fontRef>
          </p:style>
        </p:pic>
        <p:pic>
          <p:nvPicPr>
            <p:cNvPr id="37" name="Picture 36" descr="3.JPG"/>
            <p:cNvPicPr/>
            <p:nvPr/>
          </p:nvPicPr>
          <p:blipFill>
            <a:blip r:embed="rId5"/>
            <a:stretch>
              <a:fillRect/>
            </a:stretch>
          </p:blipFill>
          <p:spPr>
            <a:xfrm>
              <a:off x="4500878" y="1214422"/>
              <a:ext cx="1428212" cy="1571636"/>
            </a:xfrm>
            <a:prstGeom prst="rect">
              <a:avLst/>
            </a:prstGeom>
          </p:spPr>
          <p:style>
            <a:lnRef idx="2">
              <a:schemeClr val="accent2"/>
            </a:lnRef>
            <a:fillRef idx="1">
              <a:schemeClr val="lt1"/>
            </a:fillRef>
            <a:effectRef idx="0">
              <a:schemeClr val="accent2"/>
            </a:effectRef>
            <a:fontRef idx="minor">
              <a:schemeClr val="dk1"/>
            </a:fontRef>
          </p:style>
        </p:pic>
        <p:pic>
          <p:nvPicPr>
            <p:cNvPr id="38" name="Picture 37" descr="6.JPG"/>
            <p:cNvPicPr/>
            <p:nvPr/>
          </p:nvPicPr>
          <p:blipFill>
            <a:blip r:embed="rId6"/>
            <a:stretch>
              <a:fillRect/>
            </a:stretch>
          </p:blipFill>
          <p:spPr>
            <a:xfrm>
              <a:off x="6000760" y="1214422"/>
              <a:ext cx="1357406" cy="1571636"/>
            </a:xfrm>
            <a:prstGeom prst="rect">
              <a:avLst/>
            </a:prstGeom>
          </p:spPr>
          <p:style>
            <a:lnRef idx="2">
              <a:schemeClr val="accent2"/>
            </a:lnRef>
            <a:fillRef idx="1">
              <a:schemeClr val="lt1"/>
            </a:fillRef>
            <a:effectRef idx="0">
              <a:schemeClr val="accent2"/>
            </a:effectRef>
            <a:fontRef idx="minor">
              <a:schemeClr val="dk1"/>
            </a:fontRef>
          </p:style>
        </p:pic>
        <p:pic>
          <p:nvPicPr>
            <p:cNvPr id="39" name="Picture 38" descr="12.JPG"/>
            <p:cNvPicPr/>
            <p:nvPr/>
          </p:nvPicPr>
          <p:blipFill>
            <a:blip r:embed="rId7"/>
            <a:stretch>
              <a:fillRect/>
            </a:stretch>
          </p:blipFill>
          <p:spPr>
            <a:xfrm>
              <a:off x="7429836" y="1214422"/>
              <a:ext cx="1499882" cy="1500356"/>
            </a:xfrm>
            <a:prstGeom prst="rect">
              <a:avLst/>
            </a:prstGeom>
          </p:spPr>
          <p:style>
            <a:lnRef idx="2">
              <a:schemeClr val="accent2"/>
            </a:lnRef>
            <a:fillRef idx="1">
              <a:schemeClr val="lt1"/>
            </a:fillRef>
            <a:effectRef idx="0">
              <a:schemeClr val="accent2"/>
            </a:effectRef>
            <a:fontRef idx="minor">
              <a:schemeClr val="dk1"/>
            </a:fontRef>
          </p:style>
        </p:pic>
        <p:pic>
          <p:nvPicPr>
            <p:cNvPr id="40" name="Picture 39" descr="15.JPG"/>
            <p:cNvPicPr/>
            <p:nvPr/>
          </p:nvPicPr>
          <p:blipFill>
            <a:blip r:embed="rId8"/>
            <a:stretch>
              <a:fillRect/>
            </a:stretch>
          </p:blipFill>
          <p:spPr>
            <a:xfrm>
              <a:off x="142844" y="2857338"/>
              <a:ext cx="1285737" cy="1500356"/>
            </a:xfrm>
            <a:prstGeom prst="rect">
              <a:avLst/>
            </a:prstGeom>
          </p:spPr>
          <p:style>
            <a:lnRef idx="2">
              <a:schemeClr val="accent2"/>
            </a:lnRef>
            <a:fillRef idx="1">
              <a:schemeClr val="lt1"/>
            </a:fillRef>
            <a:effectRef idx="0">
              <a:schemeClr val="accent2"/>
            </a:effectRef>
            <a:fontRef idx="minor">
              <a:schemeClr val="dk1"/>
            </a:fontRef>
          </p:style>
        </p:pic>
        <p:pic>
          <p:nvPicPr>
            <p:cNvPr id="41" name="Picture 40" descr="C:\Users\shreya ganguly\Desktop\results\17.JPG"/>
            <p:cNvPicPr/>
            <p:nvPr/>
          </p:nvPicPr>
          <p:blipFill>
            <a:blip r:embed="rId9"/>
            <a:stretch>
              <a:fillRect/>
            </a:stretch>
          </p:blipFill>
          <p:spPr bwMode="auto">
            <a:xfrm>
              <a:off x="1500250" y="2857338"/>
              <a:ext cx="1428212" cy="150035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42" name="Picture 41" descr="18.JPG"/>
            <p:cNvPicPr/>
            <p:nvPr/>
          </p:nvPicPr>
          <p:blipFill>
            <a:blip r:embed="rId10" cstate="print"/>
            <a:stretch>
              <a:fillRect/>
            </a:stretch>
          </p:blipFill>
          <p:spPr>
            <a:xfrm>
              <a:off x="3000133" y="2857338"/>
              <a:ext cx="1429076" cy="1500356"/>
            </a:xfrm>
            <a:prstGeom prst="rect">
              <a:avLst/>
            </a:prstGeom>
          </p:spPr>
          <p:style>
            <a:lnRef idx="2">
              <a:schemeClr val="accent2"/>
            </a:lnRef>
            <a:fillRef idx="1">
              <a:schemeClr val="lt1"/>
            </a:fillRef>
            <a:effectRef idx="0">
              <a:schemeClr val="accent2"/>
            </a:effectRef>
            <a:fontRef idx="minor">
              <a:schemeClr val="dk1"/>
            </a:fontRef>
          </p:style>
        </p:pic>
        <p:pic>
          <p:nvPicPr>
            <p:cNvPr id="43" name="Picture 42" descr="18.JPG"/>
            <p:cNvPicPr/>
            <p:nvPr/>
          </p:nvPicPr>
          <p:blipFill>
            <a:blip r:embed="rId11" cstate="print"/>
            <a:stretch>
              <a:fillRect/>
            </a:stretch>
          </p:blipFill>
          <p:spPr>
            <a:xfrm>
              <a:off x="4500878" y="2857338"/>
              <a:ext cx="1356542" cy="1500356"/>
            </a:xfrm>
            <a:prstGeom prst="rect">
              <a:avLst/>
            </a:prstGeom>
          </p:spPr>
          <p:style>
            <a:lnRef idx="2">
              <a:schemeClr val="accent2"/>
            </a:lnRef>
            <a:fillRef idx="1">
              <a:schemeClr val="lt1"/>
            </a:fillRef>
            <a:effectRef idx="0">
              <a:schemeClr val="accent2"/>
            </a:effectRef>
            <a:fontRef idx="minor">
              <a:schemeClr val="dk1"/>
            </a:fontRef>
          </p:style>
        </p:pic>
        <p:pic>
          <p:nvPicPr>
            <p:cNvPr id="44" name="Picture 43" descr="19.JPG"/>
            <p:cNvPicPr/>
            <p:nvPr/>
          </p:nvPicPr>
          <p:blipFill>
            <a:blip r:embed="rId12" cstate="print"/>
            <a:stretch>
              <a:fillRect/>
            </a:stretch>
          </p:blipFill>
          <p:spPr>
            <a:xfrm>
              <a:off x="5929091" y="2857338"/>
              <a:ext cx="1429076" cy="1500356"/>
            </a:xfrm>
            <a:prstGeom prst="rect">
              <a:avLst/>
            </a:prstGeom>
          </p:spPr>
          <p:style>
            <a:lnRef idx="2">
              <a:schemeClr val="accent2"/>
            </a:lnRef>
            <a:fillRef idx="1">
              <a:schemeClr val="lt1"/>
            </a:fillRef>
            <a:effectRef idx="0">
              <a:schemeClr val="accent2"/>
            </a:effectRef>
            <a:fontRef idx="minor">
              <a:schemeClr val="dk1"/>
            </a:fontRef>
          </p:style>
        </p:pic>
        <p:pic>
          <p:nvPicPr>
            <p:cNvPr id="45" name="Picture 44" descr="20.JPG"/>
            <p:cNvPicPr/>
            <p:nvPr/>
          </p:nvPicPr>
          <p:blipFill>
            <a:blip r:embed="rId13" cstate="print"/>
            <a:stretch>
              <a:fillRect/>
            </a:stretch>
          </p:blipFill>
          <p:spPr>
            <a:xfrm>
              <a:off x="7429836" y="2786058"/>
              <a:ext cx="1499882" cy="1571636"/>
            </a:xfrm>
            <a:prstGeom prst="rect">
              <a:avLst/>
            </a:prstGeom>
          </p:spPr>
          <p:style>
            <a:lnRef idx="2">
              <a:schemeClr val="accent2"/>
            </a:lnRef>
            <a:fillRef idx="1">
              <a:schemeClr val="lt1"/>
            </a:fillRef>
            <a:effectRef idx="0">
              <a:schemeClr val="accent2"/>
            </a:effectRef>
            <a:fontRef idx="minor">
              <a:schemeClr val="dk1"/>
            </a:fontRef>
          </p:style>
        </p:pic>
      </p:grpSp>
      <p:pic>
        <p:nvPicPr>
          <p:cNvPr id="72" name="Picture 71" descr="C:\Users\shreya ganguly\Desktop\results\0.3 years.JPG"/>
          <p:cNvPicPr/>
          <p:nvPr/>
        </p:nvPicPr>
        <p:blipFill>
          <a:blip r:embed="rId2" cstate="print"/>
          <a:stretch>
            <a:fillRect/>
          </a:stretch>
        </p:blipFill>
        <p:spPr bwMode="auto">
          <a:xfrm>
            <a:off x="0" y="785794"/>
            <a:ext cx="2286016" cy="2571768"/>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73" name="Picture 72" descr="C:\Users\shreya ganguly\Desktop\results\0.6 years.JPG"/>
          <p:cNvPicPr/>
          <p:nvPr/>
        </p:nvPicPr>
        <p:blipFill>
          <a:blip r:embed="rId3" cstate="print"/>
          <a:stretch>
            <a:fillRect/>
          </a:stretch>
        </p:blipFill>
        <p:spPr bwMode="auto">
          <a:xfrm>
            <a:off x="2357422" y="785794"/>
            <a:ext cx="2214578" cy="2571768"/>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74" name="Picture 73" descr="1.JPG"/>
          <p:cNvPicPr/>
          <p:nvPr/>
        </p:nvPicPr>
        <p:blipFill>
          <a:blip r:embed="rId4" cstate="print"/>
          <a:stretch>
            <a:fillRect/>
          </a:stretch>
        </p:blipFill>
        <p:spPr>
          <a:xfrm>
            <a:off x="4714876" y="785794"/>
            <a:ext cx="2214578" cy="2571768"/>
          </a:xfrm>
          <a:prstGeom prst="rect">
            <a:avLst/>
          </a:prstGeom>
        </p:spPr>
        <p:style>
          <a:lnRef idx="2">
            <a:schemeClr val="accent2"/>
          </a:lnRef>
          <a:fillRef idx="1">
            <a:schemeClr val="lt1"/>
          </a:fillRef>
          <a:effectRef idx="0">
            <a:schemeClr val="accent2"/>
          </a:effectRef>
          <a:fontRef idx="minor">
            <a:schemeClr val="dk1"/>
          </a:fontRef>
        </p:style>
      </p:pic>
      <p:pic>
        <p:nvPicPr>
          <p:cNvPr id="75" name="Picture 74" descr="3.JPG"/>
          <p:cNvPicPr/>
          <p:nvPr/>
        </p:nvPicPr>
        <p:blipFill>
          <a:blip r:embed="rId5" cstate="print"/>
          <a:stretch>
            <a:fillRect/>
          </a:stretch>
        </p:blipFill>
        <p:spPr>
          <a:xfrm>
            <a:off x="7000892" y="785794"/>
            <a:ext cx="2143108" cy="2571768"/>
          </a:xfrm>
          <a:prstGeom prst="rect">
            <a:avLst/>
          </a:prstGeom>
        </p:spPr>
        <p:style>
          <a:lnRef idx="2">
            <a:schemeClr val="accent2"/>
          </a:lnRef>
          <a:fillRef idx="1">
            <a:schemeClr val="lt1"/>
          </a:fillRef>
          <a:effectRef idx="0">
            <a:schemeClr val="accent2"/>
          </a:effectRef>
          <a:fontRef idx="minor">
            <a:schemeClr val="dk1"/>
          </a:fontRef>
        </p:style>
      </p:pic>
      <p:pic>
        <p:nvPicPr>
          <p:cNvPr id="76" name="Picture 75" descr="6.JPG"/>
          <p:cNvPicPr/>
          <p:nvPr/>
        </p:nvPicPr>
        <p:blipFill>
          <a:blip r:embed="rId6" cstate="print"/>
          <a:stretch>
            <a:fillRect/>
          </a:stretch>
        </p:blipFill>
        <p:spPr>
          <a:xfrm>
            <a:off x="0" y="3429000"/>
            <a:ext cx="2286016" cy="2571768"/>
          </a:xfrm>
          <a:prstGeom prst="rect">
            <a:avLst/>
          </a:prstGeom>
        </p:spPr>
        <p:style>
          <a:lnRef idx="2">
            <a:schemeClr val="accent2"/>
          </a:lnRef>
          <a:fillRef idx="1">
            <a:schemeClr val="lt1"/>
          </a:fillRef>
          <a:effectRef idx="0">
            <a:schemeClr val="accent2"/>
          </a:effectRef>
          <a:fontRef idx="minor">
            <a:schemeClr val="dk1"/>
          </a:fontRef>
        </p:style>
      </p:pic>
      <p:pic>
        <p:nvPicPr>
          <p:cNvPr id="77" name="Picture 76" descr="9.JPG"/>
          <p:cNvPicPr/>
          <p:nvPr/>
        </p:nvPicPr>
        <p:blipFill>
          <a:blip r:embed="rId14" cstate="print"/>
          <a:stretch>
            <a:fillRect/>
          </a:stretch>
        </p:blipFill>
        <p:spPr>
          <a:xfrm>
            <a:off x="2357422" y="3429000"/>
            <a:ext cx="2286016" cy="2571768"/>
          </a:xfrm>
          <a:prstGeom prst="rect">
            <a:avLst/>
          </a:prstGeom>
        </p:spPr>
        <p:style>
          <a:lnRef idx="2">
            <a:schemeClr val="accent2"/>
          </a:lnRef>
          <a:fillRef idx="1">
            <a:schemeClr val="lt1"/>
          </a:fillRef>
          <a:effectRef idx="0">
            <a:schemeClr val="accent2"/>
          </a:effectRef>
          <a:fontRef idx="minor">
            <a:schemeClr val="dk1"/>
          </a:fontRef>
        </p:style>
      </p:pic>
      <p:pic>
        <p:nvPicPr>
          <p:cNvPr id="78" name="Picture 77" descr="15.JPG"/>
          <p:cNvPicPr/>
          <p:nvPr/>
        </p:nvPicPr>
        <p:blipFill>
          <a:blip r:embed="rId8" cstate="print"/>
          <a:stretch>
            <a:fillRect/>
          </a:stretch>
        </p:blipFill>
        <p:spPr>
          <a:xfrm>
            <a:off x="4714876" y="3429000"/>
            <a:ext cx="2286016" cy="2571768"/>
          </a:xfrm>
          <a:prstGeom prst="rect">
            <a:avLst/>
          </a:prstGeom>
        </p:spPr>
        <p:style>
          <a:lnRef idx="2">
            <a:schemeClr val="accent2"/>
          </a:lnRef>
          <a:fillRef idx="1">
            <a:schemeClr val="lt1"/>
          </a:fillRef>
          <a:effectRef idx="0">
            <a:schemeClr val="accent2"/>
          </a:effectRef>
          <a:fontRef idx="minor">
            <a:schemeClr val="dk1"/>
          </a:fontRef>
        </p:style>
      </p:pic>
      <p:sp>
        <p:nvSpPr>
          <p:cNvPr id="79" name="TextBox 78"/>
          <p:cNvSpPr txBox="1"/>
          <p:nvPr/>
        </p:nvSpPr>
        <p:spPr>
          <a:xfrm>
            <a:off x="7072330" y="3429000"/>
            <a:ext cx="2071670" cy="267765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IN" sz="1400" dirty="0" smtClean="0">
                <a:latin typeface="Times New Roman" pitchFamily="18" charset="0"/>
                <a:cs typeface="Times New Roman" pitchFamily="18" charset="0"/>
              </a:rPr>
              <a:t>Transient spread of Cr(VI) plume observed for: a) 3 months b)6 months c) 1 year d)3 years e) 6 years f) 9 years g) 15 years</a:t>
            </a:r>
            <a:endParaRPr lang="en-IN" sz="1400" dirty="0" smtClean="0">
              <a:latin typeface="Times New Roman" pitchFamily="18" charset="0"/>
              <a:cs typeface="Times New Roman" pitchFamily="18" charset="0"/>
            </a:endParaRPr>
          </a:p>
          <a:p>
            <a:pPr algn="just">
              <a:buFont typeface="Wingdings" pitchFamily="2" charset="2"/>
              <a:buChar char="v"/>
            </a:pPr>
            <a:r>
              <a:rPr lang="en-IN" sz="1400" dirty="0" smtClean="0">
                <a:latin typeface="Times New Roman" pitchFamily="18" charset="0"/>
                <a:cs typeface="Times New Roman" pitchFamily="18" charset="0"/>
              </a:rPr>
              <a:t> </a:t>
            </a:r>
            <a:r>
              <a:rPr lang="en-IN" sz="1400" b="1" dirty="0" smtClean="0">
                <a:latin typeface="Times New Roman" pitchFamily="18" charset="0"/>
                <a:cs typeface="Times New Roman" pitchFamily="18" charset="0"/>
              </a:rPr>
              <a:t>in 1 year, the plume travelled 22 m distance from the ground surface and reached around 77 m after 15 years</a:t>
            </a:r>
          </a:p>
          <a:p>
            <a:pPr algn="just"/>
            <a:endParaRPr lang="en-US" sz="1400" dirty="0">
              <a:latin typeface="Times New Roman" pitchFamily="18" charset="0"/>
              <a:cs typeface="Times New Roman" pitchFamily="18" charset="0"/>
            </a:endParaRPr>
          </a:p>
        </p:txBody>
      </p:sp>
      <p:sp>
        <p:nvSpPr>
          <p:cNvPr id="80" name="TextBox 79"/>
          <p:cNvSpPr txBox="1"/>
          <p:nvPr/>
        </p:nvSpPr>
        <p:spPr>
          <a:xfrm>
            <a:off x="214282" y="2857496"/>
            <a:ext cx="214314" cy="369332"/>
          </a:xfrm>
          <a:prstGeom prst="rect">
            <a:avLst/>
          </a:prstGeom>
          <a:noFill/>
        </p:spPr>
        <p:txBody>
          <a:bodyPr wrap="square" rtlCol="0">
            <a:spAutoFit/>
          </a:bodyPr>
          <a:lstStyle/>
          <a:p>
            <a:r>
              <a:rPr lang="en-IN" dirty="0" smtClean="0">
                <a:solidFill>
                  <a:schemeClr val="bg1"/>
                </a:solidFill>
              </a:rPr>
              <a:t>a</a:t>
            </a:r>
            <a:endParaRPr lang="en-US" dirty="0">
              <a:solidFill>
                <a:schemeClr val="bg1"/>
              </a:solidFill>
            </a:endParaRPr>
          </a:p>
        </p:txBody>
      </p:sp>
      <p:sp>
        <p:nvSpPr>
          <p:cNvPr id="82" name="Rectangle 81"/>
          <p:cNvSpPr/>
          <p:nvPr/>
        </p:nvSpPr>
        <p:spPr>
          <a:xfrm>
            <a:off x="2571736" y="2928934"/>
            <a:ext cx="306494" cy="369332"/>
          </a:xfrm>
          <a:prstGeom prst="rect">
            <a:avLst/>
          </a:prstGeom>
        </p:spPr>
        <p:txBody>
          <a:bodyPr wrap="none">
            <a:spAutoFit/>
          </a:bodyPr>
          <a:lstStyle/>
          <a:p>
            <a:r>
              <a:rPr lang="en-IN" dirty="0" smtClean="0">
                <a:solidFill>
                  <a:schemeClr val="bg1"/>
                </a:solidFill>
              </a:rPr>
              <a:t>b</a:t>
            </a:r>
            <a:endParaRPr lang="en-US" dirty="0">
              <a:solidFill>
                <a:schemeClr val="bg1"/>
              </a:solidFill>
            </a:endParaRPr>
          </a:p>
        </p:txBody>
      </p:sp>
      <p:sp>
        <p:nvSpPr>
          <p:cNvPr id="84" name="TextBox 83"/>
          <p:cNvSpPr txBox="1"/>
          <p:nvPr/>
        </p:nvSpPr>
        <p:spPr>
          <a:xfrm>
            <a:off x="5000628" y="2928934"/>
            <a:ext cx="285752" cy="369332"/>
          </a:xfrm>
          <a:prstGeom prst="rect">
            <a:avLst/>
          </a:prstGeom>
          <a:noFill/>
        </p:spPr>
        <p:txBody>
          <a:bodyPr wrap="square" rtlCol="0">
            <a:spAutoFit/>
          </a:bodyPr>
          <a:lstStyle/>
          <a:p>
            <a:r>
              <a:rPr lang="en-IN" dirty="0" smtClean="0">
                <a:solidFill>
                  <a:schemeClr val="bg1"/>
                </a:solidFill>
              </a:rPr>
              <a:t>c</a:t>
            </a:r>
            <a:endParaRPr lang="en-US" dirty="0">
              <a:solidFill>
                <a:schemeClr val="bg1"/>
              </a:solidFill>
            </a:endParaRPr>
          </a:p>
        </p:txBody>
      </p:sp>
      <p:sp>
        <p:nvSpPr>
          <p:cNvPr id="85" name="TextBox 84"/>
          <p:cNvSpPr txBox="1"/>
          <p:nvPr/>
        </p:nvSpPr>
        <p:spPr>
          <a:xfrm>
            <a:off x="7286644" y="2928934"/>
            <a:ext cx="285752" cy="369332"/>
          </a:xfrm>
          <a:prstGeom prst="rect">
            <a:avLst/>
          </a:prstGeom>
          <a:noFill/>
        </p:spPr>
        <p:txBody>
          <a:bodyPr wrap="square" rtlCol="0">
            <a:spAutoFit/>
          </a:bodyPr>
          <a:lstStyle/>
          <a:p>
            <a:r>
              <a:rPr lang="en-IN" dirty="0" smtClean="0">
                <a:solidFill>
                  <a:schemeClr val="bg1"/>
                </a:solidFill>
              </a:rPr>
              <a:t>d</a:t>
            </a:r>
            <a:endParaRPr lang="en-US" dirty="0">
              <a:solidFill>
                <a:schemeClr val="bg1"/>
              </a:solidFill>
            </a:endParaRPr>
          </a:p>
        </p:txBody>
      </p:sp>
      <p:sp>
        <p:nvSpPr>
          <p:cNvPr id="86" name="TextBox 85"/>
          <p:cNvSpPr txBox="1"/>
          <p:nvPr/>
        </p:nvSpPr>
        <p:spPr>
          <a:xfrm>
            <a:off x="285720" y="5572140"/>
            <a:ext cx="285752" cy="369332"/>
          </a:xfrm>
          <a:prstGeom prst="rect">
            <a:avLst/>
          </a:prstGeom>
          <a:noFill/>
        </p:spPr>
        <p:txBody>
          <a:bodyPr wrap="square" rtlCol="0">
            <a:spAutoFit/>
          </a:bodyPr>
          <a:lstStyle/>
          <a:p>
            <a:r>
              <a:rPr lang="en-IN" dirty="0" smtClean="0">
                <a:solidFill>
                  <a:schemeClr val="bg1"/>
                </a:solidFill>
              </a:rPr>
              <a:t>e</a:t>
            </a:r>
            <a:endParaRPr lang="en-US" dirty="0">
              <a:solidFill>
                <a:schemeClr val="bg1"/>
              </a:solidFill>
            </a:endParaRPr>
          </a:p>
        </p:txBody>
      </p:sp>
      <p:sp>
        <p:nvSpPr>
          <p:cNvPr id="87" name="TextBox 86"/>
          <p:cNvSpPr txBox="1"/>
          <p:nvPr/>
        </p:nvSpPr>
        <p:spPr>
          <a:xfrm>
            <a:off x="2643174" y="5572140"/>
            <a:ext cx="214314" cy="369332"/>
          </a:xfrm>
          <a:prstGeom prst="rect">
            <a:avLst/>
          </a:prstGeom>
          <a:noFill/>
        </p:spPr>
        <p:txBody>
          <a:bodyPr wrap="square" rtlCol="0">
            <a:spAutoFit/>
          </a:bodyPr>
          <a:lstStyle/>
          <a:p>
            <a:r>
              <a:rPr lang="en-IN" dirty="0" smtClean="0">
                <a:solidFill>
                  <a:schemeClr val="bg1"/>
                </a:solidFill>
              </a:rPr>
              <a:t>f</a:t>
            </a:r>
            <a:endParaRPr lang="en-US" dirty="0">
              <a:solidFill>
                <a:schemeClr val="bg1"/>
              </a:solidFill>
            </a:endParaRPr>
          </a:p>
        </p:txBody>
      </p:sp>
      <p:sp>
        <p:nvSpPr>
          <p:cNvPr id="88" name="TextBox 87"/>
          <p:cNvSpPr txBox="1"/>
          <p:nvPr/>
        </p:nvSpPr>
        <p:spPr>
          <a:xfrm>
            <a:off x="5000628" y="5500702"/>
            <a:ext cx="285752" cy="369332"/>
          </a:xfrm>
          <a:prstGeom prst="rect">
            <a:avLst/>
          </a:prstGeom>
          <a:noFill/>
        </p:spPr>
        <p:txBody>
          <a:bodyPr wrap="square" rtlCol="0">
            <a:spAutoFit/>
          </a:bodyPr>
          <a:lstStyle/>
          <a:p>
            <a:r>
              <a:rPr lang="en-IN" dirty="0" smtClean="0">
                <a:solidFill>
                  <a:schemeClr val="bg1"/>
                </a:solidFill>
              </a:rPr>
              <a:t>g</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61665"/>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2400" dirty="0">
                <a:latin typeface="Times New Roman" pitchFamily="18" charset="0"/>
                <a:cs typeface="Times New Roman" pitchFamily="18" charset="0"/>
              </a:rPr>
              <a:t>OBJECTIVES</a:t>
            </a:r>
          </a:p>
        </p:txBody>
      </p:sp>
      <p:sp>
        <p:nvSpPr>
          <p:cNvPr id="4" name="TextBox 3"/>
          <p:cNvSpPr txBox="1"/>
          <p:nvPr/>
        </p:nvSpPr>
        <p:spPr>
          <a:xfrm>
            <a:off x="142844" y="1214422"/>
            <a:ext cx="8786874" cy="3970318"/>
          </a:xfrm>
          <a:prstGeom prst="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buFont typeface="Arial" pitchFamily="34" charset="0"/>
              <a:buChar char="•"/>
            </a:pPr>
            <a:r>
              <a:rPr lang="en-GB" dirty="0" smtClean="0">
                <a:solidFill>
                  <a:schemeClr val="tx1"/>
                </a:solidFill>
                <a:latin typeface="Times New Roman"/>
              </a:rPr>
              <a:t>Determination of soil lithology by drilling test.</a:t>
            </a:r>
          </a:p>
          <a:p>
            <a:pPr algn="just">
              <a:buFont typeface="Arial" pitchFamily="34" charset="0"/>
              <a:buChar char="•"/>
            </a:pPr>
            <a:endParaRPr lang="en-GB" dirty="0">
              <a:solidFill>
                <a:srgbClr val="FF0000"/>
              </a:solidFill>
              <a:latin typeface="Times New Roman"/>
            </a:endParaRPr>
          </a:p>
          <a:p>
            <a:pPr algn="just">
              <a:buFont typeface="Arial" pitchFamily="34" charset="0"/>
              <a:buChar char="•"/>
            </a:pPr>
            <a:r>
              <a:rPr lang="en-GB" dirty="0" smtClean="0">
                <a:solidFill>
                  <a:schemeClr val="tx1"/>
                </a:solidFill>
                <a:latin typeface="Times New Roman"/>
              </a:rPr>
              <a:t>Determination of surface morphology and chemical composition of the topsoil to predict natural attenuation of Cr(VI) by the process of adsorption using SEM and EDS analysis.</a:t>
            </a:r>
          </a:p>
          <a:p>
            <a:pPr algn="just">
              <a:buFont typeface="Arial" pitchFamily="34" charset="0"/>
              <a:buChar char="•"/>
            </a:pPr>
            <a:endParaRPr lang="en-GB" dirty="0">
              <a:solidFill>
                <a:schemeClr val="tx1"/>
              </a:solidFill>
              <a:latin typeface="Times New Roman"/>
            </a:endParaRPr>
          </a:p>
          <a:p>
            <a:pPr algn="just">
              <a:buFont typeface="Arial" pitchFamily="34" charset="0"/>
              <a:buChar char="•"/>
            </a:pPr>
            <a:r>
              <a:rPr lang="en-GB" dirty="0" smtClean="0">
                <a:solidFill>
                  <a:schemeClr val="tx1"/>
                </a:solidFill>
                <a:latin typeface="Times New Roman"/>
              </a:rPr>
              <a:t>Determination of the natural attenuation capacity of the topsoil to adsorb Cr(VI) by batch adsorption studies.</a:t>
            </a:r>
          </a:p>
          <a:p>
            <a:pPr algn="just">
              <a:buFont typeface="Arial" pitchFamily="34" charset="0"/>
              <a:buChar char="•"/>
            </a:pPr>
            <a:endParaRPr lang="en-GB" dirty="0" smtClean="0">
              <a:solidFill>
                <a:schemeClr val="tx1"/>
              </a:solidFill>
              <a:latin typeface="Times New Roman"/>
            </a:endParaRPr>
          </a:p>
          <a:p>
            <a:pPr algn="just">
              <a:buFont typeface="Arial" pitchFamily="34" charset="0"/>
              <a:buChar char="•"/>
            </a:pPr>
            <a:r>
              <a:rPr lang="en-GB" dirty="0" smtClean="0">
                <a:solidFill>
                  <a:schemeClr val="tx1"/>
                </a:solidFill>
                <a:latin typeface="Times New Roman"/>
              </a:rPr>
              <a:t>Determination of the influence of dosage of soil, pH of Cr(VI), time of contact between Cr(VI) and soil sediments and change in concentration of Cr(VI)</a:t>
            </a:r>
            <a:r>
              <a:rPr lang="en-GB" dirty="0">
                <a:solidFill>
                  <a:schemeClr val="tx1"/>
                </a:solidFill>
                <a:latin typeface="Times New Roman"/>
              </a:rPr>
              <a:t> </a:t>
            </a:r>
            <a:r>
              <a:rPr lang="en-GB" dirty="0" smtClean="0">
                <a:solidFill>
                  <a:schemeClr val="tx1"/>
                </a:solidFill>
                <a:latin typeface="Times New Roman"/>
              </a:rPr>
              <a:t>on adsorption capacity of the soil. </a:t>
            </a:r>
          </a:p>
          <a:p>
            <a:pPr algn="just">
              <a:buFont typeface="Arial" pitchFamily="34" charset="0"/>
              <a:buChar char="•"/>
            </a:pPr>
            <a:endParaRPr lang="en-GB" dirty="0">
              <a:solidFill>
                <a:schemeClr val="tx1"/>
              </a:solidFill>
              <a:latin typeface="Times New Roman"/>
            </a:endParaRPr>
          </a:p>
          <a:p>
            <a:pPr algn="just">
              <a:buFont typeface="Arial" pitchFamily="34" charset="0"/>
              <a:buChar char="•"/>
            </a:pPr>
            <a:r>
              <a:rPr lang="en-GB" dirty="0" smtClean="0">
                <a:solidFill>
                  <a:schemeClr val="tx1"/>
                </a:solidFill>
                <a:latin typeface="Times New Roman"/>
              </a:rPr>
              <a:t>The optimal affects of the parameters are calculated along with adsorption isotherms.</a:t>
            </a:r>
            <a:endParaRPr lang="en-GB" dirty="0">
              <a:solidFill>
                <a:schemeClr val="tx1"/>
              </a:solidFill>
              <a:latin typeface="Times New Roman"/>
            </a:endParaRPr>
          </a:p>
          <a:p>
            <a:pPr algn="just"/>
            <a:endParaRPr lang="en-GB" dirty="0">
              <a:solidFill>
                <a:schemeClr val="tx1"/>
              </a:solidFill>
              <a:latin typeface="Times New Roman"/>
            </a:endParaRPr>
          </a:p>
        </p:txBody>
      </p:sp>
      <p:sp>
        <p:nvSpPr>
          <p:cNvPr id="5" name="Slide Number Placeholder 4"/>
          <p:cNvSpPr>
            <a:spLocks noGrp="1"/>
          </p:cNvSpPr>
          <p:nvPr>
            <p:ph type="sldNum" sz="quarter" idx="12"/>
          </p:nvPr>
        </p:nvSpPr>
        <p:spPr/>
        <p:txBody>
          <a:bodyPr/>
          <a:lstStyle/>
          <a:p>
            <a:fld id="{5639F7FE-40C3-4AA6-8DFB-656D1D709E2E}" type="slidenum">
              <a:rPr lang="en-GB" smtClean="0"/>
              <a:pPr/>
              <a:t>3</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82" y="714356"/>
            <a:ext cx="5857916" cy="26776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GB" sz="1400" dirty="0">
                <a:solidFill>
                  <a:srgbClr val="000000"/>
                </a:solidFill>
                <a:latin typeface="Times New Roman" pitchFamily="18" charset="0"/>
                <a:ea typeface="Calibri" pitchFamily="34" charset="0"/>
                <a:cs typeface="Times New Roman" pitchFamily="18" charset="0"/>
              </a:rPr>
              <a:t>The study area originates from the IIT Ropar main campus (area = 113160 m</a:t>
            </a:r>
            <a:r>
              <a:rPr lang="en-GB" sz="1400" baseline="30000" dirty="0">
                <a:solidFill>
                  <a:srgbClr val="000000"/>
                </a:solidFill>
                <a:latin typeface="Times New Roman" pitchFamily="18" charset="0"/>
                <a:ea typeface="Calibri" pitchFamily="34" charset="0"/>
                <a:cs typeface="Times New Roman" pitchFamily="18" charset="0"/>
              </a:rPr>
              <a:t>2</a:t>
            </a:r>
            <a:r>
              <a:rPr lang="en-GB" sz="1400" dirty="0">
                <a:solidFill>
                  <a:srgbClr val="000000"/>
                </a:solidFill>
                <a:latin typeface="Times New Roman" pitchFamily="18" charset="0"/>
                <a:ea typeface="Calibri" pitchFamily="34" charset="0"/>
                <a:cs typeface="Times New Roman" pitchFamily="18" charset="0"/>
              </a:rPr>
              <a:t>) with latitude 30</a:t>
            </a:r>
            <a:r>
              <a:rPr lang="en-GB" sz="1400" baseline="30000" dirty="0">
                <a:solidFill>
                  <a:srgbClr val="000000"/>
                </a:solidFill>
                <a:latin typeface="Times New Roman" pitchFamily="18" charset="0"/>
                <a:ea typeface="Calibri" pitchFamily="34" charset="0"/>
                <a:cs typeface="Times New Roman" pitchFamily="18" charset="0"/>
              </a:rPr>
              <a:t>ο</a:t>
            </a:r>
            <a:r>
              <a:rPr lang="en-GB" sz="1400" dirty="0">
                <a:solidFill>
                  <a:srgbClr val="000000"/>
                </a:solidFill>
                <a:latin typeface="Times New Roman" pitchFamily="18" charset="0"/>
                <a:ea typeface="Calibri" pitchFamily="34" charset="0"/>
                <a:cs typeface="Times New Roman" pitchFamily="18" charset="0"/>
              </a:rPr>
              <a:t>57’58.36” N and longitude 076</a:t>
            </a:r>
            <a:r>
              <a:rPr lang="en-GB" sz="1400" baseline="30000" dirty="0">
                <a:solidFill>
                  <a:srgbClr val="000000"/>
                </a:solidFill>
                <a:latin typeface="Times New Roman" pitchFamily="18" charset="0"/>
                <a:ea typeface="Calibri" pitchFamily="34" charset="0"/>
                <a:cs typeface="Times New Roman" pitchFamily="18" charset="0"/>
              </a:rPr>
              <a:t>ο</a:t>
            </a:r>
            <a:r>
              <a:rPr lang="en-GB" sz="1400" dirty="0">
                <a:solidFill>
                  <a:srgbClr val="000000"/>
                </a:solidFill>
                <a:latin typeface="Times New Roman" pitchFamily="18" charset="0"/>
                <a:ea typeface="Calibri" pitchFamily="34" charset="0"/>
                <a:cs typeface="Times New Roman" pitchFamily="18" charset="0"/>
              </a:rPr>
              <a:t>28’19.68” E, extending 1230 m towards a sewage treatment plant located at latitude 30ο58’12.18” N and longitude 076ο27’32.82” E. It is assumed that Cr(VI) is leaking from a stainless steel plant located at 300 m from the main campus. Cr(VI) being highly soluble is leaching through the ground and is contaminating the various soil layers and the groundwater located at a very shallow depth from the surface. </a:t>
            </a:r>
          </a:p>
          <a:p>
            <a:pPr lvl="0" algn="just" fontAlgn="base">
              <a:spcBef>
                <a:spcPct val="0"/>
              </a:spcBef>
              <a:spcAft>
                <a:spcPct val="0"/>
              </a:spcAft>
            </a:pPr>
            <a:endPar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a:t>
            </a:r>
            <a:r>
              <a:rPr kumimoji="0" lang="en-US" sz="1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soil profile ( figure</a:t>
            </a:r>
            <a:r>
              <a:rPr kumimoji="0" lang="en-US" sz="1400" b="0"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1b</a:t>
            </a:r>
            <a:r>
              <a:rPr kumimoji="0" lang="en-US" sz="1400" b="0" i="0" u="none" strike="noStrike" cap="none" normalizeH="0" dirty="0">
                <a:ln>
                  <a:noFill/>
                </a:ln>
                <a:solidFill>
                  <a:srgbClr val="000000"/>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was obtained from the piezometer drilling data at the IIT Ropar campus site ( figure</a:t>
            </a:r>
            <a:r>
              <a:rPr kumimoji="0" lang="en-US" sz="1400" b="0" i="0" u="none" strike="noStrike" cap="none" normalizeH="0" dirty="0">
                <a:ln>
                  <a:noFill/>
                </a:ln>
                <a:solidFill>
                  <a:srgbClr val="000000"/>
                </a:solidFill>
                <a:effectLst/>
                <a:latin typeface="Times New Roman" pitchFamily="18" charset="0"/>
                <a:ea typeface="Calibri" pitchFamily="34" charset="0"/>
                <a:cs typeface="Times New Roman" pitchFamily="18" charset="0"/>
              </a:rPr>
              <a:t> </a:t>
            </a:r>
            <a:r>
              <a:rPr kumimoji="0" lang="en-US" sz="1400"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1a)</a:t>
            </a: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GB"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34" charset="0"/>
              <a:cs typeface="Arial" pitchFamily="34" charset="0"/>
            </a:endParaRPr>
          </a:p>
        </p:txBody>
      </p:sp>
      <p:sp>
        <p:nvSpPr>
          <p:cNvPr id="4" name="TextBox 3"/>
          <p:cNvSpPr txBox="1"/>
          <p:nvPr/>
        </p:nvSpPr>
        <p:spPr>
          <a:xfrm>
            <a:off x="0" y="0"/>
            <a:ext cx="9144000" cy="461665"/>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400" dirty="0">
                <a:latin typeface="Times New Roman" pitchFamily="18" charset="0"/>
                <a:cs typeface="Times New Roman" pitchFamily="18" charset="0"/>
              </a:rPr>
              <a:t>STUDY AREA</a:t>
            </a:r>
          </a:p>
        </p:txBody>
      </p:sp>
      <p:pic>
        <p:nvPicPr>
          <p:cNvPr id="5" name="Picture 4" descr="12.JPG"/>
          <p:cNvPicPr>
            <a:picLocks noChangeAspect="1"/>
          </p:cNvPicPr>
          <p:nvPr/>
        </p:nvPicPr>
        <p:blipFill>
          <a:blip r:embed="rId2"/>
          <a:stretch>
            <a:fillRect/>
          </a:stretch>
        </p:blipFill>
        <p:spPr>
          <a:xfrm>
            <a:off x="6215074" y="714356"/>
            <a:ext cx="2786082" cy="5643602"/>
          </a:xfrm>
          <a:prstGeom prst="rect">
            <a:avLst/>
          </a:prstGeom>
          <a:ln>
            <a:solidFill>
              <a:srgbClr val="002060"/>
            </a:solidFill>
          </a:ln>
        </p:spPr>
      </p:pic>
      <p:pic>
        <p:nvPicPr>
          <p:cNvPr id="6" name="Picture 5" descr="STUDY_AREA2 (1).jpg"/>
          <p:cNvPicPr/>
          <p:nvPr/>
        </p:nvPicPr>
        <p:blipFill>
          <a:blip r:embed="rId3"/>
          <a:stretch>
            <a:fillRect/>
          </a:stretch>
        </p:blipFill>
        <p:spPr>
          <a:xfrm>
            <a:off x="214282" y="3357562"/>
            <a:ext cx="5857916" cy="3000396"/>
          </a:xfrm>
          <a:prstGeom prst="rect">
            <a:avLst/>
          </a:prstGeom>
          <a:ln>
            <a:solidFill>
              <a:srgbClr val="FF0000"/>
            </a:solidFill>
          </a:ln>
        </p:spPr>
      </p:pic>
      <p:sp>
        <p:nvSpPr>
          <p:cNvPr id="8" name="Rectangle 1"/>
          <p:cNvSpPr>
            <a:spLocks noChangeArrowheads="1"/>
          </p:cNvSpPr>
          <p:nvPr/>
        </p:nvSpPr>
        <p:spPr bwMode="auto">
          <a:xfrm>
            <a:off x="214282" y="6429396"/>
            <a:ext cx="8786874" cy="276999"/>
          </a:xfrm>
          <a:prstGeom prst="rect">
            <a:avLst/>
          </a:prstGeom>
          <a:no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0850" algn="l"/>
              </a:tabLst>
            </a:pPr>
            <a:r>
              <a:rPr kumimoji="0" lang="en-GB" sz="12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Figure </a:t>
            </a:r>
            <a:r>
              <a:rPr kumimoji="0" lang="en-GB"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1a</a:t>
            </a:r>
            <a:r>
              <a:rPr kumimoji="0" lang="en-GB"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GB" sz="1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Index map of study area                                        </a:t>
            </a:r>
            <a:r>
              <a:rPr lang="en-GB" sz="1200" b="1" dirty="0">
                <a:solidFill>
                  <a:srgbClr val="000000"/>
                </a:solidFill>
                <a:latin typeface="Times New Roman" pitchFamily="18" charset="0"/>
                <a:ea typeface="Calibri" pitchFamily="34" charset="0"/>
                <a:cs typeface="Times New Roman" pitchFamily="18" charset="0"/>
              </a:rPr>
              <a:t>Figure </a:t>
            </a:r>
            <a:r>
              <a:rPr lang="en-GB" sz="1200" b="1" dirty="0" smtClean="0">
                <a:solidFill>
                  <a:srgbClr val="000000"/>
                </a:solidFill>
                <a:latin typeface="Times New Roman" pitchFamily="18" charset="0"/>
                <a:ea typeface="Calibri" pitchFamily="34" charset="0"/>
                <a:cs typeface="Times New Roman" pitchFamily="18" charset="0"/>
              </a:rPr>
              <a:t>1b </a:t>
            </a:r>
            <a:r>
              <a:rPr lang="en-GB" sz="1200" dirty="0">
                <a:solidFill>
                  <a:srgbClr val="000000"/>
                </a:solidFill>
                <a:latin typeface="Times New Roman" pitchFamily="18" charset="0"/>
                <a:ea typeface="Calibri" pitchFamily="34" charset="0"/>
                <a:cs typeface="Times New Roman" pitchFamily="18" charset="0"/>
              </a:rPr>
              <a:t>Vertical soil profile at selected site </a:t>
            </a:r>
            <a:endParaRPr kumimoji="0" lang="en-GB" sz="1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p:txBody>
      </p:sp>
      <p:sp>
        <p:nvSpPr>
          <p:cNvPr id="7" name="Slide Number Placeholder 6"/>
          <p:cNvSpPr>
            <a:spLocks noGrp="1"/>
          </p:cNvSpPr>
          <p:nvPr>
            <p:ph type="sldNum" sz="quarter" idx="12"/>
          </p:nvPr>
        </p:nvSpPr>
        <p:spPr/>
        <p:txBody>
          <a:bodyPr/>
          <a:lstStyle/>
          <a:p>
            <a:r>
              <a:rPr lang="en-GB" dirty="0" smtClean="0"/>
              <a:t>1</a:t>
            </a:r>
            <a:fld id="{5639F7FE-40C3-4AA6-8DFB-656D1D709E2E}" type="slidenum">
              <a:rPr lang="en-GB" smtClean="0"/>
              <a:pPr/>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643182"/>
            <a:ext cx="7715304"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dirty="0">
                <a:solidFill>
                  <a:schemeClr val="bg1"/>
                </a:solidFill>
                <a:latin typeface="Times New Roman" pitchFamily="18" charset="0"/>
                <a:cs typeface="Times New Roman" pitchFamily="18" charset="0"/>
              </a:rPr>
              <a:t>METHODOLOGY</a:t>
            </a:r>
            <a:endParaRPr lang="en-GB" sz="2800" dirty="0">
              <a:solidFill>
                <a:schemeClr val="bg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5639F7FE-40C3-4AA6-8DFB-656D1D709E2E}" type="slidenum">
              <a:rPr lang="en-GB" smtClean="0"/>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IN" sz="2000" dirty="0" smtClean="0">
                <a:latin typeface="Times New Roman" pitchFamily="18" charset="0"/>
                <a:cs typeface="Times New Roman" pitchFamily="18" charset="0"/>
              </a:rPr>
              <a:t>Batch Adsorption  Study</a:t>
            </a:r>
            <a:endParaRPr lang="en-IN" sz="2000" dirty="0">
              <a:latin typeface="Times New Roman" pitchFamily="18" charset="0"/>
              <a:cs typeface="Times New Roman" pitchFamily="18" charset="0"/>
            </a:endParaRPr>
          </a:p>
        </p:txBody>
      </p:sp>
      <p:sp>
        <p:nvSpPr>
          <p:cNvPr id="3" name="TextBox 2"/>
          <p:cNvSpPr txBox="1"/>
          <p:nvPr/>
        </p:nvSpPr>
        <p:spPr>
          <a:xfrm>
            <a:off x="1142976" y="1142984"/>
            <a:ext cx="664373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IN" dirty="0" smtClean="0">
                <a:latin typeface="Times New Roman" pitchFamily="18" charset="0"/>
                <a:cs typeface="Times New Roman" pitchFamily="18" charset="0"/>
              </a:rPr>
              <a:t>150 </a:t>
            </a:r>
            <a:r>
              <a:rPr lang="en-IN" dirty="0" err="1" smtClean="0">
                <a:latin typeface="Times New Roman" pitchFamily="18" charset="0"/>
                <a:cs typeface="Times New Roman" pitchFamily="18" charset="0"/>
              </a:rPr>
              <a:t>mL</a:t>
            </a:r>
            <a:r>
              <a:rPr lang="en-IN" dirty="0" smtClean="0">
                <a:latin typeface="Times New Roman" pitchFamily="18" charset="0"/>
                <a:cs typeface="Times New Roman" pitchFamily="18" charset="0"/>
              </a:rPr>
              <a:t> </a:t>
            </a:r>
            <a:r>
              <a:rPr lang="en-GB" dirty="0" smtClean="0">
                <a:solidFill>
                  <a:schemeClr val="tx1"/>
                </a:solidFill>
                <a:latin typeface="Times New Roman"/>
              </a:rPr>
              <a:t>Cr(VI)</a:t>
            </a:r>
            <a:r>
              <a:rPr lang="en-IN" dirty="0" smtClean="0">
                <a:latin typeface="Times New Roman" pitchFamily="18" charset="0"/>
                <a:cs typeface="Times New Roman" pitchFamily="18" charset="0"/>
              </a:rPr>
              <a:t> solution of initial concentration 2 mg/l was introduced into a 250mL Erlenmeyer flask which contained the desired quantity of adsorbent</a:t>
            </a:r>
            <a:endParaRPr lang="en-IN" dirty="0">
              <a:latin typeface="Times New Roman" pitchFamily="18" charset="0"/>
              <a:cs typeface="Times New Roman" pitchFamily="18" charset="0"/>
            </a:endParaRPr>
          </a:p>
        </p:txBody>
      </p:sp>
      <p:sp>
        <p:nvSpPr>
          <p:cNvPr id="6" name="Down Arrow 5"/>
          <p:cNvSpPr/>
          <p:nvPr/>
        </p:nvSpPr>
        <p:spPr>
          <a:xfrm>
            <a:off x="4357686" y="2143116"/>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214414" y="2643182"/>
            <a:ext cx="671517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dirty="0" smtClean="0">
                <a:latin typeface="Times New Roman" pitchFamily="18" charset="0"/>
                <a:cs typeface="Times New Roman" pitchFamily="18" charset="0"/>
              </a:rPr>
              <a:t>The flask was then put in an rotatary shaker at 180 rpm for 3 hours at room temperature .</a:t>
            </a:r>
            <a:endParaRPr lang="en-IN" dirty="0">
              <a:latin typeface="Times New Roman" pitchFamily="18" charset="0"/>
              <a:cs typeface="Times New Roman" pitchFamily="18" charset="0"/>
            </a:endParaRPr>
          </a:p>
        </p:txBody>
      </p:sp>
      <p:sp>
        <p:nvSpPr>
          <p:cNvPr id="8" name="Down Arrow 7"/>
          <p:cNvSpPr/>
          <p:nvPr/>
        </p:nvSpPr>
        <p:spPr>
          <a:xfrm>
            <a:off x="4429124" y="3357562"/>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42976" y="3786190"/>
            <a:ext cx="664373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dirty="0" smtClean="0">
                <a:latin typeface="Times New Roman" pitchFamily="18" charset="0"/>
                <a:cs typeface="Times New Roman" pitchFamily="18" charset="0"/>
              </a:rPr>
              <a:t>The mixture in each flask was filtered using vacuum filter and the final concentration of </a:t>
            </a:r>
            <a:r>
              <a:rPr lang="en-GB" dirty="0" smtClean="0">
                <a:solidFill>
                  <a:schemeClr val="tx1"/>
                </a:solidFill>
                <a:latin typeface="Times New Roman"/>
              </a:rPr>
              <a:t>Cr(VI) </a:t>
            </a:r>
            <a:r>
              <a:rPr lang="en-IN" dirty="0" smtClean="0">
                <a:latin typeface="Times New Roman" pitchFamily="18" charset="0"/>
                <a:cs typeface="Times New Roman" pitchFamily="18" charset="0"/>
              </a:rPr>
              <a:t>in the filtrate was measured using UV spectrometer with the desired wavelength</a:t>
            </a:r>
            <a:endParaRPr lang="en-IN" dirty="0">
              <a:latin typeface="Times New Roman" pitchFamily="18" charset="0"/>
              <a:cs typeface="Times New Roman" pitchFamily="18" charset="0"/>
            </a:endParaRPr>
          </a:p>
        </p:txBody>
      </p:sp>
      <p:sp>
        <p:nvSpPr>
          <p:cNvPr id="10" name="Down Arrow 9"/>
          <p:cNvSpPr/>
          <p:nvPr/>
        </p:nvSpPr>
        <p:spPr>
          <a:xfrm>
            <a:off x="4500562" y="485776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000100" y="5357826"/>
            <a:ext cx="692948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dirty="0" smtClean="0">
                <a:latin typeface="Times New Roman" pitchFamily="18" charset="0"/>
                <a:cs typeface="Times New Roman" pitchFamily="18" charset="0"/>
              </a:rPr>
              <a:t>The concentration of the filtrate determined using standard graph of the </a:t>
            </a:r>
            <a:r>
              <a:rPr lang="en-GB" dirty="0" smtClean="0">
                <a:solidFill>
                  <a:schemeClr val="tx1"/>
                </a:solidFill>
                <a:latin typeface="Times New Roman"/>
              </a:rPr>
              <a:t>Cr(VI) based on beer-</a:t>
            </a:r>
            <a:r>
              <a:rPr lang="en-GB" dirty="0" err="1" smtClean="0">
                <a:solidFill>
                  <a:schemeClr val="tx1"/>
                </a:solidFill>
                <a:latin typeface="Times New Roman"/>
              </a:rPr>
              <a:t>lambert</a:t>
            </a:r>
            <a:r>
              <a:rPr lang="en-GB" dirty="0" smtClean="0">
                <a:solidFill>
                  <a:schemeClr val="tx1"/>
                </a:solidFill>
                <a:latin typeface="Times New Roman"/>
              </a:rPr>
              <a:t> law .</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214678" y="1643050"/>
          <a:ext cx="5381621" cy="3714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nvGraphicFramePr>
        <p:xfrm>
          <a:off x="857224" y="1643052"/>
          <a:ext cx="2214578" cy="3714774"/>
        </p:xfrm>
        <a:graphic>
          <a:graphicData uri="http://schemas.openxmlformats.org/drawingml/2006/table">
            <a:tbl>
              <a:tblPr firstRow="1" bandRow="1">
                <a:tableStyleId>{5C22544A-7EE6-4342-B048-85BDC9FD1C3A}</a:tableStyleId>
              </a:tblPr>
              <a:tblGrid>
                <a:gridCol w="1143008"/>
                <a:gridCol w="1071570"/>
              </a:tblGrid>
              <a:tr h="619129">
                <a:tc>
                  <a:txBody>
                    <a:bodyPr/>
                    <a:lstStyle/>
                    <a:p>
                      <a:r>
                        <a:rPr lang="en-GB" sz="1200" dirty="0" smtClean="0">
                          <a:latin typeface="Times New Roman" pitchFamily="18" charset="0"/>
                          <a:cs typeface="Times New Roman" pitchFamily="18" charset="0"/>
                        </a:rPr>
                        <a:t>concentration</a:t>
                      </a:r>
                      <a:endParaRPr lang="en-GB" sz="1200" dirty="0">
                        <a:latin typeface="Times New Roman" pitchFamily="18" charset="0"/>
                        <a:cs typeface="Times New Roman" pitchFamily="18" charset="0"/>
                      </a:endParaRPr>
                    </a:p>
                  </a:txBody>
                  <a:tcPr/>
                </a:tc>
                <a:tc>
                  <a:txBody>
                    <a:bodyPr/>
                    <a:lstStyle/>
                    <a:p>
                      <a:r>
                        <a:rPr lang="en-GB" sz="1200" dirty="0" smtClean="0">
                          <a:latin typeface="Times New Roman" pitchFamily="18" charset="0"/>
                          <a:cs typeface="Times New Roman" pitchFamily="18" charset="0"/>
                        </a:rPr>
                        <a:t>Absorbance</a:t>
                      </a:r>
                      <a:endParaRPr lang="en-GB" sz="1200" dirty="0">
                        <a:latin typeface="Times New Roman" pitchFamily="18" charset="0"/>
                        <a:cs typeface="Times New Roman" pitchFamily="18" charset="0"/>
                      </a:endParaRPr>
                    </a:p>
                  </a:txBody>
                  <a:tcPr/>
                </a:tc>
              </a:tr>
              <a:tr h="619129">
                <a:tc>
                  <a:txBody>
                    <a:bodyPr/>
                    <a:lstStyle/>
                    <a:p>
                      <a:pPr algn="ctr"/>
                      <a:r>
                        <a:rPr lang="en-GB" sz="1600" dirty="0" smtClean="0">
                          <a:latin typeface="Times New Roman" pitchFamily="18" charset="0"/>
                          <a:cs typeface="Times New Roman" pitchFamily="18" charset="0"/>
                        </a:rPr>
                        <a:t>1</a:t>
                      </a:r>
                      <a:endParaRPr lang="en-GB" sz="1600" dirty="0">
                        <a:latin typeface="Times New Roman" pitchFamily="18" charset="0"/>
                        <a:cs typeface="Times New Roman" pitchFamily="18" charset="0"/>
                      </a:endParaRPr>
                    </a:p>
                  </a:txBody>
                  <a:tcPr/>
                </a:tc>
                <a:tc>
                  <a:txBody>
                    <a:bodyPr/>
                    <a:lstStyle/>
                    <a:p>
                      <a:pPr algn="ctr"/>
                      <a:r>
                        <a:rPr lang="en-GB" sz="1600" dirty="0" smtClean="0">
                          <a:latin typeface="Times New Roman" pitchFamily="18" charset="0"/>
                          <a:cs typeface="Times New Roman" pitchFamily="18" charset="0"/>
                        </a:rPr>
                        <a:t>0.0832</a:t>
                      </a:r>
                      <a:endParaRPr lang="en-GB" sz="1600" dirty="0">
                        <a:latin typeface="Times New Roman" pitchFamily="18" charset="0"/>
                        <a:cs typeface="Times New Roman" pitchFamily="18" charset="0"/>
                      </a:endParaRPr>
                    </a:p>
                  </a:txBody>
                  <a:tcPr/>
                </a:tc>
              </a:tr>
              <a:tr h="619129">
                <a:tc>
                  <a:txBody>
                    <a:bodyPr/>
                    <a:lstStyle/>
                    <a:p>
                      <a:pPr algn="ctr"/>
                      <a:r>
                        <a:rPr lang="en-GB" sz="1600" dirty="0" smtClean="0">
                          <a:latin typeface="Times New Roman" pitchFamily="18" charset="0"/>
                          <a:cs typeface="Times New Roman" pitchFamily="18" charset="0"/>
                        </a:rPr>
                        <a:t>2</a:t>
                      </a:r>
                      <a:endParaRPr lang="en-GB" sz="1600" dirty="0">
                        <a:latin typeface="Times New Roman" pitchFamily="18" charset="0"/>
                        <a:cs typeface="Times New Roman" pitchFamily="18" charset="0"/>
                      </a:endParaRPr>
                    </a:p>
                  </a:txBody>
                  <a:tcPr/>
                </a:tc>
                <a:tc>
                  <a:txBody>
                    <a:bodyPr/>
                    <a:lstStyle/>
                    <a:p>
                      <a:pPr algn="ctr"/>
                      <a:r>
                        <a:rPr lang="en-GB" sz="1600" dirty="0" smtClean="0">
                          <a:latin typeface="Times New Roman" pitchFamily="18" charset="0"/>
                          <a:cs typeface="Times New Roman" pitchFamily="18" charset="0"/>
                        </a:rPr>
                        <a:t>0.1271</a:t>
                      </a:r>
                      <a:endParaRPr lang="en-GB" sz="1600" dirty="0">
                        <a:latin typeface="Times New Roman" pitchFamily="18" charset="0"/>
                        <a:cs typeface="Times New Roman" pitchFamily="18" charset="0"/>
                      </a:endParaRPr>
                    </a:p>
                  </a:txBody>
                  <a:tcPr/>
                </a:tc>
              </a:tr>
              <a:tr h="619129">
                <a:tc>
                  <a:txBody>
                    <a:bodyPr/>
                    <a:lstStyle/>
                    <a:p>
                      <a:pPr algn="ctr"/>
                      <a:r>
                        <a:rPr lang="en-GB" sz="1600" dirty="0" smtClean="0">
                          <a:latin typeface="Times New Roman" pitchFamily="18" charset="0"/>
                          <a:cs typeface="Times New Roman" pitchFamily="18" charset="0"/>
                        </a:rPr>
                        <a:t>3</a:t>
                      </a:r>
                      <a:endParaRPr lang="en-GB" sz="1600" dirty="0">
                        <a:latin typeface="Times New Roman" pitchFamily="18" charset="0"/>
                        <a:cs typeface="Times New Roman" pitchFamily="18" charset="0"/>
                      </a:endParaRPr>
                    </a:p>
                  </a:txBody>
                  <a:tcPr/>
                </a:tc>
                <a:tc>
                  <a:txBody>
                    <a:bodyPr/>
                    <a:lstStyle/>
                    <a:p>
                      <a:pPr algn="ctr"/>
                      <a:r>
                        <a:rPr lang="en-GB" sz="1600" dirty="0" smtClean="0">
                          <a:latin typeface="Times New Roman" pitchFamily="18" charset="0"/>
                          <a:cs typeface="Times New Roman" pitchFamily="18" charset="0"/>
                        </a:rPr>
                        <a:t>0.1656</a:t>
                      </a:r>
                      <a:endParaRPr lang="en-GB" sz="1600" dirty="0">
                        <a:latin typeface="Times New Roman" pitchFamily="18" charset="0"/>
                        <a:cs typeface="Times New Roman" pitchFamily="18" charset="0"/>
                      </a:endParaRPr>
                    </a:p>
                  </a:txBody>
                  <a:tcPr/>
                </a:tc>
              </a:tr>
              <a:tr h="619129">
                <a:tc>
                  <a:txBody>
                    <a:bodyPr/>
                    <a:lstStyle/>
                    <a:p>
                      <a:pPr algn="ctr"/>
                      <a:r>
                        <a:rPr lang="en-GB" sz="1600" dirty="0" smtClean="0">
                          <a:latin typeface="Times New Roman" pitchFamily="18" charset="0"/>
                          <a:cs typeface="Times New Roman" pitchFamily="18" charset="0"/>
                        </a:rPr>
                        <a:t>4</a:t>
                      </a:r>
                      <a:endParaRPr lang="en-GB" sz="1600" dirty="0">
                        <a:latin typeface="Times New Roman" pitchFamily="18" charset="0"/>
                        <a:cs typeface="Times New Roman" pitchFamily="18" charset="0"/>
                      </a:endParaRPr>
                    </a:p>
                  </a:txBody>
                  <a:tcPr/>
                </a:tc>
                <a:tc>
                  <a:txBody>
                    <a:bodyPr/>
                    <a:lstStyle/>
                    <a:p>
                      <a:pPr algn="ctr"/>
                      <a:r>
                        <a:rPr lang="en-GB" sz="1600" dirty="0" smtClean="0">
                          <a:latin typeface="Times New Roman" pitchFamily="18" charset="0"/>
                          <a:cs typeface="Times New Roman" pitchFamily="18" charset="0"/>
                        </a:rPr>
                        <a:t>0.2269</a:t>
                      </a:r>
                      <a:endParaRPr lang="en-GB" sz="1600" dirty="0">
                        <a:latin typeface="Times New Roman" pitchFamily="18" charset="0"/>
                        <a:cs typeface="Times New Roman" pitchFamily="18" charset="0"/>
                      </a:endParaRPr>
                    </a:p>
                  </a:txBody>
                  <a:tcPr/>
                </a:tc>
              </a:tr>
              <a:tr h="619129">
                <a:tc>
                  <a:txBody>
                    <a:bodyPr/>
                    <a:lstStyle/>
                    <a:p>
                      <a:pPr algn="ctr"/>
                      <a:r>
                        <a:rPr lang="en-GB" sz="1600" dirty="0" smtClean="0">
                          <a:latin typeface="Times New Roman" pitchFamily="18" charset="0"/>
                          <a:cs typeface="Times New Roman" pitchFamily="18" charset="0"/>
                        </a:rPr>
                        <a:t>5</a:t>
                      </a:r>
                      <a:endParaRPr lang="en-GB" sz="1600" dirty="0">
                        <a:latin typeface="Times New Roman" pitchFamily="18" charset="0"/>
                        <a:cs typeface="Times New Roman" pitchFamily="18" charset="0"/>
                      </a:endParaRPr>
                    </a:p>
                  </a:txBody>
                  <a:tcPr/>
                </a:tc>
                <a:tc>
                  <a:txBody>
                    <a:bodyPr/>
                    <a:lstStyle/>
                    <a:p>
                      <a:pPr algn="ctr"/>
                      <a:r>
                        <a:rPr lang="en-GB" sz="1600" dirty="0" smtClean="0">
                          <a:latin typeface="Times New Roman" pitchFamily="18" charset="0"/>
                          <a:cs typeface="Times New Roman" pitchFamily="18" charset="0"/>
                        </a:rPr>
                        <a:t>0.2965</a:t>
                      </a:r>
                      <a:endParaRPr lang="en-GB"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1142984"/>
            <a:ext cx="742955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IN" dirty="0" smtClean="0">
                <a:latin typeface="Times New Roman" pitchFamily="18" charset="0"/>
                <a:cs typeface="Times New Roman" pitchFamily="18" charset="0"/>
              </a:rPr>
              <a:t>The effect of changing pH on </a:t>
            </a:r>
            <a:r>
              <a:rPr lang="en-GB" dirty="0" smtClean="0">
                <a:solidFill>
                  <a:schemeClr val="tx1"/>
                </a:solidFill>
                <a:latin typeface="Times New Roman"/>
              </a:rPr>
              <a:t>Cr(VI)</a:t>
            </a:r>
            <a:r>
              <a:rPr lang="en-IN" dirty="0" smtClean="0">
                <a:latin typeface="Times New Roman" pitchFamily="18" charset="0"/>
                <a:cs typeface="Times New Roman" pitchFamily="18" charset="0"/>
              </a:rPr>
              <a:t> was analyzed over a pH range from 2 to 11. The pH was adjusted using 0.1M </a:t>
            </a:r>
            <a:r>
              <a:rPr lang="en-IN" dirty="0" err="1" smtClean="0">
                <a:latin typeface="Times New Roman" pitchFamily="18" charset="0"/>
                <a:cs typeface="Times New Roman" pitchFamily="18" charset="0"/>
              </a:rPr>
              <a:t>HCl</a:t>
            </a:r>
            <a:r>
              <a:rPr lang="en-IN" dirty="0" smtClean="0">
                <a:latin typeface="Times New Roman" pitchFamily="18" charset="0"/>
                <a:cs typeface="Times New Roman" pitchFamily="18" charset="0"/>
              </a:rPr>
              <a:t> and 0.1M </a:t>
            </a:r>
            <a:r>
              <a:rPr lang="en-IN" dirty="0" err="1" smtClean="0">
                <a:latin typeface="Times New Roman" pitchFamily="18" charset="0"/>
                <a:cs typeface="Times New Roman" pitchFamily="18" charset="0"/>
              </a:rPr>
              <a:t>NaOH</a:t>
            </a:r>
            <a:r>
              <a:rPr lang="en-IN" dirty="0" smtClean="0">
                <a:latin typeface="Times New Roman" pitchFamily="18" charset="0"/>
                <a:cs typeface="Times New Roman" pitchFamily="18" charset="0"/>
              </a:rPr>
              <a:t> solutions.  Using the optimum pH and optimum dose, the effect of contact time was analyzed</a:t>
            </a:r>
            <a:r>
              <a:rPr lang="en-IN" dirty="0" smtClean="0"/>
              <a:t>. </a:t>
            </a:r>
          </a:p>
        </p:txBody>
      </p:sp>
      <p:sp>
        <p:nvSpPr>
          <p:cNvPr id="3" name="Down Arrow 2"/>
          <p:cNvSpPr/>
          <p:nvPr/>
        </p:nvSpPr>
        <p:spPr>
          <a:xfrm>
            <a:off x="4500562" y="2143116"/>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000100" y="2714620"/>
            <a:ext cx="735811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IN" dirty="0" smtClean="0">
                <a:latin typeface="Times New Roman" pitchFamily="18" charset="0"/>
                <a:cs typeface="Times New Roman" pitchFamily="18" charset="0"/>
              </a:rPr>
              <a:t>Then by keeping all the obtained optimum parameters constant, the initial concentration of </a:t>
            </a:r>
            <a:r>
              <a:rPr lang="en-GB" dirty="0" smtClean="0">
                <a:solidFill>
                  <a:schemeClr val="tx1"/>
                </a:solidFill>
                <a:latin typeface="Times New Roman"/>
              </a:rPr>
              <a:t>Cr(VI) </a:t>
            </a:r>
            <a:r>
              <a:rPr lang="en-IN" dirty="0" smtClean="0">
                <a:latin typeface="Times New Roman" pitchFamily="18" charset="0"/>
                <a:cs typeface="Times New Roman" pitchFamily="18" charset="0"/>
              </a:rPr>
              <a:t>was varied and the removal efficiencies were calculated in each case.</a:t>
            </a:r>
            <a:endParaRPr lang="en-IN" dirty="0">
              <a:latin typeface="Times New Roman" pitchFamily="18" charset="0"/>
              <a:cs typeface="Times New Roman" pitchFamily="18" charset="0"/>
            </a:endParaRPr>
          </a:p>
        </p:txBody>
      </p:sp>
      <p:sp>
        <p:nvSpPr>
          <p:cNvPr id="6" name="Down Arrow 5"/>
          <p:cNvSpPr/>
          <p:nvPr/>
        </p:nvSpPr>
        <p:spPr>
          <a:xfrm>
            <a:off x="4643438" y="3786190"/>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1142976" y="4357694"/>
            <a:ext cx="71438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IN" dirty="0" smtClean="0">
                <a:latin typeface="Times New Roman" pitchFamily="18" charset="0"/>
                <a:cs typeface="Times New Roman" pitchFamily="18" charset="0"/>
              </a:rPr>
              <a:t>Each experiment was carried out twice for confirmation of the results</a:t>
            </a:r>
            <a:r>
              <a:rPr lang="en-IN" dirty="0" smtClean="0"/>
              <a:t>.</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02" y="0"/>
            <a:ext cx="9215502"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IN" dirty="0" smtClean="0"/>
              <a:t>ADSORPTION ISOTHERM</a:t>
            </a:r>
            <a:endParaRPr lang="en-IN" dirty="0"/>
          </a:p>
        </p:txBody>
      </p:sp>
      <p:sp>
        <p:nvSpPr>
          <p:cNvPr id="3" name="Rectangle 2"/>
          <p:cNvSpPr/>
          <p:nvPr/>
        </p:nvSpPr>
        <p:spPr>
          <a:xfrm>
            <a:off x="428596" y="1142984"/>
            <a:ext cx="7858180" cy="2345322"/>
          </a:xfrm>
          <a:prstGeom prst="rect">
            <a:avLst/>
          </a:prstGeom>
          <a:ln>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en-IN" sz="2000" dirty="0" smtClean="0">
                <a:latin typeface="Times New Roman" pitchFamily="18" charset="0"/>
                <a:cs typeface="Times New Roman" pitchFamily="18" charset="0"/>
              </a:rPr>
              <a:t>The equilibrium isotherm adsorption model is fundamental tool in depicting the interactive behaviour between the adsorbate and the adsorbent. Analysis of isotherm data is important for predicting the adsorption capacity of the adsorbent, which is one of the major parameters for the design of an adsorption system.</a:t>
            </a:r>
            <a:endParaRPr lang="en-IN" sz="2000" dirty="0">
              <a:latin typeface="Times New Roman" pitchFamily="18" charset="0"/>
              <a:cs typeface="Times New Roman" pitchFamily="18" charset="0"/>
            </a:endParaRPr>
          </a:p>
        </p:txBody>
      </p:sp>
      <p:sp>
        <p:nvSpPr>
          <p:cNvPr id="33793" name="Rectangle 1"/>
          <p:cNvSpPr>
            <a:spLocks noChangeArrowheads="1"/>
          </p:cNvSpPr>
          <p:nvPr/>
        </p:nvSpPr>
        <p:spPr bwMode="auto">
          <a:xfrm>
            <a:off x="500034" y="4286256"/>
            <a:ext cx="7786742" cy="14773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Two</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models were used to analyze the equilibrium adsorption data:  </a:t>
            </a:r>
          </a:p>
          <a:p>
            <a:pPr marL="0" marR="0" lvl="0" indent="0" algn="just" defTabSz="914400" rtl="0" eaLnBrk="1" fontAlgn="base" latinLnBrk="0" hangingPunct="1">
              <a:lnSpc>
                <a:spcPct val="150000"/>
              </a:lnSpc>
              <a:spcBef>
                <a:spcPct val="0"/>
              </a:spcBef>
              <a:spcAft>
                <a:spcPct val="0"/>
              </a:spcAft>
              <a:buClrTx/>
              <a:buSzTx/>
              <a:buFont typeface="Arial" pitchFamily="34" charset="0"/>
              <a:buChar char="•"/>
              <a:tabLst/>
            </a:pPr>
            <a:r>
              <a:rPr kumimoji="0" lang="en-US" sz="200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Langmuir and</a:t>
            </a:r>
          </a:p>
          <a:p>
            <a:pPr marL="0" marR="0" lvl="0" indent="0" algn="just" defTabSz="914400" rtl="0" eaLnBrk="1" fontAlgn="base" latinLnBrk="0" hangingPunct="1">
              <a:lnSpc>
                <a:spcPct val="150000"/>
              </a:lnSpc>
              <a:spcBef>
                <a:spcPct val="0"/>
              </a:spcBef>
              <a:spcAft>
                <a:spcPct val="0"/>
              </a:spcAft>
              <a:buClrTx/>
              <a:buSzTx/>
              <a:buFont typeface="Arial" pitchFamily="34" charset="0"/>
              <a:buChar char="•"/>
              <a:tabLst/>
            </a:pPr>
            <a:r>
              <a:rPr kumimoji="0" lang="en-US" sz="2000" i="0" u="none" strike="noStrike" cap="none" normalizeH="0" baseline="0" dirty="0" err="1" smtClean="0">
                <a:ln>
                  <a:noFill/>
                </a:ln>
                <a:solidFill>
                  <a:schemeClr val="accent2">
                    <a:lumMod val="75000"/>
                  </a:schemeClr>
                </a:solidFill>
                <a:effectLst/>
                <a:latin typeface="Times New Roman" pitchFamily="18" charset="0"/>
                <a:ea typeface="Calibri" pitchFamily="34" charset="0"/>
                <a:cs typeface="Times New Roman" pitchFamily="18" charset="0"/>
              </a:rPr>
              <a:t>Freundlitch</a:t>
            </a:r>
            <a:r>
              <a:rPr kumimoji="0" lang="en-US" sz="200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1777</Words>
  <Application>Microsoft Office PowerPoint</Application>
  <PresentationFormat>On-screen Show (4:3)</PresentationFormat>
  <Paragraphs>186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shreya ganguly</dc:creator>
  <cp:lastModifiedBy>SHREYA GANGULY</cp:lastModifiedBy>
  <cp:revision>131</cp:revision>
  <dcterms:created xsi:type="dcterms:W3CDTF">2022-05-13T11:57:10Z</dcterms:created>
  <dcterms:modified xsi:type="dcterms:W3CDTF">2022-05-25T08:32:32Z</dcterms:modified>
</cp:coreProperties>
</file>