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7" r:id="rId3"/>
    <p:sldId id="269" r:id="rId4"/>
    <p:sldId id="270" r:id="rId5"/>
    <p:sldId id="274" r:id="rId6"/>
    <p:sldId id="275" r:id="rId7"/>
    <p:sldId id="265"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Adelsköld" initials="NA" lastIdx="1" clrIdx="0">
    <p:extLst>
      <p:ext uri="{19B8F6BF-5375-455C-9EA6-DF929625EA0E}">
        <p15:presenceInfo xmlns:p15="http://schemas.microsoft.com/office/powerpoint/2012/main" userId="S-1-5-21-1060284298-1343024091-682003330-20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400" autoAdjust="0"/>
  </p:normalViewPr>
  <p:slideViewPr>
    <p:cSldViewPr snapToGrid="0">
      <p:cViewPr>
        <p:scale>
          <a:sx n="100" d="100"/>
          <a:sy n="100" d="100"/>
        </p:scale>
        <p:origin x="936" y="5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0BF7E-503A-467D-9E82-A1B4D7C9B50C}" type="datetimeFigureOut">
              <a:rPr lang="sv-SE" smtClean="0"/>
              <a:t>2022-05-23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C1FB-13EF-42EF-A461-A142226BD7EB}" type="slidenum">
              <a:rPr lang="sv-SE" smtClean="0"/>
              <a:t>‹#›</a:t>
            </a:fld>
            <a:endParaRPr lang="sv-SE"/>
          </a:p>
        </p:txBody>
      </p:sp>
    </p:spTree>
    <p:extLst>
      <p:ext uri="{BB962C8B-B14F-4D97-AF65-F5344CB8AC3E}">
        <p14:creationId xmlns:p14="http://schemas.microsoft.com/office/powerpoint/2010/main" val="280023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5</a:t>
            </a:fld>
            <a:endParaRPr lang="sv-SE"/>
          </a:p>
        </p:txBody>
      </p:sp>
    </p:spTree>
    <p:extLst>
      <p:ext uri="{BB962C8B-B14F-4D97-AF65-F5344CB8AC3E}">
        <p14:creationId xmlns:p14="http://schemas.microsoft.com/office/powerpoint/2010/main" val="229202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1706C-E72E-4288-B38A-CFEE4F344B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3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16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text or other content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over the full width of the slide. </a:t>
            </a:r>
          </a:p>
        </p:txBody>
      </p:sp>
    </p:spTree>
    <p:extLst>
      <p:ext uri="{BB962C8B-B14F-4D97-AF65-F5344CB8AC3E}">
        <p14:creationId xmlns:p14="http://schemas.microsoft.com/office/powerpoint/2010/main" val="3391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content in two columns (text, picture, diagram, film etc.). You can also insert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captions</a:t>
            </a: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6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page imag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image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picture or a film.</a:t>
            </a:r>
          </a:p>
        </p:txBody>
      </p:sp>
    </p:spTree>
    <p:extLst>
      <p:ext uri="{BB962C8B-B14F-4D97-AF65-F5344CB8AC3E}">
        <p14:creationId xmlns:p14="http://schemas.microsoft.com/office/powerpoint/2010/main" val="3553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9806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29555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0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headers.</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8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baseline="0"/>
            </a:lvl1pPr>
          </a:lstStyle>
          <a:p>
            <a:r>
              <a:rPr lang="en-GB" noProof="0" dirty="0" smtClean="0"/>
              <a:t>Thank you for your attention</a:t>
            </a:r>
            <a:endParaRPr lang="en-GB" noProof="0" dirty="0"/>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800" baseline="0"/>
            </a:lvl1pPr>
          </a:lstStyle>
          <a:p>
            <a:pPr lvl="0"/>
            <a:r>
              <a:rPr lang="en-GB" noProof="0" dirty="0" smtClean="0"/>
              <a:t>Name, organisation, </a:t>
            </a:r>
            <a:r>
              <a:rPr lang="en-GB" noProof="0" dirty="0"/>
              <a:t>phone, </a:t>
            </a:r>
            <a:r>
              <a:rPr lang="en-GB" noProof="0" dirty="0" smtClean="0"/>
              <a:t>email, web address etc.</a:t>
            </a:r>
            <a:endParaRPr lang="en-GB" noProof="0" dirty="0"/>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800" cap="all" baseline="0"/>
            </a:lvl1pPr>
          </a:lstStyle>
          <a:p>
            <a:r>
              <a:rPr lang="en-GB" sz="1600" noProof="0" dirty="0"/>
              <a:t>contact </a:t>
            </a:r>
            <a:r>
              <a:rPr lang="en-GB" sz="1600" noProof="0" dirty="0" smtClean="0"/>
              <a:t>details</a:t>
            </a:r>
            <a:endParaRPr lang="en-GB" sz="1600" noProof="0" dirty="0"/>
          </a:p>
        </p:txBody>
      </p:sp>
    </p:spTree>
    <p:extLst>
      <p:ext uri="{BB962C8B-B14F-4D97-AF65-F5344CB8AC3E}">
        <p14:creationId xmlns:p14="http://schemas.microsoft.com/office/powerpoint/2010/main" val="21862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klorofyll">
    <p:spTree>
      <p:nvGrpSpPr>
        <p:cNvPr id="1" name=""/>
        <p:cNvGrpSpPr/>
        <p:nvPr/>
      </p:nvGrpSpPr>
      <p:grpSpPr>
        <a:xfrm>
          <a:off x="0" y="0"/>
          <a:ext cx="0" cy="0"/>
          <a:chOff x="0" y="0"/>
          <a:chExt cx="0" cy="0"/>
        </a:xfrm>
      </p:grpSpPr>
      <p:pic>
        <p:nvPicPr>
          <p:cNvPr id="7" name="Bildobjekt 6" title="Detail of the SLU collage. Chlorophyll.">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18"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19"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8113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1974755"/>
            <a:ext cx="9144000" cy="2387600"/>
          </a:xfrm>
        </p:spPr>
        <p:txBody>
          <a:bodyPr anchor="b"/>
          <a:lstStyle>
            <a:lvl1pPr algn="l">
              <a:lnSpc>
                <a:spcPts val="5600"/>
              </a:lnSpc>
              <a:defRPr sz="4600">
                <a:solidFill>
                  <a:schemeClr val="tx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551545"/>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2234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24" y="24063"/>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55281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13088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717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94"/>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dirty="0"/>
              <a:t>Chapter</a:t>
            </a:r>
          </a:p>
          <a:p>
            <a:pPr lvl="1"/>
            <a:r>
              <a:rPr lang="en-GB" noProof="0" dirty="0"/>
              <a:t>Level two</a:t>
            </a:r>
          </a:p>
          <a:p>
            <a:pPr lvl="2"/>
            <a:r>
              <a:rPr lang="en-GB" noProof="0" dirty="0"/>
              <a:t>Level three</a:t>
            </a:r>
          </a:p>
          <a:p>
            <a:pPr lvl="3"/>
            <a:r>
              <a:rPr lang="en-GB" noProof="0" dirty="0"/>
              <a:t>Level four</a:t>
            </a:r>
          </a:p>
          <a:p>
            <a:pPr lvl="4"/>
            <a:r>
              <a:rPr lang="en-GB" noProof="0" dirty="0"/>
              <a:t>Level five</a:t>
            </a:r>
          </a:p>
        </p:txBody>
      </p:sp>
    </p:spTree>
    <p:extLst>
      <p:ext uri="{BB962C8B-B14F-4D97-AF65-F5344CB8AC3E}">
        <p14:creationId xmlns:p14="http://schemas.microsoft.com/office/powerpoint/2010/main" val="29867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different SLU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colour 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dirty="0"/>
              <a:t>Text</a:t>
            </a:r>
          </a:p>
          <a:p>
            <a:pPr lvl="1"/>
            <a:r>
              <a:rPr lang="en-GB" noProof="0" dirty="0"/>
              <a:t>Level two</a:t>
            </a:r>
          </a:p>
          <a:p>
            <a:pPr lvl="2"/>
            <a:r>
              <a:rPr lang="en-GB" noProof="0" dirty="0"/>
              <a:t>Level three</a:t>
            </a:r>
          </a:p>
          <a:p>
            <a:pPr lvl="3"/>
            <a:r>
              <a:rPr lang="en-GB" noProof="0" dirty="0"/>
              <a:t>Level four</a:t>
            </a:r>
          </a:p>
          <a:p>
            <a:pPr lvl="4"/>
            <a:r>
              <a:rPr lang="en-GB" noProof="0" dirty="0"/>
              <a:t>Level </a:t>
            </a:r>
            <a:r>
              <a:rPr lang="en-GB" noProof="0" dirty="0" err="1" smtClean="0"/>
              <a:t>fiv</a:t>
            </a:r>
            <a:endParaRPr lang="en-GB" noProof="0" dirty="0"/>
          </a:p>
        </p:txBody>
      </p:sp>
    </p:spTree>
    <p:extLst>
      <p:ext uri="{BB962C8B-B14F-4D97-AF65-F5344CB8AC3E}">
        <p14:creationId xmlns:p14="http://schemas.microsoft.com/office/powerpoint/2010/main" val="41833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image to the right: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SLU colour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7836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173397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768720" y="1410899"/>
            <a:ext cx="9862886" cy="880197"/>
          </a:xfrm>
        </p:spPr>
        <p:txBody>
          <a:bodyPr/>
          <a:lstStyle/>
          <a:p>
            <a:r>
              <a:rPr lang="en-US" dirty="0"/>
              <a:t>Spatiotemporal patterns of crop diversity reveal potential for diversification in Swedish agriculture </a:t>
            </a:r>
            <a:endParaRPr lang="en-GB" dirty="0"/>
          </a:p>
        </p:txBody>
      </p:sp>
      <p:sp>
        <p:nvSpPr>
          <p:cNvPr id="5" name="Platshållare för innehåll 4">
            <a:extLst>
              <a:ext uri="{FF2B5EF4-FFF2-40B4-BE49-F238E27FC236}">
                <a16:creationId xmlns:a16="http://schemas.microsoft.com/office/drawing/2014/main" id="{3A88D665-878B-4B97-B443-07CB6C408DFA}"/>
              </a:ext>
            </a:extLst>
          </p:cNvPr>
          <p:cNvSpPr>
            <a:spLocks noGrp="1"/>
          </p:cNvSpPr>
          <p:nvPr>
            <p:ph idx="1"/>
          </p:nvPr>
        </p:nvSpPr>
        <p:spPr>
          <a:xfrm>
            <a:off x="768720" y="2686196"/>
            <a:ext cx="9862886" cy="2158519"/>
          </a:xfrm>
        </p:spPr>
        <p:txBody>
          <a:bodyPr/>
          <a:lstStyle/>
          <a:p>
            <a:pPr marL="0" indent="0">
              <a:buNone/>
            </a:pPr>
            <a:r>
              <a:rPr lang="sv-SE" dirty="0"/>
              <a:t>Hanna Sjulgård</a:t>
            </a:r>
            <a:r>
              <a:rPr lang="sv-SE" baseline="30000" dirty="0"/>
              <a:t>1</a:t>
            </a:r>
            <a:r>
              <a:rPr lang="sv-SE" dirty="0"/>
              <a:t>, Tino Colombi</a:t>
            </a:r>
            <a:r>
              <a:rPr lang="sv-SE" baseline="30000" dirty="0"/>
              <a:t>1</a:t>
            </a:r>
            <a:r>
              <a:rPr lang="sv-SE" dirty="0"/>
              <a:t>, Thomas </a:t>
            </a:r>
            <a:r>
              <a:rPr lang="sv-SE" dirty="0" smtClean="0"/>
              <a:t>Keller</a:t>
            </a:r>
            <a:r>
              <a:rPr lang="sv-SE" baseline="30000" dirty="0" smtClean="0"/>
              <a:t>1,2</a:t>
            </a:r>
            <a:endParaRPr lang="sv-SE" dirty="0"/>
          </a:p>
          <a:p>
            <a:pPr marL="0" indent="0">
              <a:buNone/>
            </a:pPr>
            <a:r>
              <a:rPr lang="en-GB" sz="1800" baseline="30000" dirty="0"/>
              <a:t>1 </a:t>
            </a:r>
            <a:r>
              <a:rPr lang="en-GB" sz="1800" dirty="0" smtClean="0"/>
              <a:t>Swedish </a:t>
            </a:r>
            <a:r>
              <a:rPr lang="en-GB" sz="1800" dirty="0"/>
              <a:t>University of Agricultural Sciences (SLU), </a:t>
            </a:r>
            <a:r>
              <a:rPr lang="en-GB" sz="1800" dirty="0" smtClean="0"/>
              <a:t>Sweden </a:t>
            </a:r>
            <a:endParaRPr lang="sv-SE" sz="1800" dirty="0"/>
          </a:p>
          <a:p>
            <a:pPr marL="0" indent="0">
              <a:buNone/>
            </a:pPr>
            <a:r>
              <a:rPr lang="en-GB" sz="1800" baseline="30000" dirty="0"/>
              <a:t>2</a:t>
            </a:r>
            <a:r>
              <a:rPr lang="en-GB" sz="1800" dirty="0"/>
              <a:t> </a:t>
            </a:r>
            <a:r>
              <a:rPr lang="en-GB" sz="1800" dirty="0" err="1" smtClean="0"/>
              <a:t>Agroscope</a:t>
            </a:r>
            <a:r>
              <a:rPr lang="en-GB" sz="1800" dirty="0"/>
              <a:t>, </a:t>
            </a:r>
            <a:r>
              <a:rPr lang="en-GB" sz="1800" dirty="0" smtClean="0"/>
              <a:t>Switzerland</a:t>
            </a:r>
            <a:endParaRPr lang="sv-SE" sz="1800" dirty="0"/>
          </a:p>
          <a:p>
            <a:endParaRPr lang="sv-SE" dirty="0"/>
          </a:p>
          <a:p>
            <a:endParaRPr lang="en-GB" dirty="0"/>
          </a:p>
        </p:txBody>
      </p:sp>
      <p:pic>
        <p:nvPicPr>
          <p:cNvPr id="6" name="Picture 5">
            <a:extLst>
              <a:ext uri="{FF2B5EF4-FFF2-40B4-BE49-F238E27FC236}">
                <a16:creationId xmlns:a16="http://schemas.microsoft.com/office/drawing/2014/main" id="{C137E20F-7699-4F3C-BABB-3032A24AFDF6}"/>
              </a:ext>
            </a:extLst>
          </p:cNvPr>
          <p:cNvPicPr>
            <a:picLocks noChangeAspect="1"/>
          </p:cNvPicPr>
          <p:nvPr/>
        </p:nvPicPr>
        <p:blipFill>
          <a:blip r:embed="rId2"/>
          <a:stretch>
            <a:fillRect/>
          </a:stretch>
        </p:blipFill>
        <p:spPr>
          <a:xfrm>
            <a:off x="507956" y="6045957"/>
            <a:ext cx="2281646" cy="654355"/>
          </a:xfrm>
          <a:prstGeom prst="rect">
            <a:avLst/>
          </a:prstGeom>
        </p:spPr>
      </p:pic>
      <p:sp>
        <p:nvSpPr>
          <p:cNvPr id="8" name="TextBox 7"/>
          <p:cNvSpPr txBox="1"/>
          <p:nvPr/>
        </p:nvSpPr>
        <p:spPr>
          <a:xfrm>
            <a:off x="9622971" y="4519749"/>
            <a:ext cx="914400" cy="914400"/>
          </a:xfrm>
          <a:prstGeom prst="rect">
            <a:avLst/>
          </a:prstGeom>
          <a:noFill/>
        </p:spPr>
        <p:txBody>
          <a:bodyPr wrap="none" lIns="0" tIns="0" rIns="0" bIns="0" rtlCol="0">
            <a:noAutofit/>
          </a:bodyPr>
          <a:lstStyle/>
          <a:p>
            <a:pPr algn="l">
              <a:lnSpc>
                <a:spcPts val="3000"/>
              </a:lnSpc>
            </a:pPr>
            <a:endParaRPr lang="sv-SE" sz="2400" dirty="0" smtClean="0"/>
          </a:p>
        </p:txBody>
      </p:sp>
      <p:pic>
        <p:nvPicPr>
          <p:cNvPr id="7" name="Picture 6"/>
          <p:cNvPicPr>
            <a:picLocks noChangeAspect="1"/>
          </p:cNvPicPr>
          <p:nvPr/>
        </p:nvPicPr>
        <p:blipFill>
          <a:blip r:embed="rId3"/>
          <a:stretch>
            <a:fillRect/>
          </a:stretch>
        </p:blipFill>
        <p:spPr>
          <a:xfrm>
            <a:off x="94503" y="101751"/>
            <a:ext cx="826905" cy="719714"/>
          </a:xfrm>
          <a:prstGeom prst="rect">
            <a:avLst/>
          </a:prstGeom>
        </p:spPr>
      </p:pic>
    </p:spTree>
    <p:extLst>
      <p:ext uri="{BB962C8B-B14F-4D97-AF65-F5344CB8AC3E}">
        <p14:creationId xmlns:p14="http://schemas.microsoft.com/office/powerpoint/2010/main" val="34321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7117" b="22286"/>
          <a:stretch/>
        </p:blipFill>
        <p:spPr>
          <a:xfrm>
            <a:off x="8136610" y="3732753"/>
            <a:ext cx="3704533" cy="3141576"/>
          </a:xfrm>
          <a:prstGeom prst="rect">
            <a:avLst/>
          </a:prstGeom>
        </p:spPr>
      </p:pic>
      <p:sp>
        <p:nvSpPr>
          <p:cNvPr id="2" name="Text Placeholder 1"/>
          <p:cNvSpPr>
            <a:spLocks noGrp="1"/>
          </p:cNvSpPr>
          <p:nvPr>
            <p:ph type="body" sz="quarter" idx="11"/>
          </p:nvPr>
        </p:nvSpPr>
        <p:spPr/>
        <p:txBody>
          <a:bodyPr/>
          <a:lstStyle/>
          <a:p>
            <a:endParaRPr lang="sv-SE"/>
          </a:p>
        </p:txBody>
      </p:sp>
      <p:sp>
        <p:nvSpPr>
          <p:cNvPr id="3" name="Picture Placeholder 2"/>
          <p:cNvSpPr>
            <a:spLocks noGrp="1"/>
          </p:cNvSpPr>
          <p:nvPr>
            <p:ph type="pic" sz="quarter" idx="10"/>
          </p:nvPr>
        </p:nvSpPr>
        <p:spPr/>
      </p:sp>
      <p:sp>
        <p:nvSpPr>
          <p:cNvPr id="4" name="Title 3"/>
          <p:cNvSpPr>
            <a:spLocks noGrp="1"/>
          </p:cNvSpPr>
          <p:nvPr>
            <p:ph type="title"/>
          </p:nvPr>
        </p:nvSpPr>
        <p:spPr>
          <a:xfrm>
            <a:off x="768720" y="1002506"/>
            <a:ext cx="9862886" cy="880197"/>
          </a:xfrm>
        </p:spPr>
        <p:txBody>
          <a:bodyPr/>
          <a:lstStyle/>
          <a:p>
            <a:r>
              <a:rPr lang="sv-SE" dirty="0" err="1" smtClean="0"/>
              <a:t>Aims</a:t>
            </a:r>
            <a:endParaRPr lang="sv-SE" dirty="0"/>
          </a:p>
        </p:txBody>
      </p:sp>
      <p:sp>
        <p:nvSpPr>
          <p:cNvPr id="5" name="Content Placeholder 4"/>
          <p:cNvSpPr>
            <a:spLocks noGrp="1"/>
          </p:cNvSpPr>
          <p:nvPr>
            <p:ph idx="1"/>
          </p:nvPr>
        </p:nvSpPr>
        <p:spPr>
          <a:xfrm>
            <a:off x="768720" y="2195962"/>
            <a:ext cx="9862886" cy="3648517"/>
          </a:xfrm>
        </p:spPr>
        <p:txBody>
          <a:bodyPr/>
          <a:lstStyle/>
          <a:p>
            <a:pPr marL="0" indent="0">
              <a:buNone/>
            </a:pPr>
            <a:r>
              <a:rPr lang="en-GB" dirty="0"/>
              <a:t>(i) to quantify spatiotemporal patterns of crop species diversity at the regional and national scale in </a:t>
            </a:r>
            <a:r>
              <a:rPr lang="en-GB" dirty="0" smtClean="0"/>
              <a:t>Sweden</a:t>
            </a:r>
          </a:p>
          <a:p>
            <a:pPr marL="0" indent="0">
              <a:buNone/>
            </a:pPr>
            <a:r>
              <a:rPr lang="en-GB" dirty="0" smtClean="0"/>
              <a:t>(</a:t>
            </a:r>
            <a:r>
              <a:rPr lang="en-GB" dirty="0"/>
              <a:t>ii) to examine relationships between crop diversity and climatic factors and soil texture</a:t>
            </a:r>
            <a:endParaRPr lang="sv-SE" dirty="0"/>
          </a:p>
        </p:txBody>
      </p:sp>
      <p:pic>
        <p:nvPicPr>
          <p:cNvPr id="7" name="Picture 6"/>
          <p:cNvPicPr>
            <a:picLocks noChangeAspect="1"/>
          </p:cNvPicPr>
          <p:nvPr/>
        </p:nvPicPr>
        <p:blipFill>
          <a:blip r:embed="rId3"/>
          <a:stretch>
            <a:fillRect/>
          </a:stretch>
        </p:blipFill>
        <p:spPr>
          <a:xfrm>
            <a:off x="94503" y="101751"/>
            <a:ext cx="826905" cy="719714"/>
          </a:xfrm>
          <a:prstGeom prst="rect">
            <a:avLst/>
          </a:prstGeom>
        </p:spPr>
      </p:pic>
      <p:sp>
        <p:nvSpPr>
          <p:cNvPr id="8" name="TextBox 7"/>
          <p:cNvSpPr txBox="1"/>
          <p:nvPr/>
        </p:nvSpPr>
        <p:spPr>
          <a:xfrm>
            <a:off x="9808166" y="6553200"/>
            <a:ext cx="914400" cy="914400"/>
          </a:xfrm>
          <a:prstGeom prst="rect">
            <a:avLst/>
          </a:prstGeom>
          <a:noFill/>
        </p:spPr>
        <p:txBody>
          <a:bodyPr wrap="none" lIns="0" tIns="0" rIns="0" bIns="0" rtlCol="0">
            <a:noAutofit/>
          </a:bodyPr>
          <a:lstStyle/>
          <a:p>
            <a:pPr algn="l">
              <a:lnSpc>
                <a:spcPts val="3000"/>
              </a:lnSpc>
            </a:pPr>
            <a:r>
              <a:rPr lang="sv-SE" sz="1400" dirty="0" smtClean="0"/>
              <a:t>(Google </a:t>
            </a:r>
            <a:r>
              <a:rPr lang="sv-SE" sz="1400" dirty="0" err="1" smtClean="0"/>
              <a:t>maps</a:t>
            </a:r>
            <a:r>
              <a:rPr lang="sv-SE" sz="1400" dirty="0" smtClean="0"/>
              <a:t>)</a:t>
            </a:r>
            <a:endParaRPr lang="sv-SE" sz="1400" dirty="0" smtClean="0"/>
          </a:p>
        </p:txBody>
      </p:sp>
      <p:pic>
        <p:nvPicPr>
          <p:cNvPr id="9" name="Picture 8"/>
          <p:cNvPicPr>
            <a:picLocks noChangeAspect="1"/>
          </p:cNvPicPr>
          <p:nvPr/>
        </p:nvPicPr>
        <p:blipFill rotWithShape="1">
          <a:blip r:embed="rId4"/>
          <a:srcRect b="9764"/>
          <a:stretch/>
        </p:blipFill>
        <p:spPr>
          <a:xfrm>
            <a:off x="4528917" y="3407229"/>
            <a:ext cx="1966506" cy="3467100"/>
          </a:xfrm>
          <a:prstGeom prst="rect">
            <a:avLst/>
          </a:prstGeom>
        </p:spPr>
      </p:pic>
    </p:spTree>
    <p:extLst>
      <p:ext uri="{BB962C8B-B14F-4D97-AF65-F5344CB8AC3E}">
        <p14:creationId xmlns:p14="http://schemas.microsoft.com/office/powerpoint/2010/main" val="190732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959" r="3935" b="26108"/>
          <a:stretch/>
        </p:blipFill>
        <p:spPr>
          <a:xfrm>
            <a:off x="6653657" y="4063666"/>
            <a:ext cx="4137163" cy="2680034"/>
          </a:xfrm>
          <a:prstGeom prst="rect">
            <a:avLst/>
          </a:prstGeom>
        </p:spPr>
      </p:pic>
      <p:sp>
        <p:nvSpPr>
          <p:cNvPr id="2" name="Text Placeholder 1"/>
          <p:cNvSpPr>
            <a:spLocks noGrp="1"/>
          </p:cNvSpPr>
          <p:nvPr>
            <p:ph type="body" sz="quarter" idx="11"/>
          </p:nvPr>
        </p:nvSpPr>
        <p:spPr/>
        <p:txBody>
          <a:bodyPr/>
          <a:lstStyle/>
          <a:p>
            <a:endParaRPr lang="sv-SE" dirty="0"/>
          </a:p>
        </p:txBody>
      </p:sp>
      <p:sp>
        <p:nvSpPr>
          <p:cNvPr id="4" name="Title 3"/>
          <p:cNvSpPr>
            <a:spLocks noGrp="1"/>
          </p:cNvSpPr>
          <p:nvPr>
            <p:ph type="title"/>
          </p:nvPr>
        </p:nvSpPr>
        <p:spPr>
          <a:xfrm>
            <a:off x="768720" y="894018"/>
            <a:ext cx="9862886" cy="880197"/>
          </a:xfrm>
        </p:spPr>
        <p:txBody>
          <a:bodyPr/>
          <a:lstStyle/>
          <a:p>
            <a:r>
              <a:rPr lang="sv-SE" dirty="0" smtClean="0"/>
              <a:t>Materials and </a:t>
            </a:r>
            <a:r>
              <a:rPr lang="sv-SE" dirty="0" err="1" smtClean="0"/>
              <a:t>methods</a:t>
            </a:r>
            <a:endParaRPr lang="sv-SE"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768720" y="2056477"/>
                <a:ext cx="9862886" cy="3220373"/>
              </a:xfrm>
            </p:spPr>
            <p:txBody>
              <a:bodyPr/>
              <a:lstStyle/>
              <a:p>
                <a:r>
                  <a:rPr lang="sv-SE" dirty="0" err="1" smtClean="0"/>
                  <a:t>Historical</a:t>
                </a:r>
                <a:r>
                  <a:rPr lang="sv-SE" dirty="0" smtClean="0"/>
                  <a:t> data </a:t>
                </a:r>
                <a:r>
                  <a:rPr lang="sv-SE" dirty="0" err="1" smtClean="0"/>
                  <a:t>of</a:t>
                </a:r>
                <a:r>
                  <a:rPr lang="sv-SE" dirty="0" smtClean="0"/>
                  <a:t> </a:t>
                </a:r>
                <a:r>
                  <a:rPr lang="sv-SE" dirty="0" err="1" smtClean="0"/>
                  <a:t>harvested</a:t>
                </a:r>
                <a:r>
                  <a:rPr lang="sv-SE" dirty="0" smtClean="0"/>
                  <a:t> area for </a:t>
                </a:r>
                <a:r>
                  <a:rPr lang="sv-SE" dirty="0" smtClean="0"/>
                  <a:t>13 </a:t>
                </a:r>
                <a:r>
                  <a:rPr lang="sv-SE" dirty="0" err="1" smtClean="0"/>
                  <a:t>crops</a:t>
                </a:r>
                <a:r>
                  <a:rPr lang="sv-SE" dirty="0" smtClean="0"/>
                  <a:t> </a:t>
                </a:r>
                <a:r>
                  <a:rPr lang="sv-SE" dirty="0" err="1" smtClean="0"/>
                  <a:t>between</a:t>
                </a:r>
                <a:r>
                  <a:rPr lang="sv-SE" dirty="0" smtClean="0"/>
                  <a:t> 1965 and 2019</a:t>
                </a:r>
              </a:p>
              <a:p>
                <a:r>
                  <a:rPr lang="en-GB" dirty="0" smtClean="0"/>
                  <a:t>Crop </a:t>
                </a:r>
                <a:r>
                  <a:rPr lang="en-GB" dirty="0"/>
                  <a:t>species </a:t>
                </a:r>
                <a:r>
                  <a:rPr lang="en-GB" dirty="0" smtClean="0"/>
                  <a:t>diversity</a:t>
                </a:r>
                <a:r>
                  <a:rPr lang="en-GB" dirty="0" smtClean="0"/>
                  <a:t> </a:t>
                </a:r>
                <a:endParaRPr lang="sv-SE" i="1" dirty="0" smtClean="0"/>
              </a:p>
              <a:p>
                <a:pPr marL="0" indent="0">
                  <a:buNone/>
                </a:pPr>
                <a:r>
                  <a:rPr lang="en-GB" dirty="0" smtClean="0"/>
                  <a:t> 	</a:t>
                </a:r>
                <a14:m>
                  <m:oMath xmlns:m="http://schemas.openxmlformats.org/officeDocument/2006/math">
                    <m:r>
                      <a:rPr lang="en-GB" i="1"/>
                      <m:t>𝐷</m:t>
                    </m:r>
                    <m:r>
                      <a:rPr lang="en-GB" i="1"/>
                      <m:t> = </m:t>
                    </m:r>
                    <m:sSup>
                      <m:sSupPr>
                        <m:ctrlPr>
                          <a:rPr lang="sv-SE" i="1"/>
                        </m:ctrlPr>
                      </m:sSupPr>
                      <m:e>
                        <m:r>
                          <a:rPr lang="en-GB" i="1"/>
                          <m:t>𝑒</m:t>
                        </m:r>
                      </m:e>
                      <m:sup>
                        <m:r>
                          <a:rPr lang="en-GB" i="1"/>
                          <m:t>𝐻</m:t>
                        </m:r>
                      </m:sup>
                    </m:sSup>
                    <m:r>
                      <a:rPr lang="en-GB"/>
                      <m:t>=</m:t>
                    </m:r>
                    <m:sSup>
                      <m:sSupPr>
                        <m:ctrlPr>
                          <a:rPr lang="sv-SE" i="1"/>
                        </m:ctrlPr>
                      </m:sSupPr>
                      <m:e>
                        <m:r>
                          <a:rPr lang="en-GB" i="1"/>
                          <m:t>𝑒</m:t>
                        </m:r>
                      </m:e>
                      <m:sup>
                        <m:r>
                          <a:rPr lang="en-GB"/>
                          <m:t>(</m:t>
                        </m:r>
                        <m:r>
                          <a:rPr lang="en-GB" i="1"/>
                          <m:t>−</m:t>
                        </m:r>
                        <m:nary>
                          <m:naryPr>
                            <m:chr m:val="∑"/>
                            <m:ctrlPr>
                              <a:rPr lang="sv-SE" i="1"/>
                            </m:ctrlPr>
                          </m:naryPr>
                          <m:sub>
                            <m:r>
                              <a:rPr lang="en-GB" i="1"/>
                              <m:t>𝑖</m:t>
                            </m:r>
                            <m:r>
                              <a:rPr lang="en-GB"/>
                              <m:t>=1</m:t>
                            </m:r>
                          </m:sub>
                          <m:sup>
                            <m:r>
                              <a:rPr lang="en-GB" i="1"/>
                              <m:t>𝑛</m:t>
                            </m:r>
                          </m:sup>
                          <m:e>
                            <m:sSub>
                              <m:sSubPr>
                                <m:ctrlPr>
                                  <a:rPr lang="sv-SE" i="1"/>
                                </m:ctrlPr>
                              </m:sSubPr>
                              <m:e>
                                <m:r>
                                  <a:rPr lang="en-GB" i="1"/>
                                  <m:t>𝑝</m:t>
                                </m:r>
                              </m:e>
                              <m:sub>
                                <m:r>
                                  <a:rPr lang="en-GB" i="1"/>
                                  <m:t>𝑖</m:t>
                                </m:r>
                              </m:sub>
                            </m:sSub>
                            <m:r>
                              <a:rPr lang="en-GB" i="1"/>
                              <m:t>𝑙𝑛</m:t>
                            </m:r>
                          </m:e>
                        </m:nary>
                        <m:sSub>
                          <m:sSubPr>
                            <m:ctrlPr>
                              <a:rPr lang="sv-SE" i="1"/>
                            </m:ctrlPr>
                          </m:sSubPr>
                          <m:e>
                            <m:r>
                              <a:rPr lang="en-GB" i="1"/>
                              <m:t>𝑝</m:t>
                            </m:r>
                          </m:e>
                          <m:sub>
                            <m:r>
                              <a:rPr lang="en-GB" i="1"/>
                              <m:t>𝑖</m:t>
                            </m:r>
                          </m:sub>
                        </m:sSub>
                        <m:r>
                          <a:rPr lang="en-GB" i="1"/>
                          <m:t>)</m:t>
                        </m:r>
                      </m:sup>
                    </m:sSup>
                  </m:oMath>
                </a14:m>
                <a:r>
                  <a:rPr lang="sv-SE" i="1" dirty="0"/>
                  <a:t>  </a:t>
                </a:r>
                <a:r>
                  <a:rPr lang="sv-SE" i="1" dirty="0" smtClean="0"/>
                  <a:t>  </a:t>
                </a:r>
                <a:r>
                  <a:rPr lang="sv-SE" sz="1400" i="1" dirty="0" smtClean="0"/>
                  <a:t>H </a:t>
                </a:r>
                <a:r>
                  <a:rPr lang="sv-SE" sz="1400" i="1" dirty="0"/>
                  <a:t>– Shannon diversity index</a:t>
                </a:r>
              </a:p>
              <a:p>
                <a:r>
                  <a:rPr lang="sv-SE" dirty="0"/>
                  <a:t>Species </a:t>
                </a:r>
                <a:r>
                  <a:rPr lang="sv-SE" dirty="0" err="1" smtClean="0"/>
                  <a:t>richness</a:t>
                </a:r>
                <a:r>
                  <a:rPr lang="sv-SE" dirty="0" smtClean="0"/>
                  <a:t> = </a:t>
                </a:r>
                <a:r>
                  <a:rPr lang="sv-SE" dirty="0" err="1" smtClean="0"/>
                  <a:t>number</a:t>
                </a:r>
                <a:r>
                  <a:rPr lang="sv-SE" dirty="0" smtClean="0"/>
                  <a:t> </a:t>
                </a:r>
                <a:r>
                  <a:rPr lang="sv-SE" dirty="0" err="1" smtClean="0"/>
                  <a:t>of</a:t>
                </a:r>
                <a:r>
                  <a:rPr lang="sv-SE" dirty="0" smtClean="0"/>
                  <a:t> </a:t>
                </a:r>
                <a:r>
                  <a:rPr lang="sv-SE" dirty="0" err="1" smtClean="0"/>
                  <a:t>crops</a:t>
                </a:r>
                <a:r>
                  <a:rPr lang="sv-SE" dirty="0" smtClean="0"/>
                  <a:t> </a:t>
                </a:r>
                <a:r>
                  <a:rPr lang="sv-SE" dirty="0" err="1" smtClean="0"/>
                  <a:t>grown</a:t>
                </a:r>
                <a:endParaRPr lang="sv-SE" dirty="0" smtClean="0"/>
              </a:p>
              <a:p>
                <a:r>
                  <a:rPr lang="sv-SE" dirty="0" err="1" smtClean="0"/>
                  <a:t>Soil</a:t>
                </a:r>
                <a:r>
                  <a:rPr lang="sv-SE" dirty="0" smtClean="0"/>
                  <a:t> </a:t>
                </a:r>
                <a:r>
                  <a:rPr lang="sv-SE" dirty="0" err="1"/>
                  <a:t>texture</a:t>
                </a:r>
                <a:r>
                  <a:rPr lang="sv-SE" dirty="0"/>
                  <a:t>, </a:t>
                </a:r>
                <a:r>
                  <a:rPr lang="sv-SE" dirty="0" err="1" smtClean="0"/>
                  <a:t>mean</a:t>
                </a:r>
                <a:r>
                  <a:rPr lang="sv-SE" dirty="0" smtClean="0"/>
                  <a:t> </a:t>
                </a:r>
                <a:r>
                  <a:rPr lang="sv-SE" dirty="0" err="1" smtClean="0"/>
                  <a:t>annual</a:t>
                </a:r>
                <a:r>
                  <a:rPr lang="sv-SE" dirty="0" smtClean="0"/>
                  <a:t> </a:t>
                </a:r>
                <a:r>
                  <a:rPr lang="sv-SE" dirty="0" err="1" smtClean="0"/>
                  <a:t>temperature</a:t>
                </a:r>
                <a:r>
                  <a:rPr lang="sv-SE" dirty="0"/>
                  <a:t> </a:t>
                </a:r>
                <a:r>
                  <a:rPr lang="sv-SE" dirty="0" smtClean="0"/>
                  <a:t>and </a:t>
                </a:r>
              </a:p>
              <a:p>
                <a:pPr marL="0" indent="0">
                  <a:buNone/>
                </a:pPr>
                <a:r>
                  <a:rPr lang="sv-SE" dirty="0" smtClean="0"/>
                  <a:t>   total </a:t>
                </a:r>
                <a:r>
                  <a:rPr lang="sv-SE" dirty="0" err="1" smtClean="0"/>
                  <a:t>annual</a:t>
                </a:r>
                <a:r>
                  <a:rPr lang="sv-SE" dirty="0" smtClean="0"/>
                  <a:t> </a:t>
                </a:r>
                <a:r>
                  <a:rPr lang="sv-SE" dirty="0" err="1" smtClean="0"/>
                  <a:t>precipitation</a:t>
                </a:r>
                <a:endParaRPr lang="sv-SE" dirty="0" smtClean="0"/>
              </a:p>
              <a:p>
                <a:endParaRPr lang="sv-SE" dirty="0"/>
              </a:p>
              <a:p>
                <a:endParaRPr lang="sv-SE" dirty="0" smtClean="0"/>
              </a:p>
              <a:p>
                <a:endParaRPr lang="sv-SE"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768720" y="2056477"/>
                <a:ext cx="9862886" cy="3220373"/>
              </a:xfrm>
              <a:blipFill>
                <a:blip r:embed="rId3"/>
                <a:stretch>
                  <a:fillRect l="-1607" t="-3025" r="-62"/>
                </a:stretch>
              </a:blipFill>
            </p:spPr>
            <p:txBody>
              <a:bodyPr/>
              <a:lstStyle/>
              <a:p>
                <a:r>
                  <a:rPr lang="sv-SE">
                    <a:noFill/>
                  </a:rPr>
                  <a:t> </a:t>
                </a:r>
              </a:p>
            </p:txBody>
          </p:sp>
        </mc:Fallback>
      </mc:AlternateContent>
      <p:sp>
        <p:nvSpPr>
          <p:cNvPr id="12" name="TextBox 11"/>
          <p:cNvSpPr txBox="1"/>
          <p:nvPr/>
        </p:nvSpPr>
        <p:spPr>
          <a:xfrm>
            <a:off x="11087100" y="3838575"/>
            <a:ext cx="581025" cy="244141"/>
          </a:xfrm>
          <a:prstGeom prst="rect">
            <a:avLst/>
          </a:prstGeom>
          <a:solidFill>
            <a:schemeClr val="bg1"/>
          </a:solidFill>
          <a:ln>
            <a:solidFill>
              <a:schemeClr val="bg1"/>
            </a:solidFill>
          </a:ln>
        </p:spPr>
        <p:txBody>
          <a:bodyPr wrap="square" lIns="0" tIns="0" rIns="0" bIns="0" rtlCol="0">
            <a:noAutofit/>
          </a:bodyPr>
          <a:lstStyle/>
          <a:p>
            <a:pPr algn="l">
              <a:lnSpc>
                <a:spcPts val="3000"/>
              </a:lnSpc>
            </a:pPr>
            <a:endParaRPr lang="sv-SE" sz="2400" dirty="0" smtClean="0"/>
          </a:p>
        </p:txBody>
      </p:sp>
      <p:pic>
        <p:nvPicPr>
          <p:cNvPr id="8" name="Picture 7"/>
          <p:cNvPicPr>
            <a:picLocks noChangeAspect="1"/>
          </p:cNvPicPr>
          <p:nvPr/>
        </p:nvPicPr>
        <p:blipFill rotWithShape="1">
          <a:blip r:embed="rId2"/>
          <a:srcRect t="72719"/>
          <a:stretch/>
        </p:blipFill>
        <p:spPr>
          <a:xfrm>
            <a:off x="1971674" y="5666380"/>
            <a:ext cx="4838489" cy="1191620"/>
          </a:xfrm>
          <a:prstGeom prst="rect">
            <a:avLst/>
          </a:prstGeom>
        </p:spPr>
      </p:pic>
      <p:pic>
        <p:nvPicPr>
          <p:cNvPr id="9" name="Picture 8"/>
          <p:cNvPicPr>
            <a:picLocks noChangeAspect="1"/>
          </p:cNvPicPr>
          <p:nvPr/>
        </p:nvPicPr>
        <p:blipFill>
          <a:blip r:embed="rId4"/>
          <a:stretch>
            <a:fillRect/>
          </a:stretch>
        </p:blipFill>
        <p:spPr>
          <a:xfrm>
            <a:off x="94503" y="101751"/>
            <a:ext cx="826905" cy="719714"/>
          </a:xfrm>
          <a:prstGeom prst="rect">
            <a:avLst/>
          </a:prstGeom>
        </p:spPr>
      </p:pic>
      <p:sp>
        <p:nvSpPr>
          <p:cNvPr id="3" name="Picture Placeholder 2"/>
          <p:cNvSpPr>
            <a:spLocks noGrp="1"/>
          </p:cNvSpPr>
          <p:nvPr>
            <p:ph type="pic" sz="quarter" idx="10"/>
          </p:nvPr>
        </p:nvSpPr>
        <p:spPr/>
      </p:sp>
    </p:spTree>
    <p:extLst>
      <p:ext uri="{BB962C8B-B14F-4D97-AF65-F5344CB8AC3E}">
        <p14:creationId xmlns:p14="http://schemas.microsoft.com/office/powerpoint/2010/main" val="2292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sv-SE" dirty="0"/>
          </a:p>
        </p:txBody>
      </p:sp>
      <p:sp>
        <p:nvSpPr>
          <p:cNvPr id="3" name="Picture Placeholder 2"/>
          <p:cNvSpPr>
            <a:spLocks noGrp="1"/>
          </p:cNvSpPr>
          <p:nvPr>
            <p:ph type="pic" sz="quarter" idx="10"/>
          </p:nvPr>
        </p:nvSpPr>
        <p:spPr/>
      </p:sp>
      <p:sp>
        <p:nvSpPr>
          <p:cNvPr id="30" name="TextBox 29"/>
          <p:cNvSpPr txBox="1"/>
          <p:nvPr/>
        </p:nvSpPr>
        <p:spPr>
          <a:xfrm>
            <a:off x="4422467" y="222094"/>
            <a:ext cx="2025063" cy="646331"/>
          </a:xfrm>
          <a:prstGeom prst="rect">
            <a:avLst/>
          </a:prstGeom>
          <a:noFill/>
        </p:spPr>
        <p:txBody>
          <a:bodyPr wrap="square" rtlCol="0">
            <a:spAutoFit/>
          </a:bodyPr>
          <a:lstStyle/>
          <a:p>
            <a:pPr algn="ctr"/>
            <a:r>
              <a:rPr lang="sv-SE" dirty="0" smtClean="0">
                <a:latin typeface="Arial" panose="020B0604020202020204" pitchFamily="34" charset="0"/>
                <a:cs typeface="Arial" panose="020B0604020202020204" pitchFamily="34" charset="0"/>
              </a:rPr>
              <a:t>Richness (</a:t>
            </a:r>
            <a:r>
              <a:rPr lang="sv-SE" dirty="0" err="1" smtClean="0">
                <a:latin typeface="Arial" panose="020B0604020202020204" pitchFamily="34" charset="0"/>
                <a:cs typeface="Arial" panose="020B0604020202020204" pitchFamily="34" charset="0"/>
              </a:rPr>
              <a:t>number</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of</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crops</a:t>
            </a:r>
            <a:r>
              <a:rPr lang="sv-SE" dirty="0" smtClean="0">
                <a:latin typeface="Arial" panose="020B0604020202020204" pitchFamily="34" charset="0"/>
                <a:cs typeface="Arial" panose="020B0604020202020204" pitchFamily="34" charset="0"/>
              </a:rPr>
              <a:t>)</a:t>
            </a:r>
            <a:endParaRPr lang="sv-SE" dirty="0">
              <a:latin typeface="Arial" panose="020B0604020202020204" pitchFamily="34" charset="0"/>
              <a:cs typeface="Arial" panose="020B0604020202020204" pitchFamily="34" charset="0"/>
            </a:endParaRPr>
          </a:p>
        </p:txBody>
      </p:sp>
      <p:sp>
        <p:nvSpPr>
          <p:cNvPr id="31" name="TextBox 30"/>
          <p:cNvSpPr txBox="1"/>
          <p:nvPr/>
        </p:nvSpPr>
        <p:spPr>
          <a:xfrm>
            <a:off x="6399404" y="499093"/>
            <a:ext cx="1742327" cy="36933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 </a:t>
            </a:r>
            <a:r>
              <a:rPr lang="sv-SE" dirty="0" smtClean="0">
                <a:latin typeface="Arial" panose="020B0604020202020204" pitchFamily="34" charset="0"/>
                <a:cs typeface="Arial" panose="020B0604020202020204" pitchFamily="34" charset="0"/>
              </a:rPr>
              <a:t>Crop diversity</a:t>
            </a:r>
            <a:endParaRPr lang="sv-SE"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rotWithShape="1">
          <a:blip r:embed="rId2"/>
          <a:srcRect l="379"/>
          <a:stretch/>
        </p:blipFill>
        <p:spPr>
          <a:xfrm>
            <a:off x="4453999" y="932815"/>
            <a:ext cx="3910457" cy="3490720"/>
          </a:xfrm>
          <a:prstGeom prst="rect">
            <a:avLst/>
          </a:prstGeom>
        </p:spPr>
      </p:pic>
      <p:pic>
        <p:nvPicPr>
          <p:cNvPr id="40" name="Picture 39"/>
          <p:cNvPicPr>
            <a:picLocks noChangeAspect="1"/>
          </p:cNvPicPr>
          <p:nvPr/>
        </p:nvPicPr>
        <p:blipFill rotWithShape="1">
          <a:blip r:embed="rId3"/>
          <a:srcRect r="75892" b="7860"/>
          <a:stretch/>
        </p:blipFill>
        <p:spPr>
          <a:xfrm>
            <a:off x="3940632" y="563627"/>
            <a:ext cx="484434" cy="3759557"/>
          </a:xfrm>
          <a:prstGeom prst="rect">
            <a:avLst/>
          </a:prstGeom>
        </p:spPr>
      </p:pic>
      <p:sp>
        <p:nvSpPr>
          <p:cNvPr id="41" name="TextBox 40"/>
          <p:cNvSpPr txBox="1"/>
          <p:nvPr/>
        </p:nvSpPr>
        <p:spPr>
          <a:xfrm rot="16200000">
            <a:off x="1600346" y="5016137"/>
            <a:ext cx="914400" cy="914400"/>
          </a:xfrm>
          <a:prstGeom prst="rect">
            <a:avLst/>
          </a:prstGeom>
          <a:noFill/>
        </p:spPr>
        <p:txBody>
          <a:bodyPr wrap="none" lIns="0" tIns="0" rIns="0" bIns="0" rtlCol="0">
            <a:noAutofit/>
          </a:bodyPr>
          <a:lstStyle/>
          <a:p>
            <a:pPr algn="l">
              <a:lnSpc>
                <a:spcPts val="3000"/>
              </a:lnSpc>
            </a:pPr>
            <a:r>
              <a:rPr lang="sv-SE" sz="1400" dirty="0" smtClean="0"/>
              <a:t>Crop diversity</a:t>
            </a:r>
          </a:p>
        </p:txBody>
      </p:sp>
      <p:pic>
        <p:nvPicPr>
          <p:cNvPr id="11" name="Picture 10"/>
          <p:cNvPicPr>
            <a:picLocks noChangeAspect="1"/>
          </p:cNvPicPr>
          <p:nvPr/>
        </p:nvPicPr>
        <p:blipFill>
          <a:blip r:embed="rId4"/>
          <a:stretch>
            <a:fillRect/>
          </a:stretch>
        </p:blipFill>
        <p:spPr>
          <a:xfrm>
            <a:off x="94503" y="101751"/>
            <a:ext cx="826905" cy="719714"/>
          </a:xfrm>
          <a:prstGeom prst="rect">
            <a:avLst/>
          </a:prstGeom>
        </p:spPr>
      </p:pic>
      <p:pic>
        <p:nvPicPr>
          <p:cNvPr id="4" name="Picture 3"/>
          <p:cNvPicPr>
            <a:picLocks noChangeAspect="1"/>
          </p:cNvPicPr>
          <p:nvPr/>
        </p:nvPicPr>
        <p:blipFill rotWithShape="1">
          <a:blip r:embed="rId5"/>
          <a:srcRect b="2600"/>
          <a:stretch/>
        </p:blipFill>
        <p:spPr>
          <a:xfrm>
            <a:off x="1962150" y="4287341"/>
            <a:ext cx="8248650" cy="2570659"/>
          </a:xfrm>
          <a:prstGeom prst="rect">
            <a:avLst/>
          </a:prstGeom>
        </p:spPr>
      </p:pic>
      <p:sp>
        <p:nvSpPr>
          <p:cNvPr id="7" name="Down Arrow 6"/>
          <p:cNvSpPr/>
          <p:nvPr/>
        </p:nvSpPr>
        <p:spPr>
          <a:xfrm>
            <a:off x="8326900" y="1849222"/>
            <a:ext cx="323850" cy="1152525"/>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Tree>
    <p:extLst>
      <p:ext uri="{BB962C8B-B14F-4D97-AF65-F5344CB8AC3E}">
        <p14:creationId xmlns:p14="http://schemas.microsoft.com/office/powerpoint/2010/main" val="15929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sv-SE" dirty="0"/>
          </a:p>
        </p:txBody>
      </p:sp>
      <p:sp>
        <p:nvSpPr>
          <p:cNvPr id="3" name="Picture Placeholder 2"/>
          <p:cNvSpPr>
            <a:spLocks noGrp="1"/>
          </p:cNvSpPr>
          <p:nvPr>
            <p:ph type="pic" sz="quarter" idx="10"/>
          </p:nvPr>
        </p:nvSpPr>
        <p:spPr/>
      </p:sp>
      <p:pic>
        <p:nvPicPr>
          <p:cNvPr id="27" name="Picture 26"/>
          <p:cNvPicPr>
            <a:picLocks noChangeAspect="1"/>
          </p:cNvPicPr>
          <p:nvPr/>
        </p:nvPicPr>
        <p:blipFill>
          <a:blip r:embed="rId3"/>
          <a:stretch>
            <a:fillRect/>
          </a:stretch>
        </p:blipFill>
        <p:spPr>
          <a:xfrm>
            <a:off x="391891" y="1677429"/>
            <a:ext cx="4811433" cy="3782439"/>
          </a:xfrm>
          <a:prstGeom prst="rect">
            <a:avLst/>
          </a:prstGeom>
        </p:spPr>
      </p:pic>
      <p:sp>
        <p:nvSpPr>
          <p:cNvPr id="28" name="TextBox 27"/>
          <p:cNvSpPr txBox="1"/>
          <p:nvPr/>
        </p:nvSpPr>
        <p:spPr>
          <a:xfrm rot="16200000">
            <a:off x="21781" y="2976503"/>
            <a:ext cx="914400" cy="914400"/>
          </a:xfrm>
          <a:prstGeom prst="rect">
            <a:avLst/>
          </a:prstGeom>
          <a:noFill/>
        </p:spPr>
        <p:txBody>
          <a:bodyPr wrap="none" lIns="0" tIns="0" rIns="0" bIns="0" rtlCol="0">
            <a:noAutofit/>
          </a:bodyPr>
          <a:lstStyle/>
          <a:p>
            <a:pPr algn="l">
              <a:lnSpc>
                <a:spcPts val="3000"/>
              </a:lnSpc>
            </a:pPr>
            <a:r>
              <a:rPr lang="sv-SE" sz="1600" dirty="0" smtClean="0"/>
              <a:t>Crop diversity</a:t>
            </a:r>
          </a:p>
        </p:txBody>
      </p:sp>
      <p:pic>
        <p:nvPicPr>
          <p:cNvPr id="30" name="Picture 29"/>
          <p:cNvPicPr>
            <a:picLocks noChangeAspect="1"/>
          </p:cNvPicPr>
          <p:nvPr/>
        </p:nvPicPr>
        <p:blipFill rotWithShape="1">
          <a:blip r:embed="rId4"/>
          <a:srcRect l="28512" r="27554"/>
          <a:stretch/>
        </p:blipFill>
        <p:spPr>
          <a:xfrm>
            <a:off x="8325347" y="1736355"/>
            <a:ext cx="2063932" cy="4579588"/>
          </a:xfrm>
          <a:prstGeom prst="rect">
            <a:avLst/>
          </a:prstGeom>
        </p:spPr>
      </p:pic>
      <p:pic>
        <p:nvPicPr>
          <p:cNvPr id="31" name="Picture 30"/>
          <p:cNvPicPr>
            <a:picLocks noChangeAspect="1"/>
          </p:cNvPicPr>
          <p:nvPr/>
        </p:nvPicPr>
        <p:blipFill rotWithShape="1">
          <a:blip r:embed="rId5"/>
          <a:srcRect l="65464" t="68799" r="31392" b="6740"/>
          <a:stretch/>
        </p:blipFill>
        <p:spPr>
          <a:xfrm>
            <a:off x="10348751" y="3670391"/>
            <a:ext cx="238899" cy="1515059"/>
          </a:xfrm>
          <a:prstGeom prst="rect">
            <a:avLst/>
          </a:prstGeom>
        </p:spPr>
      </p:pic>
      <p:sp>
        <p:nvSpPr>
          <p:cNvPr id="33" name="TextBox 32"/>
          <p:cNvSpPr txBox="1"/>
          <p:nvPr/>
        </p:nvSpPr>
        <p:spPr>
          <a:xfrm>
            <a:off x="10531440" y="3696839"/>
            <a:ext cx="474810" cy="1631216"/>
          </a:xfrm>
          <a:prstGeom prst="rect">
            <a:avLst/>
          </a:prstGeom>
          <a:noFill/>
        </p:spPr>
        <p:txBody>
          <a:bodyPr wrap="none" rtlCol="0">
            <a:spAutoFit/>
          </a:bodyPr>
          <a:lstStyle/>
          <a:p>
            <a:r>
              <a:rPr lang="sv-SE" sz="1000" dirty="0" smtClean="0">
                <a:latin typeface="Arial" panose="020B0604020202020204" pitchFamily="34" charset="0"/>
                <a:cs typeface="Arial" panose="020B0604020202020204" pitchFamily="34" charset="0"/>
              </a:rPr>
              <a:t>-0.04</a:t>
            </a:r>
          </a:p>
          <a:p>
            <a:r>
              <a:rPr lang="sv-SE" sz="1000" dirty="0" smtClean="0">
                <a:latin typeface="Arial" panose="020B0604020202020204" pitchFamily="34" charset="0"/>
                <a:cs typeface="Arial" panose="020B0604020202020204" pitchFamily="34" charset="0"/>
              </a:rPr>
              <a:t>-0.03</a:t>
            </a:r>
          </a:p>
          <a:p>
            <a:r>
              <a:rPr lang="sv-SE" sz="1000" dirty="0" smtClean="0">
                <a:latin typeface="Arial" panose="020B0604020202020204" pitchFamily="34" charset="0"/>
                <a:cs typeface="Arial" panose="020B0604020202020204" pitchFamily="34" charset="0"/>
              </a:rPr>
              <a:t>-0.02</a:t>
            </a:r>
          </a:p>
          <a:p>
            <a:r>
              <a:rPr lang="sv-SE" sz="1000" dirty="0" smtClean="0">
                <a:latin typeface="Arial" panose="020B0604020202020204" pitchFamily="34" charset="0"/>
                <a:cs typeface="Arial" panose="020B0604020202020204" pitchFamily="34" charset="0"/>
              </a:rPr>
              <a:t>-0.01</a:t>
            </a:r>
          </a:p>
          <a:p>
            <a:r>
              <a:rPr lang="sv-SE" sz="1000" dirty="0" smtClean="0">
                <a:latin typeface="Arial" panose="020B0604020202020204" pitchFamily="34" charset="0"/>
                <a:cs typeface="Arial" panose="020B0604020202020204" pitchFamily="34" charset="0"/>
              </a:rPr>
              <a:t> 0</a:t>
            </a:r>
          </a:p>
          <a:p>
            <a:r>
              <a:rPr lang="sv-SE" sz="1000" dirty="0" smtClean="0">
                <a:latin typeface="Arial" panose="020B0604020202020204" pitchFamily="34" charset="0"/>
                <a:cs typeface="Arial" panose="020B0604020202020204" pitchFamily="34" charset="0"/>
              </a:rPr>
              <a:t> 0.01</a:t>
            </a:r>
          </a:p>
          <a:p>
            <a:r>
              <a:rPr lang="sv-SE" sz="1000" dirty="0" smtClean="0">
                <a:latin typeface="Arial" panose="020B0604020202020204" pitchFamily="34" charset="0"/>
                <a:cs typeface="Arial" panose="020B0604020202020204" pitchFamily="34" charset="0"/>
              </a:rPr>
              <a:t> 0.02</a:t>
            </a:r>
          </a:p>
          <a:p>
            <a:r>
              <a:rPr lang="sv-SE" sz="1000" dirty="0" smtClean="0">
                <a:latin typeface="Arial" panose="020B0604020202020204" pitchFamily="34" charset="0"/>
                <a:cs typeface="Arial" panose="020B0604020202020204" pitchFamily="34" charset="0"/>
              </a:rPr>
              <a:t> 0.03</a:t>
            </a:r>
          </a:p>
          <a:p>
            <a:r>
              <a:rPr lang="sv-SE" sz="1000" dirty="0" smtClean="0">
                <a:latin typeface="Arial" panose="020B0604020202020204" pitchFamily="34" charset="0"/>
                <a:cs typeface="Arial" panose="020B0604020202020204" pitchFamily="34" charset="0"/>
              </a:rPr>
              <a:t> 0.04</a:t>
            </a:r>
          </a:p>
          <a:p>
            <a:r>
              <a:rPr lang="sv-SE" sz="1000" dirty="0" smtClean="0">
                <a:latin typeface="Arial" panose="020B0604020202020204" pitchFamily="34" charset="0"/>
                <a:cs typeface="Arial" panose="020B0604020202020204" pitchFamily="34" charset="0"/>
              </a:rPr>
              <a:t> 0.05</a:t>
            </a:r>
          </a:p>
        </p:txBody>
      </p:sp>
      <p:sp>
        <p:nvSpPr>
          <p:cNvPr id="34" name="TextBox 33"/>
          <p:cNvSpPr txBox="1"/>
          <p:nvPr/>
        </p:nvSpPr>
        <p:spPr>
          <a:xfrm>
            <a:off x="10565554" y="5238042"/>
            <a:ext cx="362600" cy="246221"/>
          </a:xfrm>
          <a:prstGeom prst="rect">
            <a:avLst/>
          </a:prstGeom>
          <a:noFill/>
        </p:spPr>
        <p:txBody>
          <a:bodyPr wrap="none" rtlCol="0">
            <a:spAutoFit/>
          </a:bodyPr>
          <a:lstStyle/>
          <a:p>
            <a:r>
              <a:rPr lang="sv-SE" sz="1000" dirty="0" smtClean="0">
                <a:latin typeface="Arial" panose="020B0604020202020204" pitchFamily="34" charset="0"/>
                <a:cs typeface="Arial" panose="020B0604020202020204" pitchFamily="34" charset="0"/>
              </a:rPr>
              <a:t>NS</a:t>
            </a:r>
            <a:endParaRPr lang="sv-SE" sz="1000" dirty="0">
              <a:latin typeface="Arial" panose="020B0604020202020204" pitchFamily="34" charset="0"/>
              <a:cs typeface="Arial" panose="020B0604020202020204" pitchFamily="34" charset="0"/>
            </a:endParaRPr>
          </a:p>
        </p:txBody>
      </p:sp>
      <p:pic>
        <p:nvPicPr>
          <p:cNvPr id="35" name="Picture 34"/>
          <p:cNvPicPr>
            <a:picLocks noChangeAspect="1"/>
          </p:cNvPicPr>
          <p:nvPr/>
        </p:nvPicPr>
        <p:blipFill rotWithShape="1">
          <a:blip r:embed="rId6"/>
          <a:srcRect l="68947" t="93353" r="27303" b="3944"/>
          <a:stretch/>
        </p:blipFill>
        <p:spPr>
          <a:xfrm>
            <a:off x="10371944" y="5276226"/>
            <a:ext cx="231112" cy="175845"/>
          </a:xfrm>
          <a:prstGeom prst="rect">
            <a:avLst/>
          </a:prstGeom>
        </p:spPr>
      </p:pic>
      <p:sp>
        <p:nvSpPr>
          <p:cNvPr id="36" name="TextBox 35"/>
          <p:cNvSpPr txBox="1"/>
          <p:nvPr/>
        </p:nvSpPr>
        <p:spPr>
          <a:xfrm>
            <a:off x="10182059" y="3463188"/>
            <a:ext cx="643125" cy="307777"/>
          </a:xfrm>
          <a:prstGeom prst="rect">
            <a:avLst/>
          </a:prstGeom>
          <a:noFill/>
        </p:spPr>
        <p:txBody>
          <a:bodyPr wrap="none" rtlCol="0">
            <a:spAutoFit/>
          </a:bodyPr>
          <a:lstStyle/>
          <a:p>
            <a:r>
              <a:rPr lang="sv-SE" sz="1400" dirty="0" smtClean="0">
                <a:latin typeface="Arial" panose="020B0604020202020204" pitchFamily="34" charset="0"/>
                <a:cs typeface="Arial" panose="020B0604020202020204" pitchFamily="34" charset="0"/>
              </a:rPr>
              <a:t>Slope</a:t>
            </a:r>
            <a:endParaRPr lang="sv-SE" sz="1400" dirty="0">
              <a:latin typeface="Arial" panose="020B0604020202020204" pitchFamily="34" charset="0"/>
              <a:cs typeface="Arial" panose="020B0604020202020204" pitchFamily="34" charset="0"/>
            </a:endParaRPr>
          </a:p>
        </p:txBody>
      </p:sp>
      <p:sp>
        <p:nvSpPr>
          <p:cNvPr id="38" name="TextBox 37"/>
          <p:cNvSpPr txBox="1"/>
          <p:nvPr/>
        </p:nvSpPr>
        <p:spPr>
          <a:xfrm>
            <a:off x="6410388" y="1032131"/>
            <a:ext cx="4057812" cy="416257"/>
          </a:xfrm>
          <a:prstGeom prst="rect">
            <a:avLst/>
          </a:prstGeom>
          <a:noFill/>
        </p:spPr>
        <p:txBody>
          <a:bodyPr wrap="none" lIns="0" tIns="0" rIns="0" bIns="0" rtlCol="0">
            <a:noAutofit/>
          </a:bodyPr>
          <a:lstStyle/>
          <a:p>
            <a:pPr algn="ctr">
              <a:lnSpc>
                <a:spcPts val="3000"/>
              </a:lnSpc>
            </a:pPr>
            <a:r>
              <a:rPr lang="sv-SE" sz="2400" dirty="0" err="1" smtClean="0"/>
              <a:t>Slope</a:t>
            </a:r>
            <a:r>
              <a:rPr lang="sv-SE" sz="2400" dirty="0" smtClean="0"/>
              <a:t> </a:t>
            </a:r>
            <a:r>
              <a:rPr lang="sv-SE" sz="2400" dirty="0" err="1" smtClean="0"/>
              <a:t>of</a:t>
            </a:r>
            <a:r>
              <a:rPr lang="sv-SE" sz="2400" dirty="0" smtClean="0"/>
              <a:t> </a:t>
            </a:r>
            <a:r>
              <a:rPr lang="sv-SE" sz="2400" dirty="0" err="1" smtClean="0"/>
              <a:t>linear</a:t>
            </a:r>
            <a:r>
              <a:rPr lang="sv-SE" sz="2400" dirty="0" smtClean="0"/>
              <a:t> regression </a:t>
            </a:r>
          </a:p>
        </p:txBody>
      </p:sp>
      <p:pic>
        <p:nvPicPr>
          <p:cNvPr id="39" name="Picture 38"/>
          <p:cNvPicPr>
            <a:picLocks noChangeAspect="1"/>
          </p:cNvPicPr>
          <p:nvPr/>
        </p:nvPicPr>
        <p:blipFill rotWithShape="1">
          <a:blip r:embed="rId7"/>
          <a:srcRect b="42052"/>
          <a:stretch/>
        </p:blipFill>
        <p:spPr>
          <a:xfrm>
            <a:off x="3421009" y="1822476"/>
            <a:ext cx="1609725" cy="347731"/>
          </a:xfrm>
          <a:prstGeom prst="rect">
            <a:avLst/>
          </a:prstGeom>
        </p:spPr>
      </p:pic>
      <p:pic>
        <p:nvPicPr>
          <p:cNvPr id="40" name="Picture 39"/>
          <p:cNvPicPr>
            <a:picLocks noChangeAspect="1"/>
          </p:cNvPicPr>
          <p:nvPr/>
        </p:nvPicPr>
        <p:blipFill rotWithShape="1">
          <a:blip r:embed="rId7"/>
          <a:srcRect t="59524" b="15079"/>
          <a:stretch/>
        </p:blipFill>
        <p:spPr>
          <a:xfrm>
            <a:off x="3463572" y="4095750"/>
            <a:ext cx="1609725" cy="152400"/>
          </a:xfrm>
          <a:prstGeom prst="rect">
            <a:avLst/>
          </a:prstGeom>
        </p:spPr>
      </p:pic>
      <p:sp>
        <p:nvSpPr>
          <p:cNvPr id="41" name="Rectangle 40"/>
          <p:cNvSpPr/>
          <p:nvPr/>
        </p:nvSpPr>
        <p:spPr>
          <a:xfrm>
            <a:off x="777897" y="4246785"/>
            <a:ext cx="1411705" cy="50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pic>
        <p:nvPicPr>
          <p:cNvPr id="16" name="Picture 15"/>
          <p:cNvPicPr>
            <a:picLocks noChangeAspect="1"/>
          </p:cNvPicPr>
          <p:nvPr/>
        </p:nvPicPr>
        <p:blipFill>
          <a:blip r:embed="rId8"/>
          <a:stretch>
            <a:fillRect/>
          </a:stretch>
        </p:blipFill>
        <p:spPr>
          <a:xfrm>
            <a:off x="94503" y="101751"/>
            <a:ext cx="826905" cy="719714"/>
          </a:xfrm>
          <a:prstGeom prst="rect">
            <a:avLst/>
          </a:prstGeom>
        </p:spPr>
      </p:pic>
      <p:sp>
        <p:nvSpPr>
          <p:cNvPr id="4" name="TextBox 3"/>
          <p:cNvSpPr txBox="1"/>
          <p:nvPr/>
        </p:nvSpPr>
        <p:spPr>
          <a:xfrm>
            <a:off x="5427659" y="356105"/>
            <a:ext cx="914400" cy="914400"/>
          </a:xfrm>
          <a:prstGeom prst="rect">
            <a:avLst/>
          </a:prstGeom>
          <a:noFill/>
        </p:spPr>
        <p:txBody>
          <a:bodyPr wrap="none" lIns="0" tIns="0" rIns="0" bIns="0" rtlCol="0">
            <a:noAutofit/>
          </a:bodyPr>
          <a:lstStyle/>
          <a:p>
            <a:pPr algn="ctr">
              <a:lnSpc>
                <a:spcPts val="3000"/>
              </a:lnSpc>
            </a:pPr>
            <a:r>
              <a:rPr lang="sv-SE" sz="3600" dirty="0" smtClean="0"/>
              <a:t>Temporal variation, 1956 - 2019</a:t>
            </a:r>
            <a:endParaRPr lang="sv-SE" sz="3600" dirty="0" smtClean="0"/>
          </a:p>
        </p:txBody>
      </p:sp>
      <p:pic>
        <p:nvPicPr>
          <p:cNvPr id="18" name="Picture 17"/>
          <p:cNvPicPr>
            <a:picLocks noChangeAspect="1"/>
          </p:cNvPicPr>
          <p:nvPr/>
        </p:nvPicPr>
        <p:blipFill rotWithShape="1">
          <a:blip r:embed="rId9"/>
          <a:srcRect l="32920" r="33316"/>
          <a:stretch/>
        </p:blipFill>
        <p:spPr>
          <a:xfrm>
            <a:off x="5978743" y="1864546"/>
            <a:ext cx="1843920" cy="4451397"/>
          </a:xfrm>
          <a:prstGeom prst="rect">
            <a:avLst/>
          </a:prstGeom>
        </p:spPr>
      </p:pic>
      <p:sp>
        <p:nvSpPr>
          <p:cNvPr id="5" name="TextBox 4"/>
          <p:cNvSpPr txBox="1"/>
          <p:nvPr/>
        </p:nvSpPr>
        <p:spPr>
          <a:xfrm>
            <a:off x="8661000" y="1500980"/>
            <a:ext cx="914400" cy="914400"/>
          </a:xfrm>
          <a:prstGeom prst="rect">
            <a:avLst/>
          </a:prstGeom>
          <a:noFill/>
        </p:spPr>
        <p:txBody>
          <a:bodyPr wrap="none" lIns="0" tIns="0" rIns="0" bIns="0" rtlCol="0">
            <a:noAutofit/>
          </a:bodyPr>
          <a:lstStyle/>
          <a:p>
            <a:pPr>
              <a:lnSpc>
                <a:spcPts val="3000"/>
              </a:lnSpc>
            </a:pPr>
            <a:r>
              <a:rPr lang="sv-SE" sz="2000" dirty="0" err="1"/>
              <a:t>crop</a:t>
            </a:r>
            <a:r>
              <a:rPr lang="sv-SE" sz="2000" dirty="0"/>
              <a:t> diversity </a:t>
            </a:r>
            <a:r>
              <a:rPr lang="sv-SE" sz="2000" dirty="0" smtClean="0"/>
              <a:t>vs time</a:t>
            </a:r>
            <a:endParaRPr lang="sv-SE" sz="2000" dirty="0"/>
          </a:p>
          <a:p>
            <a:pPr algn="l">
              <a:lnSpc>
                <a:spcPts val="3000"/>
              </a:lnSpc>
            </a:pPr>
            <a:endParaRPr lang="sv-SE" sz="2400" dirty="0" smtClean="0"/>
          </a:p>
        </p:txBody>
      </p:sp>
      <p:sp>
        <p:nvSpPr>
          <p:cNvPr id="6" name="TextBox 5"/>
          <p:cNvSpPr txBox="1"/>
          <p:nvPr/>
        </p:nvSpPr>
        <p:spPr>
          <a:xfrm>
            <a:off x="6172567" y="1500980"/>
            <a:ext cx="914400" cy="914400"/>
          </a:xfrm>
          <a:prstGeom prst="rect">
            <a:avLst/>
          </a:prstGeom>
          <a:noFill/>
        </p:spPr>
        <p:txBody>
          <a:bodyPr wrap="none" lIns="0" tIns="0" rIns="0" bIns="0" rtlCol="0">
            <a:noAutofit/>
          </a:bodyPr>
          <a:lstStyle/>
          <a:p>
            <a:pPr algn="l">
              <a:lnSpc>
                <a:spcPts val="3000"/>
              </a:lnSpc>
            </a:pPr>
            <a:r>
              <a:rPr lang="sv-SE" sz="2000" dirty="0" err="1"/>
              <a:t>r</a:t>
            </a:r>
            <a:r>
              <a:rPr lang="sv-SE" sz="2000" dirty="0" err="1" smtClean="0"/>
              <a:t>ichness</a:t>
            </a:r>
            <a:r>
              <a:rPr lang="sv-SE" sz="2000" dirty="0" smtClean="0"/>
              <a:t> vs time</a:t>
            </a:r>
            <a:endParaRPr lang="sv-SE" sz="2000" dirty="0" smtClean="0"/>
          </a:p>
        </p:txBody>
      </p:sp>
      <p:sp>
        <p:nvSpPr>
          <p:cNvPr id="7" name="TextBox 6"/>
          <p:cNvSpPr txBox="1"/>
          <p:nvPr/>
        </p:nvSpPr>
        <p:spPr>
          <a:xfrm>
            <a:off x="2333625" y="4229100"/>
            <a:ext cx="1771650" cy="510463"/>
          </a:xfrm>
          <a:prstGeom prst="rect">
            <a:avLst/>
          </a:prstGeom>
          <a:solidFill>
            <a:schemeClr val="bg1"/>
          </a:solidFill>
          <a:ln>
            <a:solidFill>
              <a:schemeClr val="bg1"/>
            </a:solidFill>
          </a:ln>
        </p:spPr>
        <p:txBody>
          <a:bodyPr wrap="square" lIns="0" tIns="0" rIns="0" bIns="0" rtlCol="0">
            <a:noAutofit/>
          </a:bodyPr>
          <a:lstStyle/>
          <a:p>
            <a:pPr algn="l">
              <a:lnSpc>
                <a:spcPts val="3000"/>
              </a:lnSpc>
            </a:pPr>
            <a:endParaRPr lang="sv-SE" sz="2400" dirty="0" smtClean="0"/>
          </a:p>
        </p:txBody>
      </p:sp>
      <p:pic>
        <p:nvPicPr>
          <p:cNvPr id="21" name="Picture 20"/>
          <p:cNvPicPr>
            <a:picLocks noChangeAspect="1"/>
          </p:cNvPicPr>
          <p:nvPr/>
        </p:nvPicPr>
        <p:blipFill rotWithShape="1">
          <a:blip r:embed="rId3"/>
          <a:srcRect l="40951" t="66958" r="20644" b="19696"/>
          <a:stretch/>
        </p:blipFill>
        <p:spPr>
          <a:xfrm>
            <a:off x="925645" y="4043303"/>
            <a:ext cx="2266231" cy="619125"/>
          </a:xfrm>
          <a:prstGeom prst="rect">
            <a:avLst/>
          </a:prstGeom>
        </p:spPr>
      </p:pic>
    </p:spTree>
    <p:extLst>
      <p:ext uri="{BB962C8B-B14F-4D97-AF65-F5344CB8AC3E}">
        <p14:creationId xmlns:p14="http://schemas.microsoft.com/office/powerpoint/2010/main" val="286896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sv-SE"/>
          </a:p>
        </p:txBody>
      </p:sp>
      <p:sp>
        <p:nvSpPr>
          <p:cNvPr id="3" name="Picture Placeholder 2"/>
          <p:cNvSpPr>
            <a:spLocks noGrp="1"/>
          </p:cNvSpPr>
          <p:nvPr>
            <p:ph type="pic" sz="quarter" idx="10"/>
          </p:nvPr>
        </p:nvSpPr>
        <p:spPr/>
      </p:sp>
      <p:sp>
        <p:nvSpPr>
          <p:cNvPr id="4" name="Title 3"/>
          <p:cNvSpPr>
            <a:spLocks noGrp="1"/>
          </p:cNvSpPr>
          <p:nvPr>
            <p:ph type="title"/>
          </p:nvPr>
        </p:nvSpPr>
        <p:spPr/>
        <p:txBody>
          <a:bodyPr/>
          <a:lstStyle/>
          <a:p>
            <a:r>
              <a:rPr lang="sv-SE" dirty="0" err="1" smtClean="0"/>
              <a:t>Conclusions</a:t>
            </a:r>
            <a:endParaRPr lang="sv-SE" dirty="0"/>
          </a:p>
        </p:txBody>
      </p:sp>
      <p:sp>
        <p:nvSpPr>
          <p:cNvPr id="5" name="Content Placeholder 4"/>
          <p:cNvSpPr>
            <a:spLocks noGrp="1"/>
          </p:cNvSpPr>
          <p:nvPr>
            <p:ph idx="1"/>
          </p:nvPr>
        </p:nvSpPr>
        <p:spPr/>
        <p:txBody>
          <a:bodyPr/>
          <a:lstStyle/>
          <a:p>
            <a:r>
              <a:rPr lang="en-US" dirty="0"/>
              <a:t>Natural factors (climate) strongly controls how many and which crops that can be grown</a:t>
            </a:r>
          </a:p>
          <a:p>
            <a:r>
              <a:rPr lang="sv-SE" dirty="0" smtClean="0"/>
              <a:t>National </a:t>
            </a:r>
            <a:r>
              <a:rPr lang="sv-SE" dirty="0" err="1" smtClean="0"/>
              <a:t>scale</a:t>
            </a:r>
            <a:r>
              <a:rPr lang="sv-SE" dirty="0"/>
              <a:t> </a:t>
            </a:r>
            <a:r>
              <a:rPr lang="sv-SE" dirty="0" smtClean="0"/>
              <a:t>- no </a:t>
            </a:r>
            <a:r>
              <a:rPr lang="sv-SE" dirty="0" err="1" smtClean="0"/>
              <a:t>change</a:t>
            </a:r>
            <a:r>
              <a:rPr lang="sv-SE" dirty="0" smtClean="0"/>
              <a:t> over time in </a:t>
            </a:r>
            <a:r>
              <a:rPr lang="sv-SE" dirty="0" err="1" smtClean="0"/>
              <a:t>crop</a:t>
            </a:r>
            <a:r>
              <a:rPr lang="sv-SE" dirty="0" smtClean="0"/>
              <a:t> diversity</a:t>
            </a:r>
          </a:p>
          <a:p>
            <a:r>
              <a:rPr lang="sv-SE" dirty="0" smtClean="0"/>
              <a:t>Regional </a:t>
            </a:r>
            <a:r>
              <a:rPr lang="sv-SE" dirty="0" err="1" smtClean="0"/>
              <a:t>scale</a:t>
            </a:r>
            <a:r>
              <a:rPr lang="sv-SE" dirty="0"/>
              <a:t> </a:t>
            </a:r>
            <a:r>
              <a:rPr lang="sv-SE" dirty="0" smtClean="0"/>
              <a:t>- different temporal trends </a:t>
            </a:r>
            <a:r>
              <a:rPr lang="sv-SE" dirty="0" err="1" smtClean="0"/>
              <a:t>between</a:t>
            </a:r>
            <a:r>
              <a:rPr lang="sv-SE" dirty="0" smtClean="0"/>
              <a:t> </a:t>
            </a:r>
            <a:r>
              <a:rPr lang="sv-SE" dirty="0" err="1" smtClean="0"/>
              <a:t>counties</a:t>
            </a:r>
            <a:endParaRPr lang="sv-SE" dirty="0" smtClean="0"/>
          </a:p>
          <a:p>
            <a:r>
              <a:rPr lang="sv-SE" dirty="0" smtClean="0"/>
              <a:t>The </a:t>
            </a:r>
            <a:r>
              <a:rPr lang="sv-SE" dirty="0" err="1" smtClean="0"/>
              <a:t>importance</a:t>
            </a:r>
            <a:r>
              <a:rPr lang="sv-SE" dirty="0" smtClean="0"/>
              <a:t> </a:t>
            </a:r>
            <a:r>
              <a:rPr lang="sv-SE" dirty="0" err="1" smtClean="0"/>
              <a:t>of</a:t>
            </a:r>
            <a:r>
              <a:rPr lang="sv-SE" dirty="0" smtClean="0"/>
              <a:t> </a:t>
            </a:r>
            <a:r>
              <a:rPr lang="sv-SE" dirty="0" err="1" smtClean="0"/>
              <a:t>scale</a:t>
            </a:r>
            <a:r>
              <a:rPr lang="sv-SE" dirty="0" smtClean="0"/>
              <a:t> </a:t>
            </a:r>
            <a:r>
              <a:rPr lang="sv-SE" dirty="0" err="1" smtClean="0"/>
              <a:t>analyzed</a:t>
            </a:r>
            <a:endParaRPr lang="sv-SE" dirty="0" smtClean="0"/>
          </a:p>
          <a:p>
            <a:r>
              <a:rPr lang="en-GB" dirty="0" smtClean="0"/>
              <a:t>Temporal increase </a:t>
            </a:r>
            <a:r>
              <a:rPr lang="en-GB" dirty="0"/>
              <a:t>in several counties </a:t>
            </a:r>
            <a:r>
              <a:rPr lang="en-GB" dirty="0" smtClean="0"/>
              <a:t>- possible </a:t>
            </a:r>
            <a:r>
              <a:rPr lang="en-GB" dirty="0"/>
              <a:t>to increase crop </a:t>
            </a:r>
            <a:r>
              <a:rPr lang="en-GB" dirty="0" smtClean="0"/>
              <a:t>diversity</a:t>
            </a:r>
            <a:endParaRPr lang="sv-SE" dirty="0"/>
          </a:p>
        </p:txBody>
      </p:sp>
      <p:pic>
        <p:nvPicPr>
          <p:cNvPr id="6" name="Picture 5"/>
          <p:cNvPicPr>
            <a:picLocks noChangeAspect="1"/>
          </p:cNvPicPr>
          <p:nvPr/>
        </p:nvPicPr>
        <p:blipFill>
          <a:blip r:embed="rId2"/>
          <a:stretch>
            <a:fillRect/>
          </a:stretch>
        </p:blipFill>
        <p:spPr>
          <a:xfrm>
            <a:off x="94503" y="101751"/>
            <a:ext cx="826905" cy="719714"/>
          </a:xfrm>
          <a:prstGeom prst="rect">
            <a:avLst/>
          </a:prstGeom>
        </p:spPr>
      </p:pic>
    </p:spTree>
    <p:extLst>
      <p:ext uri="{BB962C8B-B14F-4D97-AF65-F5344CB8AC3E}">
        <p14:creationId xmlns:p14="http://schemas.microsoft.com/office/powerpoint/2010/main" val="6739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 7" title="Place holder for big image.">
            <a:extLst>
              <a:ext uri="{FF2B5EF4-FFF2-40B4-BE49-F238E27FC236}">
                <a16:creationId xmlns:a16="http://schemas.microsoft.com/office/drawing/2014/main" id="{90538B79-5A62-4358-9322-387C8F5316E7}"/>
              </a:ext>
            </a:extLst>
          </p:cNvPr>
          <p:cNvSpPr>
            <a:spLocks noGrp="1"/>
          </p:cNvSpPr>
          <p:nvPr>
            <p:ph type="pic" sz="quarter" idx="10"/>
          </p:nvPr>
        </p:nvSpPr>
        <p:spPr/>
      </p:sp>
      <p:sp>
        <p:nvSpPr>
          <p:cNvPr id="6" name="Rubrik 5">
            <a:extLst>
              <a:ext uri="{FF2B5EF4-FFF2-40B4-BE49-F238E27FC236}">
                <a16:creationId xmlns:a16="http://schemas.microsoft.com/office/drawing/2014/main" id="{44455EA3-A019-452B-BD8C-221424806CD5}"/>
              </a:ext>
            </a:extLst>
          </p:cNvPr>
          <p:cNvSpPr>
            <a:spLocks noGrp="1"/>
          </p:cNvSpPr>
          <p:nvPr>
            <p:ph type="title"/>
          </p:nvPr>
        </p:nvSpPr>
        <p:spPr/>
        <p:txBody>
          <a:bodyPr/>
          <a:lstStyle/>
          <a:p>
            <a:pPr algn="ctr"/>
            <a:r>
              <a:rPr lang="en-GB" dirty="0" smtClean="0"/>
              <a:t>Thank you!</a:t>
            </a:r>
            <a:endParaRPr lang="en-GB" dirty="0"/>
          </a:p>
        </p:txBody>
      </p:sp>
      <p:sp>
        <p:nvSpPr>
          <p:cNvPr id="7" name="Platshållare för innehåll 6">
            <a:extLst>
              <a:ext uri="{FF2B5EF4-FFF2-40B4-BE49-F238E27FC236}">
                <a16:creationId xmlns:a16="http://schemas.microsoft.com/office/drawing/2014/main" id="{8266D491-47CC-4E31-99AF-0760C13F7917}"/>
              </a:ext>
            </a:extLst>
          </p:cNvPr>
          <p:cNvSpPr>
            <a:spLocks noGrp="1"/>
          </p:cNvSpPr>
          <p:nvPr>
            <p:ph idx="1"/>
          </p:nvPr>
        </p:nvSpPr>
        <p:spPr>
          <a:xfrm>
            <a:off x="768719" y="2848167"/>
            <a:ext cx="5168055" cy="2762826"/>
          </a:xfrm>
        </p:spPr>
        <p:txBody>
          <a:bodyPr/>
          <a:lstStyle/>
          <a:p>
            <a:pPr marL="0" indent="0" algn="ctr">
              <a:buNone/>
            </a:pPr>
            <a:r>
              <a:rPr lang="en-GB" sz="1800" dirty="0" smtClean="0"/>
              <a:t>hanna.sjulgard@slu.se</a:t>
            </a:r>
            <a:endParaRPr lang="en-GB" sz="1800" dirty="0"/>
          </a:p>
        </p:txBody>
      </p:sp>
      <p:sp>
        <p:nvSpPr>
          <p:cNvPr id="9" name="Platshållare för text 8" title="Quoin.">
            <a:extLst>
              <a:ext uri="{FF2B5EF4-FFF2-40B4-BE49-F238E27FC236}">
                <a16:creationId xmlns:a16="http://schemas.microsoft.com/office/drawing/2014/main" id="{FB024AB2-53BA-4B94-A5A6-6B1EDBB97F82}"/>
              </a:ext>
            </a:extLst>
          </p:cNvPr>
          <p:cNvSpPr>
            <a:spLocks noGrp="1"/>
          </p:cNvSpPr>
          <p:nvPr>
            <p:ph type="body" sz="quarter" idx="11"/>
          </p:nvPr>
        </p:nvSpPr>
        <p:spPr/>
        <p:txBody>
          <a:bodyPr/>
          <a:lstStyle/>
          <a:p>
            <a:endParaRPr lang="en-GB" dirty="0"/>
          </a:p>
        </p:txBody>
      </p:sp>
      <p:pic>
        <p:nvPicPr>
          <p:cNvPr id="10" name="Picture 9">
            <a:extLst>
              <a:ext uri="{FF2B5EF4-FFF2-40B4-BE49-F238E27FC236}">
                <a16:creationId xmlns:a16="http://schemas.microsoft.com/office/drawing/2014/main" id="{C137E20F-7699-4F3C-BABB-3032A24AFDF6}"/>
              </a:ext>
            </a:extLst>
          </p:cNvPr>
          <p:cNvPicPr>
            <a:picLocks noChangeAspect="1"/>
          </p:cNvPicPr>
          <p:nvPr/>
        </p:nvPicPr>
        <p:blipFill>
          <a:blip r:embed="rId3"/>
          <a:stretch>
            <a:fillRect/>
          </a:stretch>
        </p:blipFill>
        <p:spPr>
          <a:xfrm>
            <a:off x="150905" y="6045957"/>
            <a:ext cx="2281646" cy="654355"/>
          </a:xfrm>
          <a:prstGeom prst="rect">
            <a:avLst/>
          </a:prstGeom>
        </p:spPr>
      </p:pic>
      <p:pic>
        <p:nvPicPr>
          <p:cNvPr id="11" name="Picture 10"/>
          <p:cNvPicPr>
            <a:picLocks noChangeAspect="1"/>
          </p:cNvPicPr>
          <p:nvPr/>
        </p:nvPicPr>
        <p:blipFill>
          <a:blip r:embed="rId4"/>
          <a:stretch>
            <a:fillRect/>
          </a:stretch>
        </p:blipFill>
        <p:spPr>
          <a:xfrm>
            <a:off x="94503" y="101751"/>
            <a:ext cx="826905" cy="719714"/>
          </a:xfrm>
          <a:prstGeom prst="rect">
            <a:avLst/>
          </a:prstGeom>
        </p:spPr>
      </p:pic>
    </p:spTree>
    <p:extLst>
      <p:ext uri="{BB962C8B-B14F-4D97-AF65-F5344CB8AC3E}">
        <p14:creationId xmlns:p14="http://schemas.microsoft.com/office/powerpoint/2010/main" val="2709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3" id="{8DAE8200-1FF3-401E-BBB3-4D3B3C8163D1}" vid="{202F687E-A72F-48B0-BAF4-66D10977C0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pres-mall-en-16x9-2019-10-31</Template>
  <TotalTime>6430</TotalTime>
  <Words>263</Words>
  <Application>Microsoft Office PowerPoint</Application>
  <PresentationFormat>Widescreen</PresentationFormat>
  <Paragraphs>46</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SLU mallsidor</vt:lpstr>
      <vt:lpstr>Spatiotemporal patterns of crop diversity reveal potential for diversification in Swedish agriculture </vt:lpstr>
      <vt:lpstr>Aims</vt:lpstr>
      <vt:lpstr>Materials and methods</vt:lpstr>
      <vt:lpstr>PowerPoint Presentation</vt:lpstr>
      <vt:lpstr>PowerPoint Presentation</vt:lpstr>
      <vt:lpstr>Conclusions</vt:lpstr>
      <vt:lpstr>Thank you!</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Pres-mall-en-16x9-2019-10-29 Read this before creating your presentation</dc:title>
  <dc:creator>Hanna Sjulgård</dc:creator>
  <cp:lastModifiedBy>Hanna Sjulgård</cp:lastModifiedBy>
  <cp:revision>54</cp:revision>
  <dcterms:created xsi:type="dcterms:W3CDTF">2022-05-18T14:34:01Z</dcterms:created>
  <dcterms:modified xsi:type="dcterms:W3CDTF">2022-05-23T11:26:30Z</dcterms:modified>
</cp:coreProperties>
</file>