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2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8" autoAdjust="0"/>
    <p:restoredTop sz="83158" autoAdjust="0"/>
  </p:normalViewPr>
  <p:slideViewPr>
    <p:cSldViewPr snapToGrid="0">
      <p:cViewPr varScale="1">
        <p:scale>
          <a:sx n="91" d="100"/>
          <a:sy n="91" d="100"/>
        </p:scale>
        <p:origin x="98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oren\Documents\Postdoc\Data\UCLouvain\Image%20analyses\Carbon%20experiment\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oren\Documents\Postdoc\Data\UCLouvain\Image%20analyses\Carbon%20experiment\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oren\Documents\Postdoc\Data\UCLouvain\Image%20analyses\Carbon%20experiment\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oren\Documents\Postdoc\Data\UCLouvain\Image%20analyses\Carbon%20experiment\Dat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oren\Documents\Postdoc\Data\UCLouvain\Image%20analyses\Carbon%20experiment\Dat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oren\Documents\Postdoc\Data\UCLouvain\Image%20analyses\Carbon%20experiment\Dat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oren\Documents\Postdoc\Data\UCLouvain\Image%20analyses\Carbon%20experiment\Dat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oren\Documents\Postdoc\Data\UCLouvain\Image%20analyses\Carbon%20experiment\Data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High light, no excision, primary’s laterals shown</a:t>
            </a:r>
          </a:p>
        </c:rich>
      </c:tx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('LR proportions ave SE'!$E$8,'LR proportions ave SE'!$G$8,'LR proportions ave SE'!$I$8,'LR proportions ave SE'!$K$8,'LR proportions ave SE'!$M$8,'LR proportions ave SE'!$O$8,'LR proportions ave SE'!$Q$8,'LR proportions ave SE'!$S$8,'LR proportions ave SE'!$U$8,'LR proportions ave SE'!$W$8,'LR proportions ave SE'!$Y$8,'LR proportions ave SE'!$AA$8,'LR proportions ave SE'!$AC$8,'LR proportions ave SE'!$AE$8)</c:f>
                <c:numCache>
                  <c:formatCode>General</c:formatCode>
                  <c:ptCount val="14"/>
                  <c:pt idx="0">
                    <c:v>4.9027549049801946</c:v>
                  </c:pt>
                  <c:pt idx="1">
                    <c:v>1.8029371791479223</c:v>
                  </c:pt>
                  <c:pt idx="2">
                    <c:v>1.1924509170799416</c:v>
                  </c:pt>
                  <c:pt idx="3">
                    <c:v>1.3852699006607643</c:v>
                  </c:pt>
                  <c:pt idx="4">
                    <c:v>1.3939332000722113</c:v>
                  </c:pt>
                  <c:pt idx="5">
                    <c:v>1.5387755359273847</c:v>
                  </c:pt>
                  <c:pt idx="6">
                    <c:v>0.78250614005222274</c:v>
                  </c:pt>
                  <c:pt idx="7">
                    <c:v>0.90236010676856826</c:v>
                  </c:pt>
                  <c:pt idx="8">
                    <c:v>0.55711736221876218</c:v>
                  </c:pt>
                  <c:pt idx="9">
                    <c:v>0.41319762877599386</c:v>
                  </c:pt>
                  <c:pt idx="10">
                    <c:v>0.21429653446929697</c:v>
                  </c:pt>
                  <c:pt idx="11">
                    <c:v>0.1111111111111112</c:v>
                  </c:pt>
                  <c:pt idx="12">
                    <c:v>0</c:v>
                  </c:pt>
                  <c:pt idx="13">
                    <c:v>0</c:v>
                  </c:pt>
                </c:numCache>
              </c:numRef>
            </c:plus>
            <c:minus>
              <c:numRef>
                <c:f>('LR proportions ave SE'!$E$8,'LR proportions ave SE'!$G$8,'LR proportions ave SE'!$I$8,'LR proportions ave SE'!$K$8,'LR proportions ave SE'!$M$8,'LR proportions ave SE'!$O$8,'LR proportions ave SE'!$Q$8,'LR proportions ave SE'!$S$8,'LR proportions ave SE'!$U$8,'LR proportions ave SE'!$W$8,'LR proportions ave SE'!$Y$8,'LR proportions ave SE'!$AA$8,'LR proportions ave SE'!$AC$8,'LR proportions ave SE'!$AE$8)</c:f>
                <c:numCache>
                  <c:formatCode>General</c:formatCode>
                  <c:ptCount val="14"/>
                  <c:pt idx="0">
                    <c:v>4.9027549049801946</c:v>
                  </c:pt>
                  <c:pt idx="1">
                    <c:v>1.8029371791479223</c:v>
                  </c:pt>
                  <c:pt idx="2">
                    <c:v>1.1924509170799416</c:v>
                  </c:pt>
                  <c:pt idx="3">
                    <c:v>1.3852699006607643</c:v>
                  </c:pt>
                  <c:pt idx="4">
                    <c:v>1.3939332000722113</c:v>
                  </c:pt>
                  <c:pt idx="5">
                    <c:v>1.5387755359273847</c:v>
                  </c:pt>
                  <c:pt idx="6">
                    <c:v>0.78250614005222274</c:v>
                  </c:pt>
                  <c:pt idx="7">
                    <c:v>0.90236010676856826</c:v>
                  </c:pt>
                  <c:pt idx="8">
                    <c:v>0.55711736221876218</c:v>
                  </c:pt>
                  <c:pt idx="9">
                    <c:v>0.41319762877599386</c:v>
                  </c:pt>
                  <c:pt idx="10">
                    <c:v>0.21429653446929697</c:v>
                  </c:pt>
                  <c:pt idx="11">
                    <c:v>0.1111111111111112</c:v>
                  </c:pt>
                  <c:pt idx="12">
                    <c:v>0</c:v>
                  </c:pt>
                  <c:pt idx="13">
                    <c:v>0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('LR proportions ave SE'!$D$2,'LR proportions ave SE'!$F$2,'LR proportions ave SE'!$H$2,'LR proportions ave SE'!$J$2,'LR proportions ave SE'!$L$2,'LR proportions ave SE'!$N$2,'LR proportions ave SE'!$P$2,'LR proportions ave SE'!$R$2,'LR proportions ave SE'!$T$2,'LR proportions ave SE'!$V$2,'LR proportions ave SE'!$X$2,'LR proportions ave SE'!$Z$2,'LR proportions ave SE'!$AB$2,'LR proportions ave SE'!$AD$2)</c:f>
              <c:strCache>
                <c:ptCount val="14"/>
                <c:pt idx="0">
                  <c:v>0-0.5</c:v>
                </c:pt>
                <c:pt idx="1">
                  <c:v>0.5-1</c:v>
                </c:pt>
                <c:pt idx="2">
                  <c:v>1-1.5</c:v>
                </c:pt>
                <c:pt idx="3">
                  <c:v>1.5-2</c:v>
                </c:pt>
                <c:pt idx="4">
                  <c:v>2-2.5</c:v>
                </c:pt>
                <c:pt idx="5">
                  <c:v>2.5-3</c:v>
                </c:pt>
                <c:pt idx="6">
                  <c:v>3-3.5</c:v>
                </c:pt>
                <c:pt idx="7">
                  <c:v>3.5-4</c:v>
                </c:pt>
                <c:pt idx="8">
                  <c:v>4-4.5</c:v>
                </c:pt>
                <c:pt idx="9">
                  <c:v>4.5-5</c:v>
                </c:pt>
                <c:pt idx="10">
                  <c:v>5-5.5</c:v>
                </c:pt>
                <c:pt idx="11">
                  <c:v>5.5-6</c:v>
                </c:pt>
                <c:pt idx="12">
                  <c:v>6-6.5</c:v>
                </c:pt>
                <c:pt idx="13">
                  <c:v>6.5-7</c:v>
                </c:pt>
              </c:strCache>
            </c:strRef>
          </c:cat>
          <c:val>
            <c:numRef>
              <c:f>('LR proportions ave SE'!$D$8,'LR proportions ave SE'!$F$8,'LR proportions ave SE'!$H$8,'LR proportions ave SE'!$J$8,'LR proportions ave SE'!$L$8,'LR proportions ave SE'!$N$8,'LR proportions ave SE'!$P$8,'LR proportions ave SE'!$R$8,'LR proportions ave SE'!$T$8,'LR proportions ave SE'!$V$8,'LR proportions ave SE'!$X$8,'LR proportions ave SE'!$Z$8,'LR proportions ave SE'!$AB$8,'LR proportions ave SE'!$AD$8)</c:f>
              <c:numCache>
                <c:formatCode>General</c:formatCode>
                <c:ptCount val="14"/>
                <c:pt idx="0">
                  <c:v>30.836899045261099</c:v>
                </c:pt>
                <c:pt idx="1">
                  <c:v>24.605718974343358</c:v>
                </c:pt>
                <c:pt idx="2">
                  <c:v>11.995722272010862</c:v>
                </c:pt>
                <c:pt idx="3">
                  <c:v>12.437114109790731</c:v>
                </c:pt>
                <c:pt idx="4">
                  <c:v>7.519447553111327</c:v>
                </c:pt>
                <c:pt idx="5">
                  <c:v>5.2605489004302983</c:v>
                </c:pt>
                <c:pt idx="6">
                  <c:v>2.3198348379695517</c:v>
                </c:pt>
                <c:pt idx="7">
                  <c:v>2.2795606185045818</c:v>
                </c:pt>
                <c:pt idx="8">
                  <c:v>1.5351038369098213</c:v>
                </c:pt>
                <c:pt idx="9">
                  <c:v>0.77169159250084096</c:v>
                </c:pt>
                <c:pt idx="10">
                  <c:v>0.32724714805639699</c:v>
                </c:pt>
                <c:pt idx="11">
                  <c:v>0.1111111111111112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2F-4590-BD34-B5E2F23F54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604361104"/>
        <c:axId val="604361432"/>
      </c:barChart>
      <c:catAx>
        <c:axId val="6043611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Lateral root length (cm)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4361432"/>
        <c:crosses val="autoZero"/>
        <c:auto val="1"/>
        <c:lblAlgn val="ctr"/>
        <c:lblOffset val="100"/>
        <c:noMultiLvlLbl val="0"/>
      </c:catAx>
      <c:valAx>
        <c:axId val="604361432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Proportion of root category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436110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High light, no excision, seminals' </a:t>
            </a:r>
            <a:r>
              <a:rPr lang="en-US" sz="1440" b="0" i="0" u="none" strike="noStrike" baseline="0" dirty="0">
                <a:effectLst/>
              </a:rPr>
              <a:t>laterals shown</a:t>
            </a:r>
            <a:endParaRPr lang="en-US" dirty="0"/>
          </a:p>
        </c:rich>
      </c:tx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('LR proportions ave SE'!$E$9,'LR proportions ave SE'!$G$9,'LR proportions ave SE'!$I$9,'LR proportions ave SE'!$K$9,'LR proportions ave SE'!$M$9,'LR proportions ave SE'!$O$9,'LR proportions ave SE'!$Q$9,'LR proportions ave SE'!$S$9,'LR proportions ave SE'!$U$9,'LR proportions ave SE'!$W$9,'LR proportions ave SE'!$Y$9,'LR proportions ave SE'!$AA$9,'LR proportions ave SE'!$AC$9,'LR proportions ave SE'!$AE$9)</c:f>
                <c:numCache>
                  <c:formatCode>General</c:formatCode>
                  <c:ptCount val="14"/>
                  <c:pt idx="0">
                    <c:v>13.491700630051803</c:v>
                  </c:pt>
                  <c:pt idx="1">
                    <c:v>4.5926682531652387</c:v>
                  </c:pt>
                  <c:pt idx="2">
                    <c:v>3.6614604306028222</c:v>
                  </c:pt>
                  <c:pt idx="3">
                    <c:v>2.9198189442897799</c:v>
                  </c:pt>
                  <c:pt idx="4">
                    <c:v>1.9987320231286287</c:v>
                  </c:pt>
                  <c:pt idx="5">
                    <c:v>1.0220538180785605</c:v>
                  </c:pt>
                  <c:pt idx="6">
                    <c:v>2.1052631578947403</c:v>
                  </c:pt>
                  <c:pt idx="7">
                    <c:v>0</c:v>
                  </c:pt>
                  <c:pt idx="8">
                    <c:v>0</c:v>
                  </c:pt>
                  <c:pt idx="9">
                    <c:v>0</c:v>
                  </c:pt>
                  <c:pt idx="10">
                    <c:v>0</c:v>
                  </c:pt>
                  <c:pt idx="11">
                    <c:v>0</c:v>
                  </c:pt>
                  <c:pt idx="12">
                    <c:v>0</c:v>
                  </c:pt>
                  <c:pt idx="13">
                    <c:v>0</c:v>
                  </c:pt>
                </c:numCache>
              </c:numRef>
            </c:plus>
            <c:minus>
              <c:numRef>
                <c:f>('LR proportions ave SE'!$E$9,'LR proportions ave SE'!$G$9,'LR proportions ave SE'!$I$9,'LR proportions ave SE'!$K$9,'LR proportions ave SE'!$M$9,'LR proportions ave SE'!$O$9,'LR proportions ave SE'!$Q$9,'LR proportions ave SE'!$S$9,'LR proportions ave SE'!$U$9,'LR proportions ave SE'!$W$9,'LR proportions ave SE'!$Y$9,'LR proportions ave SE'!$AA$9,'LR proportions ave SE'!$AC$9,'LR proportions ave SE'!$AE$9)</c:f>
                <c:numCache>
                  <c:formatCode>General</c:formatCode>
                  <c:ptCount val="14"/>
                  <c:pt idx="0">
                    <c:v>13.491700630051803</c:v>
                  </c:pt>
                  <c:pt idx="1">
                    <c:v>4.5926682531652387</c:v>
                  </c:pt>
                  <c:pt idx="2">
                    <c:v>3.6614604306028222</c:v>
                  </c:pt>
                  <c:pt idx="3">
                    <c:v>2.9198189442897799</c:v>
                  </c:pt>
                  <c:pt idx="4">
                    <c:v>1.9987320231286287</c:v>
                  </c:pt>
                  <c:pt idx="5">
                    <c:v>1.0220538180785605</c:v>
                  </c:pt>
                  <c:pt idx="6">
                    <c:v>2.1052631578947403</c:v>
                  </c:pt>
                  <c:pt idx="7">
                    <c:v>0</c:v>
                  </c:pt>
                  <c:pt idx="8">
                    <c:v>0</c:v>
                  </c:pt>
                  <c:pt idx="9">
                    <c:v>0</c:v>
                  </c:pt>
                  <c:pt idx="10">
                    <c:v>0</c:v>
                  </c:pt>
                  <c:pt idx="11">
                    <c:v>0</c:v>
                  </c:pt>
                  <c:pt idx="12">
                    <c:v>0</c:v>
                  </c:pt>
                  <c:pt idx="13">
                    <c:v>0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('LR proportions ave SE'!$D$2,'LR proportions ave SE'!$F$2,'LR proportions ave SE'!$H$2,'LR proportions ave SE'!$J$2,'LR proportions ave SE'!$L$2,'LR proportions ave SE'!$N$2,'LR proportions ave SE'!$P$2,'LR proportions ave SE'!$R$2,'LR proportions ave SE'!$T$2,'LR proportions ave SE'!$V$2,'LR proportions ave SE'!$X$2,'LR proportions ave SE'!$Z$2,'LR proportions ave SE'!$AB$2,'LR proportions ave SE'!$AD$2)</c:f>
              <c:strCache>
                <c:ptCount val="14"/>
                <c:pt idx="0">
                  <c:v>0-0.5</c:v>
                </c:pt>
                <c:pt idx="1">
                  <c:v>0.5-1</c:v>
                </c:pt>
                <c:pt idx="2">
                  <c:v>1-1.5</c:v>
                </c:pt>
                <c:pt idx="3">
                  <c:v>1.5-2</c:v>
                </c:pt>
                <c:pt idx="4">
                  <c:v>2-2.5</c:v>
                </c:pt>
                <c:pt idx="5">
                  <c:v>2.5-3</c:v>
                </c:pt>
                <c:pt idx="6">
                  <c:v>3-3.5</c:v>
                </c:pt>
                <c:pt idx="7">
                  <c:v>3.5-4</c:v>
                </c:pt>
                <c:pt idx="8">
                  <c:v>4-4.5</c:v>
                </c:pt>
                <c:pt idx="9">
                  <c:v>4.5-5</c:v>
                </c:pt>
                <c:pt idx="10">
                  <c:v>5-5.5</c:v>
                </c:pt>
                <c:pt idx="11">
                  <c:v>5.5-6</c:v>
                </c:pt>
                <c:pt idx="12">
                  <c:v>6-6.5</c:v>
                </c:pt>
                <c:pt idx="13">
                  <c:v>6.5-7</c:v>
                </c:pt>
              </c:strCache>
            </c:strRef>
          </c:cat>
          <c:val>
            <c:numRef>
              <c:f>('LR proportions ave SE'!$D$9,'LR proportions ave SE'!$F$9,'LR proportions ave SE'!$H$9,'LR proportions ave SE'!$J$9,'LR proportions ave SE'!$L$9,'LR proportions ave SE'!$N$9,'LR proportions ave SE'!$P$9,'LR proportions ave SE'!$R$9,'LR proportions ave SE'!$T$9,'LR proportions ave SE'!$V$9,'LR proportions ave SE'!$X$9,'LR proportions ave SE'!$Z$9,'LR proportions ave SE'!$AB$9,'LR proportions ave SE'!$AD$9)</c:f>
              <c:numCache>
                <c:formatCode>General</c:formatCode>
                <c:ptCount val="14"/>
                <c:pt idx="0">
                  <c:v>71.942941465814059</c:v>
                </c:pt>
                <c:pt idx="1">
                  <c:v>10.76733890801772</c:v>
                </c:pt>
                <c:pt idx="2">
                  <c:v>5.9616330545991003</c:v>
                </c:pt>
                <c:pt idx="3">
                  <c:v>4.7220855878012795</c:v>
                </c:pt>
                <c:pt idx="4">
                  <c:v>3.2611903590752576</c:v>
                </c:pt>
                <c:pt idx="5">
                  <c:v>1.2395474667978352</c:v>
                </c:pt>
                <c:pt idx="6">
                  <c:v>2.1052631578947398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54-4511-9E11-A77FD21C5B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604361104"/>
        <c:axId val="604361432"/>
      </c:barChart>
      <c:catAx>
        <c:axId val="6043611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0" i="0" u="none" strike="noStrike" baseline="0" dirty="0">
                    <a:effectLst/>
                  </a:rPr>
                  <a:t>Lateral root </a:t>
                </a:r>
                <a:r>
                  <a:rPr lang="en-US" sz="1600" dirty="0"/>
                  <a:t>length (cm)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4361432"/>
        <c:crosses val="autoZero"/>
        <c:auto val="1"/>
        <c:lblAlgn val="ctr"/>
        <c:lblOffset val="100"/>
        <c:noMultiLvlLbl val="0"/>
      </c:catAx>
      <c:valAx>
        <c:axId val="604361432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Proportion of root category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436110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Low light, no excision, primary's </a:t>
            </a:r>
            <a:r>
              <a:rPr lang="en-US" sz="1440" b="0" i="0" u="none" strike="noStrike" baseline="0" dirty="0">
                <a:effectLst/>
              </a:rPr>
              <a:t>laterals shown</a:t>
            </a:r>
            <a:endParaRPr lang="en-US" dirty="0"/>
          </a:p>
        </c:rich>
      </c:tx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('LR proportions ave SE'!$E$4,'LR proportions ave SE'!$G$4,'LR proportions ave SE'!$I$4,'LR proportions ave SE'!$K$4,'LR proportions ave SE'!$M$4,'LR proportions ave SE'!$O$4,'LR proportions ave SE'!$Q$4,'LR proportions ave SE'!$S$4,'LR proportions ave SE'!$U$4,'LR proportions ave SE'!$W$4,'LR proportions ave SE'!$Y$4,'LR proportions ave SE'!$AA$4,'LR proportions ave SE'!$AC$4,'LR proportions ave SE'!$AE$4)</c:f>
                <c:numCache>
                  <c:formatCode>General</c:formatCode>
                  <c:ptCount val="14"/>
                  <c:pt idx="0">
                    <c:v>4.8975206227350414</c:v>
                  </c:pt>
                  <c:pt idx="1">
                    <c:v>1.2470005025928259</c:v>
                  </c:pt>
                  <c:pt idx="2">
                    <c:v>2.5152004864102202</c:v>
                  </c:pt>
                  <c:pt idx="3">
                    <c:v>1.7686307844879581</c:v>
                  </c:pt>
                  <c:pt idx="4">
                    <c:v>1.3537064523516273</c:v>
                  </c:pt>
                  <c:pt idx="5">
                    <c:v>0.91181225036130154</c:v>
                  </c:pt>
                  <c:pt idx="6">
                    <c:v>0.47490540797602382</c:v>
                  </c:pt>
                  <c:pt idx="7">
                    <c:v>0.25773195876288751</c:v>
                  </c:pt>
                  <c:pt idx="8">
                    <c:v>0.138121546961326</c:v>
                  </c:pt>
                  <c:pt idx="9">
                    <c:v>0</c:v>
                  </c:pt>
                  <c:pt idx="10">
                    <c:v>0</c:v>
                  </c:pt>
                  <c:pt idx="11">
                    <c:v>0</c:v>
                  </c:pt>
                  <c:pt idx="12">
                    <c:v>0</c:v>
                  </c:pt>
                  <c:pt idx="13">
                    <c:v>0</c:v>
                  </c:pt>
                </c:numCache>
              </c:numRef>
            </c:plus>
            <c:minus>
              <c:numRef>
                <c:f>('LR proportions ave SE'!$E$4,'LR proportions ave SE'!$G$4,'LR proportions ave SE'!$I$4,'LR proportions ave SE'!$K$4,'LR proportions ave SE'!$M$4,'LR proportions ave SE'!$O$4,'LR proportions ave SE'!$Q$4,'LR proportions ave SE'!$S$4,'LR proportions ave SE'!$U$4,'LR proportions ave SE'!$W$4,'LR proportions ave SE'!$Y$4,'LR proportions ave SE'!$AA$4,'LR proportions ave SE'!$AC$4,'LR proportions ave SE'!$AE$4)</c:f>
                <c:numCache>
                  <c:formatCode>General</c:formatCode>
                  <c:ptCount val="14"/>
                  <c:pt idx="0">
                    <c:v>4.8975206227350414</c:v>
                  </c:pt>
                  <c:pt idx="1">
                    <c:v>1.2470005025928259</c:v>
                  </c:pt>
                  <c:pt idx="2">
                    <c:v>2.5152004864102202</c:v>
                  </c:pt>
                  <c:pt idx="3">
                    <c:v>1.7686307844879581</c:v>
                  </c:pt>
                  <c:pt idx="4">
                    <c:v>1.3537064523516273</c:v>
                  </c:pt>
                  <c:pt idx="5">
                    <c:v>0.91181225036130154</c:v>
                  </c:pt>
                  <c:pt idx="6">
                    <c:v>0.47490540797602382</c:v>
                  </c:pt>
                  <c:pt idx="7">
                    <c:v>0.25773195876288751</c:v>
                  </c:pt>
                  <c:pt idx="8">
                    <c:v>0.138121546961326</c:v>
                  </c:pt>
                  <c:pt idx="9">
                    <c:v>0</c:v>
                  </c:pt>
                  <c:pt idx="10">
                    <c:v>0</c:v>
                  </c:pt>
                  <c:pt idx="11">
                    <c:v>0</c:v>
                  </c:pt>
                  <c:pt idx="12">
                    <c:v>0</c:v>
                  </c:pt>
                  <c:pt idx="13">
                    <c:v>0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('LR proportions ave SE'!$D$2,'LR proportions ave SE'!$F$2,'LR proportions ave SE'!$H$2,'LR proportions ave SE'!$J$2,'LR proportions ave SE'!$L$2,'LR proportions ave SE'!$N$2,'LR proportions ave SE'!$P$2,'LR proportions ave SE'!$R$2,'LR proportions ave SE'!$T$2,'LR proportions ave SE'!$V$2,'LR proportions ave SE'!$X$2,'LR proportions ave SE'!$Z$2,'LR proportions ave SE'!$AB$2,'LR proportions ave SE'!$AD$2)</c:f>
              <c:strCache>
                <c:ptCount val="14"/>
                <c:pt idx="0">
                  <c:v>0-0.5</c:v>
                </c:pt>
                <c:pt idx="1">
                  <c:v>0.5-1</c:v>
                </c:pt>
                <c:pt idx="2">
                  <c:v>1-1.5</c:v>
                </c:pt>
                <c:pt idx="3">
                  <c:v>1.5-2</c:v>
                </c:pt>
                <c:pt idx="4">
                  <c:v>2-2.5</c:v>
                </c:pt>
                <c:pt idx="5">
                  <c:v>2.5-3</c:v>
                </c:pt>
                <c:pt idx="6">
                  <c:v>3-3.5</c:v>
                </c:pt>
                <c:pt idx="7">
                  <c:v>3.5-4</c:v>
                </c:pt>
                <c:pt idx="8">
                  <c:v>4-4.5</c:v>
                </c:pt>
                <c:pt idx="9">
                  <c:v>4.5-5</c:v>
                </c:pt>
                <c:pt idx="10">
                  <c:v>5-5.5</c:v>
                </c:pt>
                <c:pt idx="11">
                  <c:v>5.5-6</c:v>
                </c:pt>
                <c:pt idx="12">
                  <c:v>6-6.5</c:v>
                </c:pt>
                <c:pt idx="13">
                  <c:v>6.5-7</c:v>
                </c:pt>
              </c:strCache>
            </c:strRef>
          </c:cat>
          <c:val>
            <c:numRef>
              <c:f>('LR proportions ave SE'!$D$4,'LR proportions ave SE'!$F$4,'LR proportions ave SE'!$H$4,'LR proportions ave SE'!$J$4,'LR proportions ave SE'!$L$4,'LR proportions ave SE'!$N$4,'LR proportions ave SE'!$P$4,'LR proportions ave SE'!$R$4,'LR proportions ave SE'!$T$4,'LR proportions ave SE'!$V$4,'LR proportions ave SE'!$X$4,'LR proportions ave SE'!$Z$4,'LR proportions ave SE'!$AB$4,'LR proportions ave SE'!$AD$4)</c:f>
              <c:numCache>
                <c:formatCode>General</c:formatCode>
                <c:ptCount val="14"/>
                <c:pt idx="0">
                  <c:v>44.20771109858795</c:v>
                </c:pt>
                <c:pt idx="1">
                  <c:v>27.7203841823723</c:v>
                </c:pt>
                <c:pt idx="2">
                  <c:v>14.746761113238875</c:v>
                </c:pt>
                <c:pt idx="3">
                  <c:v>5.2861807792177453</c:v>
                </c:pt>
                <c:pt idx="4">
                  <c:v>3.9687351128300614</c:v>
                </c:pt>
                <c:pt idx="5">
                  <c:v>2.8181968659769536</c:v>
                </c:pt>
                <c:pt idx="6">
                  <c:v>0.85617734205192308</c:v>
                </c:pt>
                <c:pt idx="7">
                  <c:v>0.25773195876288751</c:v>
                </c:pt>
                <c:pt idx="8">
                  <c:v>0.138121546961326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D5-405A-B087-291C7B267C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604361104"/>
        <c:axId val="604361432"/>
      </c:barChart>
      <c:catAx>
        <c:axId val="6043611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0" i="0" u="none" strike="noStrike" baseline="0" dirty="0">
                    <a:effectLst/>
                  </a:rPr>
                  <a:t>Lateral root </a:t>
                </a:r>
                <a:r>
                  <a:rPr lang="en-US" sz="1600" dirty="0"/>
                  <a:t>length (cm)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4361432"/>
        <c:crosses val="autoZero"/>
        <c:auto val="1"/>
        <c:lblAlgn val="ctr"/>
        <c:lblOffset val="100"/>
        <c:noMultiLvlLbl val="0"/>
      </c:catAx>
      <c:valAx>
        <c:axId val="604361432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Proportion of root category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436110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Low light, no excision, seminals' </a:t>
            </a:r>
            <a:r>
              <a:rPr lang="en-US" sz="1440" b="0" i="0" u="none" strike="noStrike" baseline="0" dirty="0">
                <a:effectLst/>
              </a:rPr>
              <a:t>laterals shown</a:t>
            </a:r>
            <a:endParaRPr lang="en-US" dirty="0"/>
          </a:p>
        </c:rich>
      </c:tx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('LR proportions ave SE'!$E$5,'LR proportions ave SE'!$G$5,'LR proportions ave SE'!$I$5,'LR proportions ave SE'!$K$5,'LR proportions ave SE'!$M$5,'LR proportions ave SE'!$O$5,'LR proportions ave SE'!$Q$5,'LR proportions ave SE'!$S$5,'LR proportions ave SE'!$U$5,'LR proportions ave SE'!$W$5,'LR proportions ave SE'!$Y$5,'LR proportions ave SE'!$AA$5,'LR proportions ave SE'!$AC$5,'LR proportions ave SE'!$AE$5)</c:f>
                <c:numCache>
                  <c:formatCode>General</c:formatCode>
                  <c:ptCount val="14"/>
                  <c:pt idx="0">
                    <c:v>4.9791723246628319</c:v>
                  </c:pt>
                  <c:pt idx="1">
                    <c:v>3.670090552997388</c:v>
                  </c:pt>
                  <c:pt idx="2">
                    <c:v>1.2955902199886824</c:v>
                  </c:pt>
                  <c:pt idx="3">
                    <c:v>0.66445182724252416</c:v>
                  </c:pt>
                  <c:pt idx="4">
                    <c:v>0.99667774086378758</c:v>
                  </c:pt>
                  <c:pt idx="5">
                    <c:v>0</c:v>
                  </c:pt>
                  <c:pt idx="6">
                    <c:v>0</c:v>
                  </c:pt>
                  <c:pt idx="7">
                    <c:v>0</c:v>
                  </c:pt>
                  <c:pt idx="8">
                    <c:v>0</c:v>
                  </c:pt>
                  <c:pt idx="9">
                    <c:v>0</c:v>
                  </c:pt>
                  <c:pt idx="10">
                    <c:v>0</c:v>
                  </c:pt>
                  <c:pt idx="11">
                    <c:v>0</c:v>
                  </c:pt>
                  <c:pt idx="12">
                    <c:v>0</c:v>
                  </c:pt>
                  <c:pt idx="13">
                    <c:v>0</c:v>
                  </c:pt>
                </c:numCache>
              </c:numRef>
            </c:plus>
            <c:minus>
              <c:numRef>
                <c:f>('LR proportions ave SE'!$E$5,'LR proportions ave SE'!$G$5,'LR proportions ave SE'!$I$5,'LR proportions ave SE'!$K$5,'LR proportions ave SE'!$M$5,'LR proportions ave SE'!$O$5,'LR proportions ave SE'!$Q$5,'LR proportions ave SE'!$S$5,'LR proportions ave SE'!$U$5,'LR proportions ave SE'!$W$5,'LR proportions ave SE'!$Y$5,'LR proportions ave SE'!$AA$5,'LR proportions ave SE'!$AC$5,'LR proportions ave SE'!$AE$5)</c:f>
                <c:numCache>
                  <c:formatCode>General</c:formatCode>
                  <c:ptCount val="14"/>
                  <c:pt idx="0">
                    <c:v>4.9791723246628319</c:v>
                  </c:pt>
                  <c:pt idx="1">
                    <c:v>3.670090552997388</c:v>
                  </c:pt>
                  <c:pt idx="2">
                    <c:v>1.2955902199886824</c:v>
                  </c:pt>
                  <c:pt idx="3">
                    <c:v>0.66445182724252416</c:v>
                  </c:pt>
                  <c:pt idx="4">
                    <c:v>0.99667774086378758</c:v>
                  </c:pt>
                  <c:pt idx="5">
                    <c:v>0</c:v>
                  </c:pt>
                  <c:pt idx="6">
                    <c:v>0</c:v>
                  </c:pt>
                  <c:pt idx="7">
                    <c:v>0</c:v>
                  </c:pt>
                  <c:pt idx="8">
                    <c:v>0</c:v>
                  </c:pt>
                  <c:pt idx="9">
                    <c:v>0</c:v>
                  </c:pt>
                  <c:pt idx="10">
                    <c:v>0</c:v>
                  </c:pt>
                  <c:pt idx="11">
                    <c:v>0</c:v>
                  </c:pt>
                  <c:pt idx="12">
                    <c:v>0</c:v>
                  </c:pt>
                  <c:pt idx="13">
                    <c:v>0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('LR proportions ave SE'!$D$2,'LR proportions ave SE'!$F$2,'LR proportions ave SE'!$H$2,'LR proportions ave SE'!$J$2,'LR proportions ave SE'!$L$2,'LR proportions ave SE'!$N$2,'LR proportions ave SE'!$P$2,'LR proportions ave SE'!$R$2,'LR proportions ave SE'!$T$2,'LR proportions ave SE'!$V$2,'LR proportions ave SE'!$X$2,'LR proportions ave SE'!$Z$2,'LR proportions ave SE'!$AB$2,'LR proportions ave SE'!$AD$2)</c:f>
              <c:strCache>
                <c:ptCount val="14"/>
                <c:pt idx="0">
                  <c:v>0-0.5</c:v>
                </c:pt>
                <c:pt idx="1">
                  <c:v>0.5-1</c:v>
                </c:pt>
                <c:pt idx="2">
                  <c:v>1-1.5</c:v>
                </c:pt>
                <c:pt idx="3">
                  <c:v>1.5-2</c:v>
                </c:pt>
                <c:pt idx="4">
                  <c:v>2-2.5</c:v>
                </c:pt>
                <c:pt idx="5">
                  <c:v>2.5-3</c:v>
                </c:pt>
                <c:pt idx="6">
                  <c:v>3-3.5</c:v>
                </c:pt>
                <c:pt idx="7">
                  <c:v>3.5-4</c:v>
                </c:pt>
                <c:pt idx="8">
                  <c:v>4-4.5</c:v>
                </c:pt>
                <c:pt idx="9">
                  <c:v>4.5-5</c:v>
                </c:pt>
                <c:pt idx="10">
                  <c:v>5-5.5</c:v>
                </c:pt>
                <c:pt idx="11">
                  <c:v>5.5-6</c:v>
                </c:pt>
                <c:pt idx="12">
                  <c:v>6-6.5</c:v>
                </c:pt>
                <c:pt idx="13">
                  <c:v>6.5-7</c:v>
                </c:pt>
              </c:strCache>
            </c:strRef>
          </c:cat>
          <c:val>
            <c:numRef>
              <c:f>('LR proportions ave SE'!$D$5,'LR proportions ave SE'!$F$5,'LR proportions ave SE'!$H$5,'LR proportions ave SE'!$J$5,'LR proportions ave SE'!$L$5,'LR proportions ave SE'!$N$5,'LR proportions ave SE'!$P$5,'LR proportions ave SE'!$R$5,'LR proportions ave SE'!$T$5,'LR proportions ave SE'!$V$5,'LR proportions ave SE'!$X$5,'LR proportions ave SE'!$Z$5,'LR proportions ave SE'!$AB$5,'LR proportions ave SE'!$AD$5)</c:f>
              <c:numCache>
                <c:formatCode>General</c:formatCode>
                <c:ptCount val="14"/>
                <c:pt idx="0">
                  <c:v>84.178067631053608</c:v>
                </c:pt>
                <c:pt idx="1">
                  <c:v>12.035791229504074</c:v>
                </c:pt>
                <c:pt idx="2">
                  <c:v>2.1250115713360014</c:v>
                </c:pt>
                <c:pt idx="3">
                  <c:v>0.66445182724252427</c:v>
                </c:pt>
                <c:pt idx="4">
                  <c:v>0.99667774086378713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17-4A34-AE40-174557F188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604361104"/>
        <c:axId val="604361432"/>
      </c:barChart>
      <c:catAx>
        <c:axId val="6043611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Lateral root length (cm)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4361432"/>
        <c:crosses val="autoZero"/>
        <c:auto val="1"/>
        <c:lblAlgn val="ctr"/>
        <c:lblOffset val="100"/>
        <c:noMultiLvlLbl val="0"/>
      </c:catAx>
      <c:valAx>
        <c:axId val="604361432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Proportion of root category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436110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High light, seminals excised, primary's </a:t>
            </a:r>
            <a:r>
              <a:rPr lang="en-US" sz="1440" b="0" i="0" u="none" strike="noStrike" baseline="0" dirty="0">
                <a:effectLst/>
              </a:rPr>
              <a:t>laterals shown</a:t>
            </a:r>
            <a:endParaRPr lang="en-US" dirty="0"/>
          </a:p>
        </c:rich>
      </c:tx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('LR proportions ave SE'!$E$11,'LR proportions ave SE'!$G$11,'LR proportions ave SE'!$I$11,'LR proportions ave SE'!$K$11,'LR proportions ave SE'!$M$11,'LR proportions ave SE'!$O$11,'LR proportions ave SE'!$Q$11,'LR proportions ave SE'!$S$11,'LR proportions ave SE'!$U$11,'LR proportions ave SE'!$W$11,'LR proportions ave SE'!$Y$11,'LR proportions ave SE'!$AA$11,'LR proportions ave SE'!$AC$11,'LR proportions ave SE'!$AE$11)</c:f>
                <c:numCache>
                  <c:formatCode>General</c:formatCode>
                  <c:ptCount val="14"/>
                  <c:pt idx="0">
                    <c:v>6.8167142284911595</c:v>
                  </c:pt>
                  <c:pt idx="1">
                    <c:v>1.4441405336669288</c:v>
                  </c:pt>
                  <c:pt idx="2">
                    <c:v>1.4383534205450417</c:v>
                  </c:pt>
                  <c:pt idx="3">
                    <c:v>1.6264338309108122</c:v>
                  </c:pt>
                  <c:pt idx="4">
                    <c:v>1.4611612937053122</c:v>
                  </c:pt>
                  <c:pt idx="5">
                    <c:v>1.0375858332494567</c:v>
                  </c:pt>
                  <c:pt idx="6">
                    <c:v>0.52245465132320978</c:v>
                  </c:pt>
                  <c:pt idx="7">
                    <c:v>0.40331093505015336</c:v>
                  </c:pt>
                  <c:pt idx="8">
                    <c:v>0.29716945106526532</c:v>
                  </c:pt>
                  <c:pt idx="9">
                    <c:v>0.1922334945859227</c:v>
                  </c:pt>
                  <c:pt idx="10">
                    <c:v>0.10256410256410256</c:v>
                  </c:pt>
                  <c:pt idx="11">
                    <c:v>0.30769230769230793</c:v>
                  </c:pt>
                  <c:pt idx="12">
                    <c:v>0.10256410256410256</c:v>
                  </c:pt>
                  <c:pt idx="13">
                    <c:v>0.10256410256410256</c:v>
                  </c:pt>
                </c:numCache>
              </c:numRef>
            </c:plus>
            <c:minus>
              <c:numRef>
                <c:f>('LR proportions ave SE'!$E$11,'LR proportions ave SE'!$G$11,'LR proportions ave SE'!$I$11,'LR proportions ave SE'!$K$11,'LR proportions ave SE'!$M$11,'LR proportions ave SE'!$O$11,'LR proportions ave SE'!$Q$11,'LR proportions ave SE'!$S$11,'LR proportions ave SE'!$U$11,'LR proportions ave SE'!$W$11,'LR proportions ave SE'!$Y$11,'LR proportions ave SE'!$AA$11,'LR proportions ave SE'!$AC$11,'LR proportions ave SE'!$AE$11)</c:f>
                <c:numCache>
                  <c:formatCode>General</c:formatCode>
                  <c:ptCount val="14"/>
                  <c:pt idx="0">
                    <c:v>6.8167142284911595</c:v>
                  </c:pt>
                  <c:pt idx="1">
                    <c:v>1.4441405336669288</c:v>
                  </c:pt>
                  <c:pt idx="2">
                    <c:v>1.4383534205450417</c:v>
                  </c:pt>
                  <c:pt idx="3">
                    <c:v>1.6264338309108122</c:v>
                  </c:pt>
                  <c:pt idx="4">
                    <c:v>1.4611612937053122</c:v>
                  </c:pt>
                  <c:pt idx="5">
                    <c:v>1.0375858332494567</c:v>
                  </c:pt>
                  <c:pt idx="6">
                    <c:v>0.52245465132320978</c:v>
                  </c:pt>
                  <c:pt idx="7">
                    <c:v>0.40331093505015336</c:v>
                  </c:pt>
                  <c:pt idx="8">
                    <c:v>0.29716945106526532</c:v>
                  </c:pt>
                  <c:pt idx="9">
                    <c:v>0.1922334945859227</c:v>
                  </c:pt>
                  <c:pt idx="10">
                    <c:v>0.10256410256410256</c:v>
                  </c:pt>
                  <c:pt idx="11">
                    <c:v>0.30769230769230793</c:v>
                  </c:pt>
                  <c:pt idx="12">
                    <c:v>0.10256410256410256</c:v>
                  </c:pt>
                  <c:pt idx="13">
                    <c:v>0.10256410256410256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('LR proportions ave SE'!$D$2,'LR proportions ave SE'!$F$2,'LR proportions ave SE'!$H$2,'LR proportions ave SE'!$J$2,'LR proportions ave SE'!$L$2,'LR proportions ave SE'!$N$2,'LR proportions ave SE'!$P$2,'LR proportions ave SE'!$R$2,'LR proportions ave SE'!$T$2,'LR proportions ave SE'!$V$2,'LR proportions ave SE'!$X$2,'LR proportions ave SE'!$Z$2,'LR proportions ave SE'!$AB$2,'LR proportions ave SE'!$AD$2)</c:f>
              <c:strCache>
                <c:ptCount val="14"/>
                <c:pt idx="0">
                  <c:v>0-0.5</c:v>
                </c:pt>
                <c:pt idx="1">
                  <c:v>0.5-1</c:v>
                </c:pt>
                <c:pt idx="2">
                  <c:v>1-1.5</c:v>
                </c:pt>
                <c:pt idx="3">
                  <c:v>1.5-2</c:v>
                </c:pt>
                <c:pt idx="4">
                  <c:v>2-2.5</c:v>
                </c:pt>
                <c:pt idx="5">
                  <c:v>2.5-3</c:v>
                </c:pt>
                <c:pt idx="6">
                  <c:v>3-3.5</c:v>
                </c:pt>
                <c:pt idx="7">
                  <c:v>3.5-4</c:v>
                </c:pt>
                <c:pt idx="8">
                  <c:v>4-4.5</c:v>
                </c:pt>
                <c:pt idx="9">
                  <c:v>4.5-5</c:v>
                </c:pt>
                <c:pt idx="10">
                  <c:v>5-5.5</c:v>
                </c:pt>
                <c:pt idx="11">
                  <c:v>5.5-6</c:v>
                </c:pt>
                <c:pt idx="12">
                  <c:v>6-6.5</c:v>
                </c:pt>
                <c:pt idx="13">
                  <c:v>6.5-7</c:v>
                </c:pt>
              </c:strCache>
            </c:strRef>
          </c:cat>
          <c:val>
            <c:numRef>
              <c:f>('LR proportions ave SE'!$D$11,'LR proportions ave SE'!$F$11,'LR proportions ave SE'!$H$11,'LR proportions ave SE'!$J$11,'LR proportions ave SE'!$L$11,'LR proportions ave SE'!$N$11,'LR proportions ave SE'!$P$11,'LR proportions ave SE'!$R$11,'LR proportions ave SE'!$T$11,'LR proportions ave SE'!$V$11,'LR proportions ave SE'!$X$11,'LR proportions ave SE'!$Z$11,'LR proportions ave SE'!$AB$11,'LR proportions ave SE'!$AD$11)</c:f>
              <c:numCache>
                <c:formatCode>General</c:formatCode>
                <c:ptCount val="14"/>
                <c:pt idx="0">
                  <c:v>36.41474570355728</c:v>
                </c:pt>
                <c:pt idx="1">
                  <c:v>27.390262340109096</c:v>
                </c:pt>
                <c:pt idx="2">
                  <c:v>14.733798409592643</c:v>
                </c:pt>
                <c:pt idx="3">
                  <c:v>6.9180730511662087</c:v>
                </c:pt>
                <c:pt idx="4">
                  <c:v>5.2859643516030177</c:v>
                </c:pt>
                <c:pt idx="5">
                  <c:v>4.0669244588171374</c:v>
                </c:pt>
                <c:pt idx="6">
                  <c:v>2.145155679118985</c:v>
                </c:pt>
                <c:pt idx="7">
                  <c:v>1.1092158179565019</c:v>
                </c:pt>
                <c:pt idx="8">
                  <c:v>0.90909073978264399</c:v>
                </c:pt>
                <c:pt idx="9">
                  <c:v>0.411384832911875</c:v>
                </c:pt>
                <c:pt idx="10">
                  <c:v>0.1025641025641026</c:v>
                </c:pt>
                <c:pt idx="11">
                  <c:v>0.30769230769230804</c:v>
                </c:pt>
                <c:pt idx="12">
                  <c:v>0.1025641025641026</c:v>
                </c:pt>
                <c:pt idx="13">
                  <c:v>0.1025641025641026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5E-4128-8C34-F91A0C959A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604361104"/>
        <c:axId val="604361432"/>
      </c:barChart>
      <c:catAx>
        <c:axId val="6043611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Root length (cm)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4361432"/>
        <c:crosses val="autoZero"/>
        <c:auto val="1"/>
        <c:lblAlgn val="ctr"/>
        <c:lblOffset val="100"/>
        <c:noMultiLvlLbl val="0"/>
      </c:catAx>
      <c:valAx>
        <c:axId val="604361432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Proportion of root category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436110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High light, primary excised, seminals' </a:t>
            </a:r>
            <a:r>
              <a:rPr lang="en-US" sz="1440" b="0" i="0" u="none" strike="noStrike" baseline="0" dirty="0">
                <a:effectLst/>
              </a:rPr>
              <a:t>laterals shown</a:t>
            </a:r>
            <a:endParaRPr lang="en-US" dirty="0"/>
          </a:p>
        </c:rich>
      </c:tx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('LR proportions ave SE'!$E$10,'LR proportions ave SE'!$G$10,'LR proportions ave SE'!$I$10,'LR proportions ave SE'!$K$10,'LR proportions ave SE'!$M$10,'LR proportions ave SE'!$O$10,'LR proportions ave SE'!$Q$10,'LR proportions ave SE'!$S$10,'LR proportions ave SE'!$U$10,'LR proportions ave SE'!$W$10,'LR proportions ave SE'!$Y$10,'LR proportions ave SE'!$AA$10,'LR proportions ave SE'!$AC$10,'LR proportions ave SE'!$AE$10)</c:f>
                <c:numCache>
                  <c:formatCode>General</c:formatCode>
                  <c:ptCount val="14"/>
                  <c:pt idx="0">
                    <c:v>6.8746601502743099</c:v>
                  </c:pt>
                  <c:pt idx="1">
                    <c:v>2.5134261451015716</c:v>
                  </c:pt>
                  <c:pt idx="2">
                    <c:v>2.1439224556023899</c:v>
                  </c:pt>
                  <c:pt idx="3">
                    <c:v>1.8450384327637528</c:v>
                  </c:pt>
                  <c:pt idx="4">
                    <c:v>1.0511453656947605</c:v>
                  </c:pt>
                  <c:pt idx="5">
                    <c:v>0.88986319746693499</c:v>
                  </c:pt>
                  <c:pt idx="6">
                    <c:v>0.74305748886506562</c:v>
                  </c:pt>
                  <c:pt idx="7">
                    <c:v>0.4660340281860596</c:v>
                  </c:pt>
                  <c:pt idx="8">
                    <c:v>0.3947490162011284</c:v>
                  </c:pt>
                  <c:pt idx="9">
                    <c:v>0.1270655006043534</c:v>
                  </c:pt>
                  <c:pt idx="10">
                    <c:v>0.11396011396011445</c:v>
                  </c:pt>
                  <c:pt idx="11">
                    <c:v>0</c:v>
                  </c:pt>
                  <c:pt idx="12">
                    <c:v>0</c:v>
                  </c:pt>
                  <c:pt idx="13">
                    <c:v>0</c:v>
                  </c:pt>
                </c:numCache>
              </c:numRef>
            </c:plus>
            <c:minus>
              <c:numRef>
                <c:f>('LR proportions ave SE'!$E$10,'LR proportions ave SE'!$G$10,'LR proportions ave SE'!$I$10,'LR proportions ave SE'!$K$10,'LR proportions ave SE'!$M$10,'LR proportions ave SE'!$O$10,'LR proportions ave SE'!$Q$10,'LR proportions ave SE'!$S$10,'LR proportions ave SE'!$U$10,'LR proportions ave SE'!$W$10,'LR proportions ave SE'!$Y$10,'LR proportions ave SE'!$AA$10,'LR proportions ave SE'!$AC$10,'LR proportions ave SE'!$AE$10)</c:f>
                <c:numCache>
                  <c:formatCode>General</c:formatCode>
                  <c:ptCount val="14"/>
                  <c:pt idx="0">
                    <c:v>6.8746601502743099</c:v>
                  </c:pt>
                  <c:pt idx="1">
                    <c:v>2.5134261451015716</c:v>
                  </c:pt>
                  <c:pt idx="2">
                    <c:v>2.1439224556023899</c:v>
                  </c:pt>
                  <c:pt idx="3">
                    <c:v>1.8450384327637528</c:v>
                  </c:pt>
                  <c:pt idx="4">
                    <c:v>1.0511453656947605</c:v>
                  </c:pt>
                  <c:pt idx="5">
                    <c:v>0.88986319746693499</c:v>
                  </c:pt>
                  <c:pt idx="6">
                    <c:v>0.74305748886506562</c:v>
                  </c:pt>
                  <c:pt idx="7">
                    <c:v>0.4660340281860596</c:v>
                  </c:pt>
                  <c:pt idx="8">
                    <c:v>0.3947490162011284</c:v>
                  </c:pt>
                  <c:pt idx="9">
                    <c:v>0.1270655006043534</c:v>
                  </c:pt>
                  <c:pt idx="10">
                    <c:v>0.11396011396011445</c:v>
                  </c:pt>
                  <c:pt idx="11">
                    <c:v>0</c:v>
                  </c:pt>
                  <c:pt idx="12">
                    <c:v>0</c:v>
                  </c:pt>
                  <c:pt idx="13">
                    <c:v>0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('LR proportions ave SE'!$D$2,'LR proportions ave SE'!$F$2,'LR proportions ave SE'!$H$2,'LR proportions ave SE'!$J$2,'LR proportions ave SE'!$L$2,'LR proportions ave SE'!$N$2,'LR proportions ave SE'!$P$2,'LR proportions ave SE'!$R$2,'LR proportions ave SE'!$T$2,'LR proportions ave SE'!$V$2,'LR proportions ave SE'!$X$2,'LR proportions ave SE'!$Z$2,'LR proportions ave SE'!$AB$2,'LR proportions ave SE'!$AD$2)</c:f>
              <c:strCache>
                <c:ptCount val="14"/>
                <c:pt idx="0">
                  <c:v>0-0.5</c:v>
                </c:pt>
                <c:pt idx="1">
                  <c:v>0.5-1</c:v>
                </c:pt>
                <c:pt idx="2">
                  <c:v>1-1.5</c:v>
                </c:pt>
                <c:pt idx="3">
                  <c:v>1.5-2</c:v>
                </c:pt>
                <c:pt idx="4">
                  <c:v>2-2.5</c:v>
                </c:pt>
                <c:pt idx="5">
                  <c:v>2.5-3</c:v>
                </c:pt>
                <c:pt idx="6">
                  <c:v>3-3.5</c:v>
                </c:pt>
                <c:pt idx="7">
                  <c:v>3.5-4</c:v>
                </c:pt>
                <c:pt idx="8">
                  <c:v>4-4.5</c:v>
                </c:pt>
                <c:pt idx="9">
                  <c:v>4.5-5</c:v>
                </c:pt>
                <c:pt idx="10">
                  <c:v>5-5.5</c:v>
                </c:pt>
                <c:pt idx="11">
                  <c:v>5.5-6</c:v>
                </c:pt>
                <c:pt idx="12">
                  <c:v>6-6.5</c:v>
                </c:pt>
                <c:pt idx="13">
                  <c:v>6.5-7</c:v>
                </c:pt>
              </c:strCache>
            </c:strRef>
          </c:cat>
          <c:val>
            <c:numRef>
              <c:f>('LR proportions ave SE'!$D$10,'LR proportions ave SE'!$F$10,'LR proportions ave SE'!$H$10,'LR proportions ave SE'!$J$10,'LR proportions ave SE'!$L$10,'LR proportions ave SE'!$N$10,'LR proportions ave SE'!$P$10,'LR proportions ave SE'!$R$10,'LR proportions ave SE'!$T$10,'LR proportions ave SE'!$V$10,'LR proportions ave SE'!$X$10,'LR proportions ave SE'!$Z$10,'LR proportions ave SE'!$AB$10,'LR proportions ave SE'!$AD$10,'LR proportions ave SE'!$AD$10)</c:f>
              <c:numCache>
                <c:formatCode>General</c:formatCode>
                <c:ptCount val="15"/>
                <c:pt idx="0">
                  <c:v>36.367481657302775</c:v>
                </c:pt>
                <c:pt idx="1">
                  <c:v>26.991999965127562</c:v>
                </c:pt>
                <c:pt idx="2">
                  <c:v>14.885793747216102</c:v>
                </c:pt>
                <c:pt idx="3">
                  <c:v>9.5366067165445738</c:v>
                </c:pt>
                <c:pt idx="4">
                  <c:v>4.5832728029482377</c:v>
                </c:pt>
                <c:pt idx="5">
                  <c:v>3.2469209250545927</c:v>
                </c:pt>
                <c:pt idx="6">
                  <c:v>2.0454216063153168</c:v>
                </c:pt>
                <c:pt idx="7">
                  <c:v>1.2246517083143711</c:v>
                </c:pt>
                <c:pt idx="8">
                  <c:v>0.70753498752982169</c:v>
                </c:pt>
                <c:pt idx="9">
                  <c:v>0.29635576968652061</c:v>
                </c:pt>
                <c:pt idx="10">
                  <c:v>0.11396011396011445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8B-4A7A-A2A6-BADFA56168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604361104"/>
        <c:axId val="604361432"/>
      </c:barChart>
      <c:catAx>
        <c:axId val="6043611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Root length (cm)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4361432"/>
        <c:crosses val="autoZero"/>
        <c:auto val="1"/>
        <c:lblAlgn val="ctr"/>
        <c:lblOffset val="100"/>
        <c:noMultiLvlLbl val="0"/>
      </c:catAx>
      <c:valAx>
        <c:axId val="604361432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Proportion of root category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436110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Low light, primary excised, seminals' </a:t>
            </a:r>
            <a:r>
              <a:rPr lang="en-US" sz="1440" b="0" i="0" u="none" strike="noStrike" baseline="0" dirty="0">
                <a:effectLst/>
              </a:rPr>
              <a:t>laterals shown</a:t>
            </a:r>
            <a:endParaRPr lang="en-US" dirty="0"/>
          </a:p>
        </c:rich>
      </c:tx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('LR proportions ave SE'!$E$6,'LR proportions ave SE'!$G$6,'LR proportions ave SE'!$I$6,'LR proportions ave SE'!$K$6,'LR proportions ave SE'!$M$6,'LR proportions ave SE'!$O$6,'LR proportions ave SE'!$Q$6,'LR proportions ave SE'!$S$6,'LR proportions ave SE'!$U$6,'LR proportions ave SE'!$W$6,'LR proportions ave SE'!$Y$6,'LR proportions ave SE'!$AA$6,'LR proportions ave SE'!$AC$6,'LR proportions ave SE'!$AE$6)</c:f>
                <c:numCache>
                  <c:formatCode>General</c:formatCode>
                  <c:ptCount val="14"/>
                  <c:pt idx="0">
                    <c:v>6.3084739510700238</c:v>
                  </c:pt>
                  <c:pt idx="1">
                    <c:v>3.6333897938259119</c:v>
                  </c:pt>
                  <c:pt idx="2">
                    <c:v>1.748869637774265</c:v>
                  </c:pt>
                  <c:pt idx="3">
                    <c:v>1.1445645964233113</c:v>
                  </c:pt>
                  <c:pt idx="4">
                    <c:v>0.40683662467037585</c:v>
                  </c:pt>
                  <c:pt idx="5">
                    <c:v>0</c:v>
                  </c:pt>
                  <c:pt idx="6">
                    <c:v>0</c:v>
                  </c:pt>
                  <c:pt idx="7">
                    <c:v>0</c:v>
                  </c:pt>
                  <c:pt idx="8">
                    <c:v>0</c:v>
                  </c:pt>
                  <c:pt idx="9">
                    <c:v>0</c:v>
                  </c:pt>
                  <c:pt idx="10">
                    <c:v>0</c:v>
                  </c:pt>
                  <c:pt idx="11">
                    <c:v>0</c:v>
                  </c:pt>
                  <c:pt idx="12">
                    <c:v>0</c:v>
                  </c:pt>
                  <c:pt idx="13">
                    <c:v>0</c:v>
                  </c:pt>
                </c:numCache>
              </c:numRef>
            </c:plus>
            <c:minus>
              <c:numRef>
                <c:f>('LR proportions ave SE'!$E$6,'LR proportions ave SE'!$G$6,'LR proportions ave SE'!$I$6,'LR proportions ave SE'!$K$6,'LR proportions ave SE'!$M$6,'LR proportions ave SE'!$O$6,'LR proportions ave SE'!$Q$6,'LR proportions ave SE'!$S$6,'LR proportions ave SE'!$U$6,'LR proportions ave SE'!$W$6,'LR proportions ave SE'!$Y$6,'LR proportions ave SE'!$AA$6,'LR proportions ave SE'!$AC$6,'LR proportions ave SE'!$AE$6)</c:f>
                <c:numCache>
                  <c:formatCode>General</c:formatCode>
                  <c:ptCount val="14"/>
                  <c:pt idx="0">
                    <c:v>6.3084739510700238</c:v>
                  </c:pt>
                  <c:pt idx="1">
                    <c:v>3.6333897938259119</c:v>
                  </c:pt>
                  <c:pt idx="2">
                    <c:v>1.748869637774265</c:v>
                  </c:pt>
                  <c:pt idx="3">
                    <c:v>1.1445645964233113</c:v>
                  </c:pt>
                  <c:pt idx="4">
                    <c:v>0.40683662467037585</c:v>
                  </c:pt>
                  <c:pt idx="5">
                    <c:v>0</c:v>
                  </c:pt>
                  <c:pt idx="6">
                    <c:v>0</c:v>
                  </c:pt>
                  <c:pt idx="7">
                    <c:v>0</c:v>
                  </c:pt>
                  <c:pt idx="8">
                    <c:v>0</c:v>
                  </c:pt>
                  <c:pt idx="9">
                    <c:v>0</c:v>
                  </c:pt>
                  <c:pt idx="10">
                    <c:v>0</c:v>
                  </c:pt>
                  <c:pt idx="11">
                    <c:v>0</c:v>
                  </c:pt>
                  <c:pt idx="12">
                    <c:v>0</c:v>
                  </c:pt>
                  <c:pt idx="13">
                    <c:v>0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('LR proportions ave SE'!$D$2,'LR proportions ave SE'!$F$2,'LR proportions ave SE'!$H$2,'LR proportions ave SE'!$J$2,'LR proportions ave SE'!$L$2,'LR proportions ave SE'!$N$2,'LR proportions ave SE'!$P$2,'LR proportions ave SE'!$R$2,'LR proportions ave SE'!$T$2,'LR proportions ave SE'!$V$2,'LR proportions ave SE'!$X$2,'LR proportions ave SE'!$Z$2,'LR proportions ave SE'!$AB$2,'LR proportions ave SE'!$AD$2)</c:f>
              <c:strCache>
                <c:ptCount val="14"/>
                <c:pt idx="0">
                  <c:v>0-0.5</c:v>
                </c:pt>
                <c:pt idx="1">
                  <c:v>0.5-1</c:v>
                </c:pt>
                <c:pt idx="2">
                  <c:v>1-1.5</c:v>
                </c:pt>
                <c:pt idx="3">
                  <c:v>1.5-2</c:v>
                </c:pt>
                <c:pt idx="4">
                  <c:v>2-2.5</c:v>
                </c:pt>
                <c:pt idx="5">
                  <c:v>2.5-3</c:v>
                </c:pt>
                <c:pt idx="6">
                  <c:v>3-3.5</c:v>
                </c:pt>
                <c:pt idx="7">
                  <c:v>3.5-4</c:v>
                </c:pt>
                <c:pt idx="8">
                  <c:v>4-4.5</c:v>
                </c:pt>
                <c:pt idx="9">
                  <c:v>4.5-5</c:v>
                </c:pt>
                <c:pt idx="10">
                  <c:v>5-5.5</c:v>
                </c:pt>
                <c:pt idx="11">
                  <c:v>5.5-6</c:v>
                </c:pt>
                <c:pt idx="12">
                  <c:v>6-6.5</c:v>
                </c:pt>
                <c:pt idx="13">
                  <c:v>6.5-7</c:v>
                </c:pt>
              </c:strCache>
            </c:strRef>
          </c:cat>
          <c:val>
            <c:numRef>
              <c:f>('LR proportions ave SE'!$D$6,'LR proportions ave SE'!$F$6,'LR proportions ave SE'!$H$6,'LR proportions ave SE'!$J$6,'LR proportions ave SE'!$L$6,'LR proportions ave SE'!$N$6,'LR proportions ave SE'!$P$6,'LR proportions ave SE'!$R$6,'LR proportions ave SE'!$T$6,'LR proportions ave SE'!$V$6,'LR proportions ave SE'!$X$6,'LR proportions ave SE'!$Z$6,'LR proportions ave SE'!$AB$6,'LR proportions ave SE'!$AD$6)</c:f>
              <c:numCache>
                <c:formatCode>General</c:formatCode>
                <c:ptCount val="14"/>
                <c:pt idx="0">
                  <c:v>75.556249606586121</c:v>
                </c:pt>
                <c:pt idx="1">
                  <c:v>15.850028742975383</c:v>
                </c:pt>
                <c:pt idx="2">
                  <c:v>5.178262302142226</c:v>
                </c:pt>
                <c:pt idx="3">
                  <c:v>2.541552317129383</c:v>
                </c:pt>
                <c:pt idx="4">
                  <c:v>0.87390703116689716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15-4A40-AB78-C7A5B7EB45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604361104"/>
        <c:axId val="604361432"/>
      </c:barChart>
      <c:catAx>
        <c:axId val="6043611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Root length (cm)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4361432"/>
        <c:crosses val="autoZero"/>
        <c:auto val="1"/>
        <c:lblAlgn val="ctr"/>
        <c:lblOffset val="100"/>
        <c:noMultiLvlLbl val="0"/>
      </c:catAx>
      <c:valAx>
        <c:axId val="604361432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Proportion of root category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436110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Low light, seminals excised, primary's </a:t>
            </a:r>
            <a:r>
              <a:rPr lang="en-US" sz="1440" b="0" i="0" u="none" strike="noStrike" baseline="0" dirty="0">
                <a:effectLst/>
              </a:rPr>
              <a:t>laterals shown</a:t>
            </a:r>
            <a:endParaRPr lang="en-US" dirty="0"/>
          </a:p>
        </c:rich>
      </c:tx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('LR proportions ave SE'!$E$7,'LR proportions ave SE'!$G$7,'LR proportions ave SE'!$I$7,'LR proportions ave SE'!$K$7,'LR proportions ave SE'!$M$7,'LR proportions ave SE'!$O$7,'LR proportions ave SE'!$Q$7,'LR proportions ave SE'!$S$7,'LR proportions ave SE'!$U$7,'LR proportions ave SE'!$W$7,'LR proportions ave SE'!$Y$7,'LR proportions ave SE'!$AA$7,'LR proportions ave SE'!$AC$7,'LR proportions ave SE'!$AE$7)</c:f>
                <c:numCache>
                  <c:formatCode>General</c:formatCode>
                  <c:ptCount val="14"/>
                  <c:pt idx="0">
                    <c:v>2.3989132550082366</c:v>
                  </c:pt>
                  <c:pt idx="1">
                    <c:v>2.0900713872030088</c:v>
                  </c:pt>
                  <c:pt idx="2">
                    <c:v>0.80077508540867004</c:v>
                  </c:pt>
                  <c:pt idx="3">
                    <c:v>1.458720082735304</c:v>
                  </c:pt>
                  <c:pt idx="4">
                    <c:v>0.61190615397491888</c:v>
                  </c:pt>
                  <c:pt idx="5">
                    <c:v>1.08540807458212</c:v>
                  </c:pt>
                  <c:pt idx="6">
                    <c:v>0.51419086376154743</c:v>
                  </c:pt>
                  <c:pt idx="7">
                    <c:v>0.57458174024062969</c:v>
                  </c:pt>
                  <c:pt idx="8">
                    <c:v>0.26508836931654139</c:v>
                  </c:pt>
                  <c:pt idx="9">
                    <c:v>0.30621621176150099</c:v>
                  </c:pt>
                  <c:pt idx="10">
                    <c:v>0.29101330427462574</c:v>
                  </c:pt>
                  <c:pt idx="11">
                    <c:v>8.7336244541484809E-2</c:v>
                  </c:pt>
                  <c:pt idx="12">
                    <c:v>0.17999311640534676</c:v>
                  </c:pt>
                  <c:pt idx="13">
                    <c:v>0</c:v>
                  </c:pt>
                </c:numCache>
              </c:numRef>
            </c:plus>
            <c:minus>
              <c:numRef>
                <c:f>('LR proportions ave SE'!$E$7,'LR proportions ave SE'!$G$7,'LR proportions ave SE'!$I$7,'LR proportions ave SE'!$K$7,'LR proportions ave SE'!$M$7,'LR proportions ave SE'!$O$7,'LR proportions ave SE'!$Q$7,'LR proportions ave SE'!$S$7,'LR proportions ave SE'!$U$7,'LR proportions ave SE'!$W$7,'LR proportions ave SE'!$Y$7,'LR proportions ave SE'!$AA$7,'LR proportions ave SE'!$AC$7,'LR proportions ave SE'!$AE$7)</c:f>
                <c:numCache>
                  <c:formatCode>General</c:formatCode>
                  <c:ptCount val="14"/>
                  <c:pt idx="0">
                    <c:v>2.3989132550082366</c:v>
                  </c:pt>
                  <c:pt idx="1">
                    <c:v>2.0900713872030088</c:v>
                  </c:pt>
                  <c:pt idx="2">
                    <c:v>0.80077508540867004</c:v>
                  </c:pt>
                  <c:pt idx="3">
                    <c:v>1.458720082735304</c:v>
                  </c:pt>
                  <c:pt idx="4">
                    <c:v>0.61190615397491888</c:v>
                  </c:pt>
                  <c:pt idx="5">
                    <c:v>1.08540807458212</c:v>
                  </c:pt>
                  <c:pt idx="6">
                    <c:v>0.51419086376154743</c:v>
                  </c:pt>
                  <c:pt idx="7">
                    <c:v>0.57458174024062969</c:v>
                  </c:pt>
                  <c:pt idx="8">
                    <c:v>0.26508836931654139</c:v>
                  </c:pt>
                  <c:pt idx="9">
                    <c:v>0.30621621176150099</c:v>
                  </c:pt>
                  <c:pt idx="10">
                    <c:v>0.29101330427462574</c:v>
                  </c:pt>
                  <c:pt idx="11">
                    <c:v>8.7336244541484809E-2</c:v>
                  </c:pt>
                  <c:pt idx="12">
                    <c:v>0.17999311640534676</c:v>
                  </c:pt>
                  <c:pt idx="13">
                    <c:v>0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('LR proportions ave SE'!$D$2,'LR proportions ave SE'!$F$2,'LR proportions ave SE'!$H$2,'LR proportions ave SE'!$J$2,'LR proportions ave SE'!$L$2,'LR proportions ave SE'!$N$2,'LR proportions ave SE'!$P$2,'LR proportions ave SE'!$R$2,'LR proportions ave SE'!$T$2,'LR proportions ave SE'!$V$2,'LR proportions ave SE'!$X$2,'LR proportions ave SE'!$Z$2,'LR proportions ave SE'!$AB$2,'LR proportions ave SE'!$AD$2)</c:f>
              <c:strCache>
                <c:ptCount val="14"/>
                <c:pt idx="0">
                  <c:v>0-0.5</c:v>
                </c:pt>
                <c:pt idx="1">
                  <c:v>0.5-1</c:v>
                </c:pt>
                <c:pt idx="2">
                  <c:v>1-1.5</c:v>
                </c:pt>
                <c:pt idx="3">
                  <c:v>1.5-2</c:v>
                </c:pt>
                <c:pt idx="4">
                  <c:v>2-2.5</c:v>
                </c:pt>
                <c:pt idx="5">
                  <c:v>2.5-3</c:v>
                </c:pt>
                <c:pt idx="6">
                  <c:v>3-3.5</c:v>
                </c:pt>
                <c:pt idx="7">
                  <c:v>3.5-4</c:v>
                </c:pt>
                <c:pt idx="8">
                  <c:v>4-4.5</c:v>
                </c:pt>
                <c:pt idx="9">
                  <c:v>4.5-5</c:v>
                </c:pt>
                <c:pt idx="10">
                  <c:v>5-5.5</c:v>
                </c:pt>
                <c:pt idx="11">
                  <c:v>5.5-6</c:v>
                </c:pt>
                <c:pt idx="12">
                  <c:v>6-6.5</c:v>
                </c:pt>
                <c:pt idx="13">
                  <c:v>6.5-7</c:v>
                </c:pt>
              </c:strCache>
            </c:strRef>
          </c:cat>
          <c:val>
            <c:numRef>
              <c:f>('LR proportions ave SE'!$D$7,'LR proportions ave SE'!$F$7,'LR proportions ave SE'!$H$7,'LR proportions ave SE'!$J$7,'LR proportions ave SE'!$L$7,'LR proportions ave SE'!$N$7,'LR proportions ave SE'!$P$7,'LR proportions ave SE'!$R$7,'LR proportions ave SE'!$T$7,'LR proportions ave SE'!$V$7,'LR proportions ave SE'!$X$7,'LR proportions ave SE'!$Z$7,'LR proportions ave SE'!$AB$7,'LR proportions ave SE'!$AD$7)</c:f>
              <c:numCache>
                <c:formatCode>General</c:formatCode>
                <c:ptCount val="14"/>
                <c:pt idx="0">
                  <c:v>26.276311683641676</c:v>
                </c:pt>
                <c:pt idx="1">
                  <c:v>24.83789573847368</c:v>
                </c:pt>
                <c:pt idx="2">
                  <c:v>17.195059293971223</c:v>
                </c:pt>
                <c:pt idx="3">
                  <c:v>11.246513181969561</c:v>
                </c:pt>
                <c:pt idx="4">
                  <c:v>8.038114610665918</c:v>
                </c:pt>
                <c:pt idx="5">
                  <c:v>5.5638189567479719</c:v>
                </c:pt>
                <c:pt idx="6">
                  <c:v>2.9357384425128865</c:v>
                </c:pt>
                <c:pt idx="7">
                  <c:v>1.6630060710311401</c:v>
                </c:pt>
                <c:pt idx="8">
                  <c:v>0.67758288159541524</c:v>
                </c:pt>
                <c:pt idx="9">
                  <c:v>0.73062646471058268</c:v>
                </c:pt>
                <c:pt idx="10">
                  <c:v>0.46806078316075983</c:v>
                </c:pt>
                <c:pt idx="11">
                  <c:v>8.7336244541484795E-2</c:v>
                </c:pt>
                <c:pt idx="12">
                  <c:v>0.27993564697770623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17-4427-B2E9-32745044E6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604361104"/>
        <c:axId val="604361432"/>
      </c:barChart>
      <c:catAx>
        <c:axId val="6043611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Root length (cm)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4361432"/>
        <c:crosses val="autoZero"/>
        <c:auto val="1"/>
        <c:lblAlgn val="ctr"/>
        <c:lblOffset val="100"/>
        <c:noMultiLvlLbl val="0"/>
      </c:catAx>
      <c:valAx>
        <c:axId val="604361432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Proportion of root category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436110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9BDFA-439F-4167-869B-EDD13018DE4A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523C4A-B4E5-4AE5-A6D6-25B67CFF8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062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523C4A-B4E5-4AE5-A6D6-25B67CFF83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259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523C4A-B4E5-4AE5-A6D6-25B67CFF83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41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85D0E-3DE8-4390-B121-9C436AA5CA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6951C1-D861-46F6-A3E5-CD7F174155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AB935-2DA5-4797-BDA3-5D7785463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A4F62-064F-42A6-BD87-B2868682FC12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C474D-3953-4AB3-8EFC-3BDFA19DC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758690-E72F-47EC-91C2-9A31CE481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46CF-F784-45B4-85F8-6DE6A5DD4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04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45E85-D859-41FE-AD52-38387E731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7F6203-7460-405C-AE0B-8283DF55E3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EA10D-4833-4F8F-997D-D17A25CB3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A4F62-064F-42A6-BD87-B2868682FC12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F02BE-C9FC-453C-B387-D45A41C3B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B4D9C-4A3E-4A56-B9E0-15367EAC8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46CF-F784-45B4-85F8-6DE6A5DD4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85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2B0B09-D9B9-4032-A4A4-1E09E0CF1A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E8A2A9-8788-408E-9014-18F4163333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3FC603-73D7-4A6A-BF70-2F979A16F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A4F62-064F-42A6-BD87-B2868682FC12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BDFA0-9A67-4D04-9B90-5FDF655CF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5B81E-0A13-400A-B3C6-2ED625D5A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46CF-F784-45B4-85F8-6DE6A5DD4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04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07F73-A55A-44A8-B13D-3C202AAB6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88DD9-0F87-48B0-9706-13B34C8B2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BBC22-F795-4422-86E9-F0BB1E77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A4F62-064F-42A6-BD87-B2868682FC12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AAD681-DC81-4988-9846-CB9AED254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54367-FBFA-4B22-B948-F66FC19A7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46CF-F784-45B4-85F8-6DE6A5DD4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1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FA7A0-C319-45CF-9956-18413BC84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33D8C2-CB27-4A70-BA8A-A1B33900B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0A552-FDA6-4585-8E31-8EB412999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A4F62-064F-42A6-BD87-B2868682FC12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84B61-8794-4D4B-9BED-5D126095F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66583-4BAD-4AF4-92D8-DCF17CF81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46CF-F784-45B4-85F8-6DE6A5DD4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81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310F9-EA97-43FC-A928-EC139B192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5E991-2AFA-4D40-B9CF-C019D1231E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B8B4AC-AC1E-4144-BCE8-983B75F777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C779F-7BA9-43DB-9C3D-36173EE27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A4F62-064F-42A6-BD87-B2868682FC12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9433C1-24B0-4760-89FF-43D317C8D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CE5133-0472-44C7-9028-DC7205D5E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46CF-F784-45B4-85F8-6DE6A5DD4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267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6A439-3891-4B2B-9EEC-8C870C769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F7E865-C090-4E96-AA02-AE2DE28DA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2AE897-05AD-4DE1-B086-F97794ABCD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B9DF0A-CF19-4424-9FF9-71253A2A97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D94A34-DBBF-4AB1-B0BE-EABAF8908A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CD6C7C-52DC-4992-A5C3-F6B47263F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A4F62-064F-42A6-BD87-B2868682FC12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D2A68C-DE80-4E01-B6F8-6EEF07019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77293-3035-4E57-91CB-F1B30C2B6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46CF-F784-45B4-85F8-6DE6A5DD4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83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1284-D4AA-4C0A-8AA8-905018C53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D93614-F069-4981-BDAB-C9873BAE0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A4F62-064F-42A6-BD87-B2868682FC12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552FA4-837F-4069-9BBB-A6A2FE71B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48625F-2895-4DC3-9115-790670F33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46CF-F784-45B4-85F8-6DE6A5DD4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830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F867A2-4174-4401-A089-460C7240A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A4F62-064F-42A6-BD87-B2868682FC12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B48A7-E432-4933-A822-B0CA743F9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D88E8C-04FE-405B-AAAE-BD124F07F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46CF-F784-45B4-85F8-6DE6A5DD4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17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DE333-652F-43BC-B23F-0911B7B77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AA16B-F917-4CD7-9787-0DF492A51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FC1C5-B0A5-4ED3-81BA-6B9BC78DAA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796E33-1AB6-4DF8-8FDC-0F8AFA793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A4F62-064F-42A6-BD87-B2868682FC12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B908B2-DADC-4D4B-AE77-919C817DE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1A84F8-7B82-4A92-8EB5-02DB02911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46CF-F784-45B4-85F8-6DE6A5DD4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34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1F9BE-BFE3-4317-A751-24E27C6BF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54C2F8-CD58-48B3-A1D8-819C42BC26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CCCD8F-F444-4BBE-B74B-DC9924A2E4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8820A0-A7BD-4769-9EAC-49D1C0F11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A4F62-064F-42A6-BD87-B2868682FC12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D5E3FE-F8A4-4FBC-8F00-5010D5B0A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6E9100-16C7-4BE5-BD19-A4A5696CC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46CF-F784-45B4-85F8-6DE6A5DD4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237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9BEEFF-A87D-43F4-9025-94BA7705A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B0AD5C-BBC9-4245-BD21-ABB81B4D6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FDD96-0B1D-4B18-B5F4-CBEA7CF2CF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A4F62-064F-42A6-BD87-B2868682FC12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FAB092-4DD6-432A-BA17-03F4F3450A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A97CB-8A3A-4CE5-8FF4-C06B88ACD8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946CF-F784-45B4-85F8-6DE6A5DD4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68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10" Type="http://schemas.openxmlformats.org/officeDocument/2006/relationships/image" Target="../media/image1.png"/><Relationship Id="rId4" Type="http://schemas.openxmlformats.org/officeDocument/2006/relationships/image" Target="../media/image7.svg"/><Relationship Id="rId9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chart" Target="../charts/chart8.xml"/><Relationship Id="rId3" Type="http://schemas.openxmlformats.org/officeDocument/2006/relationships/image" Target="../media/image6.png"/><Relationship Id="rId7" Type="http://schemas.openxmlformats.org/officeDocument/2006/relationships/chart" Target="../charts/chart6.xml"/><Relationship Id="rId12" Type="http://schemas.openxmlformats.org/officeDocument/2006/relationships/chart" Target="../charts/chart7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11" Type="http://schemas.openxmlformats.org/officeDocument/2006/relationships/image" Target="../media/image11.svg"/><Relationship Id="rId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image" Target="../media/image7.svg"/><Relationship Id="rId9" Type="http://schemas.openxmlformats.org/officeDocument/2006/relationships/image" Target="../media/image13.svg"/><Relationship Id="rId1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B9FC5-571B-4E99-8841-8BD89ED6B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>
            <a:noAutofit/>
          </a:bodyPr>
          <a:lstStyle/>
          <a:p>
            <a:r>
              <a:rPr lang="en-US" sz="5200" b="1" dirty="0"/>
              <a:t>Competition for </a:t>
            </a:r>
            <a:r>
              <a:rPr lang="en-US" sz="5200" b="1"/>
              <a:t>Carbon between </a:t>
            </a:r>
            <a:r>
              <a:rPr lang="en-US" sz="5200" b="1" dirty="0"/>
              <a:t>Sinks Affect Seminal Root System Architecture in Maize</a:t>
            </a:r>
            <a:br>
              <a:rPr lang="en-US" sz="5200" dirty="0"/>
            </a:br>
            <a:endParaRPr lang="en-US" sz="5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4A26CD-2205-4B34-8B0D-9937934A1E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Israel Oren</a:t>
            </a:r>
            <a:r>
              <a:rPr lang="en-US" b="1" baseline="30000" dirty="0"/>
              <a:t>1</a:t>
            </a:r>
            <a:r>
              <a:rPr lang="en-US" dirty="0"/>
              <a:t>, Xavier Draye</a:t>
            </a:r>
            <a:r>
              <a:rPr lang="en-US" baseline="30000" dirty="0"/>
              <a:t>1</a:t>
            </a:r>
            <a:r>
              <a:rPr lang="en-US" dirty="0"/>
              <a:t>, Bertrand Muller</a:t>
            </a:r>
            <a:r>
              <a:rPr lang="en-US" baseline="30000" dirty="0"/>
              <a:t>2</a:t>
            </a:r>
          </a:p>
          <a:p>
            <a:r>
              <a:rPr lang="fr-BE" dirty="0"/>
              <a:t>EGU 2022</a:t>
            </a:r>
            <a:endParaRPr lang="en-US" dirty="0"/>
          </a:p>
        </p:txBody>
      </p:sp>
      <p:pic>
        <p:nvPicPr>
          <p:cNvPr id="1026" name="Picture 2" descr="https://egu22.eu/EGU21-sharing-is-encouraged.png">
            <a:extLst>
              <a:ext uri="{FF2B5EF4-FFF2-40B4-BE49-F238E27FC236}">
                <a16:creationId xmlns:a16="http://schemas.microsoft.com/office/drawing/2014/main" id="{13809E43-3526-4FE7-A5E3-2070E562B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9289"/>
            <a:ext cx="578069" cy="80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C06AB6-0888-4EF3-A156-8D961E8396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938" y="5872070"/>
            <a:ext cx="4267200" cy="985930"/>
          </a:xfrm>
          <a:prstGeom prst="rect">
            <a:avLst/>
          </a:prstGeom>
        </p:spPr>
      </p:pic>
      <p:pic>
        <p:nvPicPr>
          <p:cNvPr id="1030" name="Picture 6" descr="L'Institut Agro Montpellier ">
            <a:extLst>
              <a:ext uri="{FF2B5EF4-FFF2-40B4-BE49-F238E27FC236}">
                <a16:creationId xmlns:a16="http://schemas.microsoft.com/office/drawing/2014/main" id="{B6C06552-B650-4E99-B7A8-434E82BCD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138" y="5960630"/>
            <a:ext cx="3342288" cy="89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7C1575-CD1D-4B64-A64E-4570B1F3EA8E}"/>
              </a:ext>
            </a:extLst>
          </p:cNvPr>
          <p:cNvSpPr txBox="1"/>
          <p:nvPr/>
        </p:nvSpPr>
        <p:spPr>
          <a:xfrm>
            <a:off x="4698124" y="5775964"/>
            <a:ext cx="262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D02DCB-EAFF-42F0-85A3-38E4E8D3C7FB}"/>
              </a:ext>
            </a:extLst>
          </p:cNvPr>
          <p:cNvSpPr txBox="1"/>
          <p:nvPr/>
        </p:nvSpPr>
        <p:spPr>
          <a:xfrm>
            <a:off x="8776138" y="5775964"/>
            <a:ext cx="262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98734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0253F-D8EC-4ACC-A8F7-54EF57FD1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-3206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4">
                    <a:lumMod val="50000"/>
                  </a:schemeClr>
                </a:solidFill>
              </a:rPr>
              <a:t>Introduction and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616B9-39E5-4932-8EE7-A7205C020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219" y="647697"/>
            <a:ext cx="8311539" cy="621030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Maize root system architecture</a:t>
            </a:r>
          </a:p>
          <a:p>
            <a:r>
              <a:rPr lang="en-US" dirty="0"/>
              <a:t>Seminal: primary, seminals, laterals.</a:t>
            </a:r>
          </a:p>
          <a:p>
            <a:r>
              <a:rPr lang="en-US" dirty="0"/>
              <a:t>Laterals are not uniform -&gt; reduced competition and increased carbon investment efficiency with regard to water and nutrient uptake.</a:t>
            </a:r>
          </a:p>
          <a:p>
            <a:r>
              <a:rPr lang="en-US" dirty="0"/>
              <a:t>Growing new roots demands carbon -&gt; changes in carbon availability (e.g. due to stress or damage to roots) -&gt; root architecture and physiology.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Research goal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i="1" dirty="0"/>
              <a:t>Determine the effect of changes in carbon source and sink sizes on lateral root diversity in maize seminal root system.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Image acquiring and root tracing</a:t>
            </a:r>
          </a:p>
          <a:p>
            <a:r>
              <a:rPr lang="en-US" dirty="0" err="1"/>
              <a:t>Aeoroponics</a:t>
            </a:r>
            <a:r>
              <a:rPr lang="en-US" dirty="0"/>
              <a:t>, images taken at high temporal and optical resolution.</a:t>
            </a:r>
          </a:p>
          <a:p>
            <a:r>
              <a:rPr lang="en-US" dirty="0"/>
              <a:t>Tracing using </a:t>
            </a:r>
            <a:r>
              <a:rPr lang="en-US" dirty="0" err="1"/>
              <a:t>SmartRoot</a:t>
            </a:r>
            <a:r>
              <a:rPr lang="en-US" dirty="0"/>
              <a:t> plugin in ImageJ -&gt; dimensions and growth rates of individual lateral roots.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110BC9-C01A-4D06-BED7-C773486424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609" t="5325" r="45469" b="17221"/>
          <a:stretch/>
        </p:blipFill>
        <p:spPr>
          <a:xfrm>
            <a:off x="10629901" y="-1301"/>
            <a:ext cx="1562100" cy="68593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E4C6FC-3428-4D77-B839-0593568D1C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609" t="5924" r="45625" b="17857"/>
          <a:stretch/>
        </p:blipFill>
        <p:spPr>
          <a:xfrm>
            <a:off x="9071568" y="0"/>
            <a:ext cx="1562100" cy="685800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7F280E0F-FB03-47CC-9C48-EBA894C5DE2F}"/>
              </a:ext>
            </a:extLst>
          </p:cNvPr>
          <p:cNvGrpSpPr/>
          <p:nvPr/>
        </p:nvGrpSpPr>
        <p:grpSpPr>
          <a:xfrm>
            <a:off x="11410951" y="5133975"/>
            <a:ext cx="895350" cy="932795"/>
            <a:chOff x="11410951" y="5133975"/>
            <a:chExt cx="895350" cy="93279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8E994AF-1E4C-4472-BAFB-D7A945FF1C5A}"/>
                </a:ext>
              </a:extLst>
            </p:cNvPr>
            <p:cNvSpPr txBox="1"/>
            <p:nvPr/>
          </p:nvSpPr>
          <p:spPr>
            <a:xfrm>
              <a:off x="11410951" y="5543550"/>
              <a:ext cx="8953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Primary root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A59AB79-387E-4597-82D6-CCAB9EE3522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512945" y="5133975"/>
              <a:ext cx="269480" cy="388282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13703F8-954A-4FEF-AEF2-ABB8AA6BB53F}"/>
              </a:ext>
            </a:extLst>
          </p:cNvPr>
          <p:cNvGrpSpPr/>
          <p:nvPr/>
        </p:nvGrpSpPr>
        <p:grpSpPr>
          <a:xfrm>
            <a:off x="10610852" y="4124325"/>
            <a:ext cx="895350" cy="1397932"/>
            <a:chOff x="10610852" y="4124325"/>
            <a:chExt cx="895350" cy="139793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61279D4-8402-427D-BE22-A7B4B542621C}"/>
                </a:ext>
              </a:extLst>
            </p:cNvPr>
            <p:cNvSpPr txBox="1"/>
            <p:nvPr/>
          </p:nvSpPr>
          <p:spPr>
            <a:xfrm>
              <a:off x="10610852" y="4999037"/>
              <a:ext cx="8953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Seminal roots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33A8B50-860F-437D-975B-80FFFCE921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15650" y="4124325"/>
              <a:ext cx="76200" cy="874712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315BCEB-3ED3-467C-8CE6-36C7CC2809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72800" y="4362450"/>
              <a:ext cx="145659" cy="615295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15E7562-8884-49A3-8D74-27E0C86580A4}"/>
              </a:ext>
            </a:extLst>
          </p:cNvPr>
          <p:cNvGrpSpPr/>
          <p:nvPr/>
        </p:nvGrpSpPr>
        <p:grpSpPr>
          <a:xfrm>
            <a:off x="11193859" y="3828723"/>
            <a:ext cx="1188642" cy="728007"/>
            <a:chOff x="11193859" y="3828723"/>
            <a:chExt cx="1188642" cy="72800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D49DAF2-D15C-4AD8-A31A-58F61458E8A3}"/>
                </a:ext>
              </a:extLst>
            </p:cNvPr>
            <p:cNvSpPr txBox="1"/>
            <p:nvPr/>
          </p:nvSpPr>
          <p:spPr>
            <a:xfrm>
              <a:off x="11487151" y="4033510"/>
              <a:ext cx="8953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Lateral roots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94D8C865-1920-464D-B18C-7604FCF80D1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512945" y="3828723"/>
              <a:ext cx="269480" cy="295602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8DEE8082-CE27-46F3-96E4-1981BFA8E48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193859" y="3875063"/>
              <a:ext cx="398066" cy="334987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2" descr="https://egu22.eu/EGU21-sharing-is-encouraged.png">
            <a:extLst>
              <a:ext uri="{FF2B5EF4-FFF2-40B4-BE49-F238E27FC236}">
                <a16:creationId xmlns:a16="http://schemas.microsoft.com/office/drawing/2014/main" id="{4FD209D4-05D8-4C81-B225-31E814C49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9289"/>
            <a:ext cx="578069" cy="80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15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6911F-2B82-4320-97F7-333B22C8B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9363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4">
                    <a:lumMod val="50000"/>
                  </a:schemeClr>
                </a:solidFill>
              </a:rPr>
              <a:t>Experimental design</a:t>
            </a: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E9E645FB-BDAA-4B1D-90AF-77037FD8D21C}"/>
              </a:ext>
            </a:extLst>
          </p:cNvPr>
          <p:cNvGrpSpPr/>
          <p:nvPr/>
        </p:nvGrpSpPr>
        <p:grpSpPr>
          <a:xfrm>
            <a:off x="-105180" y="864169"/>
            <a:ext cx="2267759" cy="4709043"/>
            <a:chOff x="-105180" y="864169"/>
            <a:chExt cx="2267759" cy="4709043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3827EFEB-C336-467B-9B41-63D1159575E2}"/>
                </a:ext>
              </a:extLst>
            </p:cNvPr>
            <p:cNvGrpSpPr/>
            <p:nvPr/>
          </p:nvGrpSpPr>
          <p:grpSpPr>
            <a:xfrm>
              <a:off x="386034" y="1537485"/>
              <a:ext cx="1202203" cy="4035727"/>
              <a:chOff x="386034" y="1537485"/>
              <a:chExt cx="1202203" cy="4035727"/>
            </a:xfrm>
          </p:grpSpPr>
          <p:pic>
            <p:nvPicPr>
              <p:cNvPr id="9" name="Graphic 8" descr="Sun">
                <a:extLst>
                  <a:ext uri="{FF2B5EF4-FFF2-40B4-BE49-F238E27FC236}">
                    <a16:creationId xmlns:a16="http://schemas.microsoft.com/office/drawing/2014/main" id="{9D2EFE9C-834B-4AA7-9378-EB9DEA3085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71499" y="1537485"/>
                <a:ext cx="914400" cy="914400"/>
              </a:xfrm>
              <a:prstGeom prst="rect">
                <a:avLst/>
              </a:prstGeom>
            </p:spPr>
          </p:pic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CF60A8CB-53F5-415A-91E5-1275B52F224F}"/>
                  </a:ext>
                </a:extLst>
              </p:cNvPr>
              <p:cNvGrpSpPr/>
              <p:nvPr/>
            </p:nvGrpSpPr>
            <p:grpSpPr>
              <a:xfrm>
                <a:off x="386034" y="3448135"/>
                <a:ext cx="1202203" cy="2125077"/>
                <a:chOff x="2593510" y="4617536"/>
                <a:chExt cx="1202203" cy="2125077"/>
              </a:xfrm>
            </p:grpSpPr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451FDFE5-86AA-41D1-AB5F-DA7100CB628E}"/>
                    </a:ext>
                  </a:extLst>
                </p:cNvPr>
                <p:cNvSpPr/>
                <p:nvPr/>
              </p:nvSpPr>
              <p:spPr>
                <a:xfrm>
                  <a:off x="3185604" y="5444707"/>
                  <a:ext cx="428625" cy="628650"/>
                </a:xfrm>
                <a:custGeom>
                  <a:avLst/>
                  <a:gdLst>
                    <a:gd name="connsiteX0" fmla="*/ 0 w 428625"/>
                    <a:gd name="connsiteY0" fmla="*/ 0 h 628650"/>
                    <a:gd name="connsiteX1" fmla="*/ 161925 w 428625"/>
                    <a:gd name="connsiteY1" fmla="*/ 142875 h 628650"/>
                    <a:gd name="connsiteX2" fmla="*/ 171450 w 428625"/>
                    <a:gd name="connsiteY2" fmla="*/ 247650 h 628650"/>
                    <a:gd name="connsiteX3" fmla="*/ 209550 w 428625"/>
                    <a:gd name="connsiteY3" fmla="*/ 295275 h 628650"/>
                    <a:gd name="connsiteX4" fmla="*/ 238125 w 428625"/>
                    <a:gd name="connsiteY4" fmla="*/ 323850 h 628650"/>
                    <a:gd name="connsiteX5" fmla="*/ 257175 w 428625"/>
                    <a:gd name="connsiteY5" fmla="*/ 419100 h 628650"/>
                    <a:gd name="connsiteX6" fmla="*/ 266700 w 428625"/>
                    <a:gd name="connsiteY6" fmla="*/ 447675 h 628650"/>
                    <a:gd name="connsiteX7" fmla="*/ 295275 w 428625"/>
                    <a:gd name="connsiteY7" fmla="*/ 466725 h 628650"/>
                    <a:gd name="connsiteX8" fmla="*/ 314325 w 428625"/>
                    <a:gd name="connsiteY8" fmla="*/ 495300 h 628650"/>
                    <a:gd name="connsiteX9" fmla="*/ 342900 w 428625"/>
                    <a:gd name="connsiteY9" fmla="*/ 504825 h 628650"/>
                    <a:gd name="connsiteX10" fmla="*/ 352425 w 428625"/>
                    <a:gd name="connsiteY10" fmla="*/ 561975 h 628650"/>
                    <a:gd name="connsiteX11" fmla="*/ 371475 w 428625"/>
                    <a:gd name="connsiteY11" fmla="*/ 590550 h 628650"/>
                    <a:gd name="connsiteX12" fmla="*/ 381000 w 428625"/>
                    <a:gd name="connsiteY12" fmla="*/ 619125 h 628650"/>
                    <a:gd name="connsiteX13" fmla="*/ 428625 w 428625"/>
                    <a:gd name="connsiteY13" fmla="*/ 628650 h 628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28625" h="628650">
                      <a:moveTo>
                        <a:pt x="0" y="0"/>
                      </a:moveTo>
                      <a:cubicBezTo>
                        <a:pt x="53975" y="47625"/>
                        <a:pt x="120952" y="83692"/>
                        <a:pt x="161925" y="142875"/>
                      </a:cubicBezTo>
                      <a:cubicBezTo>
                        <a:pt x="181887" y="171708"/>
                        <a:pt x="166490" y="212933"/>
                        <a:pt x="171450" y="247650"/>
                      </a:cubicBezTo>
                      <a:cubicBezTo>
                        <a:pt x="176944" y="286107"/>
                        <a:pt x="181345" y="271771"/>
                        <a:pt x="209550" y="295275"/>
                      </a:cubicBezTo>
                      <a:cubicBezTo>
                        <a:pt x="219898" y="303899"/>
                        <a:pt x="228600" y="314325"/>
                        <a:pt x="238125" y="323850"/>
                      </a:cubicBezTo>
                      <a:cubicBezTo>
                        <a:pt x="259644" y="388408"/>
                        <a:pt x="235285" y="309651"/>
                        <a:pt x="257175" y="419100"/>
                      </a:cubicBezTo>
                      <a:cubicBezTo>
                        <a:pt x="259144" y="428945"/>
                        <a:pt x="260428" y="439835"/>
                        <a:pt x="266700" y="447675"/>
                      </a:cubicBezTo>
                      <a:cubicBezTo>
                        <a:pt x="273851" y="456614"/>
                        <a:pt x="285750" y="460375"/>
                        <a:pt x="295275" y="466725"/>
                      </a:cubicBezTo>
                      <a:cubicBezTo>
                        <a:pt x="301625" y="476250"/>
                        <a:pt x="305386" y="488149"/>
                        <a:pt x="314325" y="495300"/>
                      </a:cubicBezTo>
                      <a:cubicBezTo>
                        <a:pt x="322165" y="501572"/>
                        <a:pt x="337919" y="496108"/>
                        <a:pt x="342900" y="504825"/>
                      </a:cubicBezTo>
                      <a:cubicBezTo>
                        <a:pt x="352482" y="521593"/>
                        <a:pt x="346318" y="543653"/>
                        <a:pt x="352425" y="561975"/>
                      </a:cubicBezTo>
                      <a:cubicBezTo>
                        <a:pt x="356045" y="572835"/>
                        <a:pt x="366355" y="580311"/>
                        <a:pt x="371475" y="590550"/>
                      </a:cubicBezTo>
                      <a:cubicBezTo>
                        <a:pt x="375965" y="599530"/>
                        <a:pt x="372646" y="613556"/>
                        <a:pt x="381000" y="619125"/>
                      </a:cubicBezTo>
                      <a:cubicBezTo>
                        <a:pt x="394470" y="628105"/>
                        <a:pt x="428625" y="628650"/>
                        <a:pt x="428625" y="628650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F9219A9A-6E9A-4AB4-968A-6B452420C85D}"/>
                    </a:ext>
                  </a:extLst>
                </p:cNvPr>
                <p:cNvGrpSpPr/>
                <p:nvPr/>
              </p:nvGrpSpPr>
              <p:grpSpPr>
                <a:xfrm>
                  <a:off x="2593510" y="4617536"/>
                  <a:ext cx="1202203" cy="2125077"/>
                  <a:chOff x="3393949" y="4001294"/>
                  <a:chExt cx="1202203" cy="2125077"/>
                </a:xfrm>
              </p:grpSpPr>
              <p:pic>
                <p:nvPicPr>
                  <p:cNvPr id="15" name="Graphic 14" descr="Plant">
                    <a:extLst>
                      <a:ext uri="{FF2B5EF4-FFF2-40B4-BE49-F238E27FC236}">
                        <a16:creationId xmlns:a16="http://schemas.microsoft.com/office/drawing/2014/main" id="{FDFA4EE4-2A5F-471B-831E-93A4F2382B7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514725" y="4001294"/>
                    <a:ext cx="914400" cy="914400"/>
                  </a:xfrm>
                  <a:prstGeom prst="rect">
                    <a:avLst/>
                  </a:prstGeom>
                </p:spPr>
              </p:pic>
              <p:sp>
                <p:nvSpPr>
                  <p:cNvPr id="17" name="Freeform: Shape 16">
                    <a:extLst>
                      <a:ext uri="{FF2B5EF4-FFF2-40B4-BE49-F238E27FC236}">
                        <a16:creationId xmlns:a16="http://schemas.microsoft.com/office/drawing/2014/main" id="{B6404A92-F9CE-41E2-95EB-8C2D302F9756}"/>
                      </a:ext>
                    </a:extLst>
                  </p:cNvPr>
                  <p:cNvSpPr/>
                  <p:nvPr/>
                </p:nvSpPr>
                <p:spPr>
                  <a:xfrm>
                    <a:off x="3981450" y="4848225"/>
                    <a:ext cx="85725" cy="981075"/>
                  </a:xfrm>
                  <a:custGeom>
                    <a:avLst/>
                    <a:gdLst>
                      <a:gd name="connsiteX0" fmla="*/ 9525 w 85725"/>
                      <a:gd name="connsiteY0" fmla="*/ 0 h 981075"/>
                      <a:gd name="connsiteX1" fmla="*/ 28575 w 85725"/>
                      <a:gd name="connsiteY1" fmla="*/ 104775 h 981075"/>
                      <a:gd name="connsiteX2" fmla="*/ 9525 w 85725"/>
                      <a:gd name="connsiteY2" fmla="*/ 161925 h 981075"/>
                      <a:gd name="connsiteX3" fmla="*/ 0 w 85725"/>
                      <a:gd name="connsiteY3" fmla="*/ 190500 h 981075"/>
                      <a:gd name="connsiteX4" fmla="*/ 19050 w 85725"/>
                      <a:gd name="connsiteY4" fmla="*/ 266700 h 981075"/>
                      <a:gd name="connsiteX5" fmla="*/ 57150 w 85725"/>
                      <a:gd name="connsiteY5" fmla="*/ 323850 h 981075"/>
                      <a:gd name="connsiteX6" fmla="*/ 76200 w 85725"/>
                      <a:gd name="connsiteY6" fmla="*/ 352425 h 981075"/>
                      <a:gd name="connsiteX7" fmla="*/ 85725 w 85725"/>
                      <a:gd name="connsiteY7" fmla="*/ 381000 h 981075"/>
                      <a:gd name="connsiteX8" fmla="*/ 76200 w 85725"/>
                      <a:gd name="connsiteY8" fmla="*/ 428625 h 981075"/>
                      <a:gd name="connsiteX9" fmla="*/ 47625 w 85725"/>
                      <a:gd name="connsiteY9" fmla="*/ 447675 h 981075"/>
                      <a:gd name="connsiteX10" fmla="*/ 19050 w 85725"/>
                      <a:gd name="connsiteY10" fmla="*/ 476250 h 981075"/>
                      <a:gd name="connsiteX11" fmla="*/ 19050 w 85725"/>
                      <a:gd name="connsiteY11" fmla="*/ 676275 h 981075"/>
                      <a:gd name="connsiteX12" fmla="*/ 38100 w 85725"/>
                      <a:gd name="connsiteY12" fmla="*/ 733425 h 981075"/>
                      <a:gd name="connsiteX13" fmla="*/ 47625 w 85725"/>
                      <a:gd name="connsiteY13" fmla="*/ 904875 h 981075"/>
                      <a:gd name="connsiteX14" fmla="*/ 57150 w 85725"/>
                      <a:gd name="connsiteY14" fmla="*/ 981075 h 981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85725" h="981075">
                        <a:moveTo>
                          <a:pt x="9525" y="0"/>
                        </a:moveTo>
                        <a:cubicBezTo>
                          <a:pt x="43784" y="57098"/>
                          <a:pt x="45580" y="36757"/>
                          <a:pt x="28575" y="104775"/>
                        </a:cubicBezTo>
                        <a:cubicBezTo>
                          <a:pt x="23705" y="124256"/>
                          <a:pt x="15875" y="142875"/>
                          <a:pt x="9525" y="161925"/>
                        </a:cubicBezTo>
                        <a:lnTo>
                          <a:pt x="0" y="190500"/>
                        </a:lnTo>
                        <a:cubicBezTo>
                          <a:pt x="2639" y="203695"/>
                          <a:pt x="9897" y="250225"/>
                          <a:pt x="19050" y="266700"/>
                        </a:cubicBezTo>
                        <a:cubicBezTo>
                          <a:pt x="30169" y="286714"/>
                          <a:pt x="44450" y="304800"/>
                          <a:pt x="57150" y="323850"/>
                        </a:cubicBezTo>
                        <a:cubicBezTo>
                          <a:pt x="63500" y="333375"/>
                          <a:pt x="72580" y="341565"/>
                          <a:pt x="76200" y="352425"/>
                        </a:cubicBezTo>
                        <a:lnTo>
                          <a:pt x="85725" y="381000"/>
                        </a:lnTo>
                        <a:cubicBezTo>
                          <a:pt x="82550" y="396875"/>
                          <a:pt x="84232" y="414569"/>
                          <a:pt x="76200" y="428625"/>
                        </a:cubicBezTo>
                        <a:cubicBezTo>
                          <a:pt x="70520" y="438564"/>
                          <a:pt x="56419" y="440346"/>
                          <a:pt x="47625" y="447675"/>
                        </a:cubicBezTo>
                        <a:cubicBezTo>
                          <a:pt x="37277" y="456299"/>
                          <a:pt x="28575" y="466725"/>
                          <a:pt x="19050" y="476250"/>
                        </a:cubicBezTo>
                        <a:cubicBezTo>
                          <a:pt x="-6968" y="554303"/>
                          <a:pt x="-197" y="522296"/>
                          <a:pt x="19050" y="676275"/>
                        </a:cubicBezTo>
                        <a:cubicBezTo>
                          <a:pt x="21541" y="696200"/>
                          <a:pt x="38100" y="733425"/>
                          <a:pt x="38100" y="733425"/>
                        </a:cubicBezTo>
                        <a:cubicBezTo>
                          <a:pt x="41275" y="790575"/>
                          <a:pt x="42872" y="847835"/>
                          <a:pt x="47625" y="904875"/>
                        </a:cubicBezTo>
                        <a:cubicBezTo>
                          <a:pt x="58194" y="1031702"/>
                          <a:pt x="57150" y="921862"/>
                          <a:pt x="57150" y="981075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" name="Freeform: Shape 18">
                    <a:extLst>
                      <a:ext uri="{FF2B5EF4-FFF2-40B4-BE49-F238E27FC236}">
                        <a16:creationId xmlns:a16="http://schemas.microsoft.com/office/drawing/2014/main" id="{865560A7-6D60-4B35-9859-D1F6B9E44AC6}"/>
                      </a:ext>
                    </a:extLst>
                  </p:cNvPr>
                  <p:cNvSpPr/>
                  <p:nvPr/>
                </p:nvSpPr>
                <p:spPr>
                  <a:xfrm rot="14203288">
                    <a:off x="3615362" y="4848225"/>
                    <a:ext cx="428625" cy="628650"/>
                  </a:xfrm>
                  <a:custGeom>
                    <a:avLst/>
                    <a:gdLst>
                      <a:gd name="connsiteX0" fmla="*/ 0 w 428625"/>
                      <a:gd name="connsiteY0" fmla="*/ 0 h 628650"/>
                      <a:gd name="connsiteX1" fmla="*/ 161925 w 428625"/>
                      <a:gd name="connsiteY1" fmla="*/ 142875 h 628650"/>
                      <a:gd name="connsiteX2" fmla="*/ 171450 w 428625"/>
                      <a:gd name="connsiteY2" fmla="*/ 247650 h 628650"/>
                      <a:gd name="connsiteX3" fmla="*/ 209550 w 428625"/>
                      <a:gd name="connsiteY3" fmla="*/ 295275 h 628650"/>
                      <a:gd name="connsiteX4" fmla="*/ 238125 w 428625"/>
                      <a:gd name="connsiteY4" fmla="*/ 323850 h 628650"/>
                      <a:gd name="connsiteX5" fmla="*/ 257175 w 428625"/>
                      <a:gd name="connsiteY5" fmla="*/ 419100 h 628650"/>
                      <a:gd name="connsiteX6" fmla="*/ 266700 w 428625"/>
                      <a:gd name="connsiteY6" fmla="*/ 447675 h 628650"/>
                      <a:gd name="connsiteX7" fmla="*/ 295275 w 428625"/>
                      <a:gd name="connsiteY7" fmla="*/ 466725 h 628650"/>
                      <a:gd name="connsiteX8" fmla="*/ 314325 w 428625"/>
                      <a:gd name="connsiteY8" fmla="*/ 495300 h 628650"/>
                      <a:gd name="connsiteX9" fmla="*/ 342900 w 428625"/>
                      <a:gd name="connsiteY9" fmla="*/ 504825 h 628650"/>
                      <a:gd name="connsiteX10" fmla="*/ 352425 w 428625"/>
                      <a:gd name="connsiteY10" fmla="*/ 561975 h 628650"/>
                      <a:gd name="connsiteX11" fmla="*/ 371475 w 428625"/>
                      <a:gd name="connsiteY11" fmla="*/ 590550 h 628650"/>
                      <a:gd name="connsiteX12" fmla="*/ 381000 w 428625"/>
                      <a:gd name="connsiteY12" fmla="*/ 619125 h 628650"/>
                      <a:gd name="connsiteX13" fmla="*/ 428625 w 428625"/>
                      <a:gd name="connsiteY13" fmla="*/ 628650 h 628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428625" h="628650">
                        <a:moveTo>
                          <a:pt x="0" y="0"/>
                        </a:moveTo>
                        <a:cubicBezTo>
                          <a:pt x="53975" y="47625"/>
                          <a:pt x="120952" y="83692"/>
                          <a:pt x="161925" y="142875"/>
                        </a:cubicBezTo>
                        <a:cubicBezTo>
                          <a:pt x="181887" y="171708"/>
                          <a:pt x="166490" y="212933"/>
                          <a:pt x="171450" y="247650"/>
                        </a:cubicBezTo>
                        <a:cubicBezTo>
                          <a:pt x="176944" y="286107"/>
                          <a:pt x="181345" y="271771"/>
                          <a:pt x="209550" y="295275"/>
                        </a:cubicBezTo>
                        <a:cubicBezTo>
                          <a:pt x="219898" y="303899"/>
                          <a:pt x="228600" y="314325"/>
                          <a:pt x="238125" y="323850"/>
                        </a:cubicBezTo>
                        <a:cubicBezTo>
                          <a:pt x="259644" y="388408"/>
                          <a:pt x="235285" y="309651"/>
                          <a:pt x="257175" y="419100"/>
                        </a:cubicBezTo>
                        <a:cubicBezTo>
                          <a:pt x="259144" y="428945"/>
                          <a:pt x="260428" y="439835"/>
                          <a:pt x="266700" y="447675"/>
                        </a:cubicBezTo>
                        <a:cubicBezTo>
                          <a:pt x="273851" y="456614"/>
                          <a:pt x="285750" y="460375"/>
                          <a:pt x="295275" y="466725"/>
                        </a:cubicBezTo>
                        <a:cubicBezTo>
                          <a:pt x="301625" y="476250"/>
                          <a:pt x="305386" y="488149"/>
                          <a:pt x="314325" y="495300"/>
                        </a:cubicBezTo>
                        <a:cubicBezTo>
                          <a:pt x="322165" y="501572"/>
                          <a:pt x="337919" y="496108"/>
                          <a:pt x="342900" y="504825"/>
                        </a:cubicBezTo>
                        <a:cubicBezTo>
                          <a:pt x="352482" y="521593"/>
                          <a:pt x="346318" y="543653"/>
                          <a:pt x="352425" y="561975"/>
                        </a:cubicBezTo>
                        <a:cubicBezTo>
                          <a:pt x="356045" y="572835"/>
                          <a:pt x="366355" y="580311"/>
                          <a:pt x="371475" y="590550"/>
                        </a:cubicBezTo>
                        <a:cubicBezTo>
                          <a:pt x="375965" y="599530"/>
                          <a:pt x="372646" y="613556"/>
                          <a:pt x="381000" y="619125"/>
                        </a:cubicBezTo>
                        <a:cubicBezTo>
                          <a:pt x="394470" y="628105"/>
                          <a:pt x="428625" y="628650"/>
                          <a:pt x="428625" y="628650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4C536A03-AC70-433B-81F9-7F16F413E80B}"/>
                      </a:ext>
                    </a:extLst>
                  </p:cNvPr>
                  <p:cNvSpPr txBox="1"/>
                  <p:nvPr/>
                </p:nvSpPr>
                <p:spPr>
                  <a:xfrm>
                    <a:off x="3641500" y="5787817"/>
                    <a:ext cx="837575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/>
                      <a:t>Primary</a:t>
                    </a:r>
                  </a:p>
                </p:txBody>
              </p:sp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E0074BFC-BCB4-4378-AA1E-6217CE24BDC9}"/>
                      </a:ext>
                    </a:extLst>
                  </p:cNvPr>
                  <p:cNvSpPr txBox="1"/>
                  <p:nvPr/>
                </p:nvSpPr>
                <p:spPr>
                  <a:xfrm rot="17838318">
                    <a:off x="3144438" y="5184081"/>
                    <a:ext cx="837575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/>
                      <a:t>Seminal</a:t>
                    </a:r>
                  </a:p>
                </p:txBody>
              </p:sp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0DFB642F-F6A9-42D5-B58F-40649C93373A}"/>
                      </a:ext>
                    </a:extLst>
                  </p:cNvPr>
                  <p:cNvSpPr txBox="1"/>
                  <p:nvPr/>
                </p:nvSpPr>
                <p:spPr>
                  <a:xfrm rot="3902865">
                    <a:off x="4008087" y="5057359"/>
                    <a:ext cx="837575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/>
                      <a:t>Seminal</a:t>
                    </a:r>
                  </a:p>
                </p:txBody>
              </p:sp>
            </p:grpSp>
          </p:grpSp>
        </p:grp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E11549F6-4F40-4DD1-9C41-1B13082B5BA6}"/>
                </a:ext>
              </a:extLst>
            </p:cNvPr>
            <p:cNvSpPr txBox="1"/>
            <p:nvPr/>
          </p:nvSpPr>
          <p:spPr>
            <a:xfrm>
              <a:off x="-105180" y="864169"/>
              <a:ext cx="22677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High light</a:t>
              </a:r>
            </a:p>
            <a:p>
              <a:pPr algn="ctr"/>
              <a:r>
                <a:rPr lang="en-US" dirty="0"/>
                <a:t>No excision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F4C689FA-6201-47EE-BA86-5A685A7E4166}"/>
              </a:ext>
            </a:extLst>
          </p:cNvPr>
          <p:cNvGrpSpPr/>
          <p:nvPr/>
        </p:nvGrpSpPr>
        <p:grpSpPr>
          <a:xfrm>
            <a:off x="1892140" y="855194"/>
            <a:ext cx="2267759" cy="4777466"/>
            <a:chOff x="2043285" y="846530"/>
            <a:chExt cx="2267759" cy="4777466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7952F052-1556-47D1-ACEE-8213BED908C5}"/>
                </a:ext>
              </a:extLst>
            </p:cNvPr>
            <p:cNvGrpSpPr/>
            <p:nvPr/>
          </p:nvGrpSpPr>
          <p:grpSpPr>
            <a:xfrm>
              <a:off x="2589664" y="1553929"/>
              <a:ext cx="1202203" cy="4070067"/>
              <a:chOff x="1812075" y="1491031"/>
              <a:chExt cx="1202203" cy="4070067"/>
            </a:xfrm>
          </p:grpSpPr>
          <p:pic>
            <p:nvPicPr>
              <p:cNvPr id="11" name="Graphic 10" descr="Cloud">
                <a:extLst>
                  <a:ext uri="{FF2B5EF4-FFF2-40B4-BE49-F238E27FC236}">
                    <a16:creationId xmlns:a16="http://schemas.microsoft.com/office/drawing/2014/main" id="{44634450-0FEF-407E-BB08-1C9248C04E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985238" y="1491031"/>
                <a:ext cx="914400" cy="914400"/>
              </a:xfrm>
              <a:prstGeom prst="rect">
                <a:avLst/>
              </a:prstGeom>
            </p:spPr>
          </p:pic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71F574B2-3547-461E-883B-1AF389EDAD5A}"/>
                  </a:ext>
                </a:extLst>
              </p:cNvPr>
              <p:cNvGrpSpPr/>
              <p:nvPr/>
            </p:nvGrpSpPr>
            <p:grpSpPr>
              <a:xfrm>
                <a:off x="1812075" y="3436021"/>
                <a:ext cx="1202203" cy="2125077"/>
                <a:chOff x="2593510" y="4617536"/>
                <a:chExt cx="1202203" cy="2125077"/>
              </a:xfrm>
            </p:grpSpPr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F4AA7A1F-25B0-4539-86A7-A620758BC7C4}"/>
                    </a:ext>
                  </a:extLst>
                </p:cNvPr>
                <p:cNvSpPr/>
                <p:nvPr/>
              </p:nvSpPr>
              <p:spPr>
                <a:xfrm>
                  <a:off x="3185604" y="5444707"/>
                  <a:ext cx="428625" cy="628650"/>
                </a:xfrm>
                <a:custGeom>
                  <a:avLst/>
                  <a:gdLst>
                    <a:gd name="connsiteX0" fmla="*/ 0 w 428625"/>
                    <a:gd name="connsiteY0" fmla="*/ 0 h 628650"/>
                    <a:gd name="connsiteX1" fmla="*/ 161925 w 428625"/>
                    <a:gd name="connsiteY1" fmla="*/ 142875 h 628650"/>
                    <a:gd name="connsiteX2" fmla="*/ 171450 w 428625"/>
                    <a:gd name="connsiteY2" fmla="*/ 247650 h 628650"/>
                    <a:gd name="connsiteX3" fmla="*/ 209550 w 428625"/>
                    <a:gd name="connsiteY3" fmla="*/ 295275 h 628650"/>
                    <a:gd name="connsiteX4" fmla="*/ 238125 w 428625"/>
                    <a:gd name="connsiteY4" fmla="*/ 323850 h 628650"/>
                    <a:gd name="connsiteX5" fmla="*/ 257175 w 428625"/>
                    <a:gd name="connsiteY5" fmla="*/ 419100 h 628650"/>
                    <a:gd name="connsiteX6" fmla="*/ 266700 w 428625"/>
                    <a:gd name="connsiteY6" fmla="*/ 447675 h 628650"/>
                    <a:gd name="connsiteX7" fmla="*/ 295275 w 428625"/>
                    <a:gd name="connsiteY7" fmla="*/ 466725 h 628650"/>
                    <a:gd name="connsiteX8" fmla="*/ 314325 w 428625"/>
                    <a:gd name="connsiteY8" fmla="*/ 495300 h 628650"/>
                    <a:gd name="connsiteX9" fmla="*/ 342900 w 428625"/>
                    <a:gd name="connsiteY9" fmla="*/ 504825 h 628650"/>
                    <a:gd name="connsiteX10" fmla="*/ 352425 w 428625"/>
                    <a:gd name="connsiteY10" fmla="*/ 561975 h 628650"/>
                    <a:gd name="connsiteX11" fmla="*/ 371475 w 428625"/>
                    <a:gd name="connsiteY11" fmla="*/ 590550 h 628650"/>
                    <a:gd name="connsiteX12" fmla="*/ 381000 w 428625"/>
                    <a:gd name="connsiteY12" fmla="*/ 619125 h 628650"/>
                    <a:gd name="connsiteX13" fmla="*/ 428625 w 428625"/>
                    <a:gd name="connsiteY13" fmla="*/ 628650 h 628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28625" h="628650">
                      <a:moveTo>
                        <a:pt x="0" y="0"/>
                      </a:moveTo>
                      <a:cubicBezTo>
                        <a:pt x="53975" y="47625"/>
                        <a:pt x="120952" y="83692"/>
                        <a:pt x="161925" y="142875"/>
                      </a:cubicBezTo>
                      <a:cubicBezTo>
                        <a:pt x="181887" y="171708"/>
                        <a:pt x="166490" y="212933"/>
                        <a:pt x="171450" y="247650"/>
                      </a:cubicBezTo>
                      <a:cubicBezTo>
                        <a:pt x="176944" y="286107"/>
                        <a:pt x="181345" y="271771"/>
                        <a:pt x="209550" y="295275"/>
                      </a:cubicBezTo>
                      <a:cubicBezTo>
                        <a:pt x="219898" y="303899"/>
                        <a:pt x="228600" y="314325"/>
                        <a:pt x="238125" y="323850"/>
                      </a:cubicBezTo>
                      <a:cubicBezTo>
                        <a:pt x="259644" y="388408"/>
                        <a:pt x="235285" y="309651"/>
                        <a:pt x="257175" y="419100"/>
                      </a:cubicBezTo>
                      <a:cubicBezTo>
                        <a:pt x="259144" y="428945"/>
                        <a:pt x="260428" y="439835"/>
                        <a:pt x="266700" y="447675"/>
                      </a:cubicBezTo>
                      <a:cubicBezTo>
                        <a:pt x="273851" y="456614"/>
                        <a:pt x="285750" y="460375"/>
                        <a:pt x="295275" y="466725"/>
                      </a:cubicBezTo>
                      <a:cubicBezTo>
                        <a:pt x="301625" y="476250"/>
                        <a:pt x="305386" y="488149"/>
                        <a:pt x="314325" y="495300"/>
                      </a:cubicBezTo>
                      <a:cubicBezTo>
                        <a:pt x="322165" y="501572"/>
                        <a:pt x="337919" y="496108"/>
                        <a:pt x="342900" y="504825"/>
                      </a:cubicBezTo>
                      <a:cubicBezTo>
                        <a:pt x="352482" y="521593"/>
                        <a:pt x="346318" y="543653"/>
                        <a:pt x="352425" y="561975"/>
                      </a:cubicBezTo>
                      <a:cubicBezTo>
                        <a:pt x="356045" y="572835"/>
                        <a:pt x="366355" y="580311"/>
                        <a:pt x="371475" y="590550"/>
                      </a:cubicBezTo>
                      <a:cubicBezTo>
                        <a:pt x="375965" y="599530"/>
                        <a:pt x="372646" y="613556"/>
                        <a:pt x="381000" y="619125"/>
                      </a:cubicBezTo>
                      <a:cubicBezTo>
                        <a:pt x="394470" y="628105"/>
                        <a:pt x="428625" y="628650"/>
                        <a:pt x="428625" y="628650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1E3C1C0C-438E-4C88-A864-AD119B5483E6}"/>
                    </a:ext>
                  </a:extLst>
                </p:cNvPr>
                <p:cNvGrpSpPr/>
                <p:nvPr/>
              </p:nvGrpSpPr>
              <p:grpSpPr>
                <a:xfrm>
                  <a:off x="2593510" y="4617536"/>
                  <a:ext cx="1202203" cy="2125077"/>
                  <a:chOff x="3393949" y="4001294"/>
                  <a:chExt cx="1202203" cy="2125077"/>
                </a:xfrm>
              </p:grpSpPr>
              <p:pic>
                <p:nvPicPr>
                  <p:cNvPr id="30" name="Graphic 29" descr="Plant">
                    <a:extLst>
                      <a:ext uri="{FF2B5EF4-FFF2-40B4-BE49-F238E27FC236}">
                        <a16:creationId xmlns:a16="http://schemas.microsoft.com/office/drawing/2014/main" id="{CA77179B-6ED8-4A92-A715-ACCA9C64366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514725" y="4001294"/>
                    <a:ext cx="914400" cy="914400"/>
                  </a:xfrm>
                  <a:prstGeom prst="rect">
                    <a:avLst/>
                  </a:prstGeom>
                </p:spPr>
              </p:pic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09C8339C-9A04-4E20-8CB5-071C49267C39}"/>
                      </a:ext>
                    </a:extLst>
                  </p:cNvPr>
                  <p:cNvSpPr/>
                  <p:nvPr/>
                </p:nvSpPr>
                <p:spPr>
                  <a:xfrm>
                    <a:off x="3981450" y="4848225"/>
                    <a:ext cx="85725" cy="981075"/>
                  </a:xfrm>
                  <a:custGeom>
                    <a:avLst/>
                    <a:gdLst>
                      <a:gd name="connsiteX0" fmla="*/ 9525 w 85725"/>
                      <a:gd name="connsiteY0" fmla="*/ 0 h 981075"/>
                      <a:gd name="connsiteX1" fmla="*/ 28575 w 85725"/>
                      <a:gd name="connsiteY1" fmla="*/ 104775 h 981075"/>
                      <a:gd name="connsiteX2" fmla="*/ 9525 w 85725"/>
                      <a:gd name="connsiteY2" fmla="*/ 161925 h 981075"/>
                      <a:gd name="connsiteX3" fmla="*/ 0 w 85725"/>
                      <a:gd name="connsiteY3" fmla="*/ 190500 h 981075"/>
                      <a:gd name="connsiteX4" fmla="*/ 19050 w 85725"/>
                      <a:gd name="connsiteY4" fmla="*/ 266700 h 981075"/>
                      <a:gd name="connsiteX5" fmla="*/ 57150 w 85725"/>
                      <a:gd name="connsiteY5" fmla="*/ 323850 h 981075"/>
                      <a:gd name="connsiteX6" fmla="*/ 76200 w 85725"/>
                      <a:gd name="connsiteY6" fmla="*/ 352425 h 981075"/>
                      <a:gd name="connsiteX7" fmla="*/ 85725 w 85725"/>
                      <a:gd name="connsiteY7" fmla="*/ 381000 h 981075"/>
                      <a:gd name="connsiteX8" fmla="*/ 76200 w 85725"/>
                      <a:gd name="connsiteY8" fmla="*/ 428625 h 981075"/>
                      <a:gd name="connsiteX9" fmla="*/ 47625 w 85725"/>
                      <a:gd name="connsiteY9" fmla="*/ 447675 h 981075"/>
                      <a:gd name="connsiteX10" fmla="*/ 19050 w 85725"/>
                      <a:gd name="connsiteY10" fmla="*/ 476250 h 981075"/>
                      <a:gd name="connsiteX11" fmla="*/ 19050 w 85725"/>
                      <a:gd name="connsiteY11" fmla="*/ 676275 h 981075"/>
                      <a:gd name="connsiteX12" fmla="*/ 38100 w 85725"/>
                      <a:gd name="connsiteY12" fmla="*/ 733425 h 981075"/>
                      <a:gd name="connsiteX13" fmla="*/ 47625 w 85725"/>
                      <a:gd name="connsiteY13" fmla="*/ 904875 h 981075"/>
                      <a:gd name="connsiteX14" fmla="*/ 57150 w 85725"/>
                      <a:gd name="connsiteY14" fmla="*/ 981075 h 981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85725" h="981075">
                        <a:moveTo>
                          <a:pt x="9525" y="0"/>
                        </a:moveTo>
                        <a:cubicBezTo>
                          <a:pt x="43784" y="57098"/>
                          <a:pt x="45580" y="36757"/>
                          <a:pt x="28575" y="104775"/>
                        </a:cubicBezTo>
                        <a:cubicBezTo>
                          <a:pt x="23705" y="124256"/>
                          <a:pt x="15875" y="142875"/>
                          <a:pt x="9525" y="161925"/>
                        </a:cubicBezTo>
                        <a:lnTo>
                          <a:pt x="0" y="190500"/>
                        </a:lnTo>
                        <a:cubicBezTo>
                          <a:pt x="2639" y="203695"/>
                          <a:pt x="9897" y="250225"/>
                          <a:pt x="19050" y="266700"/>
                        </a:cubicBezTo>
                        <a:cubicBezTo>
                          <a:pt x="30169" y="286714"/>
                          <a:pt x="44450" y="304800"/>
                          <a:pt x="57150" y="323850"/>
                        </a:cubicBezTo>
                        <a:cubicBezTo>
                          <a:pt x="63500" y="333375"/>
                          <a:pt x="72580" y="341565"/>
                          <a:pt x="76200" y="352425"/>
                        </a:cubicBezTo>
                        <a:lnTo>
                          <a:pt x="85725" y="381000"/>
                        </a:lnTo>
                        <a:cubicBezTo>
                          <a:pt x="82550" y="396875"/>
                          <a:pt x="84232" y="414569"/>
                          <a:pt x="76200" y="428625"/>
                        </a:cubicBezTo>
                        <a:cubicBezTo>
                          <a:pt x="70520" y="438564"/>
                          <a:pt x="56419" y="440346"/>
                          <a:pt x="47625" y="447675"/>
                        </a:cubicBezTo>
                        <a:cubicBezTo>
                          <a:pt x="37277" y="456299"/>
                          <a:pt x="28575" y="466725"/>
                          <a:pt x="19050" y="476250"/>
                        </a:cubicBezTo>
                        <a:cubicBezTo>
                          <a:pt x="-6968" y="554303"/>
                          <a:pt x="-197" y="522296"/>
                          <a:pt x="19050" y="676275"/>
                        </a:cubicBezTo>
                        <a:cubicBezTo>
                          <a:pt x="21541" y="696200"/>
                          <a:pt x="38100" y="733425"/>
                          <a:pt x="38100" y="733425"/>
                        </a:cubicBezTo>
                        <a:cubicBezTo>
                          <a:pt x="41275" y="790575"/>
                          <a:pt x="42872" y="847835"/>
                          <a:pt x="47625" y="904875"/>
                        </a:cubicBezTo>
                        <a:cubicBezTo>
                          <a:pt x="58194" y="1031702"/>
                          <a:pt x="57150" y="921862"/>
                          <a:pt x="57150" y="981075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" name="Freeform: Shape 31">
                    <a:extLst>
                      <a:ext uri="{FF2B5EF4-FFF2-40B4-BE49-F238E27FC236}">
                        <a16:creationId xmlns:a16="http://schemas.microsoft.com/office/drawing/2014/main" id="{0379BE9C-8FB9-4EB3-84BD-59814AF71E68}"/>
                      </a:ext>
                    </a:extLst>
                  </p:cNvPr>
                  <p:cNvSpPr/>
                  <p:nvPr/>
                </p:nvSpPr>
                <p:spPr>
                  <a:xfrm rot="14203288">
                    <a:off x="3615362" y="4848225"/>
                    <a:ext cx="428625" cy="628650"/>
                  </a:xfrm>
                  <a:custGeom>
                    <a:avLst/>
                    <a:gdLst>
                      <a:gd name="connsiteX0" fmla="*/ 0 w 428625"/>
                      <a:gd name="connsiteY0" fmla="*/ 0 h 628650"/>
                      <a:gd name="connsiteX1" fmla="*/ 161925 w 428625"/>
                      <a:gd name="connsiteY1" fmla="*/ 142875 h 628650"/>
                      <a:gd name="connsiteX2" fmla="*/ 171450 w 428625"/>
                      <a:gd name="connsiteY2" fmla="*/ 247650 h 628650"/>
                      <a:gd name="connsiteX3" fmla="*/ 209550 w 428625"/>
                      <a:gd name="connsiteY3" fmla="*/ 295275 h 628650"/>
                      <a:gd name="connsiteX4" fmla="*/ 238125 w 428625"/>
                      <a:gd name="connsiteY4" fmla="*/ 323850 h 628650"/>
                      <a:gd name="connsiteX5" fmla="*/ 257175 w 428625"/>
                      <a:gd name="connsiteY5" fmla="*/ 419100 h 628650"/>
                      <a:gd name="connsiteX6" fmla="*/ 266700 w 428625"/>
                      <a:gd name="connsiteY6" fmla="*/ 447675 h 628650"/>
                      <a:gd name="connsiteX7" fmla="*/ 295275 w 428625"/>
                      <a:gd name="connsiteY7" fmla="*/ 466725 h 628650"/>
                      <a:gd name="connsiteX8" fmla="*/ 314325 w 428625"/>
                      <a:gd name="connsiteY8" fmla="*/ 495300 h 628650"/>
                      <a:gd name="connsiteX9" fmla="*/ 342900 w 428625"/>
                      <a:gd name="connsiteY9" fmla="*/ 504825 h 628650"/>
                      <a:gd name="connsiteX10" fmla="*/ 352425 w 428625"/>
                      <a:gd name="connsiteY10" fmla="*/ 561975 h 628650"/>
                      <a:gd name="connsiteX11" fmla="*/ 371475 w 428625"/>
                      <a:gd name="connsiteY11" fmla="*/ 590550 h 628650"/>
                      <a:gd name="connsiteX12" fmla="*/ 381000 w 428625"/>
                      <a:gd name="connsiteY12" fmla="*/ 619125 h 628650"/>
                      <a:gd name="connsiteX13" fmla="*/ 428625 w 428625"/>
                      <a:gd name="connsiteY13" fmla="*/ 628650 h 628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428625" h="628650">
                        <a:moveTo>
                          <a:pt x="0" y="0"/>
                        </a:moveTo>
                        <a:cubicBezTo>
                          <a:pt x="53975" y="47625"/>
                          <a:pt x="120952" y="83692"/>
                          <a:pt x="161925" y="142875"/>
                        </a:cubicBezTo>
                        <a:cubicBezTo>
                          <a:pt x="181887" y="171708"/>
                          <a:pt x="166490" y="212933"/>
                          <a:pt x="171450" y="247650"/>
                        </a:cubicBezTo>
                        <a:cubicBezTo>
                          <a:pt x="176944" y="286107"/>
                          <a:pt x="181345" y="271771"/>
                          <a:pt x="209550" y="295275"/>
                        </a:cubicBezTo>
                        <a:cubicBezTo>
                          <a:pt x="219898" y="303899"/>
                          <a:pt x="228600" y="314325"/>
                          <a:pt x="238125" y="323850"/>
                        </a:cubicBezTo>
                        <a:cubicBezTo>
                          <a:pt x="259644" y="388408"/>
                          <a:pt x="235285" y="309651"/>
                          <a:pt x="257175" y="419100"/>
                        </a:cubicBezTo>
                        <a:cubicBezTo>
                          <a:pt x="259144" y="428945"/>
                          <a:pt x="260428" y="439835"/>
                          <a:pt x="266700" y="447675"/>
                        </a:cubicBezTo>
                        <a:cubicBezTo>
                          <a:pt x="273851" y="456614"/>
                          <a:pt x="285750" y="460375"/>
                          <a:pt x="295275" y="466725"/>
                        </a:cubicBezTo>
                        <a:cubicBezTo>
                          <a:pt x="301625" y="476250"/>
                          <a:pt x="305386" y="488149"/>
                          <a:pt x="314325" y="495300"/>
                        </a:cubicBezTo>
                        <a:cubicBezTo>
                          <a:pt x="322165" y="501572"/>
                          <a:pt x="337919" y="496108"/>
                          <a:pt x="342900" y="504825"/>
                        </a:cubicBezTo>
                        <a:cubicBezTo>
                          <a:pt x="352482" y="521593"/>
                          <a:pt x="346318" y="543653"/>
                          <a:pt x="352425" y="561975"/>
                        </a:cubicBezTo>
                        <a:cubicBezTo>
                          <a:pt x="356045" y="572835"/>
                          <a:pt x="366355" y="580311"/>
                          <a:pt x="371475" y="590550"/>
                        </a:cubicBezTo>
                        <a:cubicBezTo>
                          <a:pt x="375965" y="599530"/>
                          <a:pt x="372646" y="613556"/>
                          <a:pt x="381000" y="619125"/>
                        </a:cubicBezTo>
                        <a:cubicBezTo>
                          <a:pt x="394470" y="628105"/>
                          <a:pt x="428625" y="628650"/>
                          <a:pt x="428625" y="628650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D2527379-EDB4-4FE4-81AD-538BB9477FC2}"/>
                      </a:ext>
                    </a:extLst>
                  </p:cNvPr>
                  <p:cNvSpPr txBox="1"/>
                  <p:nvPr/>
                </p:nvSpPr>
                <p:spPr>
                  <a:xfrm>
                    <a:off x="3641500" y="5787817"/>
                    <a:ext cx="837575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/>
                      <a:t>Primary</a:t>
                    </a:r>
                  </a:p>
                </p:txBody>
              </p:sp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483469E3-E2D0-417F-AAB7-08D6C49E7386}"/>
                      </a:ext>
                    </a:extLst>
                  </p:cNvPr>
                  <p:cNvSpPr txBox="1"/>
                  <p:nvPr/>
                </p:nvSpPr>
                <p:spPr>
                  <a:xfrm rot="17838318">
                    <a:off x="3144438" y="5184081"/>
                    <a:ext cx="837575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/>
                      <a:t>Seminal</a:t>
                    </a:r>
                  </a:p>
                </p:txBody>
              </p:sp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F6030036-BA85-422B-8EB7-5530A0BEAC98}"/>
                      </a:ext>
                    </a:extLst>
                  </p:cNvPr>
                  <p:cNvSpPr txBox="1"/>
                  <p:nvPr/>
                </p:nvSpPr>
                <p:spPr>
                  <a:xfrm rot="3902865">
                    <a:off x="4008087" y="5057359"/>
                    <a:ext cx="837575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/>
                      <a:t>Seminal</a:t>
                    </a:r>
                  </a:p>
                </p:txBody>
              </p:sp>
            </p:grpSp>
          </p:grpSp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8E126351-8611-4F5E-BA4B-C84643047660}"/>
                </a:ext>
              </a:extLst>
            </p:cNvPr>
            <p:cNvSpPr txBox="1"/>
            <p:nvPr/>
          </p:nvSpPr>
          <p:spPr>
            <a:xfrm>
              <a:off x="2043285" y="846530"/>
              <a:ext cx="22677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Low light</a:t>
              </a:r>
            </a:p>
            <a:p>
              <a:pPr algn="ctr"/>
              <a:r>
                <a:rPr lang="en-US" dirty="0"/>
                <a:t>No excision</a:t>
              </a: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44D76612-1200-4DCE-A30C-A2E99C60D2F2}"/>
              </a:ext>
            </a:extLst>
          </p:cNvPr>
          <p:cNvGrpSpPr/>
          <p:nvPr/>
        </p:nvGrpSpPr>
        <p:grpSpPr>
          <a:xfrm>
            <a:off x="4048721" y="861578"/>
            <a:ext cx="2267759" cy="4829632"/>
            <a:chOff x="4048721" y="861578"/>
            <a:chExt cx="2267759" cy="4829632"/>
          </a:xfrm>
        </p:grpSpPr>
        <p:pic>
          <p:nvPicPr>
            <p:cNvPr id="62" name="Graphic 61" descr="Close">
              <a:extLst>
                <a:ext uri="{FF2B5EF4-FFF2-40B4-BE49-F238E27FC236}">
                  <a16:creationId xmlns:a16="http://schemas.microsoft.com/office/drawing/2014/main" id="{7FDE8F29-F6AD-4BD4-ABB0-5440A6909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823338" y="5272110"/>
              <a:ext cx="809625" cy="419100"/>
            </a:xfrm>
            <a:prstGeom prst="rect">
              <a:avLst/>
            </a:prstGeom>
          </p:spPr>
        </p:pic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64B924D6-73B3-46C1-99C6-1CAE42AD2660}"/>
                </a:ext>
              </a:extLst>
            </p:cNvPr>
            <p:cNvGrpSpPr/>
            <p:nvPr/>
          </p:nvGrpSpPr>
          <p:grpSpPr>
            <a:xfrm>
              <a:off x="4048721" y="861578"/>
              <a:ext cx="2267759" cy="4777669"/>
              <a:chOff x="4123920" y="854643"/>
              <a:chExt cx="2267759" cy="4777669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C0F484B5-D17E-4D30-A5EF-7D8C7B06712F}"/>
                  </a:ext>
                </a:extLst>
              </p:cNvPr>
              <p:cNvGrpSpPr/>
              <p:nvPr/>
            </p:nvGrpSpPr>
            <p:grpSpPr>
              <a:xfrm>
                <a:off x="4655915" y="1552200"/>
                <a:ext cx="1202203" cy="4080112"/>
                <a:chOff x="3479203" y="1487573"/>
                <a:chExt cx="1202203" cy="4080112"/>
              </a:xfrm>
            </p:grpSpPr>
            <p:pic>
              <p:nvPicPr>
                <p:cNvPr id="66" name="Graphic 65" descr="Saw">
                  <a:extLst>
                    <a:ext uri="{FF2B5EF4-FFF2-40B4-BE49-F238E27FC236}">
                      <a16:creationId xmlns:a16="http://schemas.microsoft.com/office/drawing/2014/main" id="{81963D25-F49A-4421-8D54-A421A79935D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88341" y="2380323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67" name="Graphic 66" descr="Sun">
                  <a:extLst>
                    <a:ext uri="{FF2B5EF4-FFF2-40B4-BE49-F238E27FC236}">
                      <a16:creationId xmlns:a16="http://schemas.microsoft.com/office/drawing/2014/main" id="{581A25E9-65BC-4E89-A553-508352D0F1A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64669" y="1487573"/>
                  <a:ext cx="914400" cy="914400"/>
                </a:xfrm>
                <a:prstGeom prst="rect">
                  <a:avLst/>
                </a:prstGeom>
              </p:spPr>
            </p:pic>
            <p:grpSp>
              <p:nvGrpSpPr>
                <p:cNvPr id="68" name="Group 67">
                  <a:extLst>
                    <a:ext uri="{FF2B5EF4-FFF2-40B4-BE49-F238E27FC236}">
                      <a16:creationId xmlns:a16="http://schemas.microsoft.com/office/drawing/2014/main" id="{A9198FD0-4E21-48F3-80EC-219C72065B42}"/>
                    </a:ext>
                  </a:extLst>
                </p:cNvPr>
                <p:cNvGrpSpPr/>
                <p:nvPr/>
              </p:nvGrpSpPr>
              <p:grpSpPr>
                <a:xfrm>
                  <a:off x="3479203" y="3436021"/>
                  <a:ext cx="1202203" cy="2131664"/>
                  <a:chOff x="2593510" y="4617536"/>
                  <a:chExt cx="1202203" cy="2131664"/>
                </a:xfrm>
              </p:grpSpPr>
              <p:sp>
                <p:nvSpPr>
                  <p:cNvPr id="69" name="Freeform: Shape 68">
                    <a:extLst>
                      <a:ext uri="{FF2B5EF4-FFF2-40B4-BE49-F238E27FC236}">
                        <a16:creationId xmlns:a16="http://schemas.microsoft.com/office/drawing/2014/main" id="{069C8005-761D-451E-A6FE-82D8BB7F724E}"/>
                      </a:ext>
                    </a:extLst>
                  </p:cNvPr>
                  <p:cNvSpPr/>
                  <p:nvPr/>
                </p:nvSpPr>
                <p:spPr>
                  <a:xfrm>
                    <a:off x="3185604" y="5444707"/>
                    <a:ext cx="428625" cy="628650"/>
                  </a:xfrm>
                  <a:custGeom>
                    <a:avLst/>
                    <a:gdLst>
                      <a:gd name="connsiteX0" fmla="*/ 0 w 428625"/>
                      <a:gd name="connsiteY0" fmla="*/ 0 h 628650"/>
                      <a:gd name="connsiteX1" fmla="*/ 161925 w 428625"/>
                      <a:gd name="connsiteY1" fmla="*/ 142875 h 628650"/>
                      <a:gd name="connsiteX2" fmla="*/ 171450 w 428625"/>
                      <a:gd name="connsiteY2" fmla="*/ 247650 h 628650"/>
                      <a:gd name="connsiteX3" fmla="*/ 209550 w 428625"/>
                      <a:gd name="connsiteY3" fmla="*/ 295275 h 628650"/>
                      <a:gd name="connsiteX4" fmla="*/ 238125 w 428625"/>
                      <a:gd name="connsiteY4" fmla="*/ 323850 h 628650"/>
                      <a:gd name="connsiteX5" fmla="*/ 257175 w 428625"/>
                      <a:gd name="connsiteY5" fmla="*/ 419100 h 628650"/>
                      <a:gd name="connsiteX6" fmla="*/ 266700 w 428625"/>
                      <a:gd name="connsiteY6" fmla="*/ 447675 h 628650"/>
                      <a:gd name="connsiteX7" fmla="*/ 295275 w 428625"/>
                      <a:gd name="connsiteY7" fmla="*/ 466725 h 628650"/>
                      <a:gd name="connsiteX8" fmla="*/ 314325 w 428625"/>
                      <a:gd name="connsiteY8" fmla="*/ 495300 h 628650"/>
                      <a:gd name="connsiteX9" fmla="*/ 342900 w 428625"/>
                      <a:gd name="connsiteY9" fmla="*/ 504825 h 628650"/>
                      <a:gd name="connsiteX10" fmla="*/ 352425 w 428625"/>
                      <a:gd name="connsiteY10" fmla="*/ 561975 h 628650"/>
                      <a:gd name="connsiteX11" fmla="*/ 371475 w 428625"/>
                      <a:gd name="connsiteY11" fmla="*/ 590550 h 628650"/>
                      <a:gd name="connsiteX12" fmla="*/ 381000 w 428625"/>
                      <a:gd name="connsiteY12" fmla="*/ 619125 h 628650"/>
                      <a:gd name="connsiteX13" fmla="*/ 428625 w 428625"/>
                      <a:gd name="connsiteY13" fmla="*/ 628650 h 628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428625" h="628650">
                        <a:moveTo>
                          <a:pt x="0" y="0"/>
                        </a:moveTo>
                        <a:cubicBezTo>
                          <a:pt x="53975" y="47625"/>
                          <a:pt x="120952" y="83692"/>
                          <a:pt x="161925" y="142875"/>
                        </a:cubicBezTo>
                        <a:cubicBezTo>
                          <a:pt x="181887" y="171708"/>
                          <a:pt x="166490" y="212933"/>
                          <a:pt x="171450" y="247650"/>
                        </a:cubicBezTo>
                        <a:cubicBezTo>
                          <a:pt x="176944" y="286107"/>
                          <a:pt x="181345" y="271771"/>
                          <a:pt x="209550" y="295275"/>
                        </a:cubicBezTo>
                        <a:cubicBezTo>
                          <a:pt x="219898" y="303899"/>
                          <a:pt x="228600" y="314325"/>
                          <a:pt x="238125" y="323850"/>
                        </a:cubicBezTo>
                        <a:cubicBezTo>
                          <a:pt x="259644" y="388408"/>
                          <a:pt x="235285" y="309651"/>
                          <a:pt x="257175" y="419100"/>
                        </a:cubicBezTo>
                        <a:cubicBezTo>
                          <a:pt x="259144" y="428945"/>
                          <a:pt x="260428" y="439835"/>
                          <a:pt x="266700" y="447675"/>
                        </a:cubicBezTo>
                        <a:cubicBezTo>
                          <a:pt x="273851" y="456614"/>
                          <a:pt x="285750" y="460375"/>
                          <a:pt x="295275" y="466725"/>
                        </a:cubicBezTo>
                        <a:cubicBezTo>
                          <a:pt x="301625" y="476250"/>
                          <a:pt x="305386" y="488149"/>
                          <a:pt x="314325" y="495300"/>
                        </a:cubicBezTo>
                        <a:cubicBezTo>
                          <a:pt x="322165" y="501572"/>
                          <a:pt x="337919" y="496108"/>
                          <a:pt x="342900" y="504825"/>
                        </a:cubicBezTo>
                        <a:cubicBezTo>
                          <a:pt x="352482" y="521593"/>
                          <a:pt x="346318" y="543653"/>
                          <a:pt x="352425" y="561975"/>
                        </a:cubicBezTo>
                        <a:cubicBezTo>
                          <a:pt x="356045" y="572835"/>
                          <a:pt x="366355" y="580311"/>
                          <a:pt x="371475" y="590550"/>
                        </a:cubicBezTo>
                        <a:cubicBezTo>
                          <a:pt x="375965" y="599530"/>
                          <a:pt x="372646" y="613556"/>
                          <a:pt x="381000" y="619125"/>
                        </a:cubicBezTo>
                        <a:cubicBezTo>
                          <a:pt x="394470" y="628105"/>
                          <a:pt x="428625" y="628650"/>
                          <a:pt x="428625" y="628650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0" name="Group 69">
                    <a:extLst>
                      <a:ext uri="{FF2B5EF4-FFF2-40B4-BE49-F238E27FC236}">
                        <a16:creationId xmlns:a16="http://schemas.microsoft.com/office/drawing/2014/main" id="{C5F4DB94-35E2-4884-A065-8FC2AC2B846E}"/>
                      </a:ext>
                    </a:extLst>
                  </p:cNvPr>
                  <p:cNvGrpSpPr/>
                  <p:nvPr/>
                </p:nvGrpSpPr>
                <p:grpSpPr>
                  <a:xfrm>
                    <a:off x="2593510" y="4617536"/>
                    <a:ext cx="1202203" cy="2131664"/>
                    <a:chOff x="3393949" y="4001294"/>
                    <a:chExt cx="1202203" cy="2131664"/>
                  </a:xfrm>
                </p:grpSpPr>
                <p:pic>
                  <p:nvPicPr>
                    <p:cNvPr id="71" name="Graphic 70" descr="Plant">
                      <a:extLst>
                        <a:ext uri="{FF2B5EF4-FFF2-40B4-BE49-F238E27FC236}">
                          <a16:creationId xmlns:a16="http://schemas.microsoft.com/office/drawing/2014/main" id="{50B70546-BE28-4949-A0A0-BFB80A6FF95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5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514725" y="4001294"/>
                      <a:ext cx="914400" cy="91440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72" name="Freeform: Shape 71">
                      <a:extLst>
                        <a:ext uri="{FF2B5EF4-FFF2-40B4-BE49-F238E27FC236}">
                          <a16:creationId xmlns:a16="http://schemas.microsoft.com/office/drawing/2014/main" id="{31B05A6C-BC3A-4F80-B0BC-FE9CAA6BBE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81450" y="4848225"/>
                      <a:ext cx="85725" cy="981075"/>
                    </a:xfrm>
                    <a:custGeom>
                      <a:avLst/>
                      <a:gdLst>
                        <a:gd name="connsiteX0" fmla="*/ 9525 w 85725"/>
                        <a:gd name="connsiteY0" fmla="*/ 0 h 981075"/>
                        <a:gd name="connsiteX1" fmla="*/ 28575 w 85725"/>
                        <a:gd name="connsiteY1" fmla="*/ 104775 h 981075"/>
                        <a:gd name="connsiteX2" fmla="*/ 9525 w 85725"/>
                        <a:gd name="connsiteY2" fmla="*/ 161925 h 981075"/>
                        <a:gd name="connsiteX3" fmla="*/ 0 w 85725"/>
                        <a:gd name="connsiteY3" fmla="*/ 190500 h 981075"/>
                        <a:gd name="connsiteX4" fmla="*/ 19050 w 85725"/>
                        <a:gd name="connsiteY4" fmla="*/ 266700 h 981075"/>
                        <a:gd name="connsiteX5" fmla="*/ 57150 w 85725"/>
                        <a:gd name="connsiteY5" fmla="*/ 323850 h 981075"/>
                        <a:gd name="connsiteX6" fmla="*/ 76200 w 85725"/>
                        <a:gd name="connsiteY6" fmla="*/ 352425 h 981075"/>
                        <a:gd name="connsiteX7" fmla="*/ 85725 w 85725"/>
                        <a:gd name="connsiteY7" fmla="*/ 381000 h 981075"/>
                        <a:gd name="connsiteX8" fmla="*/ 76200 w 85725"/>
                        <a:gd name="connsiteY8" fmla="*/ 428625 h 981075"/>
                        <a:gd name="connsiteX9" fmla="*/ 47625 w 85725"/>
                        <a:gd name="connsiteY9" fmla="*/ 447675 h 981075"/>
                        <a:gd name="connsiteX10" fmla="*/ 19050 w 85725"/>
                        <a:gd name="connsiteY10" fmla="*/ 476250 h 981075"/>
                        <a:gd name="connsiteX11" fmla="*/ 19050 w 85725"/>
                        <a:gd name="connsiteY11" fmla="*/ 676275 h 981075"/>
                        <a:gd name="connsiteX12" fmla="*/ 38100 w 85725"/>
                        <a:gd name="connsiteY12" fmla="*/ 733425 h 981075"/>
                        <a:gd name="connsiteX13" fmla="*/ 47625 w 85725"/>
                        <a:gd name="connsiteY13" fmla="*/ 904875 h 981075"/>
                        <a:gd name="connsiteX14" fmla="*/ 57150 w 85725"/>
                        <a:gd name="connsiteY14" fmla="*/ 981075 h 9810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85725" h="981075">
                          <a:moveTo>
                            <a:pt x="9525" y="0"/>
                          </a:moveTo>
                          <a:cubicBezTo>
                            <a:pt x="43784" y="57098"/>
                            <a:pt x="45580" y="36757"/>
                            <a:pt x="28575" y="104775"/>
                          </a:cubicBezTo>
                          <a:cubicBezTo>
                            <a:pt x="23705" y="124256"/>
                            <a:pt x="15875" y="142875"/>
                            <a:pt x="9525" y="161925"/>
                          </a:cubicBezTo>
                          <a:lnTo>
                            <a:pt x="0" y="190500"/>
                          </a:lnTo>
                          <a:cubicBezTo>
                            <a:pt x="2639" y="203695"/>
                            <a:pt x="9897" y="250225"/>
                            <a:pt x="19050" y="266700"/>
                          </a:cubicBezTo>
                          <a:cubicBezTo>
                            <a:pt x="30169" y="286714"/>
                            <a:pt x="44450" y="304800"/>
                            <a:pt x="57150" y="323850"/>
                          </a:cubicBezTo>
                          <a:cubicBezTo>
                            <a:pt x="63500" y="333375"/>
                            <a:pt x="72580" y="341565"/>
                            <a:pt x="76200" y="352425"/>
                          </a:cubicBezTo>
                          <a:lnTo>
                            <a:pt x="85725" y="381000"/>
                          </a:lnTo>
                          <a:cubicBezTo>
                            <a:pt x="82550" y="396875"/>
                            <a:pt x="84232" y="414569"/>
                            <a:pt x="76200" y="428625"/>
                          </a:cubicBezTo>
                          <a:cubicBezTo>
                            <a:pt x="70520" y="438564"/>
                            <a:pt x="56419" y="440346"/>
                            <a:pt x="47625" y="447675"/>
                          </a:cubicBezTo>
                          <a:cubicBezTo>
                            <a:pt x="37277" y="456299"/>
                            <a:pt x="28575" y="466725"/>
                            <a:pt x="19050" y="476250"/>
                          </a:cubicBezTo>
                          <a:cubicBezTo>
                            <a:pt x="-6968" y="554303"/>
                            <a:pt x="-197" y="522296"/>
                            <a:pt x="19050" y="676275"/>
                          </a:cubicBezTo>
                          <a:cubicBezTo>
                            <a:pt x="21541" y="696200"/>
                            <a:pt x="38100" y="733425"/>
                            <a:pt x="38100" y="733425"/>
                          </a:cubicBezTo>
                          <a:cubicBezTo>
                            <a:pt x="41275" y="790575"/>
                            <a:pt x="42872" y="847835"/>
                            <a:pt x="47625" y="904875"/>
                          </a:cubicBezTo>
                          <a:cubicBezTo>
                            <a:pt x="58194" y="1031702"/>
                            <a:pt x="57150" y="921862"/>
                            <a:pt x="57150" y="981075"/>
                          </a:cubicBezTo>
                        </a:path>
                      </a:pathLst>
                    </a:custGeom>
                    <a:noFill/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" name="Freeform: Shape 72">
                      <a:extLst>
                        <a:ext uri="{FF2B5EF4-FFF2-40B4-BE49-F238E27FC236}">
                          <a16:creationId xmlns:a16="http://schemas.microsoft.com/office/drawing/2014/main" id="{6C9436C0-1270-4446-B452-C872CD9EA225}"/>
                        </a:ext>
                      </a:extLst>
                    </p:cNvPr>
                    <p:cNvSpPr/>
                    <p:nvPr/>
                  </p:nvSpPr>
                  <p:spPr>
                    <a:xfrm rot="14203288">
                      <a:off x="3615362" y="4848225"/>
                      <a:ext cx="428625" cy="628650"/>
                    </a:xfrm>
                    <a:custGeom>
                      <a:avLst/>
                      <a:gdLst>
                        <a:gd name="connsiteX0" fmla="*/ 0 w 428625"/>
                        <a:gd name="connsiteY0" fmla="*/ 0 h 628650"/>
                        <a:gd name="connsiteX1" fmla="*/ 161925 w 428625"/>
                        <a:gd name="connsiteY1" fmla="*/ 142875 h 628650"/>
                        <a:gd name="connsiteX2" fmla="*/ 171450 w 428625"/>
                        <a:gd name="connsiteY2" fmla="*/ 247650 h 628650"/>
                        <a:gd name="connsiteX3" fmla="*/ 209550 w 428625"/>
                        <a:gd name="connsiteY3" fmla="*/ 295275 h 628650"/>
                        <a:gd name="connsiteX4" fmla="*/ 238125 w 428625"/>
                        <a:gd name="connsiteY4" fmla="*/ 323850 h 628650"/>
                        <a:gd name="connsiteX5" fmla="*/ 257175 w 428625"/>
                        <a:gd name="connsiteY5" fmla="*/ 419100 h 628650"/>
                        <a:gd name="connsiteX6" fmla="*/ 266700 w 428625"/>
                        <a:gd name="connsiteY6" fmla="*/ 447675 h 628650"/>
                        <a:gd name="connsiteX7" fmla="*/ 295275 w 428625"/>
                        <a:gd name="connsiteY7" fmla="*/ 466725 h 628650"/>
                        <a:gd name="connsiteX8" fmla="*/ 314325 w 428625"/>
                        <a:gd name="connsiteY8" fmla="*/ 495300 h 628650"/>
                        <a:gd name="connsiteX9" fmla="*/ 342900 w 428625"/>
                        <a:gd name="connsiteY9" fmla="*/ 504825 h 628650"/>
                        <a:gd name="connsiteX10" fmla="*/ 352425 w 428625"/>
                        <a:gd name="connsiteY10" fmla="*/ 561975 h 628650"/>
                        <a:gd name="connsiteX11" fmla="*/ 371475 w 428625"/>
                        <a:gd name="connsiteY11" fmla="*/ 590550 h 628650"/>
                        <a:gd name="connsiteX12" fmla="*/ 381000 w 428625"/>
                        <a:gd name="connsiteY12" fmla="*/ 619125 h 628650"/>
                        <a:gd name="connsiteX13" fmla="*/ 428625 w 428625"/>
                        <a:gd name="connsiteY13" fmla="*/ 628650 h 6286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428625" h="628650">
                          <a:moveTo>
                            <a:pt x="0" y="0"/>
                          </a:moveTo>
                          <a:cubicBezTo>
                            <a:pt x="53975" y="47625"/>
                            <a:pt x="120952" y="83692"/>
                            <a:pt x="161925" y="142875"/>
                          </a:cubicBezTo>
                          <a:cubicBezTo>
                            <a:pt x="181887" y="171708"/>
                            <a:pt x="166490" y="212933"/>
                            <a:pt x="171450" y="247650"/>
                          </a:cubicBezTo>
                          <a:cubicBezTo>
                            <a:pt x="176944" y="286107"/>
                            <a:pt x="181345" y="271771"/>
                            <a:pt x="209550" y="295275"/>
                          </a:cubicBezTo>
                          <a:cubicBezTo>
                            <a:pt x="219898" y="303899"/>
                            <a:pt x="228600" y="314325"/>
                            <a:pt x="238125" y="323850"/>
                          </a:cubicBezTo>
                          <a:cubicBezTo>
                            <a:pt x="259644" y="388408"/>
                            <a:pt x="235285" y="309651"/>
                            <a:pt x="257175" y="419100"/>
                          </a:cubicBezTo>
                          <a:cubicBezTo>
                            <a:pt x="259144" y="428945"/>
                            <a:pt x="260428" y="439835"/>
                            <a:pt x="266700" y="447675"/>
                          </a:cubicBezTo>
                          <a:cubicBezTo>
                            <a:pt x="273851" y="456614"/>
                            <a:pt x="285750" y="460375"/>
                            <a:pt x="295275" y="466725"/>
                          </a:cubicBezTo>
                          <a:cubicBezTo>
                            <a:pt x="301625" y="476250"/>
                            <a:pt x="305386" y="488149"/>
                            <a:pt x="314325" y="495300"/>
                          </a:cubicBezTo>
                          <a:cubicBezTo>
                            <a:pt x="322165" y="501572"/>
                            <a:pt x="337919" y="496108"/>
                            <a:pt x="342900" y="504825"/>
                          </a:cubicBezTo>
                          <a:cubicBezTo>
                            <a:pt x="352482" y="521593"/>
                            <a:pt x="346318" y="543653"/>
                            <a:pt x="352425" y="561975"/>
                          </a:cubicBezTo>
                          <a:cubicBezTo>
                            <a:pt x="356045" y="572835"/>
                            <a:pt x="366355" y="580311"/>
                            <a:pt x="371475" y="590550"/>
                          </a:cubicBezTo>
                          <a:cubicBezTo>
                            <a:pt x="375965" y="599530"/>
                            <a:pt x="372646" y="613556"/>
                            <a:pt x="381000" y="619125"/>
                          </a:cubicBezTo>
                          <a:cubicBezTo>
                            <a:pt x="394470" y="628105"/>
                            <a:pt x="428625" y="628650"/>
                            <a:pt x="428625" y="628650"/>
                          </a:cubicBezTo>
                        </a:path>
                      </a:pathLst>
                    </a:cu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4" name="TextBox 73">
                      <a:extLst>
                        <a:ext uri="{FF2B5EF4-FFF2-40B4-BE49-F238E27FC236}">
                          <a16:creationId xmlns:a16="http://schemas.microsoft.com/office/drawing/2014/main" id="{40F1ADE9-33F4-4610-8988-DC5A4EE49B8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670654" y="5794404"/>
                      <a:ext cx="837575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600" dirty="0"/>
                        <a:t>Primary</a:t>
                      </a:r>
                    </a:p>
                  </p:txBody>
                </p:sp>
                <p:sp>
                  <p:nvSpPr>
                    <p:cNvPr id="75" name="TextBox 74">
                      <a:extLst>
                        <a:ext uri="{FF2B5EF4-FFF2-40B4-BE49-F238E27FC236}">
                          <a16:creationId xmlns:a16="http://schemas.microsoft.com/office/drawing/2014/main" id="{8659064B-79BD-403B-85C1-1CB3756F082B}"/>
                        </a:ext>
                      </a:extLst>
                    </p:cNvPr>
                    <p:cNvSpPr txBox="1"/>
                    <p:nvPr/>
                  </p:nvSpPr>
                  <p:spPr>
                    <a:xfrm rot="17838318">
                      <a:off x="3144438" y="5184081"/>
                      <a:ext cx="837575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600" dirty="0"/>
                        <a:t>Seminal</a:t>
                      </a:r>
                    </a:p>
                  </p:txBody>
                </p:sp>
                <p:sp>
                  <p:nvSpPr>
                    <p:cNvPr id="76" name="TextBox 75">
                      <a:extLst>
                        <a:ext uri="{FF2B5EF4-FFF2-40B4-BE49-F238E27FC236}">
                          <a16:creationId xmlns:a16="http://schemas.microsoft.com/office/drawing/2014/main" id="{F96C9FBB-C53B-4FD3-A4D2-C1702C8B2E0B}"/>
                        </a:ext>
                      </a:extLst>
                    </p:cNvPr>
                    <p:cNvSpPr txBox="1"/>
                    <p:nvPr/>
                  </p:nvSpPr>
                  <p:spPr>
                    <a:xfrm rot="3902865">
                      <a:off x="4008087" y="5057359"/>
                      <a:ext cx="837575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600" dirty="0"/>
                        <a:t>Seminal</a:t>
                      </a:r>
                    </a:p>
                  </p:txBody>
                </p:sp>
              </p:grpSp>
            </p:grpSp>
          </p:grp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C534F8A6-F721-4CD8-A0E1-7C235C68F226}"/>
                  </a:ext>
                </a:extLst>
              </p:cNvPr>
              <p:cNvSpPr txBox="1"/>
              <p:nvPr/>
            </p:nvSpPr>
            <p:spPr>
              <a:xfrm>
                <a:off x="4123920" y="854643"/>
                <a:ext cx="226775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High light</a:t>
                </a:r>
              </a:p>
              <a:p>
                <a:pPr algn="ctr"/>
                <a:r>
                  <a:rPr lang="en-US" dirty="0"/>
                  <a:t>Primary excised</a:t>
                </a:r>
              </a:p>
            </p:txBody>
          </p:sp>
        </p:grp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4A4B426A-A009-4929-89A3-ECED53FB7195}"/>
              </a:ext>
            </a:extLst>
          </p:cNvPr>
          <p:cNvGrpSpPr/>
          <p:nvPr/>
        </p:nvGrpSpPr>
        <p:grpSpPr>
          <a:xfrm>
            <a:off x="6335273" y="855194"/>
            <a:ext cx="2267759" cy="4748684"/>
            <a:chOff x="6335273" y="855194"/>
            <a:chExt cx="2267759" cy="4748684"/>
          </a:xfrm>
        </p:grpSpPr>
        <p:pic>
          <p:nvPicPr>
            <p:cNvPr id="104" name="Graphic 103" descr="Close">
              <a:extLst>
                <a:ext uri="{FF2B5EF4-FFF2-40B4-BE49-F238E27FC236}">
                  <a16:creationId xmlns:a16="http://schemas.microsoft.com/office/drawing/2014/main" id="{312CCC50-1F03-4628-A70A-CBC2C672EA9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3566055">
              <a:off x="7483991" y="4471068"/>
              <a:ext cx="809625" cy="419100"/>
            </a:xfrm>
            <a:prstGeom prst="rect">
              <a:avLst/>
            </a:prstGeom>
          </p:spPr>
        </p:pic>
        <p:pic>
          <p:nvPicPr>
            <p:cNvPr id="107" name="Graphic 106" descr="Close">
              <a:extLst>
                <a:ext uri="{FF2B5EF4-FFF2-40B4-BE49-F238E27FC236}">
                  <a16:creationId xmlns:a16="http://schemas.microsoft.com/office/drawing/2014/main" id="{1FBC604F-9DD4-4CD0-B416-7148F5BDB45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8072187">
              <a:off x="6587458" y="4566836"/>
              <a:ext cx="809625" cy="419100"/>
            </a:xfrm>
            <a:prstGeom prst="rect">
              <a:avLst/>
            </a:prstGeom>
          </p:spPr>
        </p:pic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3CA006FE-F266-48B9-AB7E-54B8AEA9B452}"/>
                </a:ext>
              </a:extLst>
            </p:cNvPr>
            <p:cNvGrpSpPr/>
            <p:nvPr/>
          </p:nvGrpSpPr>
          <p:grpSpPr>
            <a:xfrm>
              <a:off x="6825814" y="1530353"/>
              <a:ext cx="1248959" cy="4073525"/>
              <a:chOff x="3460531" y="1487573"/>
              <a:chExt cx="1248959" cy="4073525"/>
            </a:xfrm>
          </p:grpSpPr>
          <p:pic>
            <p:nvPicPr>
              <p:cNvPr id="7" name="Graphic 6" descr="Saw">
                <a:extLst>
                  <a:ext uri="{FF2B5EF4-FFF2-40B4-BE49-F238E27FC236}">
                    <a16:creationId xmlns:a16="http://schemas.microsoft.com/office/drawing/2014/main" id="{46F0A62C-C979-4BD0-A778-91C70A3E58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3688341" y="2380323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36" name="Graphic 35" descr="Sun">
                <a:extLst>
                  <a:ext uri="{FF2B5EF4-FFF2-40B4-BE49-F238E27FC236}">
                    <a16:creationId xmlns:a16="http://schemas.microsoft.com/office/drawing/2014/main" id="{640363A7-2519-4A25-BBA4-4DA82F991B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664669" y="1487573"/>
                <a:ext cx="914400" cy="914400"/>
              </a:xfrm>
              <a:prstGeom prst="rect">
                <a:avLst/>
              </a:prstGeom>
            </p:spPr>
          </p:pic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E011266C-4460-4174-868B-7BDDF5A8DB32}"/>
                  </a:ext>
                </a:extLst>
              </p:cNvPr>
              <p:cNvGrpSpPr/>
              <p:nvPr/>
            </p:nvGrpSpPr>
            <p:grpSpPr>
              <a:xfrm>
                <a:off x="3460531" y="3436021"/>
                <a:ext cx="1248959" cy="2125077"/>
                <a:chOff x="2574838" y="4617536"/>
                <a:chExt cx="1248959" cy="2125077"/>
              </a:xfrm>
            </p:grpSpPr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8815AFE0-1FC1-4F8B-B889-7A1F5D450E24}"/>
                    </a:ext>
                  </a:extLst>
                </p:cNvPr>
                <p:cNvSpPr/>
                <p:nvPr/>
              </p:nvSpPr>
              <p:spPr>
                <a:xfrm>
                  <a:off x="3185604" y="5444707"/>
                  <a:ext cx="428625" cy="628650"/>
                </a:xfrm>
                <a:custGeom>
                  <a:avLst/>
                  <a:gdLst>
                    <a:gd name="connsiteX0" fmla="*/ 0 w 428625"/>
                    <a:gd name="connsiteY0" fmla="*/ 0 h 628650"/>
                    <a:gd name="connsiteX1" fmla="*/ 161925 w 428625"/>
                    <a:gd name="connsiteY1" fmla="*/ 142875 h 628650"/>
                    <a:gd name="connsiteX2" fmla="*/ 171450 w 428625"/>
                    <a:gd name="connsiteY2" fmla="*/ 247650 h 628650"/>
                    <a:gd name="connsiteX3" fmla="*/ 209550 w 428625"/>
                    <a:gd name="connsiteY3" fmla="*/ 295275 h 628650"/>
                    <a:gd name="connsiteX4" fmla="*/ 238125 w 428625"/>
                    <a:gd name="connsiteY4" fmla="*/ 323850 h 628650"/>
                    <a:gd name="connsiteX5" fmla="*/ 257175 w 428625"/>
                    <a:gd name="connsiteY5" fmla="*/ 419100 h 628650"/>
                    <a:gd name="connsiteX6" fmla="*/ 266700 w 428625"/>
                    <a:gd name="connsiteY6" fmla="*/ 447675 h 628650"/>
                    <a:gd name="connsiteX7" fmla="*/ 295275 w 428625"/>
                    <a:gd name="connsiteY7" fmla="*/ 466725 h 628650"/>
                    <a:gd name="connsiteX8" fmla="*/ 314325 w 428625"/>
                    <a:gd name="connsiteY8" fmla="*/ 495300 h 628650"/>
                    <a:gd name="connsiteX9" fmla="*/ 342900 w 428625"/>
                    <a:gd name="connsiteY9" fmla="*/ 504825 h 628650"/>
                    <a:gd name="connsiteX10" fmla="*/ 352425 w 428625"/>
                    <a:gd name="connsiteY10" fmla="*/ 561975 h 628650"/>
                    <a:gd name="connsiteX11" fmla="*/ 371475 w 428625"/>
                    <a:gd name="connsiteY11" fmla="*/ 590550 h 628650"/>
                    <a:gd name="connsiteX12" fmla="*/ 381000 w 428625"/>
                    <a:gd name="connsiteY12" fmla="*/ 619125 h 628650"/>
                    <a:gd name="connsiteX13" fmla="*/ 428625 w 428625"/>
                    <a:gd name="connsiteY13" fmla="*/ 628650 h 628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28625" h="628650">
                      <a:moveTo>
                        <a:pt x="0" y="0"/>
                      </a:moveTo>
                      <a:cubicBezTo>
                        <a:pt x="53975" y="47625"/>
                        <a:pt x="120952" y="83692"/>
                        <a:pt x="161925" y="142875"/>
                      </a:cubicBezTo>
                      <a:cubicBezTo>
                        <a:pt x="181887" y="171708"/>
                        <a:pt x="166490" y="212933"/>
                        <a:pt x="171450" y="247650"/>
                      </a:cubicBezTo>
                      <a:cubicBezTo>
                        <a:pt x="176944" y="286107"/>
                        <a:pt x="181345" y="271771"/>
                        <a:pt x="209550" y="295275"/>
                      </a:cubicBezTo>
                      <a:cubicBezTo>
                        <a:pt x="219898" y="303899"/>
                        <a:pt x="228600" y="314325"/>
                        <a:pt x="238125" y="323850"/>
                      </a:cubicBezTo>
                      <a:cubicBezTo>
                        <a:pt x="259644" y="388408"/>
                        <a:pt x="235285" y="309651"/>
                        <a:pt x="257175" y="419100"/>
                      </a:cubicBezTo>
                      <a:cubicBezTo>
                        <a:pt x="259144" y="428945"/>
                        <a:pt x="260428" y="439835"/>
                        <a:pt x="266700" y="447675"/>
                      </a:cubicBezTo>
                      <a:cubicBezTo>
                        <a:pt x="273851" y="456614"/>
                        <a:pt x="285750" y="460375"/>
                        <a:pt x="295275" y="466725"/>
                      </a:cubicBezTo>
                      <a:cubicBezTo>
                        <a:pt x="301625" y="476250"/>
                        <a:pt x="305386" y="488149"/>
                        <a:pt x="314325" y="495300"/>
                      </a:cubicBezTo>
                      <a:cubicBezTo>
                        <a:pt x="322165" y="501572"/>
                        <a:pt x="337919" y="496108"/>
                        <a:pt x="342900" y="504825"/>
                      </a:cubicBezTo>
                      <a:cubicBezTo>
                        <a:pt x="352482" y="521593"/>
                        <a:pt x="346318" y="543653"/>
                        <a:pt x="352425" y="561975"/>
                      </a:cubicBezTo>
                      <a:cubicBezTo>
                        <a:pt x="356045" y="572835"/>
                        <a:pt x="366355" y="580311"/>
                        <a:pt x="371475" y="590550"/>
                      </a:cubicBezTo>
                      <a:cubicBezTo>
                        <a:pt x="375965" y="599530"/>
                        <a:pt x="372646" y="613556"/>
                        <a:pt x="381000" y="619125"/>
                      </a:cubicBezTo>
                      <a:cubicBezTo>
                        <a:pt x="394470" y="628105"/>
                        <a:pt x="428625" y="628650"/>
                        <a:pt x="428625" y="628650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10650F23-683A-46C6-BB59-F6422F48918A}"/>
                    </a:ext>
                  </a:extLst>
                </p:cNvPr>
                <p:cNvGrpSpPr/>
                <p:nvPr/>
              </p:nvGrpSpPr>
              <p:grpSpPr>
                <a:xfrm>
                  <a:off x="2574838" y="4617536"/>
                  <a:ext cx="1248959" cy="2125077"/>
                  <a:chOff x="3375277" y="4001294"/>
                  <a:chExt cx="1248959" cy="2125077"/>
                </a:xfrm>
              </p:grpSpPr>
              <p:pic>
                <p:nvPicPr>
                  <p:cNvPr id="41" name="Graphic 40" descr="Plant">
                    <a:extLst>
                      <a:ext uri="{FF2B5EF4-FFF2-40B4-BE49-F238E27FC236}">
                        <a16:creationId xmlns:a16="http://schemas.microsoft.com/office/drawing/2014/main" id="{9BFE330C-FB6D-4D4A-8286-D40017DD7D9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514725" y="4001294"/>
                    <a:ext cx="914400" cy="914400"/>
                  </a:xfrm>
                  <a:prstGeom prst="rect">
                    <a:avLst/>
                  </a:prstGeom>
                </p:spPr>
              </p:pic>
              <p:sp>
                <p:nvSpPr>
                  <p:cNvPr id="42" name="Freeform: Shape 41">
                    <a:extLst>
                      <a:ext uri="{FF2B5EF4-FFF2-40B4-BE49-F238E27FC236}">
                        <a16:creationId xmlns:a16="http://schemas.microsoft.com/office/drawing/2014/main" id="{DF527FC4-1E79-4D66-9293-DE4071BD27EB}"/>
                      </a:ext>
                    </a:extLst>
                  </p:cNvPr>
                  <p:cNvSpPr/>
                  <p:nvPr/>
                </p:nvSpPr>
                <p:spPr>
                  <a:xfrm>
                    <a:off x="3981450" y="4848225"/>
                    <a:ext cx="85725" cy="981075"/>
                  </a:xfrm>
                  <a:custGeom>
                    <a:avLst/>
                    <a:gdLst>
                      <a:gd name="connsiteX0" fmla="*/ 9525 w 85725"/>
                      <a:gd name="connsiteY0" fmla="*/ 0 h 981075"/>
                      <a:gd name="connsiteX1" fmla="*/ 28575 w 85725"/>
                      <a:gd name="connsiteY1" fmla="*/ 104775 h 981075"/>
                      <a:gd name="connsiteX2" fmla="*/ 9525 w 85725"/>
                      <a:gd name="connsiteY2" fmla="*/ 161925 h 981075"/>
                      <a:gd name="connsiteX3" fmla="*/ 0 w 85725"/>
                      <a:gd name="connsiteY3" fmla="*/ 190500 h 981075"/>
                      <a:gd name="connsiteX4" fmla="*/ 19050 w 85725"/>
                      <a:gd name="connsiteY4" fmla="*/ 266700 h 981075"/>
                      <a:gd name="connsiteX5" fmla="*/ 57150 w 85725"/>
                      <a:gd name="connsiteY5" fmla="*/ 323850 h 981075"/>
                      <a:gd name="connsiteX6" fmla="*/ 76200 w 85725"/>
                      <a:gd name="connsiteY6" fmla="*/ 352425 h 981075"/>
                      <a:gd name="connsiteX7" fmla="*/ 85725 w 85725"/>
                      <a:gd name="connsiteY7" fmla="*/ 381000 h 981075"/>
                      <a:gd name="connsiteX8" fmla="*/ 76200 w 85725"/>
                      <a:gd name="connsiteY8" fmla="*/ 428625 h 981075"/>
                      <a:gd name="connsiteX9" fmla="*/ 47625 w 85725"/>
                      <a:gd name="connsiteY9" fmla="*/ 447675 h 981075"/>
                      <a:gd name="connsiteX10" fmla="*/ 19050 w 85725"/>
                      <a:gd name="connsiteY10" fmla="*/ 476250 h 981075"/>
                      <a:gd name="connsiteX11" fmla="*/ 19050 w 85725"/>
                      <a:gd name="connsiteY11" fmla="*/ 676275 h 981075"/>
                      <a:gd name="connsiteX12" fmla="*/ 38100 w 85725"/>
                      <a:gd name="connsiteY12" fmla="*/ 733425 h 981075"/>
                      <a:gd name="connsiteX13" fmla="*/ 47625 w 85725"/>
                      <a:gd name="connsiteY13" fmla="*/ 904875 h 981075"/>
                      <a:gd name="connsiteX14" fmla="*/ 57150 w 85725"/>
                      <a:gd name="connsiteY14" fmla="*/ 981075 h 981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85725" h="981075">
                        <a:moveTo>
                          <a:pt x="9525" y="0"/>
                        </a:moveTo>
                        <a:cubicBezTo>
                          <a:pt x="43784" y="57098"/>
                          <a:pt x="45580" y="36757"/>
                          <a:pt x="28575" y="104775"/>
                        </a:cubicBezTo>
                        <a:cubicBezTo>
                          <a:pt x="23705" y="124256"/>
                          <a:pt x="15875" y="142875"/>
                          <a:pt x="9525" y="161925"/>
                        </a:cubicBezTo>
                        <a:lnTo>
                          <a:pt x="0" y="190500"/>
                        </a:lnTo>
                        <a:cubicBezTo>
                          <a:pt x="2639" y="203695"/>
                          <a:pt x="9897" y="250225"/>
                          <a:pt x="19050" y="266700"/>
                        </a:cubicBezTo>
                        <a:cubicBezTo>
                          <a:pt x="30169" y="286714"/>
                          <a:pt x="44450" y="304800"/>
                          <a:pt x="57150" y="323850"/>
                        </a:cubicBezTo>
                        <a:cubicBezTo>
                          <a:pt x="63500" y="333375"/>
                          <a:pt x="72580" y="341565"/>
                          <a:pt x="76200" y="352425"/>
                        </a:cubicBezTo>
                        <a:lnTo>
                          <a:pt x="85725" y="381000"/>
                        </a:lnTo>
                        <a:cubicBezTo>
                          <a:pt x="82550" y="396875"/>
                          <a:pt x="84232" y="414569"/>
                          <a:pt x="76200" y="428625"/>
                        </a:cubicBezTo>
                        <a:cubicBezTo>
                          <a:pt x="70520" y="438564"/>
                          <a:pt x="56419" y="440346"/>
                          <a:pt x="47625" y="447675"/>
                        </a:cubicBezTo>
                        <a:cubicBezTo>
                          <a:pt x="37277" y="456299"/>
                          <a:pt x="28575" y="466725"/>
                          <a:pt x="19050" y="476250"/>
                        </a:cubicBezTo>
                        <a:cubicBezTo>
                          <a:pt x="-6968" y="554303"/>
                          <a:pt x="-197" y="522296"/>
                          <a:pt x="19050" y="676275"/>
                        </a:cubicBezTo>
                        <a:cubicBezTo>
                          <a:pt x="21541" y="696200"/>
                          <a:pt x="38100" y="733425"/>
                          <a:pt x="38100" y="733425"/>
                        </a:cubicBezTo>
                        <a:cubicBezTo>
                          <a:pt x="41275" y="790575"/>
                          <a:pt x="42872" y="847835"/>
                          <a:pt x="47625" y="904875"/>
                        </a:cubicBezTo>
                        <a:cubicBezTo>
                          <a:pt x="58194" y="1031702"/>
                          <a:pt x="57150" y="921862"/>
                          <a:pt x="57150" y="981075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Freeform: Shape 42">
                    <a:extLst>
                      <a:ext uri="{FF2B5EF4-FFF2-40B4-BE49-F238E27FC236}">
                        <a16:creationId xmlns:a16="http://schemas.microsoft.com/office/drawing/2014/main" id="{E4C3435B-7D52-434F-B48B-27722F524323}"/>
                      </a:ext>
                    </a:extLst>
                  </p:cNvPr>
                  <p:cNvSpPr/>
                  <p:nvPr/>
                </p:nvSpPr>
                <p:spPr>
                  <a:xfrm rot="14203288">
                    <a:off x="3615362" y="4848225"/>
                    <a:ext cx="428625" cy="628650"/>
                  </a:xfrm>
                  <a:custGeom>
                    <a:avLst/>
                    <a:gdLst>
                      <a:gd name="connsiteX0" fmla="*/ 0 w 428625"/>
                      <a:gd name="connsiteY0" fmla="*/ 0 h 628650"/>
                      <a:gd name="connsiteX1" fmla="*/ 161925 w 428625"/>
                      <a:gd name="connsiteY1" fmla="*/ 142875 h 628650"/>
                      <a:gd name="connsiteX2" fmla="*/ 171450 w 428625"/>
                      <a:gd name="connsiteY2" fmla="*/ 247650 h 628650"/>
                      <a:gd name="connsiteX3" fmla="*/ 209550 w 428625"/>
                      <a:gd name="connsiteY3" fmla="*/ 295275 h 628650"/>
                      <a:gd name="connsiteX4" fmla="*/ 238125 w 428625"/>
                      <a:gd name="connsiteY4" fmla="*/ 323850 h 628650"/>
                      <a:gd name="connsiteX5" fmla="*/ 257175 w 428625"/>
                      <a:gd name="connsiteY5" fmla="*/ 419100 h 628650"/>
                      <a:gd name="connsiteX6" fmla="*/ 266700 w 428625"/>
                      <a:gd name="connsiteY6" fmla="*/ 447675 h 628650"/>
                      <a:gd name="connsiteX7" fmla="*/ 295275 w 428625"/>
                      <a:gd name="connsiteY7" fmla="*/ 466725 h 628650"/>
                      <a:gd name="connsiteX8" fmla="*/ 314325 w 428625"/>
                      <a:gd name="connsiteY8" fmla="*/ 495300 h 628650"/>
                      <a:gd name="connsiteX9" fmla="*/ 342900 w 428625"/>
                      <a:gd name="connsiteY9" fmla="*/ 504825 h 628650"/>
                      <a:gd name="connsiteX10" fmla="*/ 352425 w 428625"/>
                      <a:gd name="connsiteY10" fmla="*/ 561975 h 628650"/>
                      <a:gd name="connsiteX11" fmla="*/ 371475 w 428625"/>
                      <a:gd name="connsiteY11" fmla="*/ 590550 h 628650"/>
                      <a:gd name="connsiteX12" fmla="*/ 381000 w 428625"/>
                      <a:gd name="connsiteY12" fmla="*/ 619125 h 628650"/>
                      <a:gd name="connsiteX13" fmla="*/ 428625 w 428625"/>
                      <a:gd name="connsiteY13" fmla="*/ 628650 h 628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428625" h="628650">
                        <a:moveTo>
                          <a:pt x="0" y="0"/>
                        </a:moveTo>
                        <a:cubicBezTo>
                          <a:pt x="53975" y="47625"/>
                          <a:pt x="120952" y="83692"/>
                          <a:pt x="161925" y="142875"/>
                        </a:cubicBezTo>
                        <a:cubicBezTo>
                          <a:pt x="181887" y="171708"/>
                          <a:pt x="166490" y="212933"/>
                          <a:pt x="171450" y="247650"/>
                        </a:cubicBezTo>
                        <a:cubicBezTo>
                          <a:pt x="176944" y="286107"/>
                          <a:pt x="181345" y="271771"/>
                          <a:pt x="209550" y="295275"/>
                        </a:cubicBezTo>
                        <a:cubicBezTo>
                          <a:pt x="219898" y="303899"/>
                          <a:pt x="228600" y="314325"/>
                          <a:pt x="238125" y="323850"/>
                        </a:cubicBezTo>
                        <a:cubicBezTo>
                          <a:pt x="259644" y="388408"/>
                          <a:pt x="235285" y="309651"/>
                          <a:pt x="257175" y="419100"/>
                        </a:cubicBezTo>
                        <a:cubicBezTo>
                          <a:pt x="259144" y="428945"/>
                          <a:pt x="260428" y="439835"/>
                          <a:pt x="266700" y="447675"/>
                        </a:cubicBezTo>
                        <a:cubicBezTo>
                          <a:pt x="273851" y="456614"/>
                          <a:pt x="285750" y="460375"/>
                          <a:pt x="295275" y="466725"/>
                        </a:cubicBezTo>
                        <a:cubicBezTo>
                          <a:pt x="301625" y="476250"/>
                          <a:pt x="305386" y="488149"/>
                          <a:pt x="314325" y="495300"/>
                        </a:cubicBezTo>
                        <a:cubicBezTo>
                          <a:pt x="322165" y="501572"/>
                          <a:pt x="337919" y="496108"/>
                          <a:pt x="342900" y="504825"/>
                        </a:cubicBezTo>
                        <a:cubicBezTo>
                          <a:pt x="352482" y="521593"/>
                          <a:pt x="346318" y="543653"/>
                          <a:pt x="352425" y="561975"/>
                        </a:cubicBezTo>
                        <a:cubicBezTo>
                          <a:pt x="356045" y="572835"/>
                          <a:pt x="366355" y="580311"/>
                          <a:pt x="371475" y="590550"/>
                        </a:cubicBezTo>
                        <a:cubicBezTo>
                          <a:pt x="375965" y="599530"/>
                          <a:pt x="372646" y="613556"/>
                          <a:pt x="381000" y="619125"/>
                        </a:cubicBezTo>
                        <a:cubicBezTo>
                          <a:pt x="394470" y="628105"/>
                          <a:pt x="428625" y="628650"/>
                          <a:pt x="428625" y="628650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99D3989E-A162-446D-BC24-DBF75F80D465}"/>
                      </a:ext>
                    </a:extLst>
                  </p:cNvPr>
                  <p:cNvSpPr txBox="1"/>
                  <p:nvPr/>
                </p:nvSpPr>
                <p:spPr>
                  <a:xfrm>
                    <a:off x="3641500" y="5787817"/>
                    <a:ext cx="837575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/>
                      <a:t>Primary</a:t>
                    </a:r>
                  </a:p>
                </p:txBody>
              </p:sp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F801EC10-4C57-4309-8DFA-C2A61321D854}"/>
                      </a:ext>
                    </a:extLst>
                  </p:cNvPr>
                  <p:cNvSpPr txBox="1"/>
                  <p:nvPr/>
                </p:nvSpPr>
                <p:spPr>
                  <a:xfrm rot="17838318">
                    <a:off x="3125766" y="5128724"/>
                    <a:ext cx="837575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/>
                      <a:t>Seminal</a:t>
                    </a:r>
                  </a:p>
                </p:txBody>
              </p:sp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A6DB9A1F-DBAA-41FB-BB3D-4FE3E04C75BC}"/>
                      </a:ext>
                    </a:extLst>
                  </p:cNvPr>
                  <p:cNvSpPr txBox="1"/>
                  <p:nvPr/>
                </p:nvSpPr>
                <p:spPr>
                  <a:xfrm rot="3902865">
                    <a:off x="4036171" y="5020042"/>
                    <a:ext cx="837575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/>
                      <a:t>Seminal</a:t>
                    </a:r>
                  </a:p>
                </p:txBody>
              </p:sp>
            </p:grpSp>
          </p:grpSp>
        </p:grp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B540E335-857F-43C0-B717-2B4E9F9670FA}"/>
                </a:ext>
              </a:extLst>
            </p:cNvPr>
            <p:cNvSpPr txBox="1"/>
            <p:nvPr/>
          </p:nvSpPr>
          <p:spPr>
            <a:xfrm>
              <a:off x="6335273" y="855194"/>
              <a:ext cx="22677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High light</a:t>
              </a:r>
            </a:p>
            <a:p>
              <a:pPr algn="ctr"/>
              <a:r>
                <a:rPr lang="en-US" dirty="0"/>
                <a:t>Seminals excised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3563012F-CA2E-4E5F-B7EC-68DE81F025C2}"/>
              </a:ext>
            </a:extLst>
          </p:cNvPr>
          <p:cNvGrpSpPr/>
          <p:nvPr/>
        </p:nvGrpSpPr>
        <p:grpSpPr>
          <a:xfrm>
            <a:off x="8257237" y="861538"/>
            <a:ext cx="2267759" cy="4822574"/>
            <a:chOff x="8257237" y="861538"/>
            <a:chExt cx="2267759" cy="4822574"/>
          </a:xfrm>
        </p:grpSpPr>
        <p:pic>
          <p:nvPicPr>
            <p:cNvPr id="106" name="Graphic 105" descr="Close">
              <a:extLst>
                <a:ext uri="{FF2B5EF4-FFF2-40B4-BE49-F238E27FC236}">
                  <a16:creationId xmlns:a16="http://schemas.microsoft.com/office/drawing/2014/main" id="{98BDC4CE-017A-42A3-A162-509E6D49B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128751" y="5265012"/>
              <a:ext cx="809625" cy="419100"/>
            </a:xfrm>
            <a:prstGeom prst="rect">
              <a:avLst/>
            </a:prstGeom>
          </p:spPr>
        </p:pic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A5608F90-6A39-40DC-94DE-87915C9668BB}"/>
                </a:ext>
              </a:extLst>
            </p:cNvPr>
            <p:cNvGrpSpPr/>
            <p:nvPr/>
          </p:nvGrpSpPr>
          <p:grpSpPr>
            <a:xfrm>
              <a:off x="8257237" y="861538"/>
              <a:ext cx="2267759" cy="4763789"/>
              <a:chOff x="8372135" y="799692"/>
              <a:chExt cx="2267759" cy="4763789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D939E0D3-3733-42A4-AD13-9087B184D893}"/>
                  </a:ext>
                </a:extLst>
              </p:cNvPr>
              <p:cNvGrpSpPr/>
              <p:nvPr/>
            </p:nvGrpSpPr>
            <p:grpSpPr>
              <a:xfrm>
                <a:off x="8996098" y="1492016"/>
                <a:ext cx="1202203" cy="4071465"/>
                <a:chOff x="4905244" y="1478917"/>
                <a:chExt cx="1202203" cy="4071465"/>
              </a:xfrm>
            </p:grpSpPr>
            <p:pic>
              <p:nvPicPr>
                <p:cNvPr id="78" name="Graphic 77" descr="Cloud">
                  <a:extLst>
                    <a:ext uri="{FF2B5EF4-FFF2-40B4-BE49-F238E27FC236}">
                      <a16:creationId xmlns:a16="http://schemas.microsoft.com/office/drawing/2014/main" id="{8C3B38B5-DD9F-4C6D-817B-6A142E6611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78407" y="1478917"/>
                  <a:ext cx="914400" cy="914400"/>
                </a:xfrm>
                <a:prstGeom prst="rect">
                  <a:avLst/>
                </a:prstGeom>
              </p:spPr>
            </p:pic>
            <p:grpSp>
              <p:nvGrpSpPr>
                <p:cNvPr id="79" name="Group 78">
                  <a:extLst>
                    <a:ext uri="{FF2B5EF4-FFF2-40B4-BE49-F238E27FC236}">
                      <a16:creationId xmlns:a16="http://schemas.microsoft.com/office/drawing/2014/main" id="{8859277A-42FF-40EB-B707-96979A9146C6}"/>
                    </a:ext>
                  </a:extLst>
                </p:cNvPr>
                <p:cNvGrpSpPr/>
                <p:nvPr/>
              </p:nvGrpSpPr>
              <p:grpSpPr>
                <a:xfrm>
                  <a:off x="4905244" y="3423907"/>
                  <a:ext cx="1202203" cy="2126475"/>
                  <a:chOff x="2593510" y="4617536"/>
                  <a:chExt cx="1202203" cy="2126475"/>
                </a:xfrm>
              </p:grpSpPr>
              <p:sp>
                <p:nvSpPr>
                  <p:cNvPr id="81" name="Freeform: Shape 80">
                    <a:extLst>
                      <a:ext uri="{FF2B5EF4-FFF2-40B4-BE49-F238E27FC236}">
                        <a16:creationId xmlns:a16="http://schemas.microsoft.com/office/drawing/2014/main" id="{49222EA8-9051-4737-AD17-08BC445889B9}"/>
                      </a:ext>
                    </a:extLst>
                  </p:cNvPr>
                  <p:cNvSpPr/>
                  <p:nvPr/>
                </p:nvSpPr>
                <p:spPr>
                  <a:xfrm>
                    <a:off x="3185604" y="5444707"/>
                    <a:ext cx="428625" cy="628650"/>
                  </a:xfrm>
                  <a:custGeom>
                    <a:avLst/>
                    <a:gdLst>
                      <a:gd name="connsiteX0" fmla="*/ 0 w 428625"/>
                      <a:gd name="connsiteY0" fmla="*/ 0 h 628650"/>
                      <a:gd name="connsiteX1" fmla="*/ 161925 w 428625"/>
                      <a:gd name="connsiteY1" fmla="*/ 142875 h 628650"/>
                      <a:gd name="connsiteX2" fmla="*/ 171450 w 428625"/>
                      <a:gd name="connsiteY2" fmla="*/ 247650 h 628650"/>
                      <a:gd name="connsiteX3" fmla="*/ 209550 w 428625"/>
                      <a:gd name="connsiteY3" fmla="*/ 295275 h 628650"/>
                      <a:gd name="connsiteX4" fmla="*/ 238125 w 428625"/>
                      <a:gd name="connsiteY4" fmla="*/ 323850 h 628650"/>
                      <a:gd name="connsiteX5" fmla="*/ 257175 w 428625"/>
                      <a:gd name="connsiteY5" fmla="*/ 419100 h 628650"/>
                      <a:gd name="connsiteX6" fmla="*/ 266700 w 428625"/>
                      <a:gd name="connsiteY6" fmla="*/ 447675 h 628650"/>
                      <a:gd name="connsiteX7" fmla="*/ 295275 w 428625"/>
                      <a:gd name="connsiteY7" fmla="*/ 466725 h 628650"/>
                      <a:gd name="connsiteX8" fmla="*/ 314325 w 428625"/>
                      <a:gd name="connsiteY8" fmla="*/ 495300 h 628650"/>
                      <a:gd name="connsiteX9" fmla="*/ 342900 w 428625"/>
                      <a:gd name="connsiteY9" fmla="*/ 504825 h 628650"/>
                      <a:gd name="connsiteX10" fmla="*/ 352425 w 428625"/>
                      <a:gd name="connsiteY10" fmla="*/ 561975 h 628650"/>
                      <a:gd name="connsiteX11" fmla="*/ 371475 w 428625"/>
                      <a:gd name="connsiteY11" fmla="*/ 590550 h 628650"/>
                      <a:gd name="connsiteX12" fmla="*/ 381000 w 428625"/>
                      <a:gd name="connsiteY12" fmla="*/ 619125 h 628650"/>
                      <a:gd name="connsiteX13" fmla="*/ 428625 w 428625"/>
                      <a:gd name="connsiteY13" fmla="*/ 628650 h 628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428625" h="628650">
                        <a:moveTo>
                          <a:pt x="0" y="0"/>
                        </a:moveTo>
                        <a:cubicBezTo>
                          <a:pt x="53975" y="47625"/>
                          <a:pt x="120952" y="83692"/>
                          <a:pt x="161925" y="142875"/>
                        </a:cubicBezTo>
                        <a:cubicBezTo>
                          <a:pt x="181887" y="171708"/>
                          <a:pt x="166490" y="212933"/>
                          <a:pt x="171450" y="247650"/>
                        </a:cubicBezTo>
                        <a:cubicBezTo>
                          <a:pt x="176944" y="286107"/>
                          <a:pt x="181345" y="271771"/>
                          <a:pt x="209550" y="295275"/>
                        </a:cubicBezTo>
                        <a:cubicBezTo>
                          <a:pt x="219898" y="303899"/>
                          <a:pt x="228600" y="314325"/>
                          <a:pt x="238125" y="323850"/>
                        </a:cubicBezTo>
                        <a:cubicBezTo>
                          <a:pt x="259644" y="388408"/>
                          <a:pt x="235285" y="309651"/>
                          <a:pt x="257175" y="419100"/>
                        </a:cubicBezTo>
                        <a:cubicBezTo>
                          <a:pt x="259144" y="428945"/>
                          <a:pt x="260428" y="439835"/>
                          <a:pt x="266700" y="447675"/>
                        </a:cubicBezTo>
                        <a:cubicBezTo>
                          <a:pt x="273851" y="456614"/>
                          <a:pt x="285750" y="460375"/>
                          <a:pt x="295275" y="466725"/>
                        </a:cubicBezTo>
                        <a:cubicBezTo>
                          <a:pt x="301625" y="476250"/>
                          <a:pt x="305386" y="488149"/>
                          <a:pt x="314325" y="495300"/>
                        </a:cubicBezTo>
                        <a:cubicBezTo>
                          <a:pt x="322165" y="501572"/>
                          <a:pt x="337919" y="496108"/>
                          <a:pt x="342900" y="504825"/>
                        </a:cubicBezTo>
                        <a:cubicBezTo>
                          <a:pt x="352482" y="521593"/>
                          <a:pt x="346318" y="543653"/>
                          <a:pt x="352425" y="561975"/>
                        </a:cubicBezTo>
                        <a:cubicBezTo>
                          <a:pt x="356045" y="572835"/>
                          <a:pt x="366355" y="580311"/>
                          <a:pt x="371475" y="590550"/>
                        </a:cubicBezTo>
                        <a:cubicBezTo>
                          <a:pt x="375965" y="599530"/>
                          <a:pt x="372646" y="613556"/>
                          <a:pt x="381000" y="619125"/>
                        </a:cubicBezTo>
                        <a:cubicBezTo>
                          <a:pt x="394470" y="628105"/>
                          <a:pt x="428625" y="628650"/>
                          <a:pt x="428625" y="628650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2" name="Group 81">
                    <a:extLst>
                      <a:ext uri="{FF2B5EF4-FFF2-40B4-BE49-F238E27FC236}">
                        <a16:creationId xmlns:a16="http://schemas.microsoft.com/office/drawing/2014/main" id="{C6CC608C-1F4B-451A-8404-6AE2DD58B7FC}"/>
                      </a:ext>
                    </a:extLst>
                  </p:cNvPr>
                  <p:cNvGrpSpPr/>
                  <p:nvPr/>
                </p:nvGrpSpPr>
                <p:grpSpPr>
                  <a:xfrm>
                    <a:off x="2593510" y="4617536"/>
                    <a:ext cx="1202203" cy="2126475"/>
                    <a:chOff x="3393949" y="4001294"/>
                    <a:chExt cx="1202203" cy="2126475"/>
                  </a:xfrm>
                </p:grpSpPr>
                <p:pic>
                  <p:nvPicPr>
                    <p:cNvPr id="83" name="Graphic 82" descr="Plant">
                      <a:extLst>
                        <a:ext uri="{FF2B5EF4-FFF2-40B4-BE49-F238E27FC236}">
                          <a16:creationId xmlns:a16="http://schemas.microsoft.com/office/drawing/2014/main" id="{4F2DC8D1-FD76-4491-A29B-72BBD97BB60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5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514725" y="4001294"/>
                      <a:ext cx="914400" cy="91440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84" name="Freeform: Shape 83">
                      <a:extLst>
                        <a:ext uri="{FF2B5EF4-FFF2-40B4-BE49-F238E27FC236}">
                          <a16:creationId xmlns:a16="http://schemas.microsoft.com/office/drawing/2014/main" id="{A9868B8C-48EB-49B0-A70D-9D1F0C4EFF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81450" y="4848225"/>
                      <a:ext cx="85725" cy="981075"/>
                    </a:xfrm>
                    <a:custGeom>
                      <a:avLst/>
                      <a:gdLst>
                        <a:gd name="connsiteX0" fmla="*/ 9525 w 85725"/>
                        <a:gd name="connsiteY0" fmla="*/ 0 h 981075"/>
                        <a:gd name="connsiteX1" fmla="*/ 28575 w 85725"/>
                        <a:gd name="connsiteY1" fmla="*/ 104775 h 981075"/>
                        <a:gd name="connsiteX2" fmla="*/ 9525 w 85725"/>
                        <a:gd name="connsiteY2" fmla="*/ 161925 h 981075"/>
                        <a:gd name="connsiteX3" fmla="*/ 0 w 85725"/>
                        <a:gd name="connsiteY3" fmla="*/ 190500 h 981075"/>
                        <a:gd name="connsiteX4" fmla="*/ 19050 w 85725"/>
                        <a:gd name="connsiteY4" fmla="*/ 266700 h 981075"/>
                        <a:gd name="connsiteX5" fmla="*/ 57150 w 85725"/>
                        <a:gd name="connsiteY5" fmla="*/ 323850 h 981075"/>
                        <a:gd name="connsiteX6" fmla="*/ 76200 w 85725"/>
                        <a:gd name="connsiteY6" fmla="*/ 352425 h 981075"/>
                        <a:gd name="connsiteX7" fmla="*/ 85725 w 85725"/>
                        <a:gd name="connsiteY7" fmla="*/ 381000 h 981075"/>
                        <a:gd name="connsiteX8" fmla="*/ 76200 w 85725"/>
                        <a:gd name="connsiteY8" fmla="*/ 428625 h 981075"/>
                        <a:gd name="connsiteX9" fmla="*/ 47625 w 85725"/>
                        <a:gd name="connsiteY9" fmla="*/ 447675 h 981075"/>
                        <a:gd name="connsiteX10" fmla="*/ 19050 w 85725"/>
                        <a:gd name="connsiteY10" fmla="*/ 476250 h 981075"/>
                        <a:gd name="connsiteX11" fmla="*/ 19050 w 85725"/>
                        <a:gd name="connsiteY11" fmla="*/ 676275 h 981075"/>
                        <a:gd name="connsiteX12" fmla="*/ 38100 w 85725"/>
                        <a:gd name="connsiteY12" fmla="*/ 733425 h 981075"/>
                        <a:gd name="connsiteX13" fmla="*/ 47625 w 85725"/>
                        <a:gd name="connsiteY13" fmla="*/ 904875 h 981075"/>
                        <a:gd name="connsiteX14" fmla="*/ 57150 w 85725"/>
                        <a:gd name="connsiteY14" fmla="*/ 981075 h 9810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85725" h="981075">
                          <a:moveTo>
                            <a:pt x="9525" y="0"/>
                          </a:moveTo>
                          <a:cubicBezTo>
                            <a:pt x="43784" y="57098"/>
                            <a:pt x="45580" y="36757"/>
                            <a:pt x="28575" y="104775"/>
                          </a:cubicBezTo>
                          <a:cubicBezTo>
                            <a:pt x="23705" y="124256"/>
                            <a:pt x="15875" y="142875"/>
                            <a:pt x="9525" y="161925"/>
                          </a:cubicBezTo>
                          <a:lnTo>
                            <a:pt x="0" y="190500"/>
                          </a:lnTo>
                          <a:cubicBezTo>
                            <a:pt x="2639" y="203695"/>
                            <a:pt x="9897" y="250225"/>
                            <a:pt x="19050" y="266700"/>
                          </a:cubicBezTo>
                          <a:cubicBezTo>
                            <a:pt x="30169" y="286714"/>
                            <a:pt x="44450" y="304800"/>
                            <a:pt x="57150" y="323850"/>
                          </a:cubicBezTo>
                          <a:cubicBezTo>
                            <a:pt x="63500" y="333375"/>
                            <a:pt x="72580" y="341565"/>
                            <a:pt x="76200" y="352425"/>
                          </a:cubicBezTo>
                          <a:lnTo>
                            <a:pt x="85725" y="381000"/>
                          </a:lnTo>
                          <a:cubicBezTo>
                            <a:pt x="82550" y="396875"/>
                            <a:pt x="84232" y="414569"/>
                            <a:pt x="76200" y="428625"/>
                          </a:cubicBezTo>
                          <a:cubicBezTo>
                            <a:pt x="70520" y="438564"/>
                            <a:pt x="56419" y="440346"/>
                            <a:pt x="47625" y="447675"/>
                          </a:cubicBezTo>
                          <a:cubicBezTo>
                            <a:pt x="37277" y="456299"/>
                            <a:pt x="28575" y="466725"/>
                            <a:pt x="19050" y="476250"/>
                          </a:cubicBezTo>
                          <a:cubicBezTo>
                            <a:pt x="-6968" y="554303"/>
                            <a:pt x="-197" y="522296"/>
                            <a:pt x="19050" y="676275"/>
                          </a:cubicBezTo>
                          <a:cubicBezTo>
                            <a:pt x="21541" y="696200"/>
                            <a:pt x="38100" y="733425"/>
                            <a:pt x="38100" y="733425"/>
                          </a:cubicBezTo>
                          <a:cubicBezTo>
                            <a:pt x="41275" y="790575"/>
                            <a:pt x="42872" y="847835"/>
                            <a:pt x="47625" y="904875"/>
                          </a:cubicBezTo>
                          <a:cubicBezTo>
                            <a:pt x="58194" y="1031702"/>
                            <a:pt x="57150" y="921862"/>
                            <a:pt x="57150" y="981075"/>
                          </a:cubicBezTo>
                        </a:path>
                      </a:pathLst>
                    </a:custGeom>
                    <a:noFill/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5" name="Freeform: Shape 84">
                      <a:extLst>
                        <a:ext uri="{FF2B5EF4-FFF2-40B4-BE49-F238E27FC236}">
                          <a16:creationId xmlns:a16="http://schemas.microsoft.com/office/drawing/2014/main" id="{0BF000DA-CE22-44E9-851B-67E53B703A2C}"/>
                        </a:ext>
                      </a:extLst>
                    </p:cNvPr>
                    <p:cNvSpPr/>
                    <p:nvPr/>
                  </p:nvSpPr>
                  <p:spPr>
                    <a:xfrm rot="14203288">
                      <a:off x="3615362" y="4848225"/>
                      <a:ext cx="428625" cy="628650"/>
                    </a:xfrm>
                    <a:custGeom>
                      <a:avLst/>
                      <a:gdLst>
                        <a:gd name="connsiteX0" fmla="*/ 0 w 428625"/>
                        <a:gd name="connsiteY0" fmla="*/ 0 h 628650"/>
                        <a:gd name="connsiteX1" fmla="*/ 161925 w 428625"/>
                        <a:gd name="connsiteY1" fmla="*/ 142875 h 628650"/>
                        <a:gd name="connsiteX2" fmla="*/ 171450 w 428625"/>
                        <a:gd name="connsiteY2" fmla="*/ 247650 h 628650"/>
                        <a:gd name="connsiteX3" fmla="*/ 209550 w 428625"/>
                        <a:gd name="connsiteY3" fmla="*/ 295275 h 628650"/>
                        <a:gd name="connsiteX4" fmla="*/ 238125 w 428625"/>
                        <a:gd name="connsiteY4" fmla="*/ 323850 h 628650"/>
                        <a:gd name="connsiteX5" fmla="*/ 257175 w 428625"/>
                        <a:gd name="connsiteY5" fmla="*/ 419100 h 628650"/>
                        <a:gd name="connsiteX6" fmla="*/ 266700 w 428625"/>
                        <a:gd name="connsiteY6" fmla="*/ 447675 h 628650"/>
                        <a:gd name="connsiteX7" fmla="*/ 295275 w 428625"/>
                        <a:gd name="connsiteY7" fmla="*/ 466725 h 628650"/>
                        <a:gd name="connsiteX8" fmla="*/ 314325 w 428625"/>
                        <a:gd name="connsiteY8" fmla="*/ 495300 h 628650"/>
                        <a:gd name="connsiteX9" fmla="*/ 342900 w 428625"/>
                        <a:gd name="connsiteY9" fmla="*/ 504825 h 628650"/>
                        <a:gd name="connsiteX10" fmla="*/ 352425 w 428625"/>
                        <a:gd name="connsiteY10" fmla="*/ 561975 h 628650"/>
                        <a:gd name="connsiteX11" fmla="*/ 371475 w 428625"/>
                        <a:gd name="connsiteY11" fmla="*/ 590550 h 628650"/>
                        <a:gd name="connsiteX12" fmla="*/ 381000 w 428625"/>
                        <a:gd name="connsiteY12" fmla="*/ 619125 h 628650"/>
                        <a:gd name="connsiteX13" fmla="*/ 428625 w 428625"/>
                        <a:gd name="connsiteY13" fmla="*/ 628650 h 6286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428625" h="628650">
                          <a:moveTo>
                            <a:pt x="0" y="0"/>
                          </a:moveTo>
                          <a:cubicBezTo>
                            <a:pt x="53975" y="47625"/>
                            <a:pt x="120952" y="83692"/>
                            <a:pt x="161925" y="142875"/>
                          </a:cubicBezTo>
                          <a:cubicBezTo>
                            <a:pt x="181887" y="171708"/>
                            <a:pt x="166490" y="212933"/>
                            <a:pt x="171450" y="247650"/>
                          </a:cubicBezTo>
                          <a:cubicBezTo>
                            <a:pt x="176944" y="286107"/>
                            <a:pt x="181345" y="271771"/>
                            <a:pt x="209550" y="295275"/>
                          </a:cubicBezTo>
                          <a:cubicBezTo>
                            <a:pt x="219898" y="303899"/>
                            <a:pt x="228600" y="314325"/>
                            <a:pt x="238125" y="323850"/>
                          </a:cubicBezTo>
                          <a:cubicBezTo>
                            <a:pt x="259644" y="388408"/>
                            <a:pt x="235285" y="309651"/>
                            <a:pt x="257175" y="419100"/>
                          </a:cubicBezTo>
                          <a:cubicBezTo>
                            <a:pt x="259144" y="428945"/>
                            <a:pt x="260428" y="439835"/>
                            <a:pt x="266700" y="447675"/>
                          </a:cubicBezTo>
                          <a:cubicBezTo>
                            <a:pt x="273851" y="456614"/>
                            <a:pt x="285750" y="460375"/>
                            <a:pt x="295275" y="466725"/>
                          </a:cubicBezTo>
                          <a:cubicBezTo>
                            <a:pt x="301625" y="476250"/>
                            <a:pt x="305386" y="488149"/>
                            <a:pt x="314325" y="495300"/>
                          </a:cubicBezTo>
                          <a:cubicBezTo>
                            <a:pt x="322165" y="501572"/>
                            <a:pt x="337919" y="496108"/>
                            <a:pt x="342900" y="504825"/>
                          </a:cubicBezTo>
                          <a:cubicBezTo>
                            <a:pt x="352482" y="521593"/>
                            <a:pt x="346318" y="543653"/>
                            <a:pt x="352425" y="561975"/>
                          </a:cubicBezTo>
                          <a:cubicBezTo>
                            <a:pt x="356045" y="572835"/>
                            <a:pt x="366355" y="580311"/>
                            <a:pt x="371475" y="590550"/>
                          </a:cubicBezTo>
                          <a:cubicBezTo>
                            <a:pt x="375965" y="599530"/>
                            <a:pt x="372646" y="613556"/>
                            <a:pt x="381000" y="619125"/>
                          </a:cubicBezTo>
                          <a:cubicBezTo>
                            <a:pt x="394470" y="628105"/>
                            <a:pt x="428625" y="628650"/>
                            <a:pt x="428625" y="628650"/>
                          </a:cubicBezTo>
                        </a:path>
                      </a:pathLst>
                    </a:cu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" name="TextBox 85">
                      <a:extLst>
                        <a:ext uri="{FF2B5EF4-FFF2-40B4-BE49-F238E27FC236}">
                          <a16:creationId xmlns:a16="http://schemas.microsoft.com/office/drawing/2014/main" id="{A1DC81F0-D3F8-428C-80F8-14EE4CA7E2F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641500" y="5789215"/>
                      <a:ext cx="837575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600" dirty="0"/>
                        <a:t>Primary</a:t>
                      </a:r>
                    </a:p>
                  </p:txBody>
                </p:sp>
                <p:sp>
                  <p:nvSpPr>
                    <p:cNvPr id="87" name="TextBox 86">
                      <a:extLst>
                        <a:ext uri="{FF2B5EF4-FFF2-40B4-BE49-F238E27FC236}">
                          <a16:creationId xmlns:a16="http://schemas.microsoft.com/office/drawing/2014/main" id="{97BC63FC-E5E2-4D70-9F24-78E1844AD460}"/>
                        </a:ext>
                      </a:extLst>
                    </p:cNvPr>
                    <p:cNvSpPr txBox="1"/>
                    <p:nvPr/>
                  </p:nvSpPr>
                  <p:spPr>
                    <a:xfrm rot="17838318">
                      <a:off x="3144438" y="5184081"/>
                      <a:ext cx="837575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600" dirty="0"/>
                        <a:t>Seminal</a:t>
                      </a:r>
                    </a:p>
                  </p:txBody>
                </p:sp>
                <p:sp>
                  <p:nvSpPr>
                    <p:cNvPr id="88" name="TextBox 87">
                      <a:extLst>
                        <a:ext uri="{FF2B5EF4-FFF2-40B4-BE49-F238E27FC236}">
                          <a16:creationId xmlns:a16="http://schemas.microsoft.com/office/drawing/2014/main" id="{724A3B72-0054-4686-AFE5-812599CABCAD}"/>
                        </a:ext>
                      </a:extLst>
                    </p:cNvPr>
                    <p:cNvSpPr txBox="1"/>
                    <p:nvPr/>
                  </p:nvSpPr>
                  <p:spPr>
                    <a:xfrm rot="3902865">
                      <a:off x="4008087" y="5057359"/>
                      <a:ext cx="837575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600" dirty="0"/>
                        <a:t>Seminal</a:t>
                      </a:r>
                    </a:p>
                  </p:txBody>
                </p:sp>
              </p:grpSp>
            </p:grpSp>
            <p:pic>
              <p:nvPicPr>
                <p:cNvPr id="80" name="Graphic 79" descr="Saw">
                  <a:extLst>
                    <a:ext uri="{FF2B5EF4-FFF2-40B4-BE49-F238E27FC236}">
                      <a16:creationId xmlns:a16="http://schemas.microsoft.com/office/drawing/2014/main" id="{88A11F59-C02D-4C02-AD5C-2175F43D66B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54735" y="2399436"/>
                  <a:ext cx="914400" cy="914400"/>
                </a:xfrm>
                <a:prstGeom prst="rect">
                  <a:avLst/>
                </a:prstGeom>
              </p:spPr>
            </p:pic>
          </p:grp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E0106C52-2853-457D-A4A1-B7251A92A61E}"/>
                  </a:ext>
                </a:extLst>
              </p:cNvPr>
              <p:cNvSpPr txBox="1"/>
              <p:nvPr/>
            </p:nvSpPr>
            <p:spPr>
              <a:xfrm>
                <a:off x="8372135" y="799692"/>
                <a:ext cx="226775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Low light</a:t>
                </a:r>
              </a:p>
              <a:p>
                <a:pPr algn="ctr"/>
                <a:r>
                  <a:rPr lang="en-US" dirty="0"/>
                  <a:t>Primary excised</a:t>
                </a:r>
              </a:p>
            </p:txBody>
          </p:sp>
        </p:grp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0A0BCAD9-E140-4EAA-B018-097EFDC5FE2A}"/>
              </a:ext>
            </a:extLst>
          </p:cNvPr>
          <p:cNvGrpSpPr/>
          <p:nvPr/>
        </p:nvGrpSpPr>
        <p:grpSpPr>
          <a:xfrm>
            <a:off x="10071922" y="846463"/>
            <a:ext cx="2267759" cy="4723291"/>
            <a:chOff x="10071922" y="846463"/>
            <a:chExt cx="2267759" cy="4723291"/>
          </a:xfrm>
        </p:grpSpPr>
        <p:pic>
          <p:nvPicPr>
            <p:cNvPr id="108" name="Graphic 107" descr="Close">
              <a:extLst>
                <a:ext uri="{FF2B5EF4-FFF2-40B4-BE49-F238E27FC236}">
                  <a16:creationId xmlns:a16="http://schemas.microsoft.com/office/drawing/2014/main" id="{CF5C3721-BC99-41DB-B4B7-67356DCA3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3851810">
              <a:off x="11418784" y="4423152"/>
              <a:ext cx="809625" cy="419100"/>
            </a:xfrm>
            <a:prstGeom prst="rect">
              <a:avLst/>
            </a:prstGeom>
          </p:spPr>
        </p:pic>
        <p:pic>
          <p:nvPicPr>
            <p:cNvPr id="105" name="Graphic 104" descr="Close">
              <a:extLst>
                <a:ext uri="{FF2B5EF4-FFF2-40B4-BE49-F238E27FC236}">
                  <a16:creationId xmlns:a16="http://schemas.microsoft.com/office/drawing/2014/main" id="{73DEE84C-E197-475C-9CA3-A5F7C6139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7798146">
              <a:off x="10534539" y="4559938"/>
              <a:ext cx="809625" cy="419100"/>
            </a:xfrm>
            <a:prstGeom prst="rect">
              <a:avLst/>
            </a:prstGeom>
          </p:spPr>
        </p:pic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F04914CB-8F4D-47A3-986B-A138DD56876B}"/>
                </a:ext>
              </a:extLst>
            </p:cNvPr>
            <p:cNvGrpSpPr/>
            <p:nvPr/>
          </p:nvGrpSpPr>
          <p:grpSpPr>
            <a:xfrm>
              <a:off x="10071922" y="846463"/>
              <a:ext cx="2267759" cy="4723291"/>
              <a:chOff x="10071922" y="846463"/>
              <a:chExt cx="2267759" cy="4723291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7CAA29A8-5E88-4F0A-9D7B-9EC69B2C25AE}"/>
                  </a:ext>
                </a:extLst>
              </p:cNvPr>
              <p:cNvGrpSpPr/>
              <p:nvPr/>
            </p:nvGrpSpPr>
            <p:grpSpPr>
              <a:xfrm>
                <a:off x="10770077" y="1499687"/>
                <a:ext cx="1233168" cy="4070067"/>
                <a:chOff x="4905244" y="1478917"/>
                <a:chExt cx="1233168" cy="4070067"/>
              </a:xfrm>
            </p:grpSpPr>
            <p:pic>
              <p:nvPicPr>
                <p:cNvPr id="37" name="Graphic 36" descr="Cloud">
                  <a:extLst>
                    <a:ext uri="{FF2B5EF4-FFF2-40B4-BE49-F238E27FC236}">
                      <a16:creationId xmlns:a16="http://schemas.microsoft.com/office/drawing/2014/main" id="{73C2B52D-B614-4396-856C-8E9832BC43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78407" y="1478917"/>
                  <a:ext cx="914400" cy="914400"/>
                </a:xfrm>
                <a:prstGeom prst="rect">
                  <a:avLst/>
                </a:prstGeom>
              </p:spPr>
            </p:pic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2609FBA7-09AE-4564-9918-968244125B32}"/>
                    </a:ext>
                  </a:extLst>
                </p:cNvPr>
                <p:cNvGrpSpPr/>
                <p:nvPr/>
              </p:nvGrpSpPr>
              <p:grpSpPr>
                <a:xfrm>
                  <a:off x="4905244" y="3423907"/>
                  <a:ext cx="1233168" cy="2125077"/>
                  <a:chOff x="2593510" y="4617536"/>
                  <a:chExt cx="1233168" cy="2125077"/>
                </a:xfrm>
              </p:grpSpPr>
              <p:sp>
                <p:nvSpPr>
                  <p:cNvPr id="48" name="Freeform: Shape 47">
                    <a:extLst>
                      <a:ext uri="{FF2B5EF4-FFF2-40B4-BE49-F238E27FC236}">
                        <a16:creationId xmlns:a16="http://schemas.microsoft.com/office/drawing/2014/main" id="{047AEE07-F958-487C-A445-BA5EE303A0F7}"/>
                      </a:ext>
                    </a:extLst>
                  </p:cNvPr>
                  <p:cNvSpPr/>
                  <p:nvPr/>
                </p:nvSpPr>
                <p:spPr>
                  <a:xfrm>
                    <a:off x="3185604" y="5444707"/>
                    <a:ext cx="428625" cy="628650"/>
                  </a:xfrm>
                  <a:custGeom>
                    <a:avLst/>
                    <a:gdLst>
                      <a:gd name="connsiteX0" fmla="*/ 0 w 428625"/>
                      <a:gd name="connsiteY0" fmla="*/ 0 h 628650"/>
                      <a:gd name="connsiteX1" fmla="*/ 161925 w 428625"/>
                      <a:gd name="connsiteY1" fmla="*/ 142875 h 628650"/>
                      <a:gd name="connsiteX2" fmla="*/ 171450 w 428625"/>
                      <a:gd name="connsiteY2" fmla="*/ 247650 h 628650"/>
                      <a:gd name="connsiteX3" fmla="*/ 209550 w 428625"/>
                      <a:gd name="connsiteY3" fmla="*/ 295275 h 628650"/>
                      <a:gd name="connsiteX4" fmla="*/ 238125 w 428625"/>
                      <a:gd name="connsiteY4" fmla="*/ 323850 h 628650"/>
                      <a:gd name="connsiteX5" fmla="*/ 257175 w 428625"/>
                      <a:gd name="connsiteY5" fmla="*/ 419100 h 628650"/>
                      <a:gd name="connsiteX6" fmla="*/ 266700 w 428625"/>
                      <a:gd name="connsiteY6" fmla="*/ 447675 h 628650"/>
                      <a:gd name="connsiteX7" fmla="*/ 295275 w 428625"/>
                      <a:gd name="connsiteY7" fmla="*/ 466725 h 628650"/>
                      <a:gd name="connsiteX8" fmla="*/ 314325 w 428625"/>
                      <a:gd name="connsiteY8" fmla="*/ 495300 h 628650"/>
                      <a:gd name="connsiteX9" fmla="*/ 342900 w 428625"/>
                      <a:gd name="connsiteY9" fmla="*/ 504825 h 628650"/>
                      <a:gd name="connsiteX10" fmla="*/ 352425 w 428625"/>
                      <a:gd name="connsiteY10" fmla="*/ 561975 h 628650"/>
                      <a:gd name="connsiteX11" fmla="*/ 371475 w 428625"/>
                      <a:gd name="connsiteY11" fmla="*/ 590550 h 628650"/>
                      <a:gd name="connsiteX12" fmla="*/ 381000 w 428625"/>
                      <a:gd name="connsiteY12" fmla="*/ 619125 h 628650"/>
                      <a:gd name="connsiteX13" fmla="*/ 428625 w 428625"/>
                      <a:gd name="connsiteY13" fmla="*/ 628650 h 628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428625" h="628650">
                        <a:moveTo>
                          <a:pt x="0" y="0"/>
                        </a:moveTo>
                        <a:cubicBezTo>
                          <a:pt x="53975" y="47625"/>
                          <a:pt x="120952" y="83692"/>
                          <a:pt x="161925" y="142875"/>
                        </a:cubicBezTo>
                        <a:cubicBezTo>
                          <a:pt x="181887" y="171708"/>
                          <a:pt x="166490" y="212933"/>
                          <a:pt x="171450" y="247650"/>
                        </a:cubicBezTo>
                        <a:cubicBezTo>
                          <a:pt x="176944" y="286107"/>
                          <a:pt x="181345" y="271771"/>
                          <a:pt x="209550" y="295275"/>
                        </a:cubicBezTo>
                        <a:cubicBezTo>
                          <a:pt x="219898" y="303899"/>
                          <a:pt x="228600" y="314325"/>
                          <a:pt x="238125" y="323850"/>
                        </a:cubicBezTo>
                        <a:cubicBezTo>
                          <a:pt x="259644" y="388408"/>
                          <a:pt x="235285" y="309651"/>
                          <a:pt x="257175" y="419100"/>
                        </a:cubicBezTo>
                        <a:cubicBezTo>
                          <a:pt x="259144" y="428945"/>
                          <a:pt x="260428" y="439835"/>
                          <a:pt x="266700" y="447675"/>
                        </a:cubicBezTo>
                        <a:cubicBezTo>
                          <a:pt x="273851" y="456614"/>
                          <a:pt x="285750" y="460375"/>
                          <a:pt x="295275" y="466725"/>
                        </a:cubicBezTo>
                        <a:cubicBezTo>
                          <a:pt x="301625" y="476250"/>
                          <a:pt x="305386" y="488149"/>
                          <a:pt x="314325" y="495300"/>
                        </a:cubicBezTo>
                        <a:cubicBezTo>
                          <a:pt x="322165" y="501572"/>
                          <a:pt x="337919" y="496108"/>
                          <a:pt x="342900" y="504825"/>
                        </a:cubicBezTo>
                        <a:cubicBezTo>
                          <a:pt x="352482" y="521593"/>
                          <a:pt x="346318" y="543653"/>
                          <a:pt x="352425" y="561975"/>
                        </a:cubicBezTo>
                        <a:cubicBezTo>
                          <a:pt x="356045" y="572835"/>
                          <a:pt x="366355" y="580311"/>
                          <a:pt x="371475" y="590550"/>
                        </a:cubicBezTo>
                        <a:cubicBezTo>
                          <a:pt x="375965" y="599530"/>
                          <a:pt x="372646" y="613556"/>
                          <a:pt x="381000" y="619125"/>
                        </a:cubicBezTo>
                        <a:cubicBezTo>
                          <a:pt x="394470" y="628105"/>
                          <a:pt x="428625" y="628650"/>
                          <a:pt x="428625" y="628650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AB4BCC35-CB75-4CBA-B837-F6B21020DB18}"/>
                      </a:ext>
                    </a:extLst>
                  </p:cNvPr>
                  <p:cNvGrpSpPr/>
                  <p:nvPr/>
                </p:nvGrpSpPr>
                <p:grpSpPr>
                  <a:xfrm>
                    <a:off x="2593510" y="4617536"/>
                    <a:ext cx="1233168" cy="2125077"/>
                    <a:chOff x="3393949" y="4001294"/>
                    <a:chExt cx="1233168" cy="2125077"/>
                  </a:xfrm>
                </p:grpSpPr>
                <p:pic>
                  <p:nvPicPr>
                    <p:cNvPr id="50" name="Graphic 49" descr="Plant">
                      <a:extLst>
                        <a:ext uri="{FF2B5EF4-FFF2-40B4-BE49-F238E27FC236}">
                          <a16:creationId xmlns:a16="http://schemas.microsoft.com/office/drawing/2014/main" id="{C811D174-EDC5-46E9-B7F1-3B08499C68D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5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514725" y="4001294"/>
                      <a:ext cx="914400" cy="91440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51" name="Freeform: Shape 50">
                      <a:extLst>
                        <a:ext uri="{FF2B5EF4-FFF2-40B4-BE49-F238E27FC236}">
                          <a16:creationId xmlns:a16="http://schemas.microsoft.com/office/drawing/2014/main" id="{3DA72DEB-6484-43D8-8044-6AFE41DD12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81450" y="4848225"/>
                      <a:ext cx="85725" cy="981075"/>
                    </a:xfrm>
                    <a:custGeom>
                      <a:avLst/>
                      <a:gdLst>
                        <a:gd name="connsiteX0" fmla="*/ 9525 w 85725"/>
                        <a:gd name="connsiteY0" fmla="*/ 0 h 981075"/>
                        <a:gd name="connsiteX1" fmla="*/ 28575 w 85725"/>
                        <a:gd name="connsiteY1" fmla="*/ 104775 h 981075"/>
                        <a:gd name="connsiteX2" fmla="*/ 9525 w 85725"/>
                        <a:gd name="connsiteY2" fmla="*/ 161925 h 981075"/>
                        <a:gd name="connsiteX3" fmla="*/ 0 w 85725"/>
                        <a:gd name="connsiteY3" fmla="*/ 190500 h 981075"/>
                        <a:gd name="connsiteX4" fmla="*/ 19050 w 85725"/>
                        <a:gd name="connsiteY4" fmla="*/ 266700 h 981075"/>
                        <a:gd name="connsiteX5" fmla="*/ 57150 w 85725"/>
                        <a:gd name="connsiteY5" fmla="*/ 323850 h 981075"/>
                        <a:gd name="connsiteX6" fmla="*/ 76200 w 85725"/>
                        <a:gd name="connsiteY6" fmla="*/ 352425 h 981075"/>
                        <a:gd name="connsiteX7" fmla="*/ 85725 w 85725"/>
                        <a:gd name="connsiteY7" fmla="*/ 381000 h 981075"/>
                        <a:gd name="connsiteX8" fmla="*/ 76200 w 85725"/>
                        <a:gd name="connsiteY8" fmla="*/ 428625 h 981075"/>
                        <a:gd name="connsiteX9" fmla="*/ 47625 w 85725"/>
                        <a:gd name="connsiteY9" fmla="*/ 447675 h 981075"/>
                        <a:gd name="connsiteX10" fmla="*/ 19050 w 85725"/>
                        <a:gd name="connsiteY10" fmla="*/ 476250 h 981075"/>
                        <a:gd name="connsiteX11" fmla="*/ 19050 w 85725"/>
                        <a:gd name="connsiteY11" fmla="*/ 676275 h 981075"/>
                        <a:gd name="connsiteX12" fmla="*/ 38100 w 85725"/>
                        <a:gd name="connsiteY12" fmla="*/ 733425 h 981075"/>
                        <a:gd name="connsiteX13" fmla="*/ 47625 w 85725"/>
                        <a:gd name="connsiteY13" fmla="*/ 904875 h 981075"/>
                        <a:gd name="connsiteX14" fmla="*/ 57150 w 85725"/>
                        <a:gd name="connsiteY14" fmla="*/ 981075 h 9810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85725" h="981075">
                          <a:moveTo>
                            <a:pt x="9525" y="0"/>
                          </a:moveTo>
                          <a:cubicBezTo>
                            <a:pt x="43784" y="57098"/>
                            <a:pt x="45580" y="36757"/>
                            <a:pt x="28575" y="104775"/>
                          </a:cubicBezTo>
                          <a:cubicBezTo>
                            <a:pt x="23705" y="124256"/>
                            <a:pt x="15875" y="142875"/>
                            <a:pt x="9525" y="161925"/>
                          </a:cubicBezTo>
                          <a:lnTo>
                            <a:pt x="0" y="190500"/>
                          </a:lnTo>
                          <a:cubicBezTo>
                            <a:pt x="2639" y="203695"/>
                            <a:pt x="9897" y="250225"/>
                            <a:pt x="19050" y="266700"/>
                          </a:cubicBezTo>
                          <a:cubicBezTo>
                            <a:pt x="30169" y="286714"/>
                            <a:pt x="44450" y="304800"/>
                            <a:pt x="57150" y="323850"/>
                          </a:cubicBezTo>
                          <a:cubicBezTo>
                            <a:pt x="63500" y="333375"/>
                            <a:pt x="72580" y="341565"/>
                            <a:pt x="76200" y="352425"/>
                          </a:cubicBezTo>
                          <a:lnTo>
                            <a:pt x="85725" y="381000"/>
                          </a:lnTo>
                          <a:cubicBezTo>
                            <a:pt x="82550" y="396875"/>
                            <a:pt x="84232" y="414569"/>
                            <a:pt x="76200" y="428625"/>
                          </a:cubicBezTo>
                          <a:cubicBezTo>
                            <a:pt x="70520" y="438564"/>
                            <a:pt x="56419" y="440346"/>
                            <a:pt x="47625" y="447675"/>
                          </a:cubicBezTo>
                          <a:cubicBezTo>
                            <a:pt x="37277" y="456299"/>
                            <a:pt x="28575" y="466725"/>
                            <a:pt x="19050" y="476250"/>
                          </a:cubicBezTo>
                          <a:cubicBezTo>
                            <a:pt x="-6968" y="554303"/>
                            <a:pt x="-197" y="522296"/>
                            <a:pt x="19050" y="676275"/>
                          </a:cubicBezTo>
                          <a:cubicBezTo>
                            <a:pt x="21541" y="696200"/>
                            <a:pt x="38100" y="733425"/>
                            <a:pt x="38100" y="733425"/>
                          </a:cubicBezTo>
                          <a:cubicBezTo>
                            <a:pt x="41275" y="790575"/>
                            <a:pt x="42872" y="847835"/>
                            <a:pt x="47625" y="904875"/>
                          </a:cubicBezTo>
                          <a:cubicBezTo>
                            <a:pt x="58194" y="1031702"/>
                            <a:pt x="57150" y="921862"/>
                            <a:pt x="57150" y="981075"/>
                          </a:cubicBezTo>
                        </a:path>
                      </a:pathLst>
                    </a:custGeom>
                    <a:noFill/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Freeform: Shape 51">
                      <a:extLst>
                        <a:ext uri="{FF2B5EF4-FFF2-40B4-BE49-F238E27FC236}">
                          <a16:creationId xmlns:a16="http://schemas.microsoft.com/office/drawing/2014/main" id="{D809FE2C-72DD-4EC4-BEE0-D46B8FE91C9E}"/>
                        </a:ext>
                      </a:extLst>
                    </p:cNvPr>
                    <p:cNvSpPr/>
                    <p:nvPr/>
                  </p:nvSpPr>
                  <p:spPr>
                    <a:xfrm rot="14203288">
                      <a:off x="3615362" y="4848225"/>
                      <a:ext cx="428625" cy="628650"/>
                    </a:xfrm>
                    <a:custGeom>
                      <a:avLst/>
                      <a:gdLst>
                        <a:gd name="connsiteX0" fmla="*/ 0 w 428625"/>
                        <a:gd name="connsiteY0" fmla="*/ 0 h 628650"/>
                        <a:gd name="connsiteX1" fmla="*/ 161925 w 428625"/>
                        <a:gd name="connsiteY1" fmla="*/ 142875 h 628650"/>
                        <a:gd name="connsiteX2" fmla="*/ 171450 w 428625"/>
                        <a:gd name="connsiteY2" fmla="*/ 247650 h 628650"/>
                        <a:gd name="connsiteX3" fmla="*/ 209550 w 428625"/>
                        <a:gd name="connsiteY3" fmla="*/ 295275 h 628650"/>
                        <a:gd name="connsiteX4" fmla="*/ 238125 w 428625"/>
                        <a:gd name="connsiteY4" fmla="*/ 323850 h 628650"/>
                        <a:gd name="connsiteX5" fmla="*/ 257175 w 428625"/>
                        <a:gd name="connsiteY5" fmla="*/ 419100 h 628650"/>
                        <a:gd name="connsiteX6" fmla="*/ 266700 w 428625"/>
                        <a:gd name="connsiteY6" fmla="*/ 447675 h 628650"/>
                        <a:gd name="connsiteX7" fmla="*/ 295275 w 428625"/>
                        <a:gd name="connsiteY7" fmla="*/ 466725 h 628650"/>
                        <a:gd name="connsiteX8" fmla="*/ 314325 w 428625"/>
                        <a:gd name="connsiteY8" fmla="*/ 495300 h 628650"/>
                        <a:gd name="connsiteX9" fmla="*/ 342900 w 428625"/>
                        <a:gd name="connsiteY9" fmla="*/ 504825 h 628650"/>
                        <a:gd name="connsiteX10" fmla="*/ 352425 w 428625"/>
                        <a:gd name="connsiteY10" fmla="*/ 561975 h 628650"/>
                        <a:gd name="connsiteX11" fmla="*/ 371475 w 428625"/>
                        <a:gd name="connsiteY11" fmla="*/ 590550 h 628650"/>
                        <a:gd name="connsiteX12" fmla="*/ 381000 w 428625"/>
                        <a:gd name="connsiteY12" fmla="*/ 619125 h 628650"/>
                        <a:gd name="connsiteX13" fmla="*/ 428625 w 428625"/>
                        <a:gd name="connsiteY13" fmla="*/ 628650 h 6286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428625" h="628650">
                          <a:moveTo>
                            <a:pt x="0" y="0"/>
                          </a:moveTo>
                          <a:cubicBezTo>
                            <a:pt x="53975" y="47625"/>
                            <a:pt x="120952" y="83692"/>
                            <a:pt x="161925" y="142875"/>
                          </a:cubicBezTo>
                          <a:cubicBezTo>
                            <a:pt x="181887" y="171708"/>
                            <a:pt x="166490" y="212933"/>
                            <a:pt x="171450" y="247650"/>
                          </a:cubicBezTo>
                          <a:cubicBezTo>
                            <a:pt x="176944" y="286107"/>
                            <a:pt x="181345" y="271771"/>
                            <a:pt x="209550" y="295275"/>
                          </a:cubicBezTo>
                          <a:cubicBezTo>
                            <a:pt x="219898" y="303899"/>
                            <a:pt x="228600" y="314325"/>
                            <a:pt x="238125" y="323850"/>
                          </a:cubicBezTo>
                          <a:cubicBezTo>
                            <a:pt x="259644" y="388408"/>
                            <a:pt x="235285" y="309651"/>
                            <a:pt x="257175" y="419100"/>
                          </a:cubicBezTo>
                          <a:cubicBezTo>
                            <a:pt x="259144" y="428945"/>
                            <a:pt x="260428" y="439835"/>
                            <a:pt x="266700" y="447675"/>
                          </a:cubicBezTo>
                          <a:cubicBezTo>
                            <a:pt x="273851" y="456614"/>
                            <a:pt x="285750" y="460375"/>
                            <a:pt x="295275" y="466725"/>
                          </a:cubicBezTo>
                          <a:cubicBezTo>
                            <a:pt x="301625" y="476250"/>
                            <a:pt x="305386" y="488149"/>
                            <a:pt x="314325" y="495300"/>
                          </a:cubicBezTo>
                          <a:cubicBezTo>
                            <a:pt x="322165" y="501572"/>
                            <a:pt x="337919" y="496108"/>
                            <a:pt x="342900" y="504825"/>
                          </a:cubicBezTo>
                          <a:cubicBezTo>
                            <a:pt x="352482" y="521593"/>
                            <a:pt x="346318" y="543653"/>
                            <a:pt x="352425" y="561975"/>
                          </a:cubicBezTo>
                          <a:cubicBezTo>
                            <a:pt x="356045" y="572835"/>
                            <a:pt x="366355" y="580311"/>
                            <a:pt x="371475" y="590550"/>
                          </a:cubicBezTo>
                          <a:cubicBezTo>
                            <a:pt x="375965" y="599530"/>
                            <a:pt x="372646" y="613556"/>
                            <a:pt x="381000" y="619125"/>
                          </a:cubicBezTo>
                          <a:cubicBezTo>
                            <a:pt x="394470" y="628105"/>
                            <a:pt x="428625" y="628650"/>
                            <a:pt x="428625" y="628650"/>
                          </a:cubicBezTo>
                        </a:path>
                      </a:pathLst>
                    </a:cu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TextBox 52">
                      <a:extLst>
                        <a:ext uri="{FF2B5EF4-FFF2-40B4-BE49-F238E27FC236}">
                          <a16:creationId xmlns:a16="http://schemas.microsoft.com/office/drawing/2014/main" id="{53D57125-402E-4EF2-8156-5FBFD85D11E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641500" y="5787817"/>
                      <a:ext cx="837575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600" dirty="0"/>
                        <a:t>Primary</a:t>
                      </a:r>
                    </a:p>
                  </p:txBody>
                </p:sp>
                <p:sp>
                  <p:nvSpPr>
                    <p:cNvPr id="54" name="TextBox 53">
                      <a:extLst>
                        <a:ext uri="{FF2B5EF4-FFF2-40B4-BE49-F238E27FC236}">
                          <a16:creationId xmlns:a16="http://schemas.microsoft.com/office/drawing/2014/main" id="{3AAF3EC5-72A7-4882-9E4C-B02903BE009B}"/>
                        </a:ext>
                      </a:extLst>
                    </p:cNvPr>
                    <p:cNvSpPr txBox="1"/>
                    <p:nvPr/>
                  </p:nvSpPr>
                  <p:spPr>
                    <a:xfrm rot="17838318">
                      <a:off x="3144438" y="5184081"/>
                      <a:ext cx="837575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600" dirty="0"/>
                        <a:t>Seminal</a:t>
                      </a:r>
                    </a:p>
                  </p:txBody>
                </p:sp>
                <p:sp>
                  <p:nvSpPr>
                    <p:cNvPr id="55" name="TextBox 54">
                      <a:extLst>
                        <a:ext uri="{FF2B5EF4-FFF2-40B4-BE49-F238E27FC236}">
                          <a16:creationId xmlns:a16="http://schemas.microsoft.com/office/drawing/2014/main" id="{197A6117-D981-40C8-827B-21FDAFC89613}"/>
                        </a:ext>
                      </a:extLst>
                    </p:cNvPr>
                    <p:cNvSpPr txBox="1"/>
                    <p:nvPr/>
                  </p:nvSpPr>
                  <p:spPr>
                    <a:xfrm rot="3902865">
                      <a:off x="4039052" y="5016158"/>
                      <a:ext cx="837575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600" dirty="0"/>
                        <a:t>Seminal</a:t>
                      </a:r>
                    </a:p>
                  </p:txBody>
                </p:sp>
              </p:grpSp>
            </p:grpSp>
            <p:pic>
              <p:nvPicPr>
                <p:cNvPr id="56" name="Graphic 55" descr="Saw">
                  <a:extLst>
                    <a:ext uri="{FF2B5EF4-FFF2-40B4-BE49-F238E27FC236}">
                      <a16:creationId xmlns:a16="http://schemas.microsoft.com/office/drawing/2014/main" id="{E860D82D-BAB1-4DA4-B82B-10FE95552FA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54735" y="2399436"/>
                  <a:ext cx="914400" cy="914400"/>
                </a:xfrm>
                <a:prstGeom prst="rect">
                  <a:avLst/>
                </a:prstGeom>
              </p:spPr>
            </p:pic>
          </p:grp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A6AE9A2B-5A73-430D-B73B-98F357ECD869}"/>
                  </a:ext>
                </a:extLst>
              </p:cNvPr>
              <p:cNvSpPr txBox="1"/>
              <p:nvPr/>
            </p:nvSpPr>
            <p:spPr>
              <a:xfrm>
                <a:off x="10071922" y="846463"/>
                <a:ext cx="226775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Low light</a:t>
                </a:r>
              </a:p>
              <a:p>
                <a:pPr algn="ctr"/>
                <a:r>
                  <a:rPr lang="en-US" dirty="0"/>
                  <a:t>Seminals excised</a:t>
                </a:r>
              </a:p>
            </p:txBody>
          </p:sp>
        </p:grpSp>
      </p:grp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721048DC-A804-49F4-9150-A1D78C08B6F1}"/>
              </a:ext>
            </a:extLst>
          </p:cNvPr>
          <p:cNvCxnSpPr/>
          <p:nvPr/>
        </p:nvCxnSpPr>
        <p:spPr>
          <a:xfrm>
            <a:off x="212784" y="1453350"/>
            <a:ext cx="117410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9" name="Picture 2" descr="https://egu22.eu/EGU21-sharing-is-encouraged.png">
            <a:extLst>
              <a:ext uri="{FF2B5EF4-FFF2-40B4-BE49-F238E27FC236}">
                <a16:creationId xmlns:a16="http://schemas.microsoft.com/office/drawing/2014/main" id="{61FC7EEE-74A5-459D-AAD2-7FD4CA998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9289"/>
            <a:ext cx="578069" cy="80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id="{17E3ABF2-B2C8-4B11-99DD-C8F5643886CE}"/>
              </a:ext>
            </a:extLst>
          </p:cNvPr>
          <p:cNvSpPr txBox="1"/>
          <p:nvPr/>
        </p:nvSpPr>
        <p:spPr>
          <a:xfrm>
            <a:off x="9054273" y="6350060"/>
            <a:ext cx="316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n </a:t>
            </a:r>
            <a:r>
              <a:rPr lang="en-US" sz="2400" dirty="0"/>
              <a:t>= 5 plants treatment</a:t>
            </a:r>
            <a:r>
              <a:rPr lang="en-US" sz="2400" baseline="30000" dirty="0"/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17923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30C02-241B-4F62-A5BE-7FFC96161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0455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4">
                    <a:lumMod val="50000"/>
                  </a:schemeClr>
                </a:solidFill>
              </a:rPr>
              <a:t>Results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C66E3D1-6CA5-45D4-A84E-95DB86E39BAC}"/>
              </a:ext>
            </a:extLst>
          </p:cNvPr>
          <p:cNvGrpSpPr/>
          <p:nvPr/>
        </p:nvGrpSpPr>
        <p:grpSpPr>
          <a:xfrm>
            <a:off x="1238250" y="0"/>
            <a:ext cx="5548312" cy="3500136"/>
            <a:chOff x="1238250" y="199723"/>
            <a:chExt cx="5548312" cy="3300413"/>
          </a:xfrm>
        </p:grpSpPr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id="{598423A9-501E-47CB-B4C3-3A5C48473C2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544315186"/>
                </p:ext>
              </p:extLst>
            </p:nvPr>
          </p:nvGraphicFramePr>
          <p:xfrm>
            <a:off x="1238250" y="199723"/>
            <a:ext cx="5548312" cy="330041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pic>
          <p:nvPicPr>
            <p:cNvPr id="13" name="Graphic 12" descr="Sun">
              <a:extLst>
                <a:ext uri="{FF2B5EF4-FFF2-40B4-BE49-F238E27FC236}">
                  <a16:creationId xmlns:a16="http://schemas.microsoft.com/office/drawing/2014/main" id="{29C92A81-6A30-45DC-915B-407BC5830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875733" y="575959"/>
              <a:ext cx="645319" cy="645319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23EE900-0AD8-4DA1-9EE3-DC94F4795A74}"/>
              </a:ext>
            </a:extLst>
          </p:cNvPr>
          <p:cNvSpPr txBox="1"/>
          <p:nvPr/>
        </p:nvSpPr>
        <p:spPr>
          <a:xfrm>
            <a:off x="3455192" y="606783"/>
            <a:ext cx="11144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Mean= 1.23 cm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3606D4A-8245-4373-AC10-22BF685A79D6}"/>
              </a:ext>
            </a:extLst>
          </p:cNvPr>
          <p:cNvGrpSpPr/>
          <p:nvPr/>
        </p:nvGrpSpPr>
        <p:grpSpPr>
          <a:xfrm>
            <a:off x="6543675" y="0"/>
            <a:ext cx="5548312" cy="3467098"/>
            <a:chOff x="6543675" y="166685"/>
            <a:chExt cx="5548312" cy="330041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B4A3381-B56A-46F4-B3F0-CFE0F67A0F94}"/>
                </a:ext>
              </a:extLst>
            </p:cNvPr>
            <p:cNvGrpSpPr/>
            <p:nvPr/>
          </p:nvGrpSpPr>
          <p:grpSpPr>
            <a:xfrm>
              <a:off x="6543675" y="166685"/>
              <a:ext cx="5548312" cy="3300413"/>
              <a:chOff x="6543675" y="166685"/>
              <a:chExt cx="5548312" cy="3300413"/>
            </a:xfrm>
          </p:grpSpPr>
          <p:graphicFrame>
            <p:nvGraphicFramePr>
              <p:cNvPr id="7" name="Chart 6">
                <a:extLst>
                  <a:ext uri="{FF2B5EF4-FFF2-40B4-BE49-F238E27FC236}">
                    <a16:creationId xmlns:a16="http://schemas.microsoft.com/office/drawing/2014/main" id="{7B5334BA-F4F8-4716-ABAC-41DCBB83F7D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317605816"/>
                  </p:ext>
                </p:extLst>
              </p:nvPr>
            </p:nvGraphicFramePr>
            <p:xfrm>
              <a:off x="6543675" y="166685"/>
              <a:ext cx="5548312" cy="330041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pic>
            <p:nvPicPr>
              <p:cNvPr id="14" name="Graphic 13" descr="Sun">
                <a:extLst>
                  <a:ext uri="{FF2B5EF4-FFF2-40B4-BE49-F238E27FC236}">
                    <a16:creationId xmlns:a16="http://schemas.microsoft.com/office/drawing/2014/main" id="{A2F50446-4581-47E7-B12C-E06D63A7E2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1277600" y="575960"/>
                <a:ext cx="645318" cy="645318"/>
              </a:xfrm>
              <a:prstGeom prst="rect">
                <a:avLst/>
              </a:prstGeom>
            </p:spPr>
          </p:pic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98DDB39-5D72-4121-A2A1-C233886A6467}"/>
                </a:ext>
              </a:extLst>
            </p:cNvPr>
            <p:cNvSpPr txBox="1"/>
            <p:nvPr/>
          </p:nvSpPr>
          <p:spPr>
            <a:xfrm>
              <a:off x="8760618" y="575959"/>
              <a:ext cx="111442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Mean= 0.55 cm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D7B3BA6-1782-452A-80A3-7D3691F2F97E}"/>
              </a:ext>
            </a:extLst>
          </p:cNvPr>
          <p:cNvGrpSpPr/>
          <p:nvPr/>
        </p:nvGrpSpPr>
        <p:grpSpPr>
          <a:xfrm>
            <a:off x="1238250" y="3467098"/>
            <a:ext cx="5548312" cy="3495372"/>
            <a:chOff x="1238250" y="3662057"/>
            <a:chExt cx="5548312" cy="3300413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409CF82-6EB2-4BDB-A7C5-A96F2E02E012}"/>
                </a:ext>
              </a:extLst>
            </p:cNvPr>
            <p:cNvGrpSpPr/>
            <p:nvPr/>
          </p:nvGrpSpPr>
          <p:grpSpPr>
            <a:xfrm>
              <a:off x="1238250" y="3662057"/>
              <a:ext cx="5548312" cy="3300413"/>
              <a:chOff x="1238250" y="3662057"/>
              <a:chExt cx="5548312" cy="3300413"/>
            </a:xfrm>
          </p:grpSpPr>
          <p:graphicFrame>
            <p:nvGraphicFramePr>
              <p:cNvPr id="4" name="Chart 3">
                <a:extLst>
                  <a:ext uri="{FF2B5EF4-FFF2-40B4-BE49-F238E27FC236}">
                    <a16:creationId xmlns:a16="http://schemas.microsoft.com/office/drawing/2014/main" id="{D09E31EE-FD69-4402-8B90-14B5C42901C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141627866"/>
                  </p:ext>
                </p:extLst>
              </p:nvPr>
            </p:nvGraphicFramePr>
            <p:xfrm>
              <a:off x="1238250" y="3662057"/>
              <a:ext cx="5548312" cy="330041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pic>
            <p:nvPicPr>
              <p:cNvPr id="11" name="Graphic 10" descr="Cloud">
                <a:extLst>
                  <a:ext uri="{FF2B5EF4-FFF2-40B4-BE49-F238E27FC236}">
                    <a16:creationId xmlns:a16="http://schemas.microsoft.com/office/drawing/2014/main" id="{D90498C7-506E-4EBB-86AE-51AB306063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844475" y="3876372"/>
                <a:ext cx="676578" cy="676578"/>
              </a:xfrm>
              <a:prstGeom prst="rect">
                <a:avLst/>
              </a:prstGeom>
            </p:spPr>
          </p:pic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C0955DD-085A-4003-9BD1-F053EF1C194F}"/>
                </a:ext>
              </a:extLst>
            </p:cNvPr>
            <p:cNvSpPr txBox="1"/>
            <p:nvPr/>
          </p:nvSpPr>
          <p:spPr>
            <a:xfrm>
              <a:off x="3455193" y="4083856"/>
              <a:ext cx="111442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Mean= 0.80 cm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8127A42-3B3B-4AA9-B593-CAD77A34C3D6}"/>
              </a:ext>
            </a:extLst>
          </p:cNvPr>
          <p:cNvGrpSpPr/>
          <p:nvPr/>
        </p:nvGrpSpPr>
        <p:grpSpPr>
          <a:xfrm>
            <a:off x="6755606" y="3500136"/>
            <a:ext cx="5548312" cy="3467098"/>
            <a:chOff x="6755606" y="3666821"/>
            <a:chExt cx="5548312" cy="330041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144EA7E-E437-4C0C-97FA-F0BE097F390B}"/>
                </a:ext>
              </a:extLst>
            </p:cNvPr>
            <p:cNvGrpSpPr/>
            <p:nvPr/>
          </p:nvGrpSpPr>
          <p:grpSpPr>
            <a:xfrm>
              <a:off x="6755606" y="3666821"/>
              <a:ext cx="5548312" cy="3300413"/>
              <a:chOff x="6755606" y="3666821"/>
              <a:chExt cx="5548312" cy="3300413"/>
            </a:xfrm>
          </p:grpSpPr>
          <p:graphicFrame>
            <p:nvGraphicFramePr>
              <p:cNvPr id="6" name="Chart 5">
                <a:extLst>
                  <a:ext uri="{FF2B5EF4-FFF2-40B4-BE49-F238E27FC236}">
                    <a16:creationId xmlns:a16="http://schemas.microsoft.com/office/drawing/2014/main" id="{E12571F4-ADCB-4D96-BB9F-57FA8A071D0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540495908"/>
                  </p:ext>
                </p:extLst>
              </p:nvPr>
            </p:nvGraphicFramePr>
            <p:xfrm>
              <a:off x="6755606" y="3666821"/>
              <a:ext cx="5548312" cy="330041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9"/>
              </a:graphicData>
            </a:graphic>
          </p:graphicFrame>
          <p:pic>
            <p:nvPicPr>
              <p:cNvPr id="12" name="Graphic 11" descr="Cloud">
                <a:extLst>
                  <a:ext uri="{FF2B5EF4-FFF2-40B4-BE49-F238E27FC236}">
                    <a16:creationId xmlns:a16="http://schemas.microsoft.com/office/drawing/2014/main" id="{A42E60A8-608F-41ED-849F-A9EF9C1407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1342186" y="3876372"/>
                <a:ext cx="676578" cy="676578"/>
              </a:xfrm>
              <a:prstGeom prst="rect">
                <a:avLst/>
              </a:prstGeom>
            </p:spPr>
          </p:pic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FF3ADF3-B0F8-4027-9F03-50335D6EACF6}"/>
                </a:ext>
              </a:extLst>
            </p:cNvPr>
            <p:cNvSpPr txBox="1"/>
            <p:nvPr/>
          </p:nvSpPr>
          <p:spPr>
            <a:xfrm>
              <a:off x="8972549" y="4085918"/>
              <a:ext cx="111442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Mean= 0.32 cm</a:t>
              </a:r>
            </a:p>
          </p:txBody>
        </p:sp>
      </p:grpSp>
      <p:pic>
        <p:nvPicPr>
          <p:cNvPr id="27" name="Picture 2" descr="https://egu22.eu/EGU21-sharing-is-encouraged.png">
            <a:extLst>
              <a:ext uri="{FF2B5EF4-FFF2-40B4-BE49-F238E27FC236}">
                <a16:creationId xmlns:a16="http://schemas.microsoft.com/office/drawing/2014/main" id="{C7E9D4A3-82A6-4411-95BA-94464A3CC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9289"/>
            <a:ext cx="578069" cy="80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5C26E6-D3CD-478C-91BB-D15AF64E928F}"/>
              </a:ext>
            </a:extLst>
          </p:cNvPr>
          <p:cNvSpPr txBox="1"/>
          <p:nvPr/>
        </p:nvSpPr>
        <p:spPr>
          <a:xfrm>
            <a:off x="578069" y="6560734"/>
            <a:ext cx="2049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n</a:t>
            </a:r>
            <a:r>
              <a:rPr lang="en-US" sz="1400" dirty="0"/>
              <a:t>= 5 plants treatment</a:t>
            </a:r>
            <a:r>
              <a:rPr lang="en-US" sz="1400" baseline="30000" dirty="0"/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120454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7F0B4-3A7C-43EB-94FE-43A602882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397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4">
                    <a:lumMod val="50000"/>
                  </a:schemeClr>
                </a:solidFill>
              </a:rPr>
              <a:t>Results	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3952E03-9575-4FE4-B570-73AC827D5B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3349893"/>
              </p:ext>
            </p:extLst>
          </p:nvPr>
        </p:nvGraphicFramePr>
        <p:xfrm>
          <a:off x="1502980" y="204786"/>
          <a:ext cx="5478846" cy="3395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Graphic 9" descr="Sun">
            <a:extLst>
              <a:ext uri="{FF2B5EF4-FFF2-40B4-BE49-F238E27FC236}">
                <a16:creationId xmlns:a16="http://schemas.microsoft.com/office/drawing/2014/main" id="{6C13B037-5B70-47D2-9ED4-EFAFE9E1F6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75733" y="575959"/>
            <a:ext cx="645319" cy="645319"/>
          </a:xfrm>
          <a:prstGeom prst="rect">
            <a:avLst/>
          </a:prstGeom>
        </p:spPr>
      </p:pic>
      <p:pic>
        <p:nvPicPr>
          <p:cNvPr id="14" name="Graphic 13" descr="Saw">
            <a:extLst>
              <a:ext uri="{FF2B5EF4-FFF2-40B4-BE49-F238E27FC236}">
                <a16:creationId xmlns:a16="http://schemas.microsoft.com/office/drawing/2014/main" id="{7D58D4A9-3BC4-4047-8870-327D09CE85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75733" y="1174541"/>
            <a:ext cx="645319" cy="64531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25442D4-AF82-40F1-8EEA-BA5868E09F02}"/>
              </a:ext>
            </a:extLst>
          </p:cNvPr>
          <p:cNvSpPr txBox="1"/>
          <p:nvPr/>
        </p:nvSpPr>
        <p:spPr>
          <a:xfrm>
            <a:off x="3724274" y="571197"/>
            <a:ext cx="11144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Mean= 1.04 cm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6254DB2-341F-4555-B291-AB4472B577E2}"/>
              </a:ext>
            </a:extLst>
          </p:cNvPr>
          <p:cNvGrpSpPr/>
          <p:nvPr/>
        </p:nvGrpSpPr>
        <p:grpSpPr>
          <a:xfrm>
            <a:off x="6734176" y="204786"/>
            <a:ext cx="5400675" cy="3395663"/>
            <a:chOff x="6734176" y="204786"/>
            <a:chExt cx="5400675" cy="3395663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865AFC0-3C91-4F64-84A7-C037A8039379}"/>
                </a:ext>
              </a:extLst>
            </p:cNvPr>
            <p:cNvGrpSpPr/>
            <p:nvPr/>
          </p:nvGrpSpPr>
          <p:grpSpPr>
            <a:xfrm>
              <a:off x="6734176" y="204786"/>
              <a:ext cx="5400675" cy="3395663"/>
              <a:chOff x="6734176" y="204786"/>
              <a:chExt cx="5400675" cy="3395663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72D21EFC-B76A-44F4-8496-FFAC06B83F8C}"/>
                  </a:ext>
                </a:extLst>
              </p:cNvPr>
              <p:cNvGrpSpPr/>
              <p:nvPr/>
            </p:nvGrpSpPr>
            <p:grpSpPr>
              <a:xfrm>
                <a:off x="6734176" y="204786"/>
                <a:ext cx="5400675" cy="3395663"/>
                <a:chOff x="6734176" y="204786"/>
                <a:chExt cx="5400675" cy="3395663"/>
              </a:xfrm>
            </p:grpSpPr>
            <p:graphicFrame>
              <p:nvGraphicFramePr>
                <p:cNvPr id="7" name="Chart 6">
                  <a:extLst>
                    <a:ext uri="{FF2B5EF4-FFF2-40B4-BE49-F238E27FC236}">
                      <a16:creationId xmlns:a16="http://schemas.microsoft.com/office/drawing/2014/main" id="{D0F92241-851D-4685-9EA5-B74956C4E008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736208523"/>
                    </p:ext>
                  </p:extLst>
                </p:nvPr>
              </p:nvGraphicFramePr>
              <p:xfrm>
                <a:off x="6734176" y="204786"/>
                <a:ext cx="5400675" cy="3395663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7"/>
                </a:graphicData>
              </a:graphic>
            </p:graphicFrame>
            <p:pic>
              <p:nvPicPr>
                <p:cNvPr id="13" name="Graphic 12" descr="Sun">
                  <a:extLst>
                    <a:ext uri="{FF2B5EF4-FFF2-40B4-BE49-F238E27FC236}">
                      <a16:creationId xmlns:a16="http://schemas.microsoft.com/office/drawing/2014/main" id="{EA9B2DF5-C690-49C1-9AA0-636DF19F88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166720" y="571197"/>
                  <a:ext cx="645319" cy="645319"/>
                </a:xfrm>
                <a:prstGeom prst="rect">
                  <a:avLst/>
                </a:prstGeom>
              </p:spPr>
            </p:pic>
            <p:pic>
              <p:nvPicPr>
                <p:cNvPr id="17" name="Graphic 16" descr="Saw">
                  <a:extLst>
                    <a:ext uri="{FF2B5EF4-FFF2-40B4-BE49-F238E27FC236}">
                      <a16:creationId xmlns:a16="http://schemas.microsoft.com/office/drawing/2014/main" id="{4CE11811-1537-497C-B8E5-7647FB94634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166720" y="1157287"/>
                  <a:ext cx="645319" cy="645319"/>
                </a:xfrm>
                <a:prstGeom prst="rect">
                  <a:avLst/>
                </a:prstGeom>
              </p:spPr>
            </p:pic>
          </p:grp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02C161A-995C-4B88-8406-270F32A22D2F}"/>
                  </a:ext>
                </a:extLst>
              </p:cNvPr>
              <p:cNvSpPr txBox="1"/>
              <p:nvPr/>
            </p:nvSpPr>
            <p:spPr>
              <a:xfrm>
                <a:off x="8877302" y="547385"/>
                <a:ext cx="111442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/>
                  <a:t>Mean= 1.09 cm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DE3CBF4-E36A-482D-B5E1-37572BB7F068}"/>
                </a:ext>
              </a:extLst>
            </p:cNvPr>
            <p:cNvGrpSpPr/>
            <p:nvPr/>
          </p:nvGrpSpPr>
          <p:grpSpPr>
            <a:xfrm>
              <a:off x="11070591" y="1868979"/>
              <a:ext cx="837575" cy="419100"/>
              <a:chOff x="4795388" y="5272110"/>
              <a:chExt cx="837575" cy="419100"/>
            </a:xfrm>
          </p:grpSpPr>
          <p:pic>
            <p:nvPicPr>
              <p:cNvPr id="31" name="Graphic 30" descr="Close">
                <a:extLst>
                  <a:ext uri="{FF2B5EF4-FFF2-40B4-BE49-F238E27FC236}">
                    <a16:creationId xmlns:a16="http://schemas.microsoft.com/office/drawing/2014/main" id="{7DA739C2-6CC6-4BB3-ACAA-17C151FDF3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4823338" y="5272110"/>
                <a:ext cx="809625" cy="419100"/>
              </a:xfrm>
              <a:prstGeom prst="rect">
                <a:avLst/>
              </a:prstGeom>
            </p:spPr>
          </p:pic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FE6485B-7391-4687-9724-5A244FB5E498}"/>
                  </a:ext>
                </a:extLst>
              </p:cNvPr>
              <p:cNvSpPr txBox="1"/>
              <p:nvPr/>
            </p:nvSpPr>
            <p:spPr>
              <a:xfrm>
                <a:off x="4795388" y="5290680"/>
                <a:ext cx="8375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Primary</a:t>
                </a:r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5C6001B-9903-4D58-AA37-2140A91C6672}"/>
              </a:ext>
            </a:extLst>
          </p:cNvPr>
          <p:cNvGrpSpPr/>
          <p:nvPr/>
        </p:nvGrpSpPr>
        <p:grpSpPr>
          <a:xfrm>
            <a:off x="6734176" y="3544317"/>
            <a:ext cx="5400675" cy="3395663"/>
            <a:chOff x="6734176" y="3544317"/>
            <a:chExt cx="5400675" cy="3395663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A6E86D7-FBAF-4BF3-B30B-0034AD8F4F5C}"/>
                </a:ext>
              </a:extLst>
            </p:cNvPr>
            <p:cNvGrpSpPr/>
            <p:nvPr/>
          </p:nvGrpSpPr>
          <p:grpSpPr>
            <a:xfrm>
              <a:off x="6734176" y="3544317"/>
              <a:ext cx="5400675" cy="3395663"/>
              <a:chOff x="6734176" y="3544317"/>
              <a:chExt cx="5400675" cy="3395663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469306F3-1307-407E-8FD0-24C2C1C3B714}"/>
                  </a:ext>
                </a:extLst>
              </p:cNvPr>
              <p:cNvGrpSpPr/>
              <p:nvPr/>
            </p:nvGrpSpPr>
            <p:grpSpPr>
              <a:xfrm>
                <a:off x="11135461" y="3876372"/>
                <a:ext cx="676578" cy="1275160"/>
                <a:chOff x="11135461" y="3876372"/>
                <a:chExt cx="676578" cy="1275160"/>
              </a:xfrm>
            </p:grpSpPr>
            <p:pic>
              <p:nvPicPr>
                <p:cNvPr id="12" name="Graphic 11" descr="Cloud">
                  <a:extLst>
                    <a:ext uri="{FF2B5EF4-FFF2-40B4-BE49-F238E27FC236}">
                      <a16:creationId xmlns:a16="http://schemas.microsoft.com/office/drawing/2014/main" id="{16B1A822-F520-4195-B415-8B04D41933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135461" y="3876372"/>
                  <a:ext cx="676578" cy="676578"/>
                </a:xfrm>
                <a:prstGeom prst="rect">
                  <a:avLst/>
                </a:prstGeom>
              </p:spPr>
            </p:pic>
            <p:pic>
              <p:nvPicPr>
                <p:cNvPr id="16" name="Graphic 15" descr="Saw">
                  <a:extLst>
                    <a:ext uri="{FF2B5EF4-FFF2-40B4-BE49-F238E27FC236}">
                      <a16:creationId xmlns:a16="http://schemas.microsoft.com/office/drawing/2014/main" id="{2E4E7BC7-57FB-422F-B6A9-2B1197F5A8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151090" y="4506213"/>
                  <a:ext cx="645319" cy="645319"/>
                </a:xfrm>
                <a:prstGeom prst="rect">
                  <a:avLst/>
                </a:prstGeom>
              </p:spPr>
            </p:pic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1FC9DD63-1B94-44DA-BA9B-30CDAFBA66D5}"/>
                  </a:ext>
                </a:extLst>
              </p:cNvPr>
              <p:cNvGrpSpPr/>
              <p:nvPr/>
            </p:nvGrpSpPr>
            <p:grpSpPr>
              <a:xfrm>
                <a:off x="6734176" y="3544317"/>
                <a:ext cx="5400675" cy="3395663"/>
                <a:chOff x="7972426" y="2598072"/>
                <a:chExt cx="5400675" cy="3395663"/>
              </a:xfrm>
            </p:grpSpPr>
            <p:graphicFrame>
              <p:nvGraphicFramePr>
                <p:cNvPr id="9" name="Chart 8">
                  <a:extLst>
                    <a:ext uri="{FF2B5EF4-FFF2-40B4-BE49-F238E27FC236}">
                      <a16:creationId xmlns:a16="http://schemas.microsoft.com/office/drawing/2014/main" id="{1909E889-B721-49C6-9A5E-EF2F64174A79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4018180611"/>
                    </p:ext>
                  </p:extLst>
                </p:nvPr>
              </p:nvGraphicFramePr>
              <p:xfrm>
                <a:off x="7972426" y="2598072"/>
                <a:ext cx="5400675" cy="3395663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12"/>
                </a:graphicData>
              </a:graphic>
            </p:graphicFrame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8A0FBBE-AD28-417E-BC18-FDDFD31AF7D5}"/>
                    </a:ext>
                  </a:extLst>
                </p:cNvPr>
                <p:cNvSpPr txBox="1"/>
                <p:nvPr/>
              </p:nvSpPr>
              <p:spPr>
                <a:xfrm>
                  <a:off x="10115552" y="3060476"/>
                  <a:ext cx="1114425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dirty="0"/>
                    <a:t>Mean= 0.52 cm</a:t>
                  </a:r>
                </a:p>
              </p:txBody>
            </p:sp>
          </p:grp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27DBEC1C-9CC0-41E8-8512-DFC5C3B23FED}"/>
                </a:ext>
              </a:extLst>
            </p:cNvPr>
            <p:cNvGrpSpPr/>
            <p:nvPr/>
          </p:nvGrpSpPr>
          <p:grpSpPr>
            <a:xfrm>
              <a:off x="11084565" y="5182791"/>
              <a:ext cx="837575" cy="419100"/>
              <a:chOff x="4795388" y="5272110"/>
              <a:chExt cx="837575" cy="419100"/>
            </a:xfrm>
          </p:grpSpPr>
          <p:pic>
            <p:nvPicPr>
              <p:cNvPr id="35" name="Graphic 34" descr="Close">
                <a:extLst>
                  <a:ext uri="{FF2B5EF4-FFF2-40B4-BE49-F238E27FC236}">
                    <a16:creationId xmlns:a16="http://schemas.microsoft.com/office/drawing/2014/main" id="{3102E110-E7FA-4B83-9A84-7B3C7EE6B9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4823338" y="5272110"/>
                <a:ext cx="809625" cy="419100"/>
              </a:xfrm>
              <a:prstGeom prst="rect">
                <a:avLst/>
              </a:prstGeom>
            </p:spPr>
          </p:pic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A7AEECD-C803-4836-8C6D-F0E3BCAD4AD8}"/>
                  </a:ext>
                </a:extLst>
              </p:cNvPr>
              <p:cNvSpPr txBox="1"/>
              <p:nvPr/>
            </p:nvSpPr>
            <p:spPr>
              <a:xfrm>
                <a:off x="4795388" y="5290680"/>
                <a:ext cx="8375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Primary</a:t>
                </a:r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AB2F121-20E0-49A8-9CFB-A6B3B2008B9E}"/>
              </a:ext>
            </a:extLst>
          </p:cNvPr>
          <p:cNvGrpSpPr/>
          <p:nvPr/>
        </p:nvGrpSpPr>
        <p:grpSpPr>
          <a:xfrm>
            <a:off x="1502980" y="3510091"/>
            <a:ext cx="5478845" cy="3395663"/>
            <a:chOff x="1581151" y="3510091"/>
            <a:chExt cx="5400674" cy="339566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66D49EFC-BFF2-415F-9E06-90908237E26F}"/>
                </a:ext>
              </a:extLst>
            </p:cNvPr>
            <p:cNvGrpSpPr/>
            <p:nvPr/>
          </p:nvGrpSpPr>
          <p:grpSpPr>
            <a:xfrm>
              <a:off x="1581151" y="3510091"/>
              <a:ext cx="5400674" cy="3395663"/>
              <a:chOff x="1581151" y="3510091"/>
              <a:chExt cx="5400674" cy="3395663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5C53256D-0C9C-4D27-B3CD-7284D7E1B656}"/>
                  </a:ext>
                </a:extLst>
              </p:cNvPr>
              <p:cNvGrpSpPr/>
              <p:nvPr/>
            </p:nvGrpSpPr>
            <p:grpSpPr>
              <a:xfrm>
                <a:off x="5844475" y="3876372"/>
                <a:ext cx="676578" cy="1195093"/>
                <a:chOff x="5844475" y="3876372"/>
                <a:chExt cx="676578" cy="1195093"/>
              </a:xfrm>
            </p:grpSpPr>
            <p:pic>
              <p:nvPicPr>
                <p:cNvPr id="11" name="Graphic 10" descr="Cloud">
                  <a:extLst>
                    <a:ext uri="{FF2B5EF4-FFF2-40B4-BE49-F238E27FC236}">
                      <a16:creationId xmlns:a16="http://schemas.microsoft.com/office/drawing/2014/main" id="{6DABE262-CBBF-4904-AC98-C1B56B35636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44475" y="3876372"/>
                  <a:ext cx="676578" cy="676578"/>
                </a:xfrm>
                <a:prstGeom prst="rect">
                  <a:avLst/>
                </a:prstGeom>
              </p:spPr>
            </p:pic>
            <p:pic>
              <p:nvPicPr>
                <p:cNvPr id="15" name="Graphic 14" descr="Saw">
                  <a:extLst>
                    <a:ext uri="{FF2B5EF4-FFF2-40B4-BE49-F238E27FC236}">
                      <a16:creationId xmlns:a16="http://schemas.microsoft.com/office/drawing/2014/main" id="{F4E27F30-B539-4F0D-BE33-20B87C08C10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60104" y="4426146"/>
                  <a:ext cx="645319" cy="645319"/>
                </a:xfrm>
                <a:prstGeom prst="rect">
                  <a:avLst/>
                </a:prstGeom>
              </p:spPr>
            </p:pic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84204A67-2DE7-4CCB-9A0E-FF75DDBF8340}"/>
                  </a:ext>
                </a:extLst>
              </p:cNvPr>
              <p:cNvGrpSpPr/>
              <p:nvPr/>
            </p:nvGrpSpPr>
            <p:grpSpPr>
              <a:xfrm>
                <a:off x="1581151" y="3510091"/>
                <a:ext cx="5400674" cy="3395663"/>
                <a:chOff x="3724276" y="3086684"/>
                <a:chExt cx="5400674" cy="3395663"/>
              </a:xfrm>
            </p:grpSpPr>
            <p:graphicFrame>
              <p:nvGraphicFramePr>
                <p:cNvPr id="8" name="Chart 7">
                  <a:extLst>
                    <a:ext uri="{FF2B5EF4-FFF2-40B4-BE49-F238E27FC236}">
                      <a16:creationId xmlns:a16="http://schemas.microsoft.com/office/drawing/2014/main" id="{08FC4590-DB50-44A9-8E30-2F5E40BAACDA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937701917"/>
                    </p:ext>
                  </p:extLst>
                </p:nvPr>
              </p:nvGraphicFramePr>
              <p:xfrm>
                <a:off x="3724276" y="3086684"/>
                <a:ext cx="5400674" cy="3395663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13"/>
                </a:graphicData>
              </a:graphic>
            </p:graphicFrame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BEAE56FD-8CBA-4A12-8D26-E022166B644C}"/>
                    </a:ext>
                  </a:extLst>
                </p:cNvPr>
                <p:cNvSpPr txBox="1"/>
                <p:nvPr/>
              </p:nvSpPr>
              <p:spPr>
                <a:xfrm>
                  <a:off x="5867399" y="3593142"/>
                  <a:ext cx="1114425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dirty="0"/>
                    <a:t>Mean= 1.25 cm</a:t>
                  </a:r>
                </a:p>
              </p:txBody>
            </p:sp>
          </p:grp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F64977C4-B9B0-4348-8DBE-10C63797126F}"/>
                </a:ext>
              </a:extLst>
            </p:cNvPr>
            <p:cNvGrpSpPr/>
            <p:nvPr/>
          </p:nvGrpSpPr>
          <p:grpSpPr>
            <a:xfrm>
              <a:off x="5763975" y="5032598"/>
              <a:ext cx="837575" cy="419100"/>
              <a:chOff x="4795388" y="5272110"/>
              <a:chExt cx="837575" cy="419100"/>
            </a:xfrm>
          </p:grpSpPr>
          <p:pic>
            <p:nvPicPr>
              <p:cNvPr id="38" name="Graphic 37" descr="Close">
                <a:extLst>
                  <a:ext uri="{FF2B5EF4-FFF2-40B4-BE49-F238E27FC236}">
                    <a16:creationId xmlns:a16="http://schemas.microsoft.com/office/drawing/2014/main" id="{D2179C12-67AE-4E19-A565-4819FFF374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4823338" y="5272110"/>
                <a:ext cx="809625" cy="419100"/>
              </a:xfrm>
              <a:prstGeom prst="rect">
                <a:avLst/>
              </a:prstGeom>
            </p:spPr>
          </p:pic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BF00385-4043-457B-AC73-E28AFB4C941F}"/>
                  </a:ext>
                </a:extLst>
              </p:cNvPr>
              <p:cNvSpPr txBox="1"/>
              <p:nvPr/>
            </p:nvSpPr>
            <p:spPr>
              <a:xfrm>
                <a:off x="4795388" y="5290680"/>
                <a:ext cx="8375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Seminal</a:t>
                </a: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4744549-C928-4343-B9B8-46E8C85DFC8C}"/>
              </a:ext>
            </a:extLst>
          </p:cNvPr>
          <p:cNvGrpSpPr/>
          <p:nvPr/>
        </p:nvGrpSpPr>
        <p:grpSpPr>
          <a:xfrm>
            <a:off x="5791925" y="1821488"/>
            <a:ext cx="837575" cy="419100"/>
            <a:chOff x="4795388" y="5272110"/>
            <a:chExt cx="837575" cy="419100"/>
          </a:xfrm>
        </p:grpSpPr>
        <p:pic>
          <p:nvPicPr>
            <p:cNvPr id="41" name="Graphic 40" descr="Close">
              <a:extLst>
                <a:ext uri="{FF2B5EF4-FFF2-40B4-BE49-F238E27FC236}">
                  <a16:creationId xmlns:a16="http://schemas.microsoft.com/office/drawing/2014/main" id="{5AE0DBAB-748D-467A-B303-580A82D06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823338" y="5272110"/>
              <a:ext cx="809625" cy="419100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4C8BD9E-D773-4557-9784-487857E86992}"/>
                </a:ext>
              </a:extLst>
            </p:cNvPr>
            <p:cNvSpPr txBox="1"/>
            <p:nvPr/>
          </p:nvSpPr>
          <p:spPr>
            <a:xfrm>
              <a:off x="4795388" y="5290680"/>
              <a:ext cx="8375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Seminal</a:t>
              </a:r>
            </a:p>
          </p:txBody>
        </p:sp>
      </p:grpSp>
      <p:pic>
        <p:nvPicPr>
          <p:cNvPr id="47" name="Picture 2" descr="https://egu22.eu/EGU21-sharing-is-encouraged.png">
            <a:extLst>
              <a:ext uri="{FF2B5EF4-FFF2-40B4-BE49-F238E27FC236}">
                <a16:creationId xmlns:a16="http://schemas.microsoft.com/office/drawing/2014/main" id="{8B338178-2596-4A9F-B0CF-21CD4DDF0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9289"/>
            <a:ext cx="578069" cy="80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0D5DBC7C-4DAE-409A-B35A-77DA4DA9E14C}"/>
              </a:ext>
            </a:extLst>
          </p:cNvPr>
          <p:cNvSpPr txBox="1"/>
          <p:nvPr/>
        </p:nvSpPr>
        <p:spPr>
          <a:xfrm>
            <a:off x="578069" y="6560734"/>
            <a:ext cx="2049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n</a:t>
            </a:r>
            <a:r>
              <a:rPr lang="en-US" sz="1400" dirty="0"/>
              <a:t>= 5 plants treatment</a:t>
            </a:r>
            <a:r>
              <a:rPr lang="en-US" sz="1400" baseline="30000" dirty="0"/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62279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35933-3F4B-45D5-9327-EA28973ED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03" y="18256"/>
            <a:ext cx="10515600" cy="66278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4">
                    <a:lumMod val="50000"/>
                  </a:schemeClr>
                </a:solidFill>
              </a:rPr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2E4FD-9EBE-4A81-8EEA-30ABEDA24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93379"/>
            <a:ext cx="10515600" cy="5283584"/>
          </a:xfrm>
        </p:spPr>
        <p:txBody>
          <a:bodyPr>
            <a:normAutofit/>
          </a:bodyPr>
          <a:lstStyle/>
          <a:p>
            <a:pPr lvl="1"/>
            <a:r>
              <a:rPr lang="en-US" sz="2800" dirty="0"/>
              <a:t>Competition for carbon between sinks shape root architecture and lateral root diversity. </a:t>
            </a:r>
          </a:p>
          <a:p>
            <a:pPr lvl="1"/>
            <a:r>
              <a:rPr lang="en-US" sz="2800" dirty="0"/>
              <a:t>Shading and excision exposed the order of sink strengths: </a:t>
            </a:r>
          </a:p>
          <a:p>
            <a:pPr marL="457200" lvl="1" indent="0">
              <a:buNone/>
            </a:pPr>
            <a:r>
              <a:rPr lang="en-US" sz="2800" dirty="0"/>
              <a:t>    </a:t>
            </a:r>
            <a:r>
              <a:rPr lang="en-US" sz="2800" b="1" i="1" dirty="0"/>
              <a:t>primary &gt; shoot &gt; seminals</a:t>
            </a:r>
            <a:r>
              <a:rPr lang="en-US" sz="2800" dirty="0"/>
              <a:t>.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Suggestion: breed for varieties a more uniform primary and seminals carbon sink sizes:</a:t>
            </a:r>
          </a:p>
          <a:p>
            <a:pPr lvl="2"/>
            <a:r>
              <a:rPr lang="en-US" sz="2400" dirty="0"/>
              <a:t>To improve water and nutrient uptake in soil volume explored by the seminals through increased lateral root diversity.</a:t>
            </a:r>
          </a:p>
          <a:p>
            <a:pPr lvl="2"/>
            <a:r>
              <a:rPr lang="en-US" sz="2400" dirty="0"/>
              <a:t>As a safety measure in case of catastrophic damage to the primary (to increase water and nutrient uptake and carbon allocation from the shoot to the remaining seminals). </a:t>
            </a:r>
          </a:p>
          <a:p>
            <a:pPr lvl="1"/>
            <a:endParaRPr lang="en-US" sz="2800" dirty="0"/>
          </a:p>
        </p:txBody>
      </p:sp>
      <p:pic>
        <p:nvPicPr>
          <p:cNvPr id="5" name="Picture 2" descr="https://egu22.eu/EGU21-sharing-is-encouraged.png">
            <a:extLst>
              <a:ext uri="{FF2B5EF4-FFF2-40B4-BE49-F238E27FC236}">
                <a16:creationId xmlns:a16="http://schemas.microsoft.com/office/drawing/2014/main" id="{C8CA2A77-8151-4F16-BD5F-0334186F4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9289"/>
            <a:ext cx="578069" cy="80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49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12681</TotalTime>
  <Words>505</Words>
  <Application>Microsoft Office PowerPoint</Application>
  <PresentationFormat>Widescreen</PresentationFormat>
  <Paragraphs>102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Competition for Carbon between Sinks Affect Seminal Root System Architecture in Maize </vt:lpstr>
      <vt:lpstr>Introduction and methods</vt:lpstr>
      <vt:lpstr>Experimental design</vt:lpstr>
      <vt:lpstr>Results</vt:lpstr>
      <vt:lpstr>Results </vt:lpstr>
      <vt:lpstr>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Carbon source and sink size affect seminal root system architecture in maize</dc:title>
  <dc:creator>Israel Oren</dc:creator>
  <cp:lastModifiedBy>Israel Oren</cp:lastModifiedBy>
  <cp:revision>80</cp:revision>
  <dcterms:created xsi:type="dcterms:W3CDTF">2022-03-14T11:07:07Z</dcterms:created>
  <dcterms:modified xsi:type="dcterms:W3CDTF">2022-05-19T11:01:05Z</dcterms:modified>
</cp:coreProperties>
</file>