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9" r:id="rId3"/>
    <p:sldId id="258" r:id="rId4"/>
    <p:sldId id="257" r:id="rId5"/>
    <p:sldId id="260" r:id="rId6"/>
    <p:sldId id="261" r:id="rId7"/>
    <p:sldId id="262" r:id="rId8"/>
    <p:sldId id="263" r:id="rId9"/>
    <p:sldId id="264" r:id="rId10"/>
    <p:sldId id="265" r:id="rId11"/>
    <p:sldId id="266" r:id="rId12"/>
    <p:sldId id="267" r:id="rId13"/>
    <p:sldId id="256" r:id="rId14"/>
    <p:sldId id="268" r:id="rId15"/>
    <p:sldId id="269"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2" d="100"/>
          <a:sy n="132" d="100"/>
        </p:scale>
        <p:origin x="8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E53D2F40-7557-4594-8E1B-EA2FE99B3F81}" type="datetimeFigureOut">
              <a:rPr lang="de-DE" smtClean="0"/>
              <a:t>18.05.2022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391827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3D2F40-7557-4594-8E1B-EA2FE99B3F81}" type="datetimeFigureOut">
              <a:rPr lang="de-DE" smtClean="0"/>
              <a:t>18.05.2022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151269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3D2F40-7557-4594-8E1B-EA2FE99B3F81}" type="datetimeFigureOut">
              <a:rPr lang="de-DE" smtClean="0"/>
              <a:t>18.05.2022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102096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3D2F40-7557-4594-8E1B-EA2FE99B3F81}" type="datetimeFigureOut">
              <a:rPr lang="de-DE" smtClean="0"/>
              <a:t>18.05.2022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190848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53D2F40-7557-4594-8E1B-EA2FE99B3F81}" type="datetimeFigureOut">
              <a:rPr lang="de-DE" smtClean="0"/>
              <a:t>18.05.2022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234850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53D2F40-7557-4594-8E1B-EA2FE99B3F81}" type="datetimeFigureOut">
              <a:rPr lang="de-DE" smtClean="0"/>
              <a:t>18.05.2022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101691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53D2F40-7557-4594-8E1B-EA2FE99B3F81}" type="datetimeFigureOut">
              <a:rPr lang="de-DE" smtClean="0"/>
              <a:t>18.05.2022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348148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53D2F40-7557-4594-8E1B-EA2FE99B3F81}" type="datetimeFigureOut">
              <a:rPr lang="de-DE" smtClean="0"/>
              <a:t>18.05.2022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384123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D2F40-7557-4594-8E1B-EA2FE99B3F81}" type="datetimeFigureOut">
              <a:rPr lang="de-DE" smtClean="0"/>
              <a:t>18.05.2022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54539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E53D2F40-7557-4594-8E1B-EA2FE99B3F81}" type="datetimeFigureOut">
              <a:rPr lang="de-DE" smtClean="0"/>
              <a:t>18.05.2022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416249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E53D2F40-7557-4594-8E1B-EA2FE99B3F81}" type="datetimeFigureOut">
              <a:rPr lang="de-DE" smtClean="0"/>
              <a:t>18.05.2022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65413D-CA86-481C-ACAA-3E6E311C9C0D}" type="slidenum">
              <a:rPr lang="de-DE" smtClean="0"/>
              <a:t>‹Nr.›</a:t>
            </a:fld>
            <a:endParaRPr lang="de-DE"/>
          </a:p>
        </p:txBody>
      </p:sp>
    </p:spTree>
    <p:extLst>
      <p:ext uri="{BB962C8B-B14F-4D97-AF65-F5344CB8AC3E}">
        <p14:creationId xmlns:p14="http://schemas.microsoft.com/office/powerpoint/2010/main" val="152758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D2F40-7557-4594-8E1B-EA2FE99B3F81}" type="datetimeFigureOut">
              <a:rPr lang="de-DE" smtClean="0"/>
              <a:t>18.05.2022</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5413D-CA86-481C-ACAA-3E6E311C9C0D}" type="slidenum">
              <a:rPr lang="de-DE" smtClean="0"/>
              <a:t>‹Nr.›</a:t>
            </a:fld>
            <a:endParaRPr lang="de-DE"/>
          </a:p>
        </p:txBody>
      </p:sp>
    </p:spTree>
    <p:extLst>
      <p:ext uri="{BB962C8B-B14F-4D97-AF65-F5344CB8AC3E}">
        <p14:creationId xmlns:p14="http://schemas.microsoft.com/office/powerpoint/2010/main" val="528518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7544" y="1705428"/>
            <a:ext cx="8752114" cy="1814728"/>
          </a:xfrm>
          <a:prstGeom prst="rect">
            <a:avLst/>
          </a:prstGeom>
        </p:spPr>
        <p:txBody>
          <a:bodyPr wrap="square">
            <a:spAutoFit/>
          </a:bodyPr>
          <a:lstStyle/>
          <a:p>
            <a:pPr algn="just">
              <a:lnSpc>
                <a:spcPct val="107000"/>
              </a:lnSpc>
              <a:spcAft>
                <a:spcPts val="800"/>
              </a:spcAft>
            </a:pPr>
            <a:r>
              <a:rPr lang="de-DE" dirty="0" smtClean="0">
                <a:effectLst/>
                <a:latin typeface="Arial" panose="020B0604020202020204" pitchFamily="34" charset="0"/>
                <a:ea typeface="Calibri" panose="020F0502020204030204" pitchFamily="34" charset="0"/>
                <a:cs typeface="Arial" panose="020B0604020202020204" pitchFamily="34" charset="0"/>
              </a:rPr>
              <a:t>Peter Herzsprung, Wolf von </a:t>
            </a:r>
            <a:r>
              <a:rPr lang="de-DE" dirty="0" err="1" smtClean="0">
                <a:effectLst/>
                <a:latin typeface="Arial" panose="020B0604020202020204" pitchFamily="34" charset="0"/>
                <a:ea typeface="Calibri" panose="020F0502020204030204" pitchFamily="34" charset="0"/>
                <a:cs typeface="Arial" panose="020B0604020202020204" pitchFamily="34" charset="0"/>
              </a:rPr>
              <a:t>Tümpling</a:t>
            </a:r>
            <a:r>
              <a:rPr lang="de-DE" dirty="0" smtClean="0">
                <a:effectLst/>
                <a:latin typeface="Arial" panose="020B0604020202020204" pitchFamily="34" charset="0"/>
                <a:ea typeface="Calibri" panose="020F0502020204030204" pitchFamily="34" charset="0"/>
                <a:cs typeface="Arial" panose="020B0604020202020204" pitchFamily="34" charset="0"/>
              </a:rPr>
              <a:t>, Norbert </a:t>
            </a:r>
            <a:r>
              <a:rPr lang="de-DE" dirty="0" err="1" smtClean="0">
                <a:effectLst/>
                <a:latin typeface="Arial" panose="020B0604020202020204" pitchFamily="34" charset="0"/>
                <a:ea typeface="Calibri" panose="020F0502020204030204" pitchFamily="34" charset="0"/>
                <a:cs typeface="Arial" panose="020B0604020202020204" pitchFamily="34" charset="0"/>
              </a:rPr>
              <a:t>Kamjunke</a:t>
            </a:r>
            <a:r>
              <a:rPr lang="de-DE" dirty="0" smtClean="0">
                <a:effectLst/>
                <a:latin typeface="Arial" panose="020B0604020202020204" pitchFamily="34" charset="0"/>
                <a:ea typeface="Calibri" panose="020F0502020204030204" pitchFamily="34" charset="0"/>
                <a:cs typeface="Arial" panose="020B0604020202020204" pitchFamily="34" charset="0"/>
              </a:rPr>
              <a:t>, Oliver J. </a:t>
            </a:r>
            <a:r>
              <a:rPr lang="de-DE" dirty="0" err="1" smtClean="0">
                <a:effectLst/>
                <a:latin typeface="Arial" panose="020B0604020202020204" pitchFamily="34" charset="0"/>
                <a:ea typeface="Calibri" panose="020F0502020204030204" pitchFamily="34" charset="0"/>
                <a:cs typeface="Arial" panose="020B0604020202020204" pitchFamily="34" charset="0"/>
              </a:rPr>
              <a:t>Lechtenfeld</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p>
            <a:r>
              <a:rPr lang="en-US" b="1" dirty="0" smtClean="0">
                <a:effectLst/>
                <a:latin typeface="Arial" panose="020B0604020202020204" pitchFamily="34" charset="0"/>
                <a:ea typeface="Calibri" panose="020F0502020204030204" pitchFamily="34" charset="0"/>
                <a:cs typeface="Arial" panose="020B0604020202020204" pitchFamily="34" charset="0"/>
              </a:rPr>
              <a:t>Dissolved organic matter quality variations in drinking water reservoirs and their catchment waters – Scientific knowledge and research gaps</a:t>
            </a:r>
          </a:p>
          <a:p>
            <a:endParaRPr lang="en-US" b="1" dirty="0">
              <a:latin typeface="Arial" panose="020B0604020202020204" pitchFamily="34" charset="0"/>
              <a:cs typeface="Arial" panose="020B0604020202020204" pitchFamily="34" charset="0"/>
            </a:endParaRPr>
          </a:p>
          <a:p>
            <a:r>
              <a:rPr lang="en-US" sz="3200" b="1" dirty="0" smtClean="0">
                <a:solidFill>
                  <a:srgbClr val="0070C0"/>
                </a:solidFill>
                <a:latin typeface="Arial" panose="020B0604020202020204" pitchFamily="34" charset="0"/>
                <a:cs typeface="Arial" panose="020B0604020202020204" pitchFamily="34" charset="0"/>
              </a:rPr>
              <a:t>Schedule of cited references and abstracts</a:t>
            </a:r>
            <a:endParaRPr lang="de-DE"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07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40441" y="0"/>
            <a:ext cx="7463118" cy="6858000"/>
          </a:xfrm>
          <a:prstGeom prst="rect">
            <a:avLst/>
          </a:prstGeom>
        </p:spPr>
      </p:pic>
      <p:sp>
        <p:nvSpPr>
          <p:cNvPr id="3" name="Textfeld 2"/>
          <p:cNvSpPr txBox="1"/>
          <p:nvPr/>
        </p:nvSpPr>
        <p:spPr>
          <a:xfrm>
            <a:off x="4268788" y="80221"/>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7</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77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71989" y="0"/>
            <a:ext cx="6800022" cy="6858000"/>
          </a:xfrm>
          <a:prstGeom prst="rect">
            <a:avLst/>
          </a:prstGeom>
        </p:spPr>
      </p:pic>
      <p:sp>
        <p:nvSpPr>
          <p:cNvPr id="3" name="Textfeld 2"/>
          <p:cNvSpPr txBox="1"/>
          <p:nvPr/>
        </p:nvSpPr>
        <p:spPr>
          <a:xfrm>
            <a:off x="425631" y="0"/>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8</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6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24733" y="0"/>
            <a:ext cx="8094533" cy="6858000"/>
          </a:xfrm>
          <a:prstGeom prst="rect">
            <a:avLst/>
          </a:prstGeom>
        </p:spPr>
      </p:pic>
      <p:sp>
        <p:nvSpPr>
          <p:cNvPr id="3" name="Textfeld 2"/>
          <p:cNvSpPr txBox="1"/>
          <p:nvPr/>
        </p:nvSpPr>
        <p:spPr>
          <a:xfrm>
            <a:off x="5535867" y="87478"/>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9</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66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0" y="0"/>
            <a:ext cx="9144000" cy="6858000"/>
          </a:xfrm>
          <a:prstGeom prst="rect">
            <a:avLst/>
          </a:prstGeom>
        </p:spPr>
      </p:pic>
      <p:sp>
        <p:nvSpPr>
          <p:cNvPr id="5" name="Textfeld 4"/>
          <p:cNvSpPr txBox="1"/>
          <p:nvPr/>
        </p:nvSpPr>
        <p:spPr>
          <a:xfrm>
            <a:off x="4461809" y="268906"/>
            <a:ext cx="162095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10</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28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80182" y="0"/>
            <a:ext cx="6783636" cy="6858000"/>
          </a:xfrm>
          <a:prstGeom prst="rect">
            <a:avLst/>
          </a:prstGeom>
        </p:spPr>
      </p:pic>
      <p:sp>
        <p:nvSpPr>
          <p:cNvPr id="3" name="Textfeld 2"/>
          <p:cNvSpPr txBox="1"/>
          <p:nvPr/>
        </p:nvSpPr>
        <p:spPr>
          <a:xfrm>
            <a:off x="3924781" y="101992"/>
            <a:ext cx="162095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11</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47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95337" y="152400"/>
            <a:ext cx="7553325" cy="6553200"/>
          </a:xfrm>
          <a:prstGeom prst="rect">
            <a:avLst/>
          </a:prstGeom>
        </p:spPr>
      </p:pic>
      <p:pic>
        <p:nvPicPr>
          <p:cNvPr id="4" name="Grafik 3"/>
          <p:cNvPicPr>
            <a:picLocks noChangeAspect="1"/>
          </p:cNvPicPr>
          <p:nvPr/>
        </p:nvPicPr>
        <p:blipFill>
          <a:blip r:embed="rId3"/>
          <a:stretch>
            <a:fillRect/>
          </a:stretch>
        </p:blipFill>
        <p:spPr>
          <a:xfrm>
            <a:off x="3396343" y="152400"/>
            <a:ext cx="5486400" cy="219075"/>
          </a:xfrm>
          <a:prstGeom prst="rect">
            <a:avLst/>
          </a:prstGeom>
        </p:spPr>
      </p:pic>
      <p:sp>
        <p:nvSpPr>
          <p:cNvPr id="5" name="Textfeld 4"/>
          <p:cNvSpPr txBox="1"/>
          <p:nvPr/>
        </p:nvSpPr>
        <p:spPr>
          <a:xfrm>
            <a:off x="3946553" y="776907"/>
            <a:ext cx="249299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Additional Reference</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94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770743" y="116114"/>
            <a:ext cx="5800691" cy="6615434"/>
          </a:xfrm>
          <a:prstGeom prst="rect">
            <a:avLst/>
          </a:prstGeom>
        </p:spPr>
      </p:pic>
      <p:sp>
        <p:nvSpPr>
          <p:cNvPr id="4" name="Textfeld 3"/>
          <p:cNvSpPr txBox="1"/>
          <p:nvPr/>
        </p:nvSpPr>
        <p:spPr>
          <a:xfrm>
            <a:off x="268514" y="1059543"/>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1</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55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23157" y="96626"/>
            <a:ext cx="6112330" cy="3694364"/>
          </a:xfrm>
          <a:prstGeom prst="rect">
            <a:avLst/>
          </a:prstGeom>
        </p:spPr>
      </p:pic>
      <p:sp>
        <p:nvSpPr>
          <p:cNvPr id="3" name="Rechteck 2"/>
          <p:cNvSpPr/>
          <p:nvPr/>
        </p:nvSpPr>
        <p:spPr>
          <a:xfrm>
            <a:off x="157843" y="3790990"/>
            <a:ext cx="8891814" cy="3016210"/>
          </a:xfrm>
          <a:prstGeom prst="rect">
            <a:avLst/>
          </a:prstGeom>
        </p:spPr>
        <p:txBody>
          <a:bodyPr wrap="square">
            <a:spAutoFit/>
          </a:bodyPr>
          <a:lstStyle/>
          <a:p>
            <a:r>
              <a:rPr lang="en-US" sz="1000" b="0" i="0" u="none" strike="noStrike" baseline="0" dirty="0" smtClean="0">
                <a:latin typeface="Arial" panose="020B0604020202020204" pitchFamily="34" charset="0"/>
                <a:cs typeface="Arial" panose="020B0604020202020204" pitchFamily="34" charset="0"/>
              </a:rPr>
              <a:t>Abstract. </a:t>
            </a:r>
          </a:p>
          <a:p>
            <a:endParaRPr lang="en-US" sz="1000" b="0" i="0" u="none" strike="noStrike" baseline="0" dirty="0" smtClean="0">
              <a:latin typeface="Arial" panose="020B0604020202020204" pitchFamily="34" charset="0"/>
              <a:cs typeface="Arial" panose="020B0604020202020204" pitchFamily="34" charset="0"/>
            </a:endParaRPr>
          </a:p>
          <a:p>
            <a:r>
              <a:rPr lang="en-US" sz="1000" b="0" i="0" u="none" strike="noStrike" baseline="0" dirty="0" smtClean="0">
                <a:latin typeface="Arial" panose="020B0604020202020204" pitchFamily="34" charset="0"/>
                <a:cs typeface="Arial" panose="020B0604020202020204" pitchFamily="34" charset="0"/>
              </a:rPr>
              <a:t>Increasing dissolved organic carbon (DOC) concentrations and exports from headwater catchments impact the quality of downstream waters and pose challenges to water supply. The importance of riparian zones for DOC export from catchments in humid, temperate climates has generally been acknowledged, but the hydrological controls and biogeochemical factors that govern mobilization of DOC from riparian zones remain elusive. A high-frequency dataset (15 min resolution for over 1 year) from a headwater catchment in the Harz Mountains (Germany) was analyzed for dominant patterns in DOC concentration (CDOC) and optical DOC quality parameters SUVA254 and S275􀀀295 (spectral slope between 275 and 295 nm) on event and seasonal scales. Quality parameters and CDOC systematically changed with increasing fractions of high-frequency quick flow (</a:t>
            </a:r>
            <a:r>
              <a:rPr lang="en-US" sz="1000" b="0" i="0" u="none" strike="noStrike" baseline="0" dirty="0" err="1" smtClean="0">
                <a:latin typeface="Arial" panose="020B0604020202020204" pitchFamily="34" charset="0"/>
                <a:cs typeface="Arial" panose="020B0604020202020204" pitchFamily="34" charset="0"/>
              </a:rPr>
              <a:t>Qhf</a:t>
            </a:r>
            <a:r>
              <a:rPr lang="en-US" sz="1000" b="0" i="0" u="none" strike="noStrike" baseline="0" dirty="0" smtClean="0">
                <a:latin typeface="Arial" panose="020B0604020202020204" pitchFamily="34" charset="0"/>
                <a:cs typeface="Arial" panose="020B0604020202020204" pitchFamily="34" charset="0"/>
              </a:rPr>
              <a:t>) and antecedent </a:t>
            </a:r>
            <a:r>
              <a:rPr lang="en-US" sz="1000" b="0" i="0" u="none" strike="noStrike" baseline="0" dirty="0" err="1" smtClean="0">
                <a:latin typeface="Arial" panose="020B0604020202020204" pitchFamily="34" charset="0"/>
                <a:cs typeface="Arial" panose="020B0604020202020204" pitchFamily="34" charset="0"/>
              </a:rPr>
              <a:t>hydroclimatic</a:t>
            </a:r>
            <a:r>
              <a:rPr lang="en-US" sz="1000" b="0" i="0" u="none" strike="noStrike" baseline="0" dirty="0" smtClean="0">
                <a:latin typeface="Arial" panose="020B0604020202020204" pitchFamily="34" charset="0"/>
                <a:cs typeface="Arial" panose="020B0604020202020204" pitchFamily="34" charset="0"/>
              </a:rPr>
              <a:t> conditions, defined by the following metrics: aridity index (AI60) of the preceding 60 d and the quotient of mean temperature (T30) and mean discharge (Q30) of the preceding 30 d, which we refer to as </a:t>
            </a:r>
            <a:r>
              <a:rPr lang="en-US" sz="1000" b="0" i="0" u="none" strike="noStrike" baseline="0" dirty="0" err="1" smtClean="0">
                <a:latin typeface="Arial" panose="020B0604020202020204" pitchFamily="34" charset="0"/>
                <a:cs typeface="Arial" panose="020B0604020202020204" pitchFamily="34" charset="0"/>
              </a:rPr>
              <a:t>dischargenormalized</a:t>
            </a:r>
            <a:r>
              <a:rPr lang="en-US" sz="1000" b="0" i="0" u="none" strike="noStrike" baseline="0" dirty="0" smtClean="0">
                <a:latin typeface="Arial" panose="020B0604020202020204" pitchFamily="34" charset="0"/>
                <a:cs typeface="Arial" panose="020B0604020202020204" pitchFamily="34" charset="0"/>
              </a:rPr>
              <a:t> temperature (DNT30). Selected statistical multiple linear regression models for the complete time series (R2 D 0:72, 0.64 and 0.65 for CDOC, SUVA254 and S275􀀀295, resp.) captured DOC dynamics based on event (</a:t>
            </a:r>
            <a:r>
              <a:rPr lang="en-US" sz="1000" b="0" i="0" u="none" strike="noStrike" baseline="0" dirty="0" err="1" smtClean="0">
                <a:latin typeface="Arial" panose="020B0604020202020204" pitchFamily="34" charset="0"/>
                <a:cs typeface="Arial" panose="020B0604020202020204" pitchFamily="34" charset="0"/>
              </a:rPr>
              <a:t>Qhf</a:t>
            </a:r>
            <a:r>
              <a:rPr lang="en-US" sz="1000" b="0" i="0" u="none" strike="noStrike" baseline="0" dirty="0" smtClean="0">
                <a:latin typeface="Arial" panose="020B0604020202020204" pitchFamily="34" charset="0"/>
                <a:cs typeface="Arial" panose="020B0604020202020204" pitchFamily="34" charset="0"/>
              </a:rPr>
              <a:t> and </a:t>
            </a:r>
            <a:r>
              <a:rPr lang="en-US" sz="1000" b="0" i="0" u="none" strike="noStrike" baseline="0" dirty="0" err="1" smtClean="0">
                <a:latin typeface="Arial" panose="020B0604020202020204" pitchFamily="34" charset="0"/>
                <a:cs typeface="Arial" panose="020B0604020202020204" pitchFamily="34" charset="0"/>
              </a:rPr>
              <a:t>baseflow</a:t>
            </a:r>
            <a:r>
              <a:rPr lang="en-US" sz="1000" b="0" i="0" u="none" strike="noStrike" baseline="0" dirty="0" smtClean="0">
                <a:latin typeface="Arial" panose="020B0604020202020204" pitchFamily="34" charset="0"/>
                <a:cs typeface="Arial" panose="020B0604020202020204" pitchFamily="34" charset="0"/>
              </a:rPr>
              <a:t>) and seasonal-scale predictors (AI60, DNT30). The relative importance of seasonal-scale predictors allowed for the separation of three </a:t>
            </a:r>
            <a:r>
              <a:rPr lang="en-US" sz="1000" b="0" i="0" u="none" strike="noStrike" baseline="0" dirty="0" err="1" smtClean="0">
                <a:latin typeface="Arial" panose="020B0604020202020204" pitchFamily="34" charset="0"/>
                <a:cs typeface="Arial" panose="020B0604020202020204" pitchFamily="34" charset="0"/>
              </a:rPr>
              <a:t>hydroclimatic</a:t>
            </a:r>
            <a:r>
              <a:rPr lang="en-US" sz="1000" b="0" i="0" u="none" strike="noStrike" baseline="0" dirty="0" smtClean="0">
                <a:latin typeface="Arial" panose="020B0604020202020204" pitchFamily="34" charset="0"/>
                <a:cs typeface="Arial" panose="020B0604020202020204" pitchFamily="34" charset="0"/>
              </a:rPr>
              <a:t> states (warm and dry, cold and wet, and intermediate). The specific DOC quality for each state indicates a shift in the activated source zones and highlights the importance of antecedent conditions and their </a:t>
            </a:r>
            <a:r>
              <a:rPr lang="en-US" sz="1000" dirty="0" smtClean="0">
                <a:latin typeface="Arial" panose="020B0604020202020204" pitchFamily="34" charset="0"/>
                <a:cs typeface="Arial" panose="020B0604020202020204" pitchFamily="34" charset="0"/>
              </a:rPr>
              <a:t>impact </a:t>
            </a:r>
            <a:r>
              <a:rPr lang="en-US" sz="1000" dirty="0">
                <a:latin typeface="Arial" panose="020B0604020202020204" pitchFamily="34" charset="0"/>
                <a:cs typeface="Arial" panose="020B0604020202020204" pitchFamily="34" charset="0"/>
              </a:rPr>
              <a:t>on DOC accumulation and mobilization in the </a:t>
            </a:r>
            <a:r>
              <a:rPr lang="en-US" sz="1000" dirty="0" smtClean="0">
                <a:latin typeface="Arial" panose="020B0604020202020204" pitchFamily="34" charset="0"/>
                <a:cs typeface="Arial" panose="020B0604020202020204" pitchFamily="34" charset="0"/>
              </a:rPr>
              <a:t>riparian zone</a:t>
            </a:r>
            <a:r>
              <a:rPr lang="en-US" sz="1000" dirty="0">
                <a:latin typeface="Arial" panose="020B0604020202020204" pitchFamily="34" charset="0"/>
                <a:cs typeface="Arial" panose="020B0604020202020204" pitchFamily="34" charset="0"/>
              </a:rPr>
              <a:t>. The warm and dry state results in high DOC </a:t>
            </a:r>
            <a:r>
              <a:rPr lang="en-US" sz="1000" dirty="0" smtClean="0">
                <a:latin typeface="Arial" panose="020B0604020202020204" pitchFamily="34" charset="0"/>
                <a:cs typeface="Arial" panose="020B0604020202020204" pitchFamily="34" charset="0"/>
              </a:rPr>
              <a:t>concentrations during </a:t>
            </a:r>
            <a:r>
              <a:rPr lang="en-US" sz="1000" dirty="0">
                <a:latin typeface="Arial" panose="020B0604020202020204" pitchFamily="34" charset="0"/>
                <a:cs typeface="Arial" panose="020B0604020202020204" pitchFamily="34" charset="0"/>
              </a:rPr>
              <a:t>events and low concentrations </a:t>
            </a:r>
            <a:r>
              <a:rPr lang="en-US" sz="1000" dirty="0" smtClean="0">
                <a:latin typeface="Arial" panose="020B0604020202020204" pitchFamily="34" charset="0"/>
                <a:cs typeface="Arial" panose="020B0604020202020204" pitchFamily="34" charset="0"/>
              </a:rPr>
              <a:t>between events </a:t>
            </a:r>
            <a:r>
              <a:rPr lang="en-US" sz="1000" dirty="0">
                <a:latin typeface="Arial" panose="020B0604020202020204" pitchFamily="34" charset="0"/>
                <a:cs typeface="Arial" panose="020B0604020202020204" pitchFamily="34" charset="0"/>
              </a:rPr>
              <a:t>and thus can be seen as mobilization limited, </a:t>
            </a:r>
            <a:r>
              <a:rPr lang="en-US" sz="1000" dirty="0" smtClean="0">
                <a:latin typeface="Arial" panose="020B0604020202020204" pitchFamily="34" charset="0"/>
                <a:cs typeface="Arial" panose="020B0604020202020204" pitchFamily="34" charset="0"/>
              </a:rPr>
              <a:t>whereas the </a:t>
            </a:r>
            <a:r>
              <a:rPr lang="en-US" sz="1000" dirty="0">
                <a:latin typeface="Arial" panose="020B0604020202020204" pitchFamily="34" charset="0"/>
                <a:cs typeface="Arial" panose="020B0604020202020204" pitchFamily="34" charset="0"/>
              </a:rPr>
              <a:t>cold and wet state results in low concentration </a:t>
            </a:r>
            <a:r>
              <a:rPr lang="en-US" sz="1000" dirty="0" smtClean="0">
                <a:latin typeface="Arial" panose="020B0604020202020204" pitchFamily="34" charset="0"/>
                <a:cs typeface="Arial" panose="020B0604020202020204" pitchFamily="34" charset="0"/>
              </a:rPr>
              <a:t>between and </a:t>
            </a:r>
            <a:r>
              <a:rPr lang="en-US" sz="1000" dirty="0">
                <a:latin typeface="Arial" panose="020B0604020202020204" pitchFamily="34" charset="0"/>
                <a:cs typeface="Arial" panose="020B0604020202020204" pitchFamily="34" charset="0"/>
              </a:rPr>
              <a:t>during events due to limited DOC accumulation in the </a:t>
            </a:r>
            <a:r>
              <a:rPr lang="en-US" sz="1000" dirty="0" smtClean="0">
                <a:latin typeface="Arial" panose="020B0604020202020204" pitchFamily="34" charset="0"/>
                <a:cs typeface="Arial" panose="020B0604020202020204" pitchFamily="34" charset="0"/>
              </a:rPr>
              <a:t>riparian zone</a:t>
            </a:r>
            <a:r>
              <a:rPr lang="en-US" sz="1000" dirty="0">
                <a:latin typeface="Arial" panose="020B0604020202020204" pitchFamily="34" charset="0"/>
                <a:cs typeface="Arial" panose="020B0604020202020204" pitchFamily="34" charset="0"/>
              </a:rPr>
              <a:t>. The study demonstrates the considerable </a:t>
            </a:r>
            <a:r>
              <a:rPr lang="en-US" sz="1000" dirty="0" smtClean="0">
                <a:latin typeface="Arial" panose="020B0604020202020204" pitchFamily="34" charset="0"/>
                <a:cs typeface="Arial" panose="020B0604020202020204" pitchFamily="34" charset="0"/>
              </a:rPr>
              <a:t>value of </a:t>
            </a:r>
            <a:r>
              <a:rPr lang="en-US" sz="1000" dirty="0">
                <a:latin typeface="Arial" panose="020B0604020202020204" pitchFamily="34" charset="0"/>
                <a:cs typeface="Arial" panose="020B0604020202020204" pitchFamily="34" charset="0"/>
              </a:rPr>
              <a:t>continuous high-frequency measurements of DOC </a:t>
            </a:r>
            <a:r>
              <a:rPr lang="en-US" sz="1000" dirty="0" smtClean="0">
                <a:latin typeface="Arial" panose="020B0604020202020204" pitchFamily="34" charset="0"/>
                <a:cs typeface="Arial" panose="020B0604020202020204" pitchFamily="34" charset="0"/>
              </a:rPr>
              <a:t>quality and </a:t>
            </a:r>
            <a:r>
              <a:rPr lang="en-US" sz="1000" dirty="0">
                <a:latin typeface="Arial" panose="020B0604020202020204" pitchFamily="34" charset="0"/>
                <a:cs typeface="Arial" panose="020B0604020202020204" pitchFamily="34" charset="0"/>
              </a:rPr>
              <a:t>quantity and its (</a:t>
            </a:r>
            <a:r>
              <a:rPr lang="en-US" sz="1000" dirty="0" err="1">
                <a:latin typeface="Arial" panose="020B0604020202020204" pitchFamily="34" charset="0"/>
                <a:cs typeface="Arial" panose="020B0604020202020204" pitchFamily="34" charset="0"/>
              </a:rPr>
              <a:t>hydroclimatic</a:t>
            </a:r>
            <a:r>
              <a:rPr lang="en-US" sz="1000" dirty="0">
                <a:latin typeface="Arial" panose="020B0604020202020204" pitchFamily="34" charset="0"/>
                <a:cs typeface="Arial" panose="020B0604020202020204" pitchFamily="34" charset="0"/>
              </a:rPr>
              <a:t>) key controlling </a:t>
            </a:r>
            <a:r>
              <a:rPr lang="en-US" sz="1000" dirty="0" smtClean="0">
                <a:latin typeface="Arial" panose="020B0604020202020204" pitchFamily="34" charset="0"/>
                <a:cs typeface="Arial" panose="020B0604020202020204" pitchFamily="34" charset="0"/>
              </a:rPr>
              <a:t>variables </a:t>
            </a:r>
            <a:r>
              <a:rPr lang="de-DE" sz="1000" dirty="0" smtClean="0">
                <a:latin typeface="Arial" panose="020B0604020202020204" pitchFamily="34" charset="0"/>
                <a:cs typeface="Arial" panose="020B0604020202020204" pitchFamily="34" charset="0"/>
              </a:rPr>
              <a:t>in </a:t>
            </a:r>
            <a:r>
              <a:rPr lang="de-DE" sz="1000" dirty="0" err="1">
                <a:latin typeface="Arial" panose="020B0604020202020204" pitchFamily="34" charset="0"/>
                <a:cs typeface="Arial" panose="020B0604020202020204" pitchFamily="34" charset="0"/>
              </a:rPr>
              <a:t>quantitatively</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unraveling</a:t>
            </a:r>
            <a:r>
              <a:rPr lang="de-DE" sz="1000" dirty="0">
                <a:latin typeface="Arial" panose="020B0604020202020204" pitchFamily="34" charset="0"/>
                <a:cs typeface="Arial" panose="020B0604020202020204" pitchFamily="34" charset="0"/>
              </a:rPr>
              <a:t> DOC </a:t>
            </a:r>
            <a:r>
              <a:rPr lang="de-DE" sz="1000" dirty="0" err="1">
                <a:latin typeface="Arial" panose="020B0604020202020204" pitchFamily="34" charset="0"/>
                <a:cs typeface="Arial" panose="020B0604020202020204" pitchFamily="34" charset="0"/>
              </a:rPr>
              <a:t>mobilization</a:t>
            </a:r>
            <a:r>
              <a:rPr lang="de-DE" sz="1000" dirty="0">
                <a:latin typeface="Arial" panose="020B0604020202020204" pitchFamily="34" charset="0"/>
                <a:cs typeface="Arial" panose="020B0604020202020204" pitchFamily="34" charset="0"/>
              </a:rPr>
              <a:t> in </a:t>
            </a:r>
            <a:r>
              <a:rPr lang="de-DE" sz="1000" dirty="0" err="1">
                <a:latin typeface="Arial" panose="020B0604020202020204" pitchFamily="34" charset="0"/>
                <a:cs typeface="Arial" panose="020B0604020202020204" pitchFamily="34" charset="0"/>
              </a:rPr>
              <a:t>the</a:t>
            </a:r>
            <a:r>
              <a:rPr lang="de-DE" sz="1000" dirty="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riparian</a:t>
            </a:r>
            <a:r>
              <a:rPr lang="de-DE" sz="100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zone</a:t>
            </a:r>
            <a:r>
              <a:rPr lang="en-US" sz="1000" dirty="0">
                <a:latin typeface="Arial" panose="020B0604020202020204" pitchFamily="34" charset="0"/>
                <a:cs typeface="Arial" panose="020B0604020202020204" pitchFamily="34" charset="0"/>
              </a:rPr>
              <a:t>. These variables can be linked to DOC source </a:t>
            </a:r>
            <a:r>
              <a:rPr lang="en-US" sz="1000" dirty="0" smtClean="0">
                <a:latin typeface="Arial" panose="020B0604020202020204" pitchFamily="34" charset="0"/>
                <a:cs typeface="Arial" panose="020B0604020202020204" pitchFamily="34" charset="0"/>
              </a:rPr>
              <a:t>activation by </a:t>
            </a:r>
            <a:r>
              <a:rPr lang="en-US" sz="1000" dirty="0">
                <a:latin typeface="Arial" panose="020B0604020202020204" pitchFamily="34" charset="0"/>
                <a:cs typeface="Arial" panose="020B0604020202020204" pitchFamily="34" charset="0"/>
              </a:rPr>
              <a:t>discharge events and the more seasonal control of </a:t>
            </a:r>
            <a:r>
              <a:rPr lang="en-US" sz="1000" dirty="0" smtClean="0">
                <a:latin typeface="Arial" panose="020B0604020202020204" pitchFamily="34" charset="0"/>
                <a:cs typeface="Arial" panose="020B0604020202020204" pitchFamily="34" charset="0"/>
              </a:rPr>
              <a:t>DOC </a:t>
            </a:r>
            <a:r>
              <a:rPr lang="de-DE" sz="1000" dirty="0" err="1" smtClean="0">
                <a:latin typeface="Arial" panose="020B0604020202020204" pitchFamily="34" charset="0"/>
                <a:cs typeface="Arial" panose="020B0604020202020204" pitchFamily="34" charset="0"/>
              </a:rPr>
              <a:t>production</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in </a:t>
            </a:r>
            <a:r>
              <a:rPr lang="de-DE" sz="1000" dirty="0" err="1">
                <a:latin typeface="Arial" panose="020B0604020202020204" pitchFamily="34" charset="0"/>
                <a:cs typeface="Arial" panose="020B0604020202020204" pitchFamily="34" charset="0"/>
              </a:rPr>
              <a:t>riparian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soils</a:t>
            </a:r>
            <a:r>
              <a:rPr lang="de-DE" sz="1000" dirty="0">
                <a:latin typeface="Arial" panose="020B0604020202020204" pitchFamily="34" charset="0"/>
                <a:cs typeface="Arial" panose="020B0604020202020204" pitchFamily="34" charset="0"/>
              </a:rPr>
              <a:t>.</a:t>
            </a:r>
          </a:p>
        </p:txBody>
      </p:sp>
      <p:sp>
        <p:nvSpPr>
          <p:cNvPr id="4" name="Textfeld 3"/>
          <p:cNvSpPr txBox="1"/>
          <p:nvPr/>
        </p:nvSpPr>
        <p:spPr>
          <a:xfrm>
            <a:off x="7032171" y="174171"/>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2</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66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28650" y="52387"/>
            <a:ext cx="7886700" cy="6753225"/>
          </a:xfrm>
          <a:prstGeom prst="rect">
            <a:avLst/>
          </a:prstGeom>
        </p:spPr>
      </p:pic>
      <p:sp>
        <p:nvSpPr>
          <p:cNvPr id="3" name="Textfeld 2"/>
          <p:cNvSpPr txBox="1"/>
          <p:nvPr/>
        </p:nvSpPr>
        <p:spPr>
          <a:xfrm>
            <a:off x="500742" y="5798456"/>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3</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04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13064" y="277585"/>
            <a:ext cx="6020707" cy="4061305"/>
          </a:xfrm>
          <a:prstGeom prst="rect">
            <a:avLst/>
          </a:prstGeom>
        </p:spPr>
      </p:pic>
      <p:sp>
        <p:nvSpPr>
          <p:cNvPr id="3" name="Rechteck 2"/>
          <p:cNvSpPr/>
          <p:nvPr/>
        </p:nvSpPr>
        <p:spPr>
          <a:xfrm>
            <a:off x="288017" y="4531488"/>
            <a:ext cx="8674554" cy="1785104"/>
          </a:xfrm>
          <a:prstGeom prst="rect">
            <a:avLst/>
          </a:prstGeom>
        </p:spPr>
        <p:txBody>
          <a:bodyPr wrap="square">
            <a:spAutoFit/>
          </a:bodyPr>
          <a:lstStyle/>
          <a:p>
            <a:r>
              <a:rPr lang="en-US" sz="1000" b="0" i="0" u="none" strike="noStrike" baseline="0" dirty="0" smtClean="0">
                <a:latin typeface="NimbusRomNo9L-Medi"/>
              </a:rPr>
              <a:t>Abstract. </a:t>
            </a:r>
          </a:p>
          <a:p>
            <a:endParaRPr lang="en-US" sz="1000" dirty="0">
              <a:latin typeface="NimbusRomNo9L-Medi"/>
            </a:endParaRPr>
          </a:p>
          <a:p>
            <a:r>
              <a:rPr lang="en-US" sz="1000" b="0" i="0" u="none" strike="noStrike" baseline="0" dirty="0" smtClean="0">
                <a:latin typeface="NimbusRomNo9L-Regu"/>
              </a:rPr>
              <a:t>Given the importance of dissolved organic matter (DOM) in the carbon cycling of aquatic ecosystems, information on its seasonal variability is crucial. In this study we assess the use of optical absorption indices available in the literature based on in situ data to both characterize the seasonal variability of DOM in a highly complex environment and for application in large-scale studies using remote sensing data. The study area comprises four lakes located in the </a:t>
            </a:r>
            <a:r>
              <a:rPr lang="de-DE" sz="1000" b="0" i="0" u="none" strike="noStrike" baseline="0" dirty="0" err="1" smtClean="0">
                <a:latin typeface="NimbusRomNo9L-Regu"/>
              </a:rPr>
              <a:t>Mamirauá</a:t>
            </a:r>
            <a:r>
              <a:rPr lang="de-DE" sz="1000" b="0" i="0" u="none" strike="noStrike" baseline="0" dirty="0" smtClean="0">
                <a:latin typeface="NimbusRomNo9L-Regu"/>
              </a:rPr>
              <a:t> </a:t>
            </a:r>
            <a:r>
              <a:rPr lang="de-DE" sz="1000" b="0" i="0" u="none" strike="noStrike" baseline="0" dirty="0" err="1" smtClean="0">
                <a:latin typeface="NimbusRomNo9L-Regu"/>
              </a:rPr>
              <a:t>Sustainable</a:t>
            </a:r>
            <a:r>
              <a:rPr lang="de-DE" sz="1000" b="0" i="0" u="none" strike="noStrike" baseline="0" dirty="0" smtClean="0">
                <a:latin typeface="NimbusRomNo9L-Regu"/>
              </a:rPr>
              <a:t> Development Reserve (MSDR). Samples </a:t>
            </a:r>
            <a:r>
              <a:rPr lang="en-US" sz="1000" b="0" i="0" u="none" strike="noStrike" baseline="0" dirty="0" smtClean="0">
                <a:latin typeface="NimbusRomNo9L-Regu"/>
              </a:rPr>
              <a:t>for the determination of colored dissolved organic matter (CDOM) and measurements of remote sensing reflectance (</a:t>
            </a:r>
            <a:r>
              <a:rPr lang="en-US" sz="1000" b="0" i="0" u="none" strike="noStrike" baseline="0" dirty="0" err="1" smtClean="0">
                <a:latin typeface="MTMI"/>
              </a:rPr>
              <a:t>R</a:t>
            </a:r>
            <a:r>
              <a:rPr lang="en-US" sz="1000" b="0" i="0" u="none" strike="noStrike" baseline="0" dirty="0" err="1" smtClean="0">
                <a:latin typeface="NimbusRomNo9L-Regu"/>
              </a:rPr>
              <a:t>rs</a:t>
            </a:r>
            <a:r>
              <a:rPr lang="en-US" sz="1000" b="0" i="0" u="none" strike="noStrike" baseline="0" dirty="0" smtClean="0">
                <a:latin typeface="NimbusRomNo9L-Regu"/>
              </a:rPr>
              <a:t>) were acquired in situ. The </a:t>
            </a:r>
            <a:r>
              <a:rPr lang="en-US" sz="1000" b="0" i="0" u="none" strike="noStrike" baseline="0" dirty="0" err="1" smtClean="0">
                <a:latin typeface="MTMI"/>
              </a:rPr>
              <a:t>R</a:t>
            </a:r>
            <a:r>
              <a:rPr lang="en-US" sz="1000" b="0" i="0" u="none" strike="noStrike" baseline="0" dirty="0" err="1" smtClean="0">
                <a:latin typeface="NimbusRomNo9L-Regu"/>
              </a:rPr>
              <a:t>rs</a:t>
            </a:r>
            <a:r>
              <a:rPr lang="en-US" sz="1000" b="0" i="0" u="none" strike="noStrike" baseline="0" dirty="0" smtClean="0">
                <a:latin typeface="NimbusRomNo9L-Regu"/>
              </a:rPr>
              <a:t> was used to simulate the response of the visible bands of the Sentinel-2 </a:t>
            </a:r>
            <a:r>
              <a:rPr lang="en-US" sz="1000" b="0" i="0" u="none" strike="noStrike" baseline="0" dirty="0" err="1" smtClean="0">
                <a:latin typeface="NimbusRomNo9L-Regu"/>
              </a:rPr>
              <a:t>MultiSpectral</a:t>
            </a:r>
            <a:r>
              <a:rPr lang="en-US" sz="1000" b="0" i="0" u="none" strike="noStrike" baseline="0" dirty="0" smtClean="0">
                <a:latin typeface="NimbusRomNo9L-Regu"/>
              </a:rPr>
              <a:t> Instrument (MSI), which was used in the proposed models. Differences between lakes were tested using the CDOM indices. The results highlight the role of the flood pulse in the DOM dynamics at the floodplain lakes. The validation results show that the use of the absorption coefficient of CDOM (</a:t>
            </a:r>
            <a:r>
              <a:rPr lang="en-US" sz="1000" b="0" i="0" u="none" strike="noStrike" baseline="0" dirty="0" err="1" smtClean="0">
                <a:latin typeface="MTMI"/>
              </a:rPr>
              <a:t>a</a:t>
            </a:r>
            <a:r>
              <a:rPr lang="en-US" sz="1000" b="0" i="0" u="none" strike="noStrike" baseline="0" dirty="0" err="1" smtClean="0">
                <a:latin typeface="NimbusRomNo9L-Regu"/>
              </a:rPr>
              <a:t>CDOM</a:t>
            </a:r>
            <a:r>
              <a:rPr lang="en-US" sz="1000" b="0" i="0" u="none" strike="noStrike" baseline="0" dirty="0" smtClean="0">
                <a:latin typeface="NimbusRomNo9L-Regu"/>
              </a:rPr>
              <a:t>) as a proxy of the spectral slope between 275 and 295 nm (</a:t>
            </a:r>
            <a:r>
              <a:rPr lang="en-US" sz="1000" b="0" i="0" u="none" strike="noStrike" baseline="0" dirty="0" smtClean="0">
                <a:latin typeface="MTMI"/>
              </a:rPr>
              <a:t>S</a:t>
            </a:r>
            <a:r>
              <a:rPr lang="en-US" sz="1000" b="0" i="0" u="none" strike="noStrike" baseline="0" dirty="0" smtClean="0">
                <a:latin typeface="NimbusRomNo9L-Regu"/>
              </a:rPr>
              <a:t>275–295) during rising water is worthwhile, demonstrating its potential application to Sentinel-2 MSI imagery data for studying DOM dynamics on the large scale.</a:t>
            </a:r>
            <a:endParaRPr lang="de-DE" sz="1000" dirty="0"/>
          </a:p>
        </p:txBody>
      </p:sp>
      <p:sp>
        <p:nvSpPr>
          <p:cNvPr id="4" name="Textfeld 3"/>
          <p:cNvSpPr txBox="1"/>
          <p:nvPr/>
        </p:nvSpPr>
        <p:spPr>
          <a:xfrm>
            <a:off x="7257142" y="1066799"/>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4</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66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01600" y="88607"/>
            <a:ext cx="8164286" cy="6733069"/>
          </a:xfrm>
          <a:prstGeom prst="rect">
            <a:avLst/>
          </a:prstGeom>
        </p:spPr>
      </p:pic>
      <p:sp>
        <p:nvSpPr>
          <p:cNvPr id="3" name="Textfeld 2"/>
          <p:cNvSpPr txBox="1"/>
          <p:nvPr/>
        </p:nvSpPr>
        <p:spPr>
          <a:xfrm>
            <a:off x="232226" y="11668"/>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5</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77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9587" y="203591"/>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5</a:t>
            </a:r>
            <a:endParaRPr lang="de-DE" b="1"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stretch>
            <a:fillRect/>
          </a:stretch>
        </p:blipFill>
        <p:spPr>
          <a:xfrm>
            <a:off x="0" y="1114877"/>
            <a:ext cx="9144000" cy="4628246"/>
          </a:xfrm>
          <a:prstGeom prst="rect">
            <a:avLst/>
          </a:prstGeom>
        </p:spPr>
      </p:pic>
    </p:spTree>
    <p:extLst>
      <p:ext uri="{BB962C8B-B14F-4D97-AF65-F5344CB8AC3E}">
        <p14:creationId xmlns:p14="http://schemas.microsoft.com/office/powerpoint/2010/main" val="414587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49785" y="0"/>
            <a:ext cx="8444429" cy="6858000"/>
          </a:xfrm>
          <a:prstGeom prst="rect">
            <a:avLst/>
          </a:prstGeom>
        </p:spPr>
      </p:pic>
      <p:sp>
        <p:nvSpPr>
          <p:cNvPr id="3" name="Textfeld 2"/>
          <p:cNvSpPr txBox="1"/>
          <p:nvPr/>
        </p:nvSpPr>
        <p:spPr>
          <a:xfrm>
            <a:off x="6859587" y="2801649"/>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6</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132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1199416"/>
            <a:ext cx="9144000" cy="4459167"/>
          </a:xfrm>
          <a:prstGeom prst="rect">
            <a:avLst/>
          </a:prstGeom>
        </p:spPr>
      </p:pic>
      <p:sp>
        <p:nvSpPr>
          <p:cNvPr id="3" name="Textfeld 2"/>
          <p:cNvSpPr txBox="1"/>
          <p:nvPr/>
        </p:nvSpPr>
        <p:spPr>
          <a:xfrm>
            <a:off x="473302" y="414049"/>
            <a:ext cx="149271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Reference 6</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215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702</Words>
  <Application>Microsoft Office PowerPoint</Application>
  <PresentationFormat>Bildschirmpräsentation (4:3)</PresentationFormat>
  <Paragraphs>24</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Calibri Light</vt:lpstr>
      <vt:lpstr>MTMI</vt:lpstr>
      <vt:lpstr>NimbusRomNo9L-Medi</vt:lpstr>
      <vt:lpstr>NimbusRomNo9L-Regu</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UFZ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Herzsprung pherz</dc:creator>
  <cp:lastModifiedBy>Peter Herzsprung pherz</cp:lastModifiedBy>
  <cp:revision>16</cp:revision>
  <dcterms:created xsi:type="dcterms:W3CDTF">2022-05-18T12:03:24Z</dcterms:created>
  <dcterms:modified xsi:type="dcterms:W3CDTF">2022-05-18T13:21:37Z</dcterms:modified>
</cp:coreProperties>
</file>