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65" r:id="rId4"/>
    <p:sldId id="267" r:id="rId5"/>
    <p:sldId id="268" r:id="rId6"/>
    <p:sldId id="269" r:id="rId7"/>
    <p:sldId id="266" r:id="rId8"/>
    <p:sldId id="270" r:id="rId9"/>
  </p:sldIdLst>
  <p:sldSz cx="9144000" cy="5143500" type="screen16x9"/>
  <p:notesSz cx="6794500" cy="9931400"/>
  <p:embeddedFontLst>
    <p:embeddedFont>
      <p:font typeface="Cambria Math" panose="02040503050406030204" pitchFamily="18" charset="0"/>
      <p:regular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33"/>
    <a:srgbClr val="0000FF"/>
    <a:srgbClr val="CED3FE"/>
    <a:srgbClr val="EBDEAD"/>
    <a:srgbClr val="CCCCFF"/>
    <a:srgbClr val="FFFFCC"/>
    <a:srgbClr val="FFCCCC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7" autoAdjust="0"/>
    <p:restoredTop sz="94660"/>
  </p:normalViewPr>
  <p:slideViewPr>
    <p:cSldViewPr>
      <p:cViewPr varScale="1">
        <p:scale>
          <a:sx n="147" d="100"/>
          <a:sy n="147" d="100"/>
        </p:scale>
        <p:origin x="504" y="96"/>
      </p:cViewPr>
      <p:guideLst>
        <p:guide orient="horz" pos="622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5A2D-F402-48DD-B039-7154530A9D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8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010E-D1FB-41AC-82FA-21A2BDC5E24B}" type="datetimeFigureOut">
              <a:rPr lang="de-CH" smtClean="0"/>
              <a:t>22.05.2022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5B60-F2BA-46E5-8E2D-2D2B4D1E38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7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2290"/>
            <a:ext cx="2273641" cy="606858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31200" y="2808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Willkommen</a:t>
            </a:r>
          </a:p>
          <a:p>
            <a:r>
              <a:rPr lang="de-CH" dirty="0" smtClean="0"/>
              <a:t>Welcome</a:t>
            </a:r>
          </a:p>
          <a:p>
            <a:r>
              <a:rPr lang="de-CH" dirty="0" err="1" smtClean="0"/>
              <a:t>Bienvenue</a:t>
            </a:r>
            <a:endParaRPr lang="de-CH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15797" y="1599642"/>
            <a:ext cx="82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5796" y="2517744"/>
            <a:ext cx="8244000" cy="604838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15797" y="3165816"/>
            <a:ext cx="8244000" cy="378619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 smtClean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4522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164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39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929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96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8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76522"/>
            <a:ext cx="5111750" cy="351810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0928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3752" y="1491630"/>
            <a:ext cx="6408712" cy="29163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>
          <a:xfrm>
            <a:off x="457200" y="1001167"/>
            <a:ext cx="5486400" cy="3284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11"/>
          </p:nvPr>
        </p:nvSpPr>
        <p:spPr>
          <a:xfrm>
            <a:off x="453752" y="4407954"/>
            <a:ext cx="5486400" cy="3284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76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383507"/>
            <a:ext cx="9144000" cy="37599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6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81" y="248640"/>
            <a:ext cx="125943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678/0003W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doi.org/10.1016/j.wroa.2021.1001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16/j.wroa.2022.1001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016/j.wroa.2022.10013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016/j.wroa.2022.100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016/j.wroa.2022.1001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Tracing N</a:t>
            </a:r>
            <a:r>
              <a:rPr lang="en-US" baseline="-25000" dirty="0"/>
              <a:t>2</a:t>
            </a:r>
            <a:r>
              <a:rPr lang="en-US" dirty="0"/>
              <a:t>O formation in full-scale wastewater treatment </a:t>
            </a:r>
            <a:r>
              <a:rPr lang="en-US" dirty="0" smtClean="0"/>
              <a:t>with natural </a:t>
            </a:r>
            <a:r>
              <a:rPr lang="en-US" dirty="0"/>
              <a:t>abundance isotopes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15797" y="2805776"/>
            <a:ext cx="8244000" cy="17101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1400" b="1" dirty="0" smtClean="0"/>
              <a:t>Team </a:t>
            </a:r>
            <a:r>
              <a:rPr lang="de-CH" sz="1400" b="1" dirty="0"/>
              <a:t>Empa</a:t>
            </a:r>
            <a:r>
              <a:rPr lang="de-CH" sz="1400" dirty="0"/>
              <a:t>: </a:t>
            </a:r>
            <a:r>
              <a:rPr lang="de-CH" sz="1400" u="sng" dirty="0"/>
              <a:t>Joachim </a:t>
            </a:r>
            <a:r>
              <a:rPr lang="de-CH" sz="1400" u="sng" dirty="0" smtClean="0"/>
              <a:t>Mohn</a:t>
            </a:r>
            <a:r>
              <a:rPr lang="de-CH" sz="1400" dirty="0" smtClean="0"/>
              <a:t>, Kerstin Zeyer</a:t>
            </a:r>
          </a:p>
          <a:p>
            <a:pPr>
              <a:spcBef>
                <a:spcPts val="0"/>
              </a:spcBef>
            </a:pPr>
            <a:r>
              <a:rPr lang="de-CH" sz="1400" b="1" dirty="0" smtClean="0"/>
              <a:t>Team Eawag</a:t>
            </a:r>
            <a:r>
              <a:rPr lang="de-CH" sz="1400" dirty="0"/>
              <a:t>: </a:t>
            </a:r>
            <a:r>
              <a:rPr lang="de-CH" sz="1400" dirty="0" smtClean="0"/>
              <a:t>Wenzel Gruber, Eberhard Morgenroth, Adriano Joss</a:t>
            </a:r>
            <a:endParaRPr lang="de-CH" sz="1400" baseline="30000" dirty="0"/>
          </a:p>
          <a:p>
            <a:pPr>
              <a:spcBef>
                <a:spcPts val="0"/>
              </a:spcBef>
            </a:pPr>
            <a:r>
              <a:rPr lang="de-CH" sz="1400" b="1" dirty="0" smtClean="0"/>
              <a:t>Team University of Basel</a:t>
            </a:r>
            <a:r>
              <a:rPr lang="de-CH" sz="1400" dirty="0" smtClean="0"/>
              <a:t>: Paul Magyar, Moritz </a:t>
            </a:r>
            <a:r>
              <a:rPr lang="de-CH" sz="1400" dirty="0"/>
              <a:t>F. </a:t>
            </a:r>
            <a:r>
              <a:rPr lang="de-CH" sz="1400" dirty="0" smtClean="0"/>
              <a:t>Lehmann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de-CH" sz="1400" b="1" dirty="0" smtClean="0"/>
              <a:t>Team ETH</a:t>
            </a:r>
            <a:r>
              <a:rPr lang="de-CH" sz="1400" dirty="0"/>
              <a:t>: </a:t>
            </a:r>
            <a:r>
              <a:rPr lang="de-CH" sz="1400" dirty="0" smtClean="0"/>
              <a:t>Luzia </a:t>
            </a:r>
            <a:r>
              <a:rPr lang="de-CH" sz="1400" dirty="0"/>
              <a:t>von </a:t>
            </a:r>
            <a:r>
              <a:rPr lang="de-CH" sz="1400" dirty="0" smtClean="0"/>
              <a:t>Känel, Daniel Braun</a:t>
            </a:r>
          </a:p>
          <a:p>
            <a:pPr>
              <a:spcBef>
                <a:spcPts val="0"/>
              </a:spcBef>
            </a:pPr>
            <a:endParaRPr lang="de-CH" sz="140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11174" y="4461960"/>
            <a:ext cx="8453313" cy="774086"/>
          </a:xfrm>
        </p:spPr>
        <p:txBody>
          <a:bodyPr/>
          <a:lstStyle/>
          <a:p>
            <a:r>
              <a:rPr lang="en-US" sz="1200" dirty="0" smtClean="0"/>
              <a:t>Funded by FOEN</a:t>
            </a:r>
            <a:r>
              <a:rPr lang="en-US" sz="1200" dirty="0"/>
              <a:t>, SNSF, </a:t>
            </a:r>
            <a:r>
              <a:rPr lang="en-US" sz="1200" dirty="0" smtClean="0"/>
              <a:t>cantons: Bern, Basel-</a:t>
            </a:r>
            <a:r>
              <a:rPr lang="en-US" sz="1200" dirty="0" err="1" smtClean="0"/>
              <a:t>Landschaft</a:t>
            </a:r>
            <a:r>
              <a:rPr lang="en-US" sz="1200" dirty="0" smtClean="0"/>
              <a:t>, Thurgau, Zürich, </a:t>
            </a:r>
            <a:br>
              <a:rPr lang="en-US" sz="1200" dirty="0" smtClean="0"/>
            </a:br>
            <a:r>
              <a:rPr lang="en-US" sz="1200" dirty="0" smtClean="0"/>
              <a:t>companies: </a:t>
            </a:r>
            <a:r>
              <a:rPr lang="en-US" sz="1200" dirty="0" err="1" smtClean="0"/>
              <a:t>TBF+Partner</a:t>
            </a:r>
            <a:r>
              <a:rPr lang="en-US" sz="1200" dirty="0" smtClean="0"/>
              <a:t> </a:t>
            </a:r>
            <a:r>
              <a:rPr lang="en-US" sz="1200" dirty="0"/>
              <a:t>AG Consulting Engineers, Holinger AG, </a:t>
            </a:r>
            <a:r>
              <a:rPr lang="en-US" sz="1200" dirty="0" smtClean="0"/>
              <a:t>Hunziker Betatech </a:t>
            </a:r>
            <a:r>
              <a:rPr lang="en-US" sz="1200" dirty="0"/>
              <a:t>AG, Alpha Wassertechnik AG, arabern WWTP , REAL Luzern WWTP, </a:t>
            </a:r>
            <a:r>
              <a:rPr lang="en-US" sz="1200" dirty="0" smtClean="0"/>
              <a:t>Cham WWTP </a:t>
            </a:r>
            <a:r>
              <a:rPr lang="en-US" sz="1200" dirty="0"/>
              <a:t>(GVRZ), ERZ Zürich, Giubiasco WWTP, Entsorgung St. Gallen and Uster WWTP.</a:t>
            </a:r>
            <a:endParaRPr lang="en-US" sz="1200" dirty="0" smtClean="0"/>
          </a:p>
          <a:p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16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23467" y="915567"/>
            <a:ext cx="8297005" cy="2160239"/>
          </a:xfrm>
          <a:prstGeom prst="round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7" name="Textplatzhalter 11"/>
          <p:cNvSpPr txBox="1">
            <a:spLocks/>
          </p:cNvSpPr>
          <p:nvPr/>
        </p:nvSpPr>
        <p:spPr>
          <a:xfrm>
            <a:off x="523467" y="987574"/>
            <a:ext cx="8369013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Introduction: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Nitrogen removal in WWTP: Microbial conversion of N-input (NH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, R-NH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to N</a:t>
            </a:r>
            <a:r>
              <a:rPr lang="en-US" sz="1600" baseline="-25000" dirty="0" smtClean="0"/>
              <a:t>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Problem: Co-emissions of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O; emission factor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IPCC </a:t>
            </a:r>
            <a:r>
              <a:rPr lang="en-US" sz="1600" dirty="0"/>
              <a:t>emission factors based on few campaigns and not treatment specific.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Relevance of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emissions from wastewater treatment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2"/>
              <p:cNvSpPr/>
              <p:nvPr/>
            </p:nvSpPr>
            <p:spPr>
              <a:xfrm>
                <a:off x="5148064" y="1699852"/>
                <a:ext cx="3240360" cy="809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CH" sz="1200" b="0" i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EF</m:t>
                      </m:r>
                      <m:r>
                        <m:rPr>
                          <m:nor/>
                        </m:rPr>
                        <a:rPr lang="de-CH" sz="1200" b="0" i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 (%)=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de-CH" sz="1200" b="0" i="0" baseline="-2500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emissions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(</m:t>
                          </m:r>
                          <m:f>
                            <m:f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e-CH" sz="1200" i="0">
                                  <a:latin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kgN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e-CH" sz="1200" i="0">
                                  <a:latin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y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de-CH" sz="1200" i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inflow</m:t>
                          </m:r>
                          <m:r>
                            <m:rPr>
                              <m:nor/>
                            </m:rPr>
                            <a:rPr lang="de-CH" sz="1200" b="0" i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(</m:t>
                          </m:r>
                          <m:f>
                            <m:f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e-CH" sz="1200" i="0">
                                  <a:latin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kgN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e-CH" sz="1200" i="0">
                                  <a:latin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y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de-CH" sz="1200" i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699852"/>
                <a:ext cx="3240360" cy="809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ieren 10"/>
          <p:cNvGrpSpPr/>
          <p:nvPr/>
        </p:nvGrpSpPr>
        <p:grpSpPr>
          <a:xfrm>
            <a:off x="511175" y="3184108"/>
            <a:ext cx="8381305" cy="2123946"/>
            <a:chOff x="511175" y="2932370"/>
            <a:chExt cx="8381305" cy="2123946"/>
          </a:xfrm>
        </p:grpSpPr>
        <p:sp>
          <p:nvSpPr>
            <p:cNvPr id="19" name="Abgerundetes Rechteck 18"/>
            <p:cNvSpPr/>
            <p:nvPr/>
          </p:nvSpPr>
          <p:spPr>
            <a:xfrm>
              <a:off x="511175" y="2932370"/>
              <a:ext cx="8309297" cy="1763906"/>
            </a:xfrm>
            <a:prstGeom prst="roundRect">
              <a:avLst/>
            </a:prstGeom>
            <a:solidFill>
              <a:schemeClr val="bg1">
                <a:lumMod val="85000"/>
                <a:alpha val="4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Textplatzhalter 11"/>
            <p:cNvSpPr txBox="1">
              <a:spLocks/>
            </p:cNvSpPr>
            <p:nvPr/>
          </p:nvSpPr>
          <p:spPr>
            <a:xfrm>
              <a:off x="511175" y="3040092"/>
              <a:ext cx="8381305" cy="20162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600" dirty="0" smtClean="0"/>
                <a:t>Research questions: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Provide N</a:t>
              </a:r>
              <a:r>
                <a:rPr lang="en-US" sz="1600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O emission estimates for treatment processes (relevant for CH)?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 smtClean="0"/>
                <a:t>Identify microbial processes and parameters relevant for temporal variations?</a:t>
              </a:r>
              <a:endParaRPr lang="en-US" sz="1600" dirty="0"/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Develop strategies for emission reduction? 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4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Specific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emission factors for treatment processes</a:t>
            </a:r>
            <a:endParaRPr lang="en-US" sz="2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23467" y="1203598"/>
            <a:ext cx="1960301" cy="2736304"/>
            <a:chOff x="523467" y="2670268"/>
            <a:chExt cx="1960301" cy="2736304"/>
          </a:xfrm>
        </p:grpSpPr>
        <p:sp>
          <p:nvSpPr>
            <p:cNvPr id="9" name="Abgerundetes Rechteck 8"/>
            <p:cNvSpPr/>
            <p:nvPr/>
          </p:nvSpPr>
          <p:spPr>
            <a:xfrm>
              <a:off x="523467" y="2670268"/>
              <a:ext cx="1960301" cy="2736304"/>
            </a:xfrm>
            <a:prstGeom prst="roundRect">
              <a:avLst/>
            </a:prstGeom>
            <a:solidFill>
              <a:srgbClr val="CCE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Textplatzhalter 11"/>
            <p:cNvSpPr txBox="1">
              <a:spLocks/>
            </p:cNvSpPr>
            <p:nvPr/>
          </p:nvSpPr>
          <p:spPr>
            <a:xfrm>
              <a:off x="611559" y="2715766"/>
              <a:ext cx="1851560" cy="241255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200" dirty="0" smtClean="0"/>
                <a:t>Techniques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900" dirty="0" smtClean="0"/>
                <a:t>Sampling via multiple f</a:t>
              </a:r>
              <a:r>
                <a:rPr lang="en-US" sz="900" dirty="0" smtClean="0">
                  <a:solidFill>
                    <a:sysClr val="windowText" lastClr="000000"/>
                  </a:solidFill>
                </a:rPr>
                <a:t>loating flux chambers and central analytics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8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0" t="17600" r="34250" b="27320"/>
            <a:stretch/>
          </p:blipFill>
          <p:spPr>
            <a:xfrm>
              <a:off x="611560" y="3527668"/>
              <a:ext cx="1779215" cy="1374848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532237" y="4753476"/>
            <a:ext cx="458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/>
              <a:t>W. Gruber et al. (2020</a:t>
            </a:r>
            <a:r>
              <a:rPr lang="de-CH" sz="800" dirty="0"/>
              <a:t>), </a:t>
            </a:r>
            <a:r>
              <a:rPr lang="de-CH" sz="800" dirty="0" smtClean="0"/>
              <a:t>Science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Total </a:t>
            </a:r>
            <a:r>
              <a:rPr lang="de-CH" sz="800" dirty="0" err="1" smtClean="0"/>
              <a:t>Environ</a:t>
            </a:r>
            <a:r>
              <a:rPr lang="de-CH" sz="800" dirty="0" smtClean="0"/>
              <a:t>., </a:t>
            </a:r>
            <a:r>
              <a:rPr lang="de-CH" sz="800" dirty="0" smtClean="0">
                <a:hlinkClick r:id="rId3"/>
              </a:rPr>
              <a:t>https</a:t>
            </a:r>
            <a:r>
              <a:rPr lang="de-CH" sz="800" dirty="0">
                <a:hlinkClick r:id="rId3"/>
              </a:rPr>
              <a:t>://</a:t>
            </a:r>
            <a:r>
              <a:rPr lang="de-CH" sz="800" dirty="0" smtClean="0">
                <a:hlinkClick r:id="rId3"/>
              </a:rPr>
              <a:t>doi.org/10.25678/0003WD</a:t>
            </a:r>
            <a:endParaRPr lang="de-CH" sz="800" dirty="0" smtClean="0"/>
          </a:p>
          <a:p>
            <a:r>
              <a:rPr lang="de-CH" sz="800" dirty="0" smtClean="0"/>
              <a:t>W. Gruber et al. (2021), </a:t>
            </a:r>
            <a:r>
              <a:rPr lang="de-CH" sz="800" dirty="0" err="1" smtClean="0"/>
              <a:t>Water</a:t>
            </a:r>
            <a:r>
              <a:rPr lang="de-CH" sz="800" dirty="0" smtClean="0"/>
              <a:t> Research X</a:t>
            </a:r>
            <a:r>
              <a:rPr lang="de-CH" sz="800" dirty="0"/>
              <a:t>, </a:t>
            </a:r>
            <a:r>
              <a:rPr lang="de-CH" sz="800" dirty="0">
                <a:hlinkClick r:id="rId4"/>
              </a:rPr>
              <a:t>https://</a:t>
            </a:r>
            <a:r>
              <a:rPr lang="de-CH" sz="800" dirty="0" smtClean="0">
                <a:hlinkClick r:id="rId4"/>
              </a:rPr>
              <a:t>doi.org/10.1016/j.wroa.2021.100122</a:t>
            </a:r>
            <a:r>
              <a:rPr lang="de-CH" sz="800" dirty="0" smtClean="0"/>
              <a:t>  </a:t>
            </a:r>
          </a:p>
          <a:p>
            <a:endParaRPr lang="de-CH" sz="8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627784" y="1193813"/>
            <a:ext cx="1960301" cy="2746090"/>
            <a:chOff x="2755715" y="2668234"/>
            <a:chExt cx="1960301" cy="2746090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2755715" y="2668234"/>
              <a:ext cx="1960301" cy="2746090"/>
              <a:chOff x="523467" y="2670268"/>
              <a:chExt cx="1960301" cy="2746090"/>
            </a:xfrm>
          </p:grpSpPr>
          <p:sp>
            <p:nvSpPr>
              <p:cNvPr id="21" name="Abgerundetes Rechteck 20"/>
              <p:cNvSpPr/>
              <p:nvPr/>
            </p:nvSpPr>
            <p:spPr>
              <a:xfrm>
                <a:off x="523467" y="2670268"/>
                <a:ext cx="1960301" cy="2746090"/>
              </a:xfrm>
              <a:prstGeom prst="roundRect">
                <a:avLst/>
              </a:prstGeom>
              <a:solidFill>
                <a:srgbClr val="CCE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22" name="Textplatzhalter 11"/>
              <p:cNvSpPr txBox="1">
                <a:spLocks/>
              </p:cNvSpPr>
              <p:nvPr/>
            </p:nvSpPr>
            <p:spPr>
              <a:xfrm>
                <a:off x="670949" y="2715766"/>
                <a:ext cx="1812819" cy="24125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200" dirty="0" smtClean="0"/>
                  <a:t>Campaigns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900" dirty="0" smtClean="0"/>
                  <a:t>Campaigns at 10 different WWTP in Switzerland</a:t>
                </a:r>
                <a:endParaRPr lang="en-US" sz="900" dirty="0" smtClean="0">
                  <a:solidFill>
                    <a:sysClr val="windowText" lastClr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6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4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3" r="5212" b="3314"/>
            <a:stretch/>
          </p:blipFill>
          <p:spPr>
            <a:xfrm>
              <a:off x="2768234" y="3550279"/>
              <a:ext cx="1919003" cy="1287980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4716016" y="1203597"/>
            <a:ext cx="4016362" cy="2736305"/>
            <a:chOff x="4716016" y="2668233"/>
            <a:chExt cx="4016362" cy="2736305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716016" y="2668233"/>
              <a:ext cx="4016362" cy="2736305"/>
              <a:chOff x="523467" y="2670267"/>
              <a:chExt cx="4016362" cy="2736305"/>
            </a:xfrm>
          </p:grpSpPr>
          <p:sp>
            <p:nvSpPr>
              <p:cNvPr id="28" name="Abgerundetes Rechteck 27"/>
              <p:cNvSpPr/>
              <p:nvPr/>
            </p:nvSpPr>
            <p:spPr>
              <a:xfrm>
                <a:off x="523467" y="2670267"/>
                <a:ext cx="3888432" cy="2736305"/>
              </a:xfrm>
              <a:prstGeom prst="roundRect">
                <a:avLst/>
              </a:prstGeom>
              <a:solidFill>
                <a:srgbClr val="CCE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29" name="Textplatzhalter 11"/>
              <p:cNvSpPr txBox="1">
                <a:spLocks/>
              </p:cNvSpPr>
              <p:nvPr/>
            </p:nvSpPr>
            <p:spPr>
              <a:xfrm>
                <a:off x="667482" y="2742276"/>
                <a:ext cx="3872347" cy="211474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200" dirty="0" smtClean="0"/>
                  <a:t>From EF (N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O) to Swiss emissions</a:t>
                </a:r>
                <a:br>
                  <a:rPr lang="en-US" sz="1200" dirty="0" smtClean="0"/>
                </a:br>
                <a:r>
                  <a:rPr lang="en-US" sz="1600" dirty="0" smtClean="0"/>
                  <a:t>	</a:t>
                </a:r>
                <a:br>
                  <a:rPr lang="en-US" sz="1600" dirty="0" smtClean="0"/>
                </a:br>
                <a:r>
                  <a:rPr lang="en-US" sz="1600" dirty="0" smtClean="0"/>
                  <a:t>	</a:t>
                </a:r>
                <a:r>
                  <a:rPr lang="en-US" sz="900" dirty="0" smtClean="0"/>
                  <a:t>Nutrient removal categories: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/>
                  <a:t>	</a:t>
                </a:r>
                <a:r>
                  <a:rPr lang="en-US" sz="900" dirty="0" smtClean="0"/>
                  <a:t>Carbon removal: 0-1 – 8%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/>
                  <a:t>	</a:t>
                </a:r>
                <a:r>
                  <a:rPr lang="en-US" sz="900" dirty="0" smtClean="0"/>
                  <a:t>Nitrification only: 1.8%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900" dirty="0" smtClean="0">
                    <a:solidFill>
                      <a:sysClr val="windowText" lastClr="000000"/>
                    </a:solidFill>
                  </a:rPr>
                  <a:t>Denitrification: 0.9%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 smtClean="0">
                    <a:solidFill>
                      <a:sysClr val="windowText" lastClr="000000"/>
                    </a:solidFill>
                  </a:rPr>
                  <a:t>	x N-load per category 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900" dirty="0" smtClean="0">
                    <a:solidFill>
                      <a:sysClr val="windowText" lastClr="000000"/>
                    </a:solidFill>
                  </a:rPr>
                  <a:t>= 410 – 1690 t N2O-N/yr-1</a:t>
                </a:r>
              </a:p>
              <a:p>
                <a:pPr marL="0" indent="0" defTabSz="1971675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≈1% Swiss GHG 	emissions</a:t>
                </a:r>
                <a:r>
                  <a:rPr lang="en-US" sz="1600" dirty="0" smtClean="0">
                    <a:solidFill>
                      <a:schemeClr val="bg1">
                        <a:lumMod val="75000"/>
                      </a:schemeClr>
                    </a:solidFill>
                  </a:rPr>
                  <a:t>					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0032" y="3349191"/>
              <a:ext cx="1803666" cy="1623299"/>
            </a:xfrm>
            <a:prstGeom prst="rect">
              <a:avLst/>
            </a:prstGeom>
          </p:spPr>
        </p:pic>
      </p:grpSp>
      <p:sp>
        <p:nvSpPr>
          <p:cNvPr id="32" name="Textfeld 31"/>
          <p:cNvSpPr txBox="1"/>
          <p:nvPr/>
        </p:nvSpPr>
        <p:spPr>
          <a:xfrm>
            <a:off x="4061756" y="4085921"/>
            <a:ext cx="44862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are responsible microbial processes?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Isotope study: St. </a:t>
            </a:r>
            <a:r>
              <a:rPr lang="en-US" sz="2000" dirty="0" err="1" smtClean="0"/>
              <a:t>Gallen</a:t>
            </a:r>
            <a:r>
              <a:rPr lang="en-US" sz="2000" dirty="0" smtClean="0"/>
              <a:t> - </a:t>
            </a:r>
            <a:r>
              <a:rPr lang="en-US" sz="2000" dirty="0" err="1" smtClean="0"/>
              <a:t>Hofen</a:t>
            </a:r>
            <a:r>
              <a:rPr lang="en-US" sz="2000" dirty="0" smtClean="0"/>
              <a:t> WWTP 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2237" y="4948594"/>
            <a:ext cx="458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/>
              <a:t>W. Gruber et  al. (2022), </a:t>
            </a:r>
            <a:r>
              <a:rPr lang="de-CH" sz="800" dirty="0" err="1" smtClean="0"/>
              <a:t>Water</a:t>
            </a:r>
            <a:r>
              <a:rPr lang="de-CH" sz="800" dirty="0" smtClean="0"/>
              <a:t> Research X</a:t>
            </a:r>
            <a:r>
              <a:rPr lang="de-CH" sz="800" dirty="0"/>
              <a:t>, </a:t>
            </a:r>
            <a:r>
              <a:rPr lang="de-CH" sz="800" dirty="0">
                <a:hlinkClick r:id="rId2"/>
              </a:rPr>
              <a:t>https://</a:t>
            </a:r>
            <a:r>
              <a:rPr lang="de-CH" sz="800" dirty="0" smtClean="0">
                <a:hlinkClick r:id="rId2"/>
              </a:rPr>
              <a:t>doi.org/10.1016/j.wroa.2022.100130</a:t>
            </a:r>
            <a:r>
              <a:rPr lang="de-CH" sz="800" dirty="0" smtClean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t="19977" b="20062"/>
          <a:stretch/>
        </p:blipFill>
        <p:spPr>
          <a:xfrm>
            <a:off x="514351" y="771550"/>
            <a:ext cx="4921746" cy="1880923"/>
          </a:xfrm>
          <a:prstGeom prst="rect">
            <a:avLst/>
          </a:prstGeom>
        </p:spPr>
      </p:pic>
      <p:pic>
        <p:nvPicPr>
          <p:cNvPr id="3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7" y="2725061"/>
            <a:ext cx="4558640" cy="2057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1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Temporal patterns and driving parameters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2237" y="4948594"/>
            <a:ext cx="458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/>
              <a:t>W. Gruber et  al. (2022), </a:t>
            </a:r>
            <a:r>
              <a:rPr lang="de-CH" sz="800" dirty="0" err="1" smtClean="0"/>
              <a:t>Water</a:t>
            </a:r>
            <a:r>
              <a:rPr lang="de-CH" sz="800" dirty="0" smtClean="0"/>
              <a:t> Research X</a:t>
            </a:r>
            <a:r>
              <a:rPr lang="de-CH" sz="800" dirty="0"/>
              <a:t>, </a:t>
            </a:r>
            <a:r>
              <a:rPr lang="de-CH" sz="800" dirty="0">
                <a:hlinkClick r:id="rId2"/>
              </a:rPr>
              <a:t>https://</a:t>
            </a:r>
            <a:r>
              <a:rPr lang="de-CH" sz="800" dirty="0" smtClean="0">
                <a:hlinkClick r:id="rId2"/>
              </a:rPr>
              <a:t>doi.org/10.1016/j.wroa.2022.100130</a:t>
            </a:r>
            <a:r>
              <a:rPr lang="de-CH" sz="800" dirty="0" smtClean="0"/>
              <a:t> </a:t>
            </a:r>
          </a:p>
        </p:txBody>
      </p:sp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539552" y="627534"/>
            <a:ext cx="8557956" cy="2664321"/>
            <a:chOff x="539552" y="771525"/>
            <a:chExt cx="5088547" cy="1584201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62"/>
            <a:stretch/>
          </p:blipFill>
          <p:spPr>
            <a:xfrm>
              <a:off x="539552" y="771525"/>
              <a:ext cx="5016539" cy="1224161"/>
            </a:xfrm>
            <a:prstGeom prst="rect">
              <a:avLst/>
            </a:prstGeom>
          </p:spPr>
        </p:pic>
        <p:pic>
          <p:nvPicPr>
            <p:cNvPr id="1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42"/>
            <a:stretch/>
          </p:blipFill>
          <p:spPr>
            <a:xfrm>
              <a:off x="611560" y="1995686"/>
              <a:ext cx="5016539" cy="360040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66"/>
            <a:stretch/>
          </p:blipFill>
          <p:spPr>
            <a:xfrm>
              <a:off x="542255" y="1995686"/>
              <a:ext cx="5016539" cy="348431"/>
            </a:xfrm>
            <a:prstGeom prst="rect">
              <a:avLst/>
            </a:prstGeom>
          </p:spPr>
        </p:pic>
        <p:cxnSp>
          <p:nvCxnSpPr>
            <p:cNvPr id="19" name="Gerader Verbinder 18"/>
            <p:cNvCxnSpPr/>
            <p:nvPr/>
          </p:nvCxnSpPr>
          <p:spPr>
            <a:xfrm>
              <a:off x="1254869" y="1935584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1719213" y="1935584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2188319" y="193320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2650281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3124150" y="1928439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4069506" y="193558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3598019" y="193558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>
              <a:off x="4538612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>
              <a:off x="4991049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platzhalter 11"/>
          <p:cNvSpPr txBox="1">
            <a:spLocks/>
          </p:cNvSpPr>
          <p:nvPr/>
        </p:nvSpPr>
        <p:spPr>
          <a:xfrm>
            <a:off x="539750" y="3651870"/>
            <a:ext cx="8348825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Average emissions rather low, EF (N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O): 0.2%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Highest </a:t>
            </a:r>
            <a:r>
              <a:rPr lang="en-US" sz="1200" dirty="0"/>
              <a:t>emissions in </a:t>
            </a:r>
            <a:r>
              <a:rPr lang="en-US" sz="1200" dirty="0" smtClean="0"/>
              <a:t>“cold season” controlling </a:t>
            </a:r>
            <a:r>
              <a:rPr lang="en-US" sz="1200" dirty="0"/>
              <a:t>EF (N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dirty="0" smtClean="0"/>
              <a:t>) – all lanes fully aerated!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Emissions correlated with NO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 / NO</a:t>
            </a:r>
            <a:r>
              <a:rPr lang="en-US" sz="1200" baseline="-25000" dirty="0" smtClean="0"/>
              <a:t>3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 in effluent (and anti-correlated with N-removal efficiency)</a:t>
            </a:r>
          </a:p>
        </p:txBody>
      </p:sp>
    </p:spTree>
    <p:extLst>
      <p:ext uri="{BB962C8B-B14F-4D97-AF65-F5344CB8AC3E}">
        <p14:creationId xmlns:p14="http://schemas.microsoft.com/office/powerpoint/2010/main" val="13814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Isotope campaigns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2237" y="4948594"/>
            <a:ext cx="458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/>
              <a:t>W. Gruber et  al. (2022), </a:t>
            </a:r>
            <a:r>
              <a:rPr lang="de-CH" sz="800" dirty="0" err="1" smtClean="0"/>
              <a:t>Water</a:t>
            </a:r>
            <a:r>
              <a:rPr lang="de-CH" sz="800" dirty="0" smtClean="0"/>
              <a:t> Research X</a:t>
            </a:r>
            <a:r>
              <a:rPr lang="de-CH" sz="800" dirty="0"/>
              <a:t>, </a:t>
            </a:r>
            <a:r>
              <a:rPr lang="de-CH" sz="800" dirty="0">
                <a:hlinkClick r:id="rId2"/>
              </a:rPr>
              <a:t>https://</a:t>
            </a:r>
            <a:r>
              <a:rPr lang="de-CH" sz="800" dirty="0" smtClean="0">
                <a:hlinkClick r:id="rId2"/>
              </a:rPr>
              <a:t>doi.org/10.1016/j.wroa.2022.100130</a:t>
            </a:r>
            <a:r>
              <a:rPr lang="de-CH" sz="800" dirty="0" smtClean="0"/>
              <a:t> </a:t>
            </a:r>
          </a:p>
        </p:txBody>
      </p:sp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539552" y="627534"/>
            <a:ext cx="8557956" cy="2664321"/>
            <a:chOff x="539552" y="771525"/>
            <a:chExt cx="5088547" cy="1584201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62"/>
            <a:stretch/>
          </p:blipFill>
          <p:spPr>
            <a:xfrm>
              <a:off x="539552" y="771525"/>
              <a:ext cx="5016539" cy="1224161"/>
            </a:xfrm>
            <a:prstGeom prst="rect">
              <a:avLst/>
            </a:prstGeom>
          </p:spPr>
        </p:pic>
        <p:pic>
          <p:nvPicPr>
            <p:cNvPr id="1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42"/>
            <a:stretch/>
          </p:blipFill>
          <p:spPr>
            <a:xfrm>
              <a:off x="611560" y="1995686"/>
              <a:ext cx="5016539" cy="360040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66"/>
            <a:stretch/>
          </p:blipFill>
          <p:spPr>
            <a:xfrm>
              <a:off x="542255" y="1995686"/>
              <a:ext cx="5016539" cy="348431"/>
            </a:xfrm>
            <a:prstGeom prst="rect">
              <a:avLst/>
            </a:prstGeom>
          </p:spPr>
        </p:pic>
        <p:cxnSp>
          <p:nvCxnSpPr>
            <p:cNvPr id="19" name="Gerader Verbinder 18"/>
            <p:cNvCxnSpPr/>
            <p:nvPr/>
          </p:nvCxnSpPr>
          <p:spPr>
            <a:xfrm>
              <a:off x="1254869" y="1935584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1719213" y="1935584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2188319" y="193320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2650281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3124150" y="1928439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4069506" y="193558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3598019" y="1935583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>
              <a:off x="4538612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>
              <a:off x="4991049" y="1933202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2611699" y="3219822"/>
            <a:ext cx="1960301" cy="1944217"/>
            <a:chOff x="523467" y="2670268"/>
            <a:chExt cx="1960301" cy="1944217"/>
          </a:xfrm>
        </p:grpSpPr>
        <p:sp>
          <p:nvSpPr>
            <p:cNvPr id="37" name="Abgerundetes Rechteck 36"/>
            <p:cNvSpPr/>
            <p:nvPr/>
          </p:nvSpPr>
          <p:spPr>
            <a:xfrm>
              <a:off x="523467" y="2670268"/>
              <a:ext cx="1960301" cy="1709247"/>
            </a:xfrm>
            <a:prstGeom prst="roundRect">
              <a:avLst/>
            </a:prstGeom>
            <a:solidFill>
              <a:srgbClr val="CCE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8" name="Textplatzhalter 11"/>
            <p:cNvSpPr txBox="1">
              <a:spLocks/>
            </p:cNvSpPr>
            <p:nvPr/>
          </p:nvSpPr>
          <p:spPr>
            <a:xfrm>
              <a:off x="532237" y="2715767"/>
              <a:ext cx="1930882" cy="18987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200" dirty="0" smtClean="0"/>
                <a:t>Isotope analysis of N species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endParaRPr lang="en-US" sz="900" dirty="0" smtClean="0"/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900" dirty="0"/>
                <a:t>NH</a:t>
              </a:r>
              <a:r>
                <a:rPr lang="en-US" sz="900" baseline="-25000" dirty="0"/>
                <a:t>4</a:t>
              </a:r>
              <a:r>
                <a:rPr lang="en-US" sz="900" baseline="30000" dirty="0"/>
                <a:t>+</a:t>
              </a:r>
              <a:r>
                <a:rPr lang="en-US" sz="900" dirty="0"/>
                <a:t>: </a:t>
              </a:r>
              <a:r>
                <a:rPr lang="en-US" sz="900" i="1" dirty="0"/>
                <a:t>δ</a:t>
              </a:r>
              <a:r>
                <a:rPr lang="en-US" sz="900" baseline="30000" dirty="0"/>
                <a:t>15</a:t>
              </a:r>
              <a:r>
                <a:rPr lang="en-US" sz="900" dirty="0"/>
                <a:t>N by </a:t>
              </a:r>
              <a:r>
                <a:rPr lang="en-US" sz="900" dirty="0" err="1"/>
                <a:t>hypobromite</a:t>
              </a:r>
              <a:r>
                <a:rPr lang="en-US" sz="900" dirty="0"/>
                <a:t> method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900" dirty="0" smtClean="0"/>
                <a:t>NO</a:t>
              </a:r>
              <a:r>
                <a:rPr lang="en-US" sz="900" baseline="-25000" dirty="0" smtClean="0"/>
                <a:t>2</a:t>
              </a:r>
              <a:r>
                <a:rPr lang="en-US" sz="900" baseline="30000" dirty="0" smtClean="0"/>
                <a:t>-</a:t>
              </a:r>
              <a:r>
                <a:rPr lang="en-US" sz="900" dirty="0" smtClean="0"/>
                <a:t>: </a:t>
              </a:r>
              <a:r>
                <a:rPr lang="en-US" sz="900" i="1" dirty="0" smtClean="0"/>
                <a:t>δ</a:t>
              </a:r>
              <a:r>
                <a:rPr lang="en-US" sz="900" baseline="30000" dirty="0" smtClean="0"/>
                <a:t>15</a:t>
              </a:r>
              <a:r>
                <a:rPr lang="en-US" sz="900" dirty="0" smtClean="0"/>
                <a:t>N, </a:t>
              </a:r>
              <a:r>
                <a:rPr lang="en-US" sz="900" i="1" dirty="0" smtClean="0"/>
                <a:t>δ</a:t>
              </a:r>
              <a:r>
                <a:rPr lang="en-US" sz="900" baseline="30000" dirty="0" smtClean="0"/>
                <a:t>18</a:t>
              </a:r>
              <a:r>
                <a:rPr lang="en-US" sz="900" dirty="0" smtClean="0"/>
                <a:t>O by </a:t>
              </a:r>
              <a:r>
                <a:rPr lang="en-US" sz="900" dirty="0" err="1" smtClean="0"/>
                <a:t>azide</a:t>
              </a:r>
              <a:r>
                <a:rPr lang="en-US" sz="900" dirty="0" smtClean="0"/>
                <a:t> method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900" dirty="0" smtClean="0"/>
                <a:t>NO</a:t>
              </a:r>
              <a:r>
                <a:rPr lang="en-US" sz="900" baseline="-25000" dirty="0" smtClean="0"/>
                <a:t>3</a:t>
              </a:r>
              <a:r>
                <a:rPr lang="en-US" sz="900" baseline="30000" dirty="0" smtClean="0"/>
                <a:t>-</a:t>
              </a:r>
              <a:r>
                <a:rPr lang="en-US" sz="900" dirty="0"/>
                <a:t>: </a:t>
              </a:r>
              <a:r>
                <a:rPr lang="en-US" sz="900" i="1" dirty="0"/>
                <a:t>δ</a:t>
              </a:r>
              <a:r>
                <a:rPr lang="en-US" sz="900" baseline="30000" dirty="0"/>
                <a:t>15</a:t>
              </a:r>
              <a:r>
                <a:rPr lang="en-US" sz="900" dirty="0"/>
                <a:t>N, </a:t>
              </a:r>
              <a:r>
                <a:rPr lang="en-US" sz="900" i="1" dirty="0"/>
                <a:t>δ</a:t>
              </a:r>
              <a:r>
                <a:rPr lang="en-US" sz="900" baseline="30000" dirty="0"/>
                <a:t>18</a:t>
              </a:r>
              <a:r>
                <a:rPr lang="en-US" sz="900" dirty="0"/>
                <a:t>O by </a:t>
              </a:r>
              <a:r>
                <a:rPr lang="en-US" sz="900" dirty="0" err="1" smtClean="0"/>
                <a:t>denitrifier</a:t>
              </a:r>
              <a:r>
                <a:rPr lang="en-US" sz="900" dirty="0" smtClean="0"/>
                <a:t> method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4699931" y="3219822"/>
            <a:ext cx="1960301" cy="2458057"/>
            <a:chOff x="523467" y="2670268"/>
            <a:chExt cx="1960301" cy="2458057"/>
          </a:xfrm>
        </p:grpSpPr>
        <p:sp>
          <p:nvSpPr>
            <p:cNvPr id="40" name="Abgerundetes Rechteck 39"/>
            <p:cNvSpPr/>
            <p:nvPr/>
          </p:nvSpPr>
          <p:spPr>
            <a:xfrm>
              <a:off x="523467" y="2670268"/>
              <a:ext cx="1960301" cy="1709247"/>
            </a:xfrm>
            <a:prstGeom prst="roundRect">
              <a:avLst/>
            </a:prstGeom>
            <a:solidFill>
              <a:srgbClr val="CCE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41" name="Textplatzhalter 11"/>
            <p:cNvSpPr txBox="1">
              <a:spLocks/>
            </p:cNvSpPr>
            <p:nvPr/>
          </p:nvSpPr>
          <p:spPr>
            <a:xfrm>
              <a:off x="532237" y="2715766"/>
              <a:ext cx="1930882" cy="241255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l-GR" sz="1200" i="1" dirty="0" smtClean="0"/>
                <a:t>δ</a:t>
              </a:r>
              <a:r>
                <a:rPr lang="en-US" sz="1200" baseline="30000" dirty="0" smtClean="0"/>
                <a:t>18</a:t>
              </a:r>
              <a:r>
                <a:rPr lang="en-US" sz="1200" dirty="0" smtClean="0"/>
                <a:t>O of water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endParaRPr lang="en-US" sz="1200" dirty="0" smtClean="0"/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900" dirty="0" smtClean="0"/>
                <a:t/>
              </a:r>
              <a:br>
                <a:rPr lang="en-US" sz="900" dirty="0" smtClean="0"/>
              </a:br>
              <a:r>
                <a:rPr lang="en-US" sz="900" dirty="0" smtClean="0"/>
                <a:t>high temperature carbon reduction (TC/EA) and IRMS analysis</a:t>
              </a:r>
              <a:endParaRPr lang="en-US" sz="9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23467" y="3219822"/>
            <a:ext cx="1960301" cy="2458057"/>
            <a:chOff x="523467" y="3219822"/>
            <a:chExt cx="1960301" cy="2458057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23467" y="3219822"/>
              <a:ext cx="1960301" cy="2458057"/>
              <a:chOff x="523467" y="2670268"/>
              <a:chExt cx="1960301" cy="2458057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523467" y="2670268"/>
                <a:ext cx="1960301" cy="1709247"/>
              </a:xfrm>
              <a:prstGeom prst="roundRect">
                <a:avLst/>
              </a:prstGeom>
              <a:solidFill>
                <a:srgbClr val="CCEC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32" name="Textplatzhalter 11"/>
              <p:cNvSpPr txBox="1">
                <a:spLocks/>
              </p:cNvSpPr>
              <p:nvPr/>
            </p:nvSpPr>
            <p:spPr>
              <a:xfrm>
                <a:off x="532237" y="2715766"/>
                <a:ext cx="1930882" cy="24125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200" dirty="0" smtClean="0"/>
                  <a:t>N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O </a:t>
                </a:r>
                <a:r>
                  <a:rPr lang="en-US" sz="1200" dirty="0" err="1" smtClean="0"/>
                  <a:t>isotopomer</a:t>
                </a:r>
                <a:r>
                  <a:rPr lang="en-US" sz="1200" dirty="0" smtClean="0"/>
                  <a:t> analysis</a:t>
                </a:r>
                <a:br>
                  <a:rPr lang="en-US" sz="1200" dirty="0" smtClean="0"/>
                </a:br>
                <a:r>
                  <a:rPr lang="en-US" sz="900" dirty="0" smtClean="0"/>
                  <a:t>Bag sampling and TREX-QCLAS analysis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de-CH" sz="900" dirty="0"/>
                  <a:t>SP=</a:t>
                </a:r>
                <a:r>
                  <a:rPr lang="el-GR" sz="900" i="1" dirty="0"/>
                  <a:t>δ</a:t>
                </a:r>
                <a:r>
                  <a:rPr lang="de-CH" sz="900" baseline="30000" dirty="0"/>
                  <a:t>15</a:t>
                </a:r>
                <a:r>
                  <a:rPr lang="de-CH" sz="900" dirty="0"/>
                  <a:t>N</a:t>
                </a:r>
                <a:r>
                  <a:rPr lang="el-GR" sz="900" baseline="30000" dirty="0"/>
                  <a:t>α</a:t>
                </a:r>
                <a:r>
                  <a:rPr lang="de-CH" sz="900" dirty="0"/>
                  <a:t>-</a:t>
                </a:r>
                <a:r>
                  <a:rPr lang="el-GR" sz="900" i="1" dirty="0"/>
                  <a:t>δ</a:t>
                </a:r>
                <a:r>
                  <a:rPr lang="de-CH" sz="900" baseline="30000" dirty="0"/>
                  <a:t>15</a:t>
                </a:r>
                <a:r>
                  <a:rPr lang="de-CH" sz="900" dirty="0"/>
                  <a:t>N</a:t>
                </a:r>
                <a:r>
                  <a:rPr lang="el-GR" sz="900" baseline="30000" dirty="0" smtClean="0"/>
                  <a:t>β</a:t>
                </a:r>
                <a:r>
                  <a:rPr lang="de-CH" sz="900" dirty="0" smtClean="0"/>
                  <a:t>, </a:t>
                </a:r>
                <a:r>
                  <a:rPr lang="el-GR" sz="900" i="1" dirty="0"/>
                  <a:t>δ</a:t>
                </a:r>
                <a:r>
                  <a:rPr lang="de-CH" sz="900" baseline="30000" dirty="0" smtClean="0"/>
                  <a:t>15</a:t>
                </a:r>
                <a:r>
                  <a:rPr lang="de-CH" sz="900" dirty="0" smtClean="0"/>
                  <a:t>N, </a:t>
                </a:r>
                <a:r>
                  <a:rPr lang="el-GR" sz="900" i="1" dirty="0"/>
                  <a:t>δ</a:t>
                </a:r>
                <a:r>
                  <a:rPr lang="de-CH" sz="900" baseline="30000" dirty="0" smtClean="0"/>
                  <a:t>18</a:t>
                </a:r>
                <a:r>
                  <a:rPr lang="de-CH" sz="900" dirty="0" smtClean="0"/>
                  <a:t>O</a:t>
                </a:r>
                <a:endParaRPr lang="de-CH" sz="900" baseline="3000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9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9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9" r="22719"/>
            <a:stretch>
              <a:fillRect/>
            </a:stretch>
          </p:blipFill>
          <p:spPr bwMode="auto">
            <a:xfrm>
              <a:off x="707493" y="4007037"/>
              <a:ext cx="479095" cy="4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9" r="22719"/>
            <a:stretch>
              <a:fillRect/>
            </a:stretch>
          </p:blipFill>
          <p:spPr bwMode="auto">
            <a:xfrm>
              <a:off x="1001829" y="4011199"/>
              <a:ext cx="479095" cy="4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Grafi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9" r="22719"/>
            <a:stretch>
              <a:fillRect/>
            </a:stretch>
          </p:blipFill>
          <p:spPr bwMode="auto">
            <a:xfrm>
              <a:off x="1691680" y="4007037"/>
              <a:ext cx="479095" cy="4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93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Microbial process attribution by isotopes (exemplary results)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2237" y="4948594"/>
            <a:ext cx="458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/>
              <a:t>W. Gruber et  al. (2022), </a:t>
            </a:r>
            <a:r>
              <a:rPr lang="de-CH" sz="800" dirty="0" err="1" smtClean="0"/>
              <a:t>Water</a:t>
            </a:r>
            <a:r>
              <a:rPr lang="de-CH" sz="800" dirty="0" smtClean="0"/>
              <a:t> Research X</a:t>
            </a:r>
            <a:r>
              <a:rPr lang="de-CH" sz="800" dirty="0"/>
              <a:t>, </a:t>
            </a:r>
            <a:r>
              <a:rPr lang="de-CH" sz="800" dirty="0">
                <a:hlinkClick r:id="rId2"/>
              </a:rPr>
              <a:t>https://</a:t>
            </a:r>
            <a:r>
              <a:rPr lang="de-CH" sz="800" dirty="0" smtClean="0">
                <a:hlinkClick r:id="rId2"/>
              </a:rPr>
              <a:t>doi.org/10.1016/j.wroa.2022.100130</a:t>
            </a:r>
            <a:r>
              <a:rPr lang="de-CH" sz="800" dirty="0" smtClean="0"/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23467" y="915566"/>
            <a:ext cx="8080981" cy="2088232"/>
            <a:chOff x="523467" y="915566"/>
            <a:chExt cx="8080981" cy="2088232"/>
          </a:xfrm>
        </p:grpSpPr>
        <p:sp>
          <p:nvSpPr>
            <p:cNvPr id="5" name="Abgerundetes Rechteck 4"/>
            <p:cNvSpPr/>
            <p:nvPr/>
          </p:nvSpPr>
          <p:spPr>
            <a:xfrm>
              <a:off x="523467" y="915567"/>
              <a:ext cx="8080981" cy="1957173"/>
            </a:xfrm>
            <a:prstGeom prst="roundRect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7" name="Textplatzhalter 11"/>
            <p:cNvSpPr txBox="1">
              <a:spLocks/>
            </p:cNvSpPr>
            <p:nvPr/>
          </p:nvSpPr>
          <p:spPr>
            <a:xfrm>
              <a:off x="523467" y="987574"/>
              <a:ext cx="1995571" cy="20162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856038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600" dirty="0" smtClean="0"/>
                <a:t>Reactive N-species</a:t>
              </a:r>
            </a:p>
            <a:p>
              <a:pPr marL="0" indent="0" defTabSz="3856038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600" dirty="0" smtClean="0"/>
                <a:t>(NO</a:t>
              </a:r>
              <a:r>
                <a:rPr lang="en-US" sz="1600" baseline="-25000" dirty="0" smtClean="0"/>
                <a:t>2</a:t>
              </a:r>
              <a:r>
                <a:rPr lang="en-US" sz="1600" baseline="30000" dirty="0" smtClean="0"/>
                <a:t>-</a:t>
              </a:r>
              <a:r>
                <a:rPr lang="en-US" sz="1600" dirty="0" smtClean="0"/>
                <a:t>)		</a:t>
              </a: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2519038" y="987425"/>
              <a:ext cx="2046939" cy="1975336"/>
              <a:chOff x="1619672" y="1131441"/>
              <a:chExt cx="2046939" cy="1975336"/>
            </a:xfrm>
          </p:grpSpPr>
          <p:pic>
            <p:nvPicPr>
              <p:cNvPr id="23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96" b="49820"/>
              <a:stretch/>
            </p:blipFill>
            <p:spPr>
              <a:xfrm>
                <a:off x="1619672" y="1131441"/>
                <a:ext cx="2025215" cy="1975336"/>
              </a:xfrm>
              <a:prstGeom prst="rect">
                <a:avLst/>
              </a:prstGeom>
            </p:spPr>
          </p:pic>
          <p:pic>
            <p:nvPicPr>
              <p:cNvPr id="27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0" t="8722" r="68503" b="77158"/>
              <a:stretch/>
            </p:blipFill>
            <p:spPr>
              <a:xfrm>
                <a:off x="2692673" y="1851670"/>
                <a:ext cx="973938" cy="576064"/>
              </a:xfrm>
              <a:prstGeom prst="rect">
                <a:avLst/>
              </a:prstGeom>
            </p:spPr>
          </p:pic>
        </p:grpSp>
        <p:sp>
          <p:nvSpPr>
            <p:cNvPr id="7" name="Rechteck 6"/>
            <p:cNvSpPr/>
            <p:nvPr/>
          </p:nvSpPr>
          <p:spPr>
            <a:xfrm>
              <a:off x="2423491" y="915566"/>
              <a:ext cx="303475" cy="2166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2" name="Textplatzhalter 11"/>
          <p:cNvSpPr txBox="1">
            <a:spLocks/>
          </p:cNvSpPr>
          <p:nvPr/>
        </p:nvSpPr>
        <p:spPr>
          <a:xfrm>
            <a:off x="4797255" y="991070"/>
            <a:ext cx="3807194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δ</a:t>
            </a:r>
            <a:r>
              <a:rPr lang="en-US" sz="1200" baseline="30000" dirty="0"/>
              <a:t>18</a:t>
            </a:r>
            <a:r>
              <a:rPr lang="en-US" sz="1200" dirty="0"/>
              <a:t>O(NO</a:t>
            </a:r>
            <a:r>
              <a:rPr lang="en-US" sz="1200" baseline="-25000" dirty="0"/>
              <a:t>2</a:t>
            </a:r>
            <a:r>
              <a:rPr lang="en-US" sz="1200" baseline="30000" dirty="0"/>
              <a:t>-</a:t>
            </a:r>
            <a:r>
              <a:rPr lang="en-US" sz="1200" dirty="0"/>
              <a:t>) - δ</a:t>
            </a:r>
            <a:r>
              <a:rPr lang="en-US" sz="1200" baseline="30000" dirty="0"/>
              <a:t>18</a:t>
            </a:r>
            <a:r>
              <a:rPr lang="en-US" sz="1200" dirty="0"/>
              <a:t>O(H</a:t>
            </a:r>
            <a:r>
              <a:rPr lang="en-US" sz="1200" baseline="-25000" dirty="0"/>
              <a:t>2</a:t>
            </a:r>
            <a:r>
              <a:rPr lang="en-US" sz="1200" dirty="0"/>
              <a:t>O) ≈ 13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‰</a:t>
            </a:r>
            <a:b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200" dirty="0" smtClean="0"/>
              <a:t>omplete oxygen exchange of nitrite with water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δ</a:t>
            </a:r>
            <a:r>
              <a:rPr lang="en-US" sz="1200" baseline="30000" dirty="0"/>
              <a:t>18</a:t>
            </a:r>
            <a:r>
              <a:rPr lang="en-US" sz="1200" dirty="0"/>
              <a:t>O(H</a:t>
            </a:r>
            <a:r>
              <a:rPr lang="en-US" sz="1200" baseline="-25000" dirty="0"/>
              <a:t>2</a:t>
            </a:r>
            <a:r>
              <a:rPr lang="en-US" sz="1200" dirty="0"/>
              <a:t>O) good proxy for </a:t>
            </a:r>
            <a:r>
              <a:rPr lang="en-US" sz="1200" dirty="0" smtClean="0"/>
              <a:t>δ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O(</a:t>
            </a:r>
            <a:r>
              <a:rPr lang="en-US" sz="1200" dirty="0"/>
              <a:t>NO</a:t>
            </a:r>
            <a:r>
              <a:rPr lang="en-US" sz="1200" baseline="-25000" dirty="0"/>
              <a:t>2</a:t>
            </a:r>
            <a:r>
              <a:rPr lang="en-US" sz="1200" baseline="30000" dirty="0"/>
              <a:t>-</a:t>
            </a:r>
            <a:r>
              <a:rPr lang="en-US" sz="1200" dirty="0" smtClean="0"/>
              <a:t>)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For anoxic conditions (aeration off)</a:t>
            </a:r>
            <a:br>
              <a:rPr lang="en-US" sz="1200" dirty="0" smtClean="0"/>
            </a:br>
            <a:r>
              <a:rPr lang="en-US" sz="1200" dirty="0" smtClean="0"/>
              <a:t>δ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O(NO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) increased due </a:t>
            </a:r>
            <a:r>
              <a:rPr lang="en-US" sz="1200" smtClean="0"/>
              <a:t>to </a:t>
            </a:r>
            <a:r>
              <a:rPr lang="en-US" sz="1200" smtClean="0"/>
              <a:t>enhanced </a:t>
            </a:r>
            <a:r>
              <a:rPr lang="en-US" sz="1200" dirty="0" smtClean="0"/>
              <a:t>consumption</a:t>
            </a:r>
            <a:r>
              <a:rPr lang="en-US" sz="1600" dirty="0" smtClean="0"/>
              <a:t>	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523467" y="2928294"/>
            <a:ext cx="8080981" cy="2088232"/>
            <a:chOff x="523467" y="2928294"/>
            <a:chExt cx="8080981" cy="208823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23467" y="2928294"/>
              <a:ext cx="8080981" cy="2088232"/>
              <a:chOff x="523467" y="915566"/>
              <a:chExt cx="8080981" cy="2088232"/>
            </a:xfrm>
          </p:grpSpPr>
          <p:sp>
            <p:nvSpPr>
              <p:cNvPr id="42" name="Abgerundetes Rechteck 41"/>
              <p:cNvSpPr/>
              <p:nvPr/>
            </p:nvSpPr>
            <p:spPr>
              <a:xfrm>
                <a:off x="523467" y="915567"/>
                <a:ext cx="8080981" cy="1957173"/>
              </a:xfrm>
              <a:prstGeom prst="roundRect">
                <a:avLst/>
              </a:prstGeom>
              <a:solidFill>
                <a:schemeClr val="bg1">
                  <a:lumMod val="8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43" name="Textplatzhalter 11"/>
              <p:cNvSpPr txBox="1">
                <a:spLocks/>
              </p:cNvSpPr>
              <p:nvPr/>
            </p:nvSpPr>
            <p:spPr>
              <a:xfrm>
                <a:off x="523467" y="987574"/>
                <a:ext cx="1995571" cy="201622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80000"/>
                  <a:buFont typeface="Wingdings" pitchFamily="2" charset="2"/>
                  <a:buChar char="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3856038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 smtClean="0"/>
                  <a:t>N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O </a:t>
                </a:r>
                <a:r>
                  <a:rPr lang="en-US" sz="1600" dirty="0" err="1" smtClean="0"/>
                  <a:t>isotopomers</a:t>
                </a:r>
                <a:r>
                  <a:rPr lang="en-US" sz="1600" dirty="0" smtClean="0"/>
                  <a:t>		</a:t>
                </a:r>
              </a:p>
            </p:txBody>
          </p:sp>
          <p:pic>
            <p:nvPicPr>
              <p:cNvPr id="47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0" t="8722" r="68503" b="77158"/>
              <a:stretch/>
            </p:blipFill>
            <p:spPr>
              <a:xfrm>
                <a:off x="3592039" y="1707654"/>
                <a:ext cx="973938" cy="576064"/>
              </a:xfrm>
              <a:prstGeom prst="rect">
                <a:avLst/>
              </a:prstGeom>
            </p:spPr>
          </p:pic>
          <p:sp>
            <p:nvSpPr>
              <p:cNvPr id="45" name="Rechteck 44"/>
              <p:cNvSpPr/>
              <p:nvPr/>
            </p:nvSpPr>
            <p:spPr>
              <a:xfrm>
                <a:off x="2423491" y="915566"/>
                <a:ext cx="303475" cy="2166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2555776" y="2931790"/>
              <a:ext cx="2016224" cy="2016224"/>
              <a:chOff x="3881534" y="4449538"/>
              <a:chExt cx="2016224" cy="2016224"/>
            </a:xfrm>
          </p:grpSpPr>
          <p:sp>
            <p:nvSpPr>
              <p:cNvPr id="50" name="Rechteck 49"/>
              <p:cNvSpPr/>
              <p:nvPr/>
            </p:nvSpPr>
            <p:spPr>
              <a:xfrm>
                <a:off x="4183521" y="4480181"/>
                <a:ext cx="1666875" cy="1654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49" name="Picture 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004" b="50579"/>
              <a:stretch/>
            </p:blipFill>
            <p:spPr>
              <a:xfrm>
                <a:off x="3881534" y="4449538"/>
                <a:ext cx="2016224" cy="2016224"/>
              </a:xfrm>
              <a:prstGeom prst="rect">
                <a:avLst/>
              </a:prstGeom>
            </p:spPr>
          </p:pic>
        </p:grpSp>
        <p:sp>
          <p:nvSpPr>
            <p:cNvPr id="51" name="Rechteck 50"/>
            <p:cNvSpPr/>
            <p:nvPr/>
          </p:nvSpPr>
          <p:spPr>
            <a:xfrm>
              <a:off x="2393196" y="2931790"/>
              <a:ext cx="303475" cy="2166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8" name="Textplatzhalter 11"/>
          <p:cNvSpPr txBox="1">
            <a:spLocks/>
          </p:cNvSpPr>
          <p:nvPr/>
        </p:nvSpPr>
        <p:spPr>
          <a:xfrm>
            <a:off x="4797255" y="3003798"/>
            <a:ext cx="3829834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Aerated conditions: low SP values indicate </a:t>
            </a:r>
            <a:r>
              <a:rPr lang="en-US" sz="1200" dirty="0" err="1" smtClean="0"/>
              <a:t>nD</a:t>
            </a:r>
            <a:r>
              <a:rPr lang="en-US" sz="1200" dirty="0" smtClean="0"/>
              <a:t> or </a:t>
            </a:r>
            <a:r>
              <a:rPr lang="en-US" sz="1200" dirty="0" err="1" smtClean="0"/>
              <a:t>hD</a:t>
            </a:r>
            <a:r>
              <a:rPr lang="en-US" sz="1200" dirty="0" smtClean="0"/>
              <a:t> as main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 production pathway,</a:t>
            </a:r>
            <a:br>
              <a:rPr lang="en-US" sz="1200" dirty="0" smtClean="0"/>
            </a:br>
            <a:r>
              <a:rPr lang="en-US" sz="1200" dirty="0" smtClean="0"/>
              <a:t>no contribution of Ni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Anoxic conditions: increasing SP values indicate partial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 reduction</a:t>
            </a:r>
            <a:endParaRPr lang="en-US" sz="1200" dirty="0"/>
          </a:p>
        </p:txBody>
      </p:sp>
      <p:sp>
        <p:nvSpPr>
          <p:cNvPr id="59" name="Textplatzhalter 11"/>
          <p:cNvSpPr txBox="1">
            <a:spLocks/>
          </p:cNvSpPr>
          <p:nvPr/>
        </p:nvSpPr>
        <p:spPr>
          <a:xfrm>
            <a:off x="1093102" y="4015555"/>
            <a:ext cx="1643833" cy="284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8560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/>
              <a:t>n</a:t>
            </a:r>
            <a:r>
              <a:rPr lang="en-US" sz="1200" dirty="0" err="1" smtClean="0"/>
              <a:t>itrifier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denitrification</a:t>
            </a:r>
          </a:p>
        </p:txBody>
      </p:sp>
      <p:grpSp>
        <p:nvGrpSpPr>
          <p:cNvPr id="61" name="Gruppieren 60"/>
          <p:cNvGrpSpPr/>
          <p:nvPr/>
        </p:nvGrpSpPr>
        <p:grpSpPr>
          <a:xfrm>
            <a:off x="772769" y="3721946"/>
            <a:ext cx="1451312" cy="1037649"/>
            <a:chOff x="772769" y="3721946"/>
            <a:chExt cx="1451312" cy="1037649"/>
          </a:xfrm>
        </p:grpSpPr>
        <p:sp>
          <p:nvSpPr>
            <p:cNvPr id="16" name="Rechteck 15"/>
            <p:cNvSpPr/>
            <p:nvPr/>
          </p:nvSpPr>
          <p:spPr>
            <a:xfrm>
              <a:off x="782222" y="3747251"/>
              <a:ext cx="216024" cy="28803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04862" y="3723878"/>
              <a:ext cx="2535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500" b="1" dirty="0" err="1" smtClean="0"/>
                <a:t>Ni</a:t>
              </a:r>
              <a:endParaRPr lang="de-CH" sz="500" b="1" dirty="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772769" y="4443958"/>
              <a:ext cx="216024" cy="288032"/>
            </a:xfrm>
            <a:prstGeom prst="rect">
              <a:avLst/>
            </a:prstGeom>
            <a:solidFill>
              <a:srgbClr val="CED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>
              <a:off x="772769" y="4083918"/>
              <a:ext cx="216024" cy="288032"/>
            </a:xfrm>
            <a:prstGeom prst="rect">
              <a:avLst/>
            </a:prstGeom>
            <a:solidFill>
              <a:srgbClr val="EBD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782222" y="4058657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500" b="1" dirty="0" err="1" smtClean="0"/>
                <a:t>nD</a:t>
              </a:r>
              <a:endParaRPr lang="de-CH" sz="500" b="1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75613" y="4418697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500" b="1" dirty="0" err="1" smtClean="0"/>
                <a:t>hD</a:t>
              </a:r>
              <a:endParaRPr lang="de-CH" sz="500" b="1" dirty="0"/>
            </a:p>
          </p:txBody>
        </p:sp>
        <p:sp>
          <p:nvSpPr>
            <p:cNvPr id="58" name="Textplatzhalter 11"/>
            <p:cNvSpPr txBox="1">
              <a:spLocks/>
            </p:cNvSpPr>
            <p:nvPr/>
          </p:nvSpPr>
          <p:spPr>
            <a:xfrm>
              <a:off x="1086999" y="3721946"/>
              <a:ext cx="1126812" cy="2843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856038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200" dirty="0" smtClean="0"/>
                <a:t>nitrification</a:t>
              </a:r>
            </a:p>
          </p:txBody>
        </p:sp>
        <p:sp>
          <p:nvSpPr>
            <p:cNvPr id="60" name="Textplatzhalter 11"/>
            <p:cNvSpPr txBox="1">
              <a:spLocks/>
            </p:cNvSpPr>
            <p:nvPr/>
          </p:nvSpPr>
          <p:spPr>
            <a:xfrm>
              <a:off x="1097269" y="4475208"/>
              <a:ext cx="1126812" cy="2843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80000"/>
                <a:buFont typeface="Wingdings" pitchFamily="2" charset="2"/>
                <a:buChar char="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856038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200" dirty="0" smtClean="0"/>
                <a:t>denitrification</a:t>
              </a:r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>
            <a:off x="3419872" y="1707654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550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Conclusions / Reduction strategies / </a:t>
            </a:r>
            <a:r>
              <a:rPr lang="en-US" sz="2000" dirty="0" smtClean="0"/>
              <a:t>Future </a:t>
            </a:r>
            <a:r>
              <a:rPr lang="en-US" sz="2000" dirty="0" smtClean="0"/>
              <a:t>plans</a:t>
            </a:r>
            <a:endParaRPr lang="en-US" sz="2000" dirty="0"/>
          </a:p>
        </p:txBody>
      </p:sp>
      <p:sp>
        <p:nvSpPr>
          <p:cNvPr id="32" name="Textplatzhalter 11"/>
          <p:cNvSpPr txBox="1">
            <a:spLocks/>
          </p:cNvSpPr>
          <p:nvPr/>
        </p:nvSpPr>
        <p:spPr>
          <a:xfrm>
            <a:off x="539750" y="991070"/>
            <a:ext cx="8352730" cy="35969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from WWTP relevant GHG source (≈ 1% Swiss GHG emissions)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Highest emissions mostly occur in cold season, when NO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accumulates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Isotopes indicate emissions mainly by (heterotrophic) denitrification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  <a:p>
            <a:pPr marL="0" indent="0" defTabSz="38560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Reduction strategies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Maximize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reduction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by optimizing reject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water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dosage (to diurnal variation of organic substrate)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avoiding aeration of zone 1 (which reduces N</a:t>
            </a:r>
            <a:r>
              <a:rPr lang="en-US" sz="16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 reduction / increases emissions)</a:t>
            </a:r>
          </a:p>
          <a:p>
            <a:pPr marL="0" indent="0" defTabSz="3856038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38560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Future</a:t>
            </a:r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On-line isotope analyses for </a:t>
            </a:r>
            <a:r>
              <a:rPr lang="en-US" sz="1600" dirty="0"/>
              <a:t>qualitative 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pathway </a:t>
            </a:r>
            <a:r>
              <a:rPr lang="en-US" sz="1600" dirty="0"/>
              <a:t>identification </a:t>
            </a:r>
            <a:endParaRPr lang="en-US" sz="1600" dirty="0" smtClean="0"/>
          </a:p>
          <a:p>
            <a:pPr defTabSz="385603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To develop targeted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mitigation strategies for individual WWTPs</a:t>
            </a:r>
            <a:endParaRPr lang="en-US" sz="1600" dirty="0"/>
          </a:p>
          <a:p>
            <a:pPr marL="0" indent="0" defTabSz="38560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	</a:t>
            </a:r>
          </a:p>
        </p:txBody>
      </p:sp>
      <p:sp>
        <p:nvSpPr>
          <p:cNvPr id="4" name="Textfeld 3"/>
          <p:cNvSpPr txBox="1"/>
          <p:nvPr/>
        </p:nvSpPr>
        <p:spPr>
          <a:xfrm rot="20834711">
            <a:off x="2408086" y="2388832"/>
            <a:ext cx="461607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 you for listening!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If you are interested check publications of Wenzel Gruber (</a:t>
            </a:r>
            <a:r>
              <a:rPr lang="en-US" sz="1200" dirty="0" err="1" smtClean="0">
                <a:solidFill>
                  <a:srgbClr val="FF0000"/>
                </a:solidFill>
              </a:rPr>
              <a:t>Eawag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lank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Empa_Wor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16x9.potx" id="{B27C923E-6A9C-42F1-AF12-322D6D45B448}" vid="{8693D9FF-7385-4626-A0CA-8D346BB0FF9F}"/>
    </a:ext>
  </a:extLst>
</a:theme>
</file>

<file path=ppt/theme/theme2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16x9</Template>
  <TotalTime>0</TotalTime>
  <Words>738</Words>
  <Application>Microsoft Office PowerPoint</Application>
  <PresentationFormat>Bildschirmpräsentation (16:9)</PresentationFormat>
  <Paragraphs>80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Cambria Math</vt:lpstr>
      <vt:lpstr>Segoe UI</vt:lpstr>
      <vt:lpstr>Arial</vt:lpstr>
      <vt:lpstr>Wingdings</vt:lpstr>
      <vt:lpstr>blank</vt:lpstr>
      <vt:lpstr>Tracing N2O formation in full-scale wastewater treatment with natural abundance isotopes</vt:lpstr>
      <vt:lpstr>Relevance of N2O emissions from wastewater treatment</vt:lpstr>
      <vt:lpstr>Specific N2O emission factors for treatment processes</vt:lpstr>
      <vt:lpstr>Isotope study: St. Gallen - Hofen WWTP </vt:lpstr>
      <vt:lpstr>Temporal patterns and driving parameters</vt:lpstr>
      <vt:lpstr>Isotope campaigns</vt:lpstr>
      <vt:lpstr>Microbial process attribution by isotopes (exemplary results)</vt:lpstr>
      <vt:lpstr>Conclusions / Reduction strategies / Future plans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Mohn, Joachim</dc:creator>
  <cp:lastModifiedBy>Mohn, Joachim</cp:lastModifiedBy>
  <cp:revision>114</cp:revision>
  <cp:lastPrinted>2011-01-24T10:25:34Z</cp:lastPrinted>
  <dcterms:created xsi:type="dcterms:W3CDTF">2021-10-22T14:20:52Z</dcterms:created>
  <dcterms:modified xsi:type="dcterms:W3CDTF">2022-05-22T11:12:12Z</dcterms:modified>
</cp:coreProperties>
</file>