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0FD"/>
    <a:srgbClr val="7DCBFB"/>
    <a:srgbClr val="DAFEFE"/>
    <a:srgbClr val="CDFAFB"/>
    <a:srgbClr val="86F3F6"/>
    <a:srgbClr val="67C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26D71-A33B-4BA8-B3D2-DE1E9D400D2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FB52950-B25A-4297-85AE-9864AC68B60E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hr-HR" dirty="0" smtClean="0">
              <a:solidFill>
                <a:schemeClr val="bg1"/>
              </a:solidFill>
            </a:rPr>
            <a:t>FC 1</a:t>
          </a:r>
          <a:endParaRPr lang="hr-HR" dirty="0">
            <a:solidFill>
              <a:schemeClr val="bg1"/>
            </a:solidFill>
          </a:endParaRPr>
        </a:p>
      </dgm:t>
    </dgm:pt>
    <dgm:pt modelId="{D1769D5C-0C57-4412-BE60-1BECEC3C7015}" type="parTrans" cxnId="{02A120C0-B18C-4D77-B9B0-FCC68263BDCD}">
      <dgm:prSet/>
      <dgm:spPr/>
      <dgm:t>
        <a:bodyPr/>
        <a:lstStyle/>
        <a:p>
          <a:pPr algn="ctr"/>
          <a:endParaRPr lang="hr-HR"/>
        </a:p>
      </dgm:t>
    </dgm:pt>
    <dgm:pt modelId="{32009FA1-9CBA-4FD2-9AB1-51D9A8E89AAA}" type="sibTrans" cxnId="{02A120C0-B18C-4D77-B9B0-FCC68263BDCD}">
      <dgm:prSet/>
      <dgm:spPr>
        <a:solidFill>
          <a:srgbClr val="FF6600"/>
        </a:solidFill>
      </dgm:spPr>
      <dgm:t>
        <a:bodyPr/>
        <a:lstStyle/>
        <a:p>
          <a:pPr algn="ctr"/>
          <a:endParaRPr lang="hr-HR" dirty="0"/>
        </a:p>
      </dgm:t>
    </dgm:pt>
    <dgm:pt modelId="{B412E459-D987-407F-9748-DC5AAE3A2AB3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hr-HR" dirty="0" smtClean="0">
              <a:solidFill>
                <a:schemeClr val="bg1"/>
              </a:solidFill>
            </a:rPr>
            <a:t>FC 2</a:t>
          </a:r>
          <a:endParaRPr lang="hr-HR" dirty="0">
            <a:solidFill>
              <a:schemeClr val="bg1"/>
            </a:solidFill>
          </a:endParaRPr>
        </a:p>
      </dgm:t>
    </dgm:pt>
    <dgm:pt modelId="{E5D19454-67DE-43E0-ADC7-EB696BEE1037}" type="parTrans" cxnId="{3209C52B-27DF-4415-AB31-487B40DD8F75}">
      <dgm:prSet/>
      <dgm:spPr/>
      <dgm:t>
        <a:bodyPr/>
        <a:lstStyle/>
        <a:p>
          <a:pPr algn="ctr"/>
          <a:endParaRPr lang="hr-HR"/>
        </a:p>
      </dgm:t>
    </dgm:pt>
    <dgm:pt modelId="{F7C6F5A0-D523-4AD9-A8C0-BDE3F8A4E794}" type="sibTrans" cxnId="{3209C52B-27DF-4415-AB31-487B40DD8F75}">
      <dgm:prSet/>
      <dgm:spPr/>
      <dgm:t>
        <a:bodyPr/>
        <a:lstStyle/>
        <a:p>
          <a:pPr algn="ctr"/>
          <a:endParaRPr lang="hr-HR"/>
        </a:p>
      </dgm:t>
    </dgm:pt>
    <dgm:pt modelId="{8EB0544D-B480-4E7B-AE89-0286B08908A7}" type="pres">
      <dgm:prSet presAssocID="{18526D71-A33B-4BA8-B3D2-DE1E9D400D24}" presName="linearFlow" presStyleCnt="0">
        <dgm:presLayoutVars>
          <dgm:resizeHandles val="exact"/>
        </dgm:presLayoutVars>
      </dgm:prSet>
      <dgm:spPr/>
    </dgm:pt>
    <dgm:pt modelId="{A618731C-9979-47DA-ABC6-D2815E1CAFF1}" type="pres">
      <dgm:prSet presAssocID="{6FB52950-B25A-4297-85AE-9864AC68B60E}" presName="node" presStyleLbl="node1" presStyleIdx="0" presStyleCnt="2" custLinFactNeighborX="-17025" custLinFactNeighborY="-150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5BB743-D89F-44C1-B6BD-F016C0D58DD8}" type="pres">
      <dgm:prSet presAssocID="{32009FA1-9CBA-4FD2-9AB1-51D9A8E89AAA}" presName="sibTrans" presStyleLbl="sibTrans2D1" presStyleIdx="0" presStyleCnt="1" custAng="21598946" custScaleX="108853" custScaleY="90711" custLinFactNeighborX="8180" custLinFactNeighborY="0"/>
      <dgm:spPr/>
      <dgm:t>
        <a:bodyPr/>
        <a:lstStyle/>
        <a:p>
          <a:endParaRPr lang="hr-HR"/>
        </a:p>
      </dgm:t>
    </dgm:pt>
    <dgm:pt modelId="{852FDA4C-B5FD-4170-9BED-BCE99B5CB719}" type="pres">
      <dgm:prSet presAssocID="{32009FA1-9CBA-4FD2-9AB1-51D9A8E89AAA}" presName="connectorText" presStyleLbl="sibTrans2D1" presStyleIdx="0" presStyleCnt="1"/>
      <dgm:spPr/>
      <dgm:t>
        <a:bodyPr/>
        <a:lstStyle/>
        <a:p>
          <a:endParaRPr lang="hr-HR"/>
        </a:p>
      </dgm:t>
    </dgm:pt>
    <dgm:pt modelId="{F9531B8D-F406-401D-BB61-DC9EA7A599CE}" type="pres">
      <dgm:prSet presAssocID="{B412E459-D987-407F-9748-DC5AAE3A2AB3}" presName="node" presStyleLbl="node1" presStyleIdx="1" presStyleCnt="2" custLinFactNeighborX="-17025" custLinFactNeighborY="1543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2A120C0-B18C-4D77-B9B0-FCC68263BDCD}" srcId="{18526D71-A33B-4BA8-B3D2-DE1E9D400D24}" destId="{6FB52950-B25A-4297-85AE-9864AC68B60E}" srcOrd="0" destOrd="0" parTransId="{D1769D5C-0C57-4412-BE60-1BECEC3C7015}" sibTransId="{32009FA1-9CBA-4FD2-9AB1-51D9A8E89AAA}"/>
    <dgm:cxn modelId="{609FBC2B-BAB9-48D4-8D7A-41AFE0A69D79}" type="presOf" srcId="{18526D71-A33B-4BA8-B3D2-DE1E9D400D24}" destId="{8EB0544D-B480-4E7B-AE89-0286B08908A7}" srcOrd="0" destOrd="0" presId="urn:microsoft.com/office/officeart/2005/8/layout/process2"/>
    <dgm:cxn modelId="{3CB6594D-32F7-4288-BF96-EDBBDB000CC8}" type="presOf" srcId="{B412E459-D987-407F-9748-DC5AAE3A2AB3}" destId="{F9531B8D-F406-401D-BB61-DC9EA7A599CE}" srcOrd="0" destOrd="0" presId="urn:microsoft.com/office/officeart/2005/8/layout/process2"/>
    <dgm:cxn modelId="{3209C52B-27DF-4415-AB31-487B40DD8F75}" srcId="{18526D71-A33B-4BA8-B3D2-DE1E9D400D24}" destId="{B412E459-D987-407F-9748-DC5AAE3A2AB3}" srcOrd="1" destOrd="0" parTransId="{E5D19454-67DE-43E0-ADC7-EB696BEE1037}" sibTransId="{F7C6F5A0-D523-4AD9-A8C0-BDE3F8A4E794}"/>
    <dgm:cxn modelId="{B0BF2F53-E624-4E9C-A18C-81E86D856205}" type="presOf" srcId="{32009FA1-9CBA-4FD2-9AB1-51D9A8E89AAA}" destId="{DA5BB743-D89F-44C1-B6BD-F016C0D58DD8}" srcOrd="0" destOrd="0" presId="urn:microsoft.com/office/officeart/2005/8/layout/process2"/>
    <dgm:cxn modelId="{EFA552C9-8C5C-444C-8463-061982464901}" type="presOf" srcId="{32009FA1-9CBA-4FD2-9AB1-51D9A8E89AAA}" destId="{852FDA4C-B5FD-4170-9BED-BCE99B5CB719}" srcOrd="1" destOrd="0" presId="urn:microsoft.com/office/officeart/2005/8/layout/process2"/>
    <dgm:cxn modelId="{DB80603D-DB2D-45F4-9097-24245A11399F}" type="presOf" srcId="{6FB52950-B25A-4297-85AE-9864AC68B60E}" destId="{A618731C-9979-47DA-ABC6-D2815E1CAFF1}" srcOrd="0" destOrd="0" presId="urn:microsoft.com/office/officeart/2005/8/layout/process2"/>
    <dgm:cxn modelId="{E383C750-C5A9-4757-B5BE-A4CBC6B2E505}" type="presParOf" srcId="{8EB0544D-B480-4E7B-AE89-0286B08908A7}" destId="{A618731C-9979-47DA-ABC6-D2815E1CAFF1}" srcOrd="0" destOrd="0" presId="urn:microsoft.com/office/officeart/2005/8/layout/process2"/>
    <dgm:cxn modelId="{DBB2035C-F534-4C4C-9847-3357C88FFA6B}" type="presParOf" srcId="{8EB0544D-B480-4E7B-AE89-0286B08908A7}" destId="{DA5BB743-D89F-44C1-B6BD-F016C0D58DD8}" srcOrd="1" destOrd="0" presId="urn:microsoft.com/office/officeart/2005/8/layout/process2"/>
    <dgm:cxn modelId="{59D07663-E5C4-43E8-9BFE-0E1D43415C3A}" type="presParOf" srcId="{DA5BB743-D89F-44C1-B6BD-F016C0D58DD8}" destId="{852FDA4C-B5FD-4170-9BED-BCE99B5CB719}" srcOrd="0" destOrd="0" presId="urn:microsoft.com/office/officeart/2005/8/layout/process2"/>
    <dgm:cxn modelId="{E0766DCC-F2F0-4056-8A54-3F13A151BEF4}" type="presParOf" srcId="{8EB0544D-B480-4E7B-AE89-0286B08908A7}" destId="{F9531B8D-F406-401D-BB61-DC9EA7A599C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8731C-9979-47DA-ABC6-D2815E1CAFF1}">
      <dsp:nvSpPr>
        <dsp:cNvPr id="0" name=""/>
        <dsp:cNvSpPr/>
      </dsp:nvSpPr>
      <dsp:spPr>
        <a:xfrm>
          <a:off x="1440165" y="0"/>
          <a:ext cx="1596438" cy="88691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bg1"/>
              </a:solidFill>
            </a:rPr>
            <a:t>FC 1</a:t>
          </a:r>
          <a:endParaRPr lang="hr-HR" sz="3600" kern="1200" dirty="0">
            <a:solidFill>
              <a:schemeClr val="bg1"/>
            </a:solidFill>
          </a:endParaRPr>
        </a:p>
      </dsp:txBody>
      <dsp:txXfrm>
        <a:off x="1466142" y="25977"/>
        <a:ext cx="1544484" cy="834956"/>
      </dsp:txXfrm>
    </dsp:sp>
    <dsp:sp modelId="{DA5BB743-D89F-44C1-B6BD-F016C0D58DD8}">
      <dsp:nvSpPr>
        <dsp:cNvPr id="0" name=""/>
        <dsp:cNvSpPr/>
      </dsp:nvSpPr>
      <dsp:spPr>
        <a:xfrm rot="5398946">
          <a:off x="2084384" y="927890"/>
          <a:ext cx="362477" cy="362036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 rot="-5400000">
        <a:off x="2156995" y="927670"/>
        <a:ext cx="217222" cy="253866"/>
      </dsp:txXfrm>
    </dsp:sp>
    <dsp:sp modelId="{F9531B8D-F406-401D-BB61-DC9EA7A599CE}">
      <dsp:nvSpPr>
        <dsp:cNvPr id="0" name=""/>
        <dsp:cNvSpPr/>
      </dsp:nvSpPr>
      <dsp:spPr>
        <a:xfrm>
          <a:off x="1440165" y="1330906"/>
          <a:ext cx="1596438" cy="88691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bg1"/>
              </a:solidFill>
            </a:rPr>
            <a:t>FC 2</a:t>
          </a:r>
          <a:endParaRPr lang="hr-HR" sz="3600" kern="1200" dirty="0">
            <a:solidFill>
              <a:schemeClr val="bg1"/>
            </a:solidFill>
          </a:endParaRPr>
        </a:p>
      </dsp:txBody>
      <dsp:txXfrm>
        <a:off x="1466142" y="1356883"/>
        <a:ext cx="1544484" cy="834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672">
              <a:schemeClr val="bg1"/>
            </a:gs>
            <a:gs pos="51000">
              <a:srgbClr val="B1E0FD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2D2CD1-59B1-4DDA-BB6B-21A3AC43FCE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99E9C1-833B-41DA-A18F-0F42488D25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0674" y="548680"/>
            <a:ext cx="7772400" cy="2242233"/>
          </a:xfrm>
        </p:spPr>
        <p:txBody>
          <a:bodyPr>
            <a:noAutofit/>
          </a:bodyPr>
          <a:lstStyle/>
          <a:p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Water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dynamics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karst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soil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Modelling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matrix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preferential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flow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using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reservoir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cascade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scheme</a:t>
            </a:r>
            <a:r>
              <a:rPr lang="hr-HR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3600" dirty="0" err="1" smtClean="0">
                <a:solidFill>
                  <a:schemeClr val="tx2">
                    <a:lumMod val="75000"/>
                  </a:schemeClr>
                </a:solidFill>
              </a:rPr>
              <a:t>approach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8017" y="3212976"/>
            <a:ext cx="8136904" cy="504056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Mirna Švob</a:t>
            </a:r>
            <a:r>
              <a:rPr lang="hr-HR" sz="2400" baseline="30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1*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David </a:t>
            </a:r>
            <a:r>
              <a:rPr lang="hr-HR" sz="2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Domínguez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-Villar</a:t>
            </a:r>
            <a:r>
              <a:rPr lang="hr-HR" sz="2400" baseline="30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Kristina Krklec</a:t>
            </a:r>
            <a:r>
              <a:rPr lang="hr-HR" sz="2400" baseline="30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4" name="Pravokutnik 3"/>
          <p:cNvSpPr/>
          <p:nvPr/>
        </p:nvSpPr>
        <p:spPr>
          <a:xfrm>
            <a:off x="669689" y="38610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1University of Zagreb, Faculty of Agriculture, Zagreb, Croatia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2University of Salamanca, Faculty of Sciences, Salamanca, Spain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*msvob@agr.hr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78037" y="484372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Acknowledgments: This work is part of the research project “Inter-comparison of karst denudation measurement methods” (KADEME, IP-2018-01-7080) and “Young Researchers’ Career Development Project – Training New Doctoral Students” (DOK-2018-09-5748) financed by Croatian Science Foundation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44" y="2304129"/>
            <a:ext cx="792415" cy="71926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06" y="2288890"/>
            <a:ext cx="828988" cy="7497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04129"/>
            <a:ext cx="1310532" cy="73755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41" y="2398586"/>
            <a:ext cx="1280160" cy="54864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65" y="5797827"/>
            <a:ext cx="848976" cy="84897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3" y="5797827"/>
            <a:ext cx="606411" cy="8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161" y="404664"/>
            <a:ext cx="8219256" cy="763488"/>
          </a:xfrm>
        </p:spPr>
        <p:txBody>
          <a:bodyPr/>
          <a:lstStyle/>
          <a:p>
            <a:r>
              <a:rPr lang="hr-HR" sz="4000" dirty="0" err="1" smtClean="0"/>
              <a:t>Reservoir</a:t>
            </a:r>
            <a:r>
              <a:rPr lang="hr-HR" sz="4000" dirty="0" smtClean="0"/>
              <a:t> </a:t>
            </a:r>
            <a:r>
              <a:rPr lang="hr-HR" sz="4000" dirty="0" err="1" smtClean="0"/>
              <a:t>cascade</a:t>
            </a:r>
            <a:r>
              <a:rPr lang="hr-HR" sz="4000" dirty="0" smtClean="0"/>
              <a:t> </a:t>
            </a:r>
            <a:r>
              <a:rPr lang="hr-HR" sz="4000" dirty="0" err="1" smtClean="0"/>
              <a:t>scheme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84784"/>
            <a:ext cx="8445624" cy="4741987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hr-HR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409854"/>
              </p:ext>
            </p:extLst>
          </p:nvPr>
        </p:nvGraphicFramePr>
        <p:xfrm>
          <a:off x="934338" y="2638855"/>
          <a:ext cx="5020356" cy="221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a 7"/>
          <p:cNvGrpSpPr/>
          <p:nvPr/>
        </p:nvGrpSpPr>
        <p:grpSpPr>
          <a:xfrm>
            <a:off x="2988442" y="2154869"/>
            <a:ext cx="362036" cy="362035"/>
            <a:chOff x="2267823" y="940290"/>
            <a:chExt cx="362036" cy="362035"/>
          </a:xfrm>
        </p:grpSpPr>
        <p:sp>
          <p:nvSpPr>
            <p:cNvPr id="9" name="Strelica udesno 8"/>
            <p:cNvSpPr/>
            <p:nvPr/>
          </p:nvSpPr>
          <p:spPr>
            <a:xfrm rot="5400000">
              <a:off x="2267823" y="940290"/>
              <a:ext cx="362035" cy="3620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66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trelica udesno 4"/>
            <p:cNvSpPr/>
            <p:nvPr/>
          </p:nvSpPr>
          <p:spPr>
            <a:xfrm>
              <a:off x="2340229" y="940291"/>
              <a:ext cx="217222" cy="253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600" kern="1200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3044603" y="4967757"/>
            <a:ext cx="362036" cy="371296"/>
            <a:chOff x="2324923" y="940291"/>
            <a:chExt cx="362036" cy="371296"/>
          </a:xfrm>
        </p:grpSpPr>
        <p:sp>
          <p:nvSpPr>
            <p:cNvPr id="12" name="Strelica udesno 11"/>
            <p:cNvSpPr/>
            <p:nvPr/>
          </p:nvSpPr>
          <p:spPr>
            <a:xfrm rot="5400000">
              <a:off x="2324923" y="949552"/>
              <a:ext cx="362035" cy="3620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66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trelica udesno 4"/>
            <p:cNvSpPr/>
            <p:nvPr/>
          </p:nvSpPr>
          <p:spPr>
            <a:xfrm>
              <a:off x="2340229" y="940291"/>
              <a:ext cx="217222" cy="253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600" kern="1200" dirty="0"/>
            </a:p>
          </p:txBody>
        </p:sp>
      </p:grpSp>
      <p:cxnSp>
        <p:nvCxnSpPr>
          <p:cNvPr id="15" name="Ravni poveznik 14"/>
          <p:cNvCxnSpPr/>
          <p:nvPr/>
        </p:nvCxnSpPr>
        <p:spPr>
          <a:xfrm>
            <a:off x="1713453" y="2611625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1746387" y="486916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679972" y="354339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Soil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343294" y="214996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Atmosphere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491772" y="5012324"/>
            <a:ext cx="227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Carbonate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bedrock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2291784" y="1651359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Precipitation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 rot="16200000">
            <a:off x="4118414" y="2929853"/>
            <a:ext cx="362036" cy="362035"/>
            <a:chOff x="2267823" y="940290"/>
            <a:chExt cx="362036" cy="362035"/>
          </a:xfrm>
        </p:grpSpPr>
        <p:sp>
          <p:nvSpPr>
            <p:cNvPr id="23" name="Strelica udesno 22"/>
            <p:cNvSpPr/>
            <p:nvPr/>
          </p:nvSpPr>
          <p:spPr>
            <a:xfrm rot="5400000">
              <a:off x="2267823" y="940290"/>
              <a:ext cx="362035" cy="3620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66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trelica udesno 4"/>
            <p:cNvSpPr/>
            <p:nvPr/>
          </p:nvSpPr>
          <p:spPr>
            <a:xfrm>
              <a:off x="2340229" y="940291"/>
              <a:ext cx="217222" cy="253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600" kern="1200" dirty="0"/>
            </a:p>
          </p:txBody>
        </p:sp>
      </p:grpSp>
      <p:grpSp>
        <p:nvGrpSpPr>
          <p:cNvPr id="25" name="Grupa 24"/>
          <p:cNvGrpSpPr/>
          <p:nvPr/>
        </p:nvGrpSpPr>
        <p:grpSpPr>
          <a:xfrm rot="16200000">
            <a:off x="4118415" y="4221089"/>
            <a:ext cx="362036" cy="362035"/>
            <a:chOff x="2267823" y="940290"/>
            <a:chExt cx="362036" cy="362035"/>
          </a:xfrm>
        </p:grpSpPr>
        <p:sp>
          <p:nvSpPr>
            <p:cNvPr id="26" name="Strelica udesno 25"/>
            <p:cNvSpPr/>
            <p:nvPr/>
          </p:nvSpPr>
          <p:spPr>
            <a:xfrm rot="5400000">
              <a:off x="2267823" y="940290"/>
              <a:ext cx="362035" cy="3620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66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trelica udesno 4"/>
            <p:cNvSpPr/>
            <p:nvPr/>
          </p:nvSpPr>
          <p:spPr>
            <a:xfrm>
              <a:off x="2340229" y="940291"/>
              <a:ext cx="217222" cy="253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600" kern="1200" dirty="0"/>
            </a:p>
          </p:txBody>
        </p:sp>
      </p:grpSp>
      <p:sp>
        <p:nvSpPr>
          <p:cNvPr id="28" name="TekstniOkvir 15"/>
          <p:cNvSpPr txBox="1">
            <a:spLocks noChangeArrowheads="1"/>
          </p:cNvSpPr>
          <p:nvPr/>
        </p:nvSpPr>
        <p:spPr bwMode="auto">
          <a:xfrm>
            <a:off x="4480451" y="2880038"/>
            <a:ext cx="2833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r>
              <a:rPr lang="hr-HR" altLang="sr-Latn-RS" sz="24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</a:t>
            </a:r>
            <a:r>
              <a:rPr lang="hr-HR" altLang="sr-Latn-RS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vapotranspiration</a:t>
            </a:r>
            <a:endParaRPr lang="hr-HR" altLang="sr-Latn-RS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TekstniOkvir 15"/>
          <p:cNvSpPr txBox="1">
            <a:spLocks noChangeArrowheads="1"/>
          </p:cNvSpPr>
          <p:nvPr/>
        </p:nvSpPr>
        <p:spPr bwMode="auto">
          <a:xfrm>
            <a:off x="4505281" y="4171273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r>
              <a:rPr lang="hr-HR" altLang="sr-Latn-RS" sz="24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</a:t>
            </a:r>
            <a:r>
              <a:rPr lang="hr-HR" altLang="sr-Latn-RS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vapotranspiration</a:t>
            </a:r>
            <a:endParaRPr lang="hr-HR" altLang="sr-Latn-RS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3440928" y="3538530"/>
            <a:ext cx="1717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ercolation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3454096" y="4869160"/>
            <a:ext cx="1717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ercolation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300192" y="1776300"/>
            <a:ext cx="175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</a:rPr>
              <a:t>Preferential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tx2">
                    <a:lumMod val="75000"/>
                  </a:schemeClr>
                </a:solidFill>
              </a:rPr>
              <a:t>flows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hr-HR" sz="4000" dirty="0" err="1" smtClean="0"/>
              <a:t>Simulation</a:t>
            </a:r>
            <a:r>
              <a:rPr lang="hr-HR" sz="4000" dirty="0" smtClean="0"/>
              <a:t> </a:t>
            </a:r>
            <a:r>
              <a:rPr lang="hr-HR" sz="4000" dirty="0" err="1" smtClean="0"/>
              <a:t>of</a:t>
            </a:r>
            <a:r>
              <a:rPr lang="hr-HR" sz="4000" dirty="0" smtClean="0"/>
              <a:t> </a:t>
            </a:r>
            <a:r>
              <a:rPr lang="hr-HR" sz="4000" dirty="0" err="1" smtClean="0"/>
              <a:t>soil</a:t>
            </a:r>
            <a:r>
              <a:rPr lang="hr-HR" sz="4000" dirty="0" smtClean="0"/>
              <a:t> </a:t>
            </a:r>
            <a:r>
              <a:rPr lang="hr-HR" sz="4000" dirty="0" err="1" smtClean="0"/>
              <a:t>water</a:t>
            </a:r>
            <a:r>
              <a:rPr lang="hr-HR" sz="4000" dirty="0" smtClean="0"/>
              <a:t> </a:t>
            </a:r>
            <a:r>
              <a:rPr lang="hr-HR" sz="4000" dirty="0" err="1" smtClean="0"/>
              <a:t>content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recharge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060848"/>
            <a:ext cx="4824536" cy="40653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0.6 m deep soil profile on dolomite marbles, central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Spain</a:t>
            </a:r>
            <a:endParaRPr lang="hr-HR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cave system</a:t>
            </a:r>
          </a:p>
          <a:p>
            <a:pPr>
              <a:lnSpc>
                <a:spcPct val="150000"/>
              </a:lnSpc>
            </a:pPr>
            <a:r>
              <a:rPr lang="hr-HR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ix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soil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layers</a:t>
            </a:r>
            <a:endParaRPr lang="hr-HR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simulation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soil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water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content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and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recharge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2896"/>
            <a:ext cx="3532218" cy="30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07504"/>
          </a:xfrm>
        </p:spPr>
        <p:txBody>
          <a:bodyPr/>
          <a:lstStyle/>
          <a:p>
            <a:r>
              <a:rPr lang="hr-HR" sz="4000" dirty="0" smtClean="0"/>
              <a:t>Model </a:t>
            </a:r>
            <a:r>
              <a:rPr lang="hr-HR" sz="4000" dirty="0" err="1" smtClean="0"/>
              <a:t>configurations</a:t>
            </a:r>
            <a:endParaRPr lang="en-US" sz="4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857574" cy="358743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2395548" cy="407008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9491"/>
            <a:ext cx="2383897" cy="40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31539"/>
            <a:ext cx="5112568" cy="5588881"/>
          </a:xfrm>
        </p:spPr>
      </p:pic>
      <p:sp>
        <p:nvSpPr>
          <p:cNvPr id="8" name="TekstniOkvir 7"/>
          <p:cNvSpPr txBox="1"/>
          <p:nvPr/>
        </p:nvSpPr>
        <p:spPr>
          <a:xfrm>
            <a:off x="1763688" y="223653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9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768752" cy="835496"/>
          </a:xfrm>
        </p:spPr>
        <p:txBody>
          <a:bodyPr/>
          <a:lstStyle/>
          <a:p>
            <a:r>
              <a:rPr lang="hr-HR" sz="4000" dirty="0" err="1" smtClean="0"/>
              <a:t>Configuration</a:t>
            </a:r>
            <a:r>
              <a:rPr lang="hr-HR" sz="4000" dirty="0" smtClean="0"/>
              <a:t> 2</a:t>
            </a:r>
            <a:endParaRPr lang="en-US" sz="4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184576" cy="5561029"/>
          </a:xfrm>
        </p:spPr>
      </p:pic>
    </p:spTree>
    <p:extLst>
      <p:ext uri="{BB962C8B-B14F-4D97-AF65-F5344CB8AC3E}">
        <p14:creationId xmlns:p14="http://schemas.microsoft.com/office/powerpoint/2010/main" val="42395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19256" cy="763488"/>
          </a:xfrm>
        </p:spPr>
        <p:txBody>
          <a:bodyPr/>
          <a:lstStyle/>
          <a:p>
            <a:r>
              <a:rPr lang="hr-HR" sz="4000" dirty="0" err="1" smtClean="0"/>
              <a:t>Configuration</a:t>
            </a:r>
            <a:r>
              <a:rPr lang="hr-HR" sz="4000" dirty="0" smtClean="0"/>
              <a:t> 3</a:t>
            </a:r>
            <a:endParaRPr lang="en-US" sz="4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68" y="980728"/>
            <a:ext cx="5171220" cy="5544616"/>
          </a:xfrm>
        </p:spPr>
      </p:pic>
    </p:spTree>
    <p:extLst>
      <p:ext uri="{BB962C8B-B14F-4D97-AF65-F5344CB8AC3E}">
        <p14:creationId xmlns:p14="http://schemas.microsoft.com/office/powerpoint/2010/main" val="4896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835496"/>
          </a:xfrm>
        </p:spPr>
        <p:txBody>
          <a:bodyPr/>
          <a:lstStyle/>
          <a:p>
            <a:r>
              <a:rPr lang="hr-HR" sz="4000" dirty="0" err="1" smtClean="0"/>
              <a:t>Recharge</a:t>
            </a:r>
            <a:r>
              <a:rPr lang="hr-HR" sz="4000" dirty="0" smtClean="0"/>
              <a:t> </a:t>
            </a:r>
            <a:r>
              <a:rPr lang="hr-HR" sz="4000" dirty="0" err="1" smtClean="0"/>
              <a:t>estimation</a:t>
            </a:r>
            <a:endParaRPr lang="en-US" sz="4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52736"/>
            <a:ext cx="2952328" cy="5302052"/>
          </a:xfrm>
        </p:spPr>
      </p:pic>
    </p:spTree>
    <p:extLst>
      <p:ext uri="{BB962C8B-B14F-4D97-AF65-F5344CB8AC3E}">
        <p14:creationId xmlns:p14="http://schemas.microsoft.com/office/powerpoint/2010/main" val="4002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763488"/>
          </a:xfrm>
        </p:spPr>
        <p:txBody>
          <a:bodyPr/>
          <a:lstStyle/>
          <a:p>
            <a:r>
              <a:rPr lang="hr-HR" sz="4000" dirty="0" err="1" smtClean="0"/>
              <a:t>Conclusions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864" y="2132856"/>
            <a:ext cx="8229600" cy="30529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Configuration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3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provides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best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results</a:t>
            </a:r>
            <a:endParaRPr lang="hr-HR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3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types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water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flow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–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matrix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flow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+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continuous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preferential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flow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+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discontinuous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preferential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flow</a:t>
            </a:r>
            <a:endParaRPr lang="hr-HR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hr-HR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referential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flows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significantly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contribute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to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recharge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2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3186</TotalTime>
  <Words>181</Words>
  <Application>Microsoft Office PowerPoint</Application>
  <PresentationFormat>Prikaz na zaslonu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Izvršno</vt:lpstr>
      <vt:lpstr>Water dynamics in karst soil: Modelling matrix and preferential flow using reservoir cascade scheme approach</vt:lpstr>
      <vt:lpstr>Reservoir cascade scheme</vt:lpstr>
      <vt:lpstr>Simulation of soil water content and recharge</vt:lpstr>
      <vt:lpstr>Model configurations</vt:lpstr>
      <vt:lpstr>PowerPointova prezentacija</vt:lpstr>
      <vt:lpstr>Configuration 2</vt:lpstr>
      <vt:lpstr>Configuration 3</vt:lpstr>
      <vt:lpstr>Recharge estimation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39</cp:revision>
  <dcterms:created xsi:type="dcterms:W3CDTF">2022-05-11T08:50:11Z</dcterms:created>
  <dcterms:modified xsi:type="dcterms:W3CDTF">2022-05-23T07:53:18Z</dcterms:modified>
</cp:coreProperties>
</file>