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gif" ContentType="image/gif"/>
  <Override PartName="/ppt/media/image16.png" ContentType="image/png"/>
  <Override PartName="/ppt/media/image9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22.png" ContentType="image/png"/>
  <Override PartName="/ppt/media/image5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2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5384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76440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4328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45384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76440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87280" y="132840"/>
            <a:ext cx="9503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5384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76440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4328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45384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76440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287280" y="132840"/>
            <a:ext cx="9503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45384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76440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4328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45384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76440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287280" y="132840"/>
            <a:ext cx="9503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45384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764400" y="122328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14328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45384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764400" y="3479760"/>
            <a:ext cx="31525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87280" y="132840"/>
            <a:ext cx="9503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60600" y="347976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60600" y="1223280"/>
            <a:ext cx="477792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43280" y="3479760"/>
            <a:ext cx="9791280" cy="206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87640" y="13320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43640" y="1223640"/>
            <a:ext cx="979128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7640" y="1436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3640" y="1223640"/>
            <a:ext cx="9791280" cy="38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</a:t>
            </a:r>
            <a:r>
              <a:rPr b="0" lang="en-GB" sz="3200" spc="-1" strike="noStrike">
                <a:latin typeface="Arial"/>
              </a:rPr>
              <a:t>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979ea4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979ea4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</a:t>
            </a:r>
            <a:r>
              <a:rPr b="0" lang="en-GB" sz="2000" spc="-1" strike="noStrike">
                <a:latin typeface="Arial"/>
              </a:rPr>
              <a:t>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143640" y="5165280"/>
            <a:ext cx="280764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239640" y="5165280"/>
            <a:ext cx="359964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7127280" y="5183280"/>
            <a:ext cx="280764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B740A727-A6DE-400D-923B-D4514BCAF8D3}" type="slidenum">
              <a:rPr b="0" lang="en-GB" sz="2000" spc="-1" strike="noStrike">
                <a:latin typeface="Arial"/>
                <a:ea typeface="DejaVu Sans"/>
              </a:rPr>
              <a:t>6</a:t>
            </a:fld>
            <a:r>
              <a:rPr b="0" lang="en-GB" sz="2000" spc="-1" strike="noStrike">
                <a:latin typeface="Arial"/>
                <a:ea typeface="DejaVu Sans"/>
              </a:rPr>
              <a:t> / </a:t>
            </a:r>
            <a:fld id="{7311B92D-0CCF-4314-8BCE-AD34D718B703}" type="slidecount">
              <a:rPr b="0" lang="en-GB" sz="2000" spc="-1" strike="noStrike">
                <a:latin typeface="Arial"/>
                <a:ea typeface="DejaVu Sans"/>
              </a:rPr>
              <a:t>6</a:t>
            </a:fld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87280" y="13284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431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5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87280" y="143280"/>
            <a:ext cx="9503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43280" y="1223280"/>
            <a:ext cx="9791280" cy="38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2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979ea4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45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58"/>
              </a:spcBef>
              <a:buClr>
                <a:srgbClr val="979ea4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78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78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78"/>
              </a:spcBef>
              <a:buClr>
                <a:srgbClr val="979ea4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143280" y="5164920"/>
            <a:ext cx="280764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239280" y="5164920"/>
            <a:ext cx="359964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7126920" y="5182920"/>
            <a:ext cx="2807640" cy="3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C4D4059C-2B3C-47B0-B6CE-C61328DF872A}" type="slidenum">
              <a:rPr b="0" lang="en-GB" sz="2000" spc="-1" strike="noStrike">
                <a:latin typeface="Arial"/>
                <a:ea typeface="DejaVu Sans"/>
              </a:rPr>
              <a:t>6</a:t>
            </a:fld>
            <a:r>
              <a:rPr b="0" lang="en-GB" sz="2000" spc="-1" strike="noStrike">
                <a:latin typeface="Arial"/>
                <a:ea typeface="DejaVu Sans"/>
              </a:rPr>
              <a:t> / </a:t>
            </a:r>
            <a:fld id="{E6E8ED20-F384-4F2F-81C4-D4D8B3F971C9}" type="slidecount">
              <a:rPr b="0" lang="en-GB" sz="2000" spc="-1" strike="noStrike">
                <a:latin typeface="Arial"/>
                <a:ea typeface="DejaVu Sans"/>
              </a:rPr>
              <a:t>6</a:t>
            </a:fld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gif"/><Relationship Id="rId4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"/>
          <p:cNvGrpSpPr/>
          <p:nvPr/>
        </p:nvGrpSpPr>
        <p:grpSpPr>
          <a:xfrm>
            <a:off x="236520" y="1656000"/>
            <a:ext cx="4803480" cy="3168000"/>
            <a:chOff x="236520" y="1656000"/>
            <a:chExt cx="4803480" cy="3168000"/>
          </a:xfrm>
        </p:grpSpPr>
        <p:pic>
          <p:nvPicPr>
            <p:cNvPr id="159" name="" descr=""/>
            <p:cNvPicPr/>
            <p:nvPr/>
          </p:nvPicPr>
          <p:blipFill>
            <a:blip r:embed="rId1"/>
            <a:srcRect l="0" t="76719" r="11432" b="0"/>
            <a:stretch/>
          </p:blipFill>
          <p:spPr>
            <a:xfrm>
              <a:off x="240840" y="3259440"/>
              <a:ext cx="4799160" cy="156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" descr=""/>
            <p:cNvPicPr/>
            <p:nvPr/>
          </p:nvPicPr>
          <p:blipFill>
            <a:blip r:embed="rId2"/>
            <a:srcRect l="0" t="62492" r="12972" b="24798"/>
            <a:stretch/>
          </p:blipFill>
          <p:spPr>
            <a:xfrm>
              <a:off x="236520" y="1656000"/>
              <a:ext cx="4753080" cy="8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" descr=""/>
            <p:cNvPicPr/>
            <p:nvPr/>
          </p:nvPicPr>
          <p:blipFill>
            <a:blip r:embed="rId3"/>
            <a:srcRect l="86447" t="1210" r="702" b="22595"/>
            <a:stretch/>
          </p:blipFill>
          <p:spPr>
            <a:xfrm rot="5400000">
              <a:off x="2395440" y="587160"/>
              <a:ext cx="592200" cy="4595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2" name="TextShape 2"/>
          <p:cNvSpPr txBox="1"/>
          <p:nvPr/>
        </p:nvSpPr>
        <p:spPr>
          <a:xfrm>
            <a:off x="276480" y="132840"/>
            <a:ext cx="6120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GB" sz="3600" spc="-1" strike="noStrike">
                <a:solidFill>
                  <a:srgbClr val="2a6099"/>
                </a:solidFill>
                <a:latin typeface="Ubuntu"/>
              </a:rPr>
              <a:t>2</a:t>
            </a:r>
            <a:r>
              <a:rPr b="1" lang="en-GB" sz="3600" spc="-1" strike="noStrike" baseline="14000000">
                <a:solidFill>
                  <a:srgbClr val="2a6099"/>
                </a:solidFill>
                <a:latin typeface="Ubuntu"/>
              </a:rPr>
              <a:t>nd</a:t>
            </a:r>
            <a:r>
              <a:rPr b="1" lang="en-GB" sz="3600" spc="-1" strike="noStrike">
                <a:solidFill>
                  <a:srgbClr val="2a6099"/>
                </a:solidFill>
                <a:latin typeface="Ubuntu"/>
              </a:rPr>
              <a:t> Feb Simulations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5172480" y="1439640"/>
            <a:ext cx="4777920" cy="345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Bef>
                <a:spcPts val="1414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Kilometre-scale simulations reproduce observed variation in cloud organisation</a:t>
            </a:r>
            <a:endParaRPr b="0" lang="en-GB" sz="26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Clouds still look wrong</a:t>
            </a:r>
            <a:endParaRPr b="0" lang="en-GB" sz="26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latin typeface="Ubuntu"/>
              </a:rPr>
              <a:t>Too blobby</a:t>
            </a:r>
            <a:endParaRPr b="0" lang="en-GB" sz="26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latin typeface="Ubuntu"/>
              </a:rPr>
              <a:t>Too much cloud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64" name="Line 4"/>
          <p:cNvSpPr/>
          <p:nvPr/>
        </p:nvSpPr>
        <p:spPr>
          <a:xfrm>
            <a:off x="-11160" y="1007640"/>
            <a:ext cx="6407640" cy="0"/>
          </a:xfrm>
          <a:prstGeom prst="line">
            <a:avLst/>
          </a:prstGeom>
          <a:ln w="4428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" descr=""/>
          <p:cNvPicPr/>
          <p:nvPr/>
        </p:nvPicPr>
        <p:blipFill>
          <a:blip r:embed="rId4"/>
          <a:stretch/>
        </p:blipFill>
        <p:spPr>
          <a:xfrm>
            <a:off x="6972480" y="-6840"/>
            <a:ext cx="2250000" cy="725400"/>
          </a:xfrm>
          <a:prstGeom prst="rect">
            <a:avLst/>
          </a:prstGeom>
          <a:ln>
            <a:noFill/>
          </a:ln>
        </p:spPr>
      </p:pic>
      <p:sp>
        <p:nvSpPr>
          <p:cNvPr id="166" name="CustomShape 5"/>
          <p:cNvSpPr/>
          <p:nvPr/>
        </p:nvSpPr>
        <p:spPr>
          <a:xfrm>
            <a:off x="-10440" y="5327280"/>
            <a:ext cx="10080000" cy="34272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Shape 6"/>
          <p:cNvSpPr txBox="1"/>
          <p:nvPr/>
        </p:nvSpPr>
        <p:spPr>
          <a:xfrm>
            <a:off x="7548480" y="5327280"/>
            <a:ext cx="25203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ffff"/>
                </a:solidFill>
                <a:latin typeface="Ubuntu"/>
              </a:rPr>
              <a:t>l.saffin@leeds.ac.uk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5"/>
          <a:stretch/>
        </p:blipFill>
        <p:spPr>
          <a:xfrm>
            <a:off x="9276480" y="0"/>
            <a:ext cx="792720" cy="72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0" y="1367280"/>
            <a:ext cx="10080000" cy="430092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1158840" y="0"/>
            <a:ext cx="7761960" cy="134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44000" y="1656000"/>
            <a:ext cx="4777920" cy="3087720"/>
          </a:xfrm>
          <a:prstGeom prst="rect">
            <a:avLst/>
          </a:prstGeom>
          <a:ln>
            <a:noFill/>
          </a:ln>
        </p:spPr>
      </p:pic>
      <p:sp>
        <p:nvSpPr>
          <p:cNvPr id="172" name="TextShape 1"/>
          <p:cNvSpPr txBox="1"/>
          <p:nvPr/>
        </p:nvSpPr>
        <p:spPr>
          <a:xfrm>
            <a:off x="287280" y="132840"/>
            <a:ext cx="6120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GB" sz="3600" spc="-1" strike="noStrike">
                <a:solidFill>
                  <a:srgbClr val="2a6099"/>
                </a:solidFill>
                <a:latin typeface="Ubuntu"/>
              </a:rPr>
              <a:t>UM “Lagrangian” Domain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183280" y="1439640"/>
            <a:ext cx="4777920" cy="345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Follow trajectories to follow cloud development</a:t>
            </a:r>
            <a:endParaRPr b="0" lang="en-GB" sz="2600" spc="-1" strike="noStrike"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Extract subdomain following boundary-layer trajectory</a:t>
            </a:r>
            <a:endParaRPr b="0" lang="en-GB" sz="2600" spc="-1" strike="noStrike"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Looks sort of like a Lagrangian LES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74" name="Line 3"/>
          <p:cNvSpPr/>
          <p:nvPr/>
        </p:nvSpPr>
        <p:spPr>
          <a:xfrm>
            <a:off x="-360" y="1007640"/>
            <a:ext cx="6407640" cy="0"/>
          </a:xfrm>
          <a:prstGeom prst="line">
            <a:avLst/>
          </a:prstGeom>
          <a:ln w="4428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6983280" y="-6840"/>
            <a:ext cx="2250000" cy="72540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360" y="5327280"/>
            <a:ext cx="10080000" cy="342720"/>
          </a:xfrm>
          <a:prstGeom prst="rect">
            <a:avLst/>
          </a:prstGeom>
          <a:solidFill>
            <a:srgbClr val="666666"/>
          </a:solidFill>
          <a:ln w="1260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TextShape 5"/>
          <p:cNvSpPr txBox="1"/>
          <p:nvPr/>
        </p:nvSpPr>
        <p:spPr>
          <a:xfrm>
            <a:off x="7559280" y="5327280"/>
            <a:ext cx="25203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ffff"/>
                </a:solidFill>
                <a:latin typeface="Ubuntu"/>
              </a:rPr>
              <a:t>l.saffin@leeds.ac.uk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9287280" y="0"/>
            <a:ext cx="792720" cy="72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287280" y="132840"/>
            <a:ext cx="6120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GB" sz="3600" spc="-1" strike="noStrike">
                <a:solidFill>
                  <a:srgbClr val="2a6099"/>
                </a:solidFill>
                <a:latin typeface="Ubuntu"/>
              </a:rPr>
              <a:t>UM “Lagrangian” Domain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80" name="Line 2"/>
          <p:cNvSpPr/>
          <p:nvPr/>
        </p:nvSpPr>
        <p:spPr>
          <a:xfrm>
            <a:off x="-360" y="1007640"/>
            <a:ext cx="6407640" cy="0"/>
          </a:xfrm>
          <a:prstGeom prst="line">
            <a:avLst/>
          </a:prstGeom>
          <a:ln w="4428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6983280" y="-6840"/>
            <a:ext cx="2250000" cy="72540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360" y="5327280"/>
            <a:ext cx="10080000" cy="34272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TextShape 4"/>
          <p:cNvSpPr txBox="1"/>
          <p:nvPr/>
        </p:nvSpPr>
        <p:spPr>
          <a:xfrm>
            <a:off x="7559280" y="5327280"/>
            <a:ext cx="25203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ffff"/>
                </a:solidFill>
                <a:latin typeface="Ubuntu"/>
              </a:rPr>
              <a:t>l.saffin@leeds.ac.uk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9287280" y="0"/>
            <a:ext cx="792720" cy="72684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719640" y="1367640"/>
            <a:ext cx="3607560" cy="3959640"/>
          </a:xfrm>
          <a:prstGeom prst="rect">
            <a:avLst/>
          </a:prstGeom>
          <a:ln>
            <a:noFill/>
          </a:ln>
        </p:spPr>
      </p:pic>
      <p:sp>
        <p:nvSpPr>
          <p:cNvPr id="186" name="TextShape 5"/>
          <p:cNvSpPr txBox="1"/>
          <p:nvPr/>
        </p:nvSpPr>
        <p:spPr>
          <a:xfrm>
            <a:off x="5183280" y="1440000"/>
            <a:ext cx="4777920" cy="345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Follow trajectories to follow cloud development</a:t>
            </a:r>
            <a:endParaRPr b="0" lang="en-GB" sz="2600" spc="-1" strike="noStrike"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Extract subdomain following boundary-layer trajectory</a:t>
            </a:r>
            <a:endParaRPr b="0" lang="en-GB" sz="2600" spc="-1" strike="noStrike"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latin typeface="Ubuntu"/>
              </a:rPr>
              <a:t>Looks sort of like a Lagrangian LES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287280" y="132840"/>
            <a:ext cx="6120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GB" sz="3600" spc="-1" strike="noStrike">
                <a:solidFill>
                  <a:srgbClr val="2a6099"/>
                </a:solidFill>
                <a:latin typeface="Ubuntu"/>
              </a:rPr>
              <a:t>Mesoscale Aggregation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5183280" y="1439640"/>
            <a:ext cx="4777920" cy="187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Mesoscale aggregation rapidly increases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Stronger and earlier than LES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9" name="Line 3"/>
          <p:cNvSpPr/>
          <p:nvPr/>
        </p:nvSpPr>
        <p:spPr>
          <a:xfrm>
            <a:off x="-360" y="1007640"/>
            <a:ext cx="6408360" cy="0"/>
          </a:xfrm>
          <a:prstGeom prst="line">
            <a:avLst/>
          </a:prstGeom>
          <a:ln w="4428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6983280" y="-6840"/>
            <a:ext cx="2250000" cy="72540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360" y="5327280"/>
            <a:ext cx="10080000" cy="34272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TextShape 5"/>
          <p:cNvSpPr txBox="1"/>
          <p:nvPr/>
        </p:nvSpPr>
        <p:spPr>
          <a:xfrm>
            <a:off x="7559280" y="5327280"/>
            <a:ext cx="25203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ffff"/>
                </a:solidFill>
                <a:latin typeface="Ubuntu"/>
              </a:rPr>
              <a:t>l.saffin@leeds.ac.uk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9287280" y="0"/>
            <a:ext cx="792720" cy="7268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rcRect l="0" t="47469" r="0" b="0"/>
          <a:stretch/>
        </p:blipFill>
        <p:spPr>
          <a:xfrm>
            <a:off x="537840" y="1368000"/>
            <a:ext cx="3998160" cy="1872000"/>
          </a:xfrm>
          <a:prstGeom prst="rect">
            <a:avLst/>
          </a:prstGeom>
          <a:ln>
            <a:noFill/>
          </a:ln>
        </p:spPr>
      </p:pic>
      <p:sp>
        <p:nvSpPr>
          <p:cNvPr id="195" name="TextShape 6"/>
          <p:cNvSpPr txBox="1"/>
          <p:nvPr/>
        </p:nvSpPr>
        <p:spPr>
          <a:xfrm>
            <a:off x="5184000" y="3312000"/>
            <a:ext cx="4777920" cy="187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Driven by mesoscale vertical velocity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Consistent with LES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4"/>
          <a:srcRect l="0" t="0" r="0" b="53333"/>
          <a:stretch/>
        </p:blipFill>
        <p:spPr>
          <a:xfrm>
            <a:off x="216000" y="3369240"/>
            <a:ext cx="4464000" cy="181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183280" y="1439640"/>
            <a:ext cx="4777920" cy="345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Later start time to see if </a:t>
            </a: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smoothing initial structures </a:t>
            </a: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slows down aggregation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2"/>
              </a:spcBef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Weaker aggregation but </a:t>
            </a: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timing is the same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Large-scale forcing drives </a:t>
            </a:r>
            <a:r>
              <a:rPr b="0" lang="en-GB" sz="2600" spc="-1" strike="noStrike">
                <a:solidFill>
                  <a:srgbClr val="000000"/>
                </a:solidFill>
                <a:latin typeface="Ubuntu"/>
              </a:rPr>
              <a:t>the transition to flowers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8" name="Line 2"/>
          <p:cNvSpPr/>
          <p:nvPr/>
        </p:nvSpPr>
        <p:spPr>
          <a:xfrm>
            <a:off x="-360" y="1007640"/>
            <a:ext cx="6408360" cy="360"/>
          </a:xfrm>
          <a:prstGeom prst="line">
            <a:avLst/>
          </a:prstGeom>
          <a:ln w="4428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6983280" y="-6840"/>
            <a:ext cx="2250000" cy="72540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360" y="5327280"/>
            <a:ext cx="10080000" cy="34272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TextShape 4"/>
          <p:cNvSpPr txBox="1"/>
          <p:nvPr/>
        </p:nvSpPr>
        <p:spPr>
          <a:xfrm>
            <a:off x="7559280" y="5327280"/>
            <a:ext cx="25203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ffff"/>
                </a:solidFill>
                <a:latin typeface="Ubuntu"/>
              </a:rPr>
              <a:t>l.saffin@leeds.ac.uk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9287280" y="0"/>
            <a:ext cx="792720" cy="72684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rcRect l="0" t="48293" r="0" b="0"/>
          <a:stretch/>
        </p:blipFill>
        <p:spPr>
          <a:xfrm>
            <a:off x="504360" y="1368000"/>
            <a:ext cx="4061880" cy="1872000"/>
          </a:xfrm>
          <a:prstGeom prst="rect">
            <a:avLst/>
          </a:prstGeom>
          <a:ln>
            <a:noFill/>
          </a:ln>
        </p:spPr>
      </p:pic>
      <p:sp>
        <p:nvSpPr>
          <p:cNvPr id="204" name="TextShape 5"/>
          <p:cNvSpPr txBox="1"/>
          <p:nvPr/>
        </p:nvSpPr>
        <p:spPr>
          <a:xfrm>
            <a:off x="280440" y="133200"/>
            <a:ext cx="6120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GB" sz="3600" spc="-1" strike="noStrike">
                <a:solidFill>
                  <a:srgbClr val="2a6099"/>
                </a:solidFill>
                <a:latin typeface="Ubuntu"/>
              </a:rPr>
              <a:t>Sensitivity to Spin Up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4"/>
          <a:srcRect l="0" t="46238" r="13159" b="34560"/>
          <a:stretch/>
        </p:blipFill>
        <p:spPr>
          <a:xfrm>
            <a:off x="216000" y="3600000"/>
            <a:ext cx="4680000" cy="88632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5"/>
          <a:srcRect l="86447" t="1210" r="702" b="22595"/>
          <a:stretch/>
        </p:blipFill>
        <p:spPr>
          <a:xfrm rot="5400000">
            <a:off x="2359440" y="2531520"/>
            <a:ext cx="592200" cy="459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2021-06-24T12:14:22Z</dcterms:created>
  <dc:creator/>
  <dc:description/>
  <dc:language>en-GB</dc:language>
  <cp:lastModifiedBy/>
  <dcterms:modified xsi:type="dcterms:W3CDTF">2022-05-20T15:39:17Z</dcterms:modified>
  <cp:revision>62</cp:revision>
  <dc:subject/>
  <dc:title/>
</cp:coreProperties>
</file>