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13"/>
  </p:notesMasterIdLst>
  <p:sldIdLst>
    <p:sldId id="507" r:id="rId3"/>
    <p:sldId id="532" r:id="rId4"/>
    <p:sldId id="533" r:id="rId5"/>
    <p:sldId id="543" r:id="rId6"/>
    <p:sldId id="544" r:id="rId7"/>
    <p:sldId id="517" r:id="rId8"/>
    <p:sldId id="549" r:id="rId9"/>
    <p:sldId id="546" r:id="rId10"/>
    <p:sldId id="547" r:id="rId11"/>
    <p:sldId id="55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FFCC99"/>
    <a:srgbClr val="D5F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73" autoAdjust="0"/>
  </p:normalViewPr>
  <p:slideViewPr>
    <p:cSldViewPr>
      <p:cViewPr varScale="1">
        <p:scale>
          <a:sx n="87" d="100"/>
          <a:sy n="87" d="100"/>
        </p:scale>
        <p:origin x="126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92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4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6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2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7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6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8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3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0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 lang="en-US" smtClean="0"/>
              <a:pPr/>
              <a:t>Monday, May 23, 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EF5B-F2CC-4EC5-8F1F-29A8BF9EFFA9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09C1-563D-4D9C-B702-B64C84A5A174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03D9-A6EB-41FB-BF22-3F49E470997E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0534-5698-4F62-9CFE-5DE61A073E78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7A3-B249-4F87-AB1A-1E06AC1AA2A4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142-29B2-49CC-BCC6-A3AD70B4960E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86C4691-4882-40A8-AF62-8CF6A18D40B2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 lang="en-US" smtClean="0"/>
              <a:pPr/>
              <a:t>Monday, May 23, 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 lang="en-US" smtClean="0"/>
              <a:pPr/>
              <a:t>Monday, May 23, 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/>
          </p:cNvSpPr>
          <p:nvPr/>
        </p:nvSpPr>
        <p:spPr>
          <a:xfrm>
            <a:off x="971599" y="3842136"/>
            <a:ext cx="7640004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10000"/>
              </a:lnSpc>
            </a:pPr>
            <a:r>
              <a:rPr lang="sk-SK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 Výleta, </a:t>
            </a:r>
            <a:r>
              <a:rPr lang="sk-SK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Patrik </a:t>
            </a:r>
            <a:r>
              <a:rPr lang="sk-SK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Sleziak</a:t>
            </a:r>
            <a:r>
              <a:rPr lang="sk-SK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Kamila Hlavčová</a:t>
            </a:r>
            <a:r>
              <a:rPr lang="en-GB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Michaela Danáčová, Milica </a:t>
            </a:r>
            <a:r>
              <a:rPr lang="sk-SK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Aleksić, </a:t>
            </a:r>
            <a:r>
              <a:rPr lang="sk-SK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 Szolgay, Silvia Kohnová</a:t>
            </a:r>
            <a:endParaRPr lang="sk-SK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452295" y="1583644"/>
            <a:ext cx="8311745" cy="18521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110000"/>
              </a:lnSpc>
            </a:pPr>
            <a:r>
              <a:rPr lang="en-US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HBV-model based </a:t>
            </a:r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lang="en-US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studying </a:t>
            </a:r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of projected climate change on water resources in </a:t>
            </a:r>
            <a:r>
              <a:rPr lang="en-US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Slovakia </a:t>
            </a:r>
            <a:endParaRPr lang="en-US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22922" y="376218"/>
            <a:ext cx="6830006" cy="801041"/>
            <a:chOff x="1691680" y="376218"/>
            <a:chExt cx="6830006" cy="801041"/>
          </a:xfrm>
        </p:grpSpPr>
        <p:pic>
          <p:nvPicPr>
            <p:cNvPr id="15" name="Obrázo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854" y="381540"/>
              <a:ext cx="1950832" cy="795719"/>
            </a:xfrm>
            <a:prstGeom prst="rect">
              <a:avLst/>
            </a:prstGeom>
          </p:spPr>
        </p:pic>
        <p:pic>
          <p:nvPicPr>
            <p:cNvPr id="16" name="Obráze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376218"/>
              <a:ext cx="1013316" cy="801041"/>
            </a:xfrm>
            <a:prstGeom prst="rect">
              <a:avLst/>
            </a:prstGeom>
          </p:spPr>
        </p:pic>
        <p:pic>
          <p:nvPicPr>
            <p:cNvPr id="17" name="Obráze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712" y="376218"/>
              <a:ext cx="2746426" cy="801041"/>
            </a:xfrm>
            <a:prstGeom prst="rect">
              <a:avLst/>
            </a:prstGeom>
          </p:spPr>
        </p:pic>
      </p:grpSp>
      <p:sp>
        <p:nvSpPr>
          <p:cNvPr id="18" name="Rectangle 2"/>
          <p:cNvSpPr txBox="1">
            <a:spLocks/>
          </p:cNvSpPr>
          <p:nvPr/>
        </p:nvSpPr>
        <p:spPr>
          <a:xfrm>
            <a:off x="1155048" y="5949280"/>
            <a:ext cx="7273107" cy="46292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10000"/>
              </a:lnSpc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</a:t>
            </a:r>
            <a:r>
              <a:rPr lang="sk-S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Vienna</a:t>
            </a:r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Austria &amp; Online | </a:t>
            </a:r>
            <a:r>
              <a:rPr lang="sk-S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2022 </a:t>
            </a:r>
          </a:p>
        </p:txBody>
      </p:sp>
      <p:cxnSp>
        <p:nvCxnSpPr>
          <p:cNvPr id="19" name="Rovná spojnica 3"/>
          <p:cNvCxnSpPr/>
          <p:nvPr/>
        </p:nvCxnSpPr>
        <p:spPr>
          <a:xfrm>
            <a:off x="251520" y="1508512"/>
            <a:ext cx="8611201" cy="23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3"/>
          <p:cNvCxnSpPr/>
          <p:nvPr/>
        </p:nvCxnSpPr>
        <p:spPr>
          <a:xfrm>
            <a:off x="302566" y="3486912"/>
            <a:ext cx="8611201" cy="23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4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6" y="3646183"/>
            <a:ext cx="7773633" cy="2195742"/>
          </a:xfrm>
          <a:prstGeom prst="rect">
            <a:avLst/>
          </a:prstGeom>
        </p:spPr>
      </p:pic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384376" cy="562074"/>
          </a:xfrm>
        </p:spPr>
        <p:txBody>
          <a:bodyPr>
            <a:noAutofit/>
          </a:bodyPr>
          <a:lstStyle/>
          <a:p>
            <a:r>
              <a:rPr lang="sk-SK" sz="3600" kern="1200" noProof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sk-SK" sz="3600" noProof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lokTextu 4"/>
          <p:cNvSpPr txBox="1"/>
          <p:nvPr/>
        </p:nvSpPr>
        <p:spPr>
          <a:xfrm>
            <a:off x="245736" y="931478"/>
            <a:ext cx="8588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alt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monthly </a:t>
            </a:r>
            <a:r>
              <a:rPr lang="en-US" altLang="sk-SK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runoff</a:t>
            </a:r>
            <a:r>
              <a:rPr lang="en-US" alt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2200" dirty="0">
                <a:latin typeface="Arial" panose="020B0604020202020204" pitchFamily="34" charset="0"/>
                <a:cs typeface="Arial" panose="020B0604020202020204" pitchFamily="34" charset="0"/>
              </a:rPr>
              <a:t>is predicted </a:t>
            </a:r>
            <a:r>
              <a:rPr lang="en-US" alt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k-SK" alt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altLang="sk-SK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winter periods </a:t>
            </a:r>
            <a:r>
              <a:rPr lang="en-US" altLang="sk-SK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sk-SK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during </a:t>
            </a:r>
            <a:r>
              <a:rPr lang="en-US" altLang="sk-SK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sk-SK" altLang="sk-SK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seasons</a:t>
            </a:r>
            <a:r>
              <a:rPr lang="en-US" altLang="sk-SK" sz="2200" dirty="0">
                <a:latin typeface="Arial" panose="020B0604020202020204" pitchFamily="34" charset="0"/>
                <a:cs typeface="Arial" panose="020B0604020202020204" pitchFamily="34" charset="0"/>
              </a:rPr>
              <a:t>. These changes are expected to be more extreme for the </a:t>
            </a:r>
            <a:r>
              <a:rPr lang="en-US" alt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later time horizons</a:t>
            </a:r>
            <a:r>
              <a:rPr lang="en-US" alt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altLang="sk-SK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altLang="sk-SK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alt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sk-SK" alt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altLang="sk-SK" sz="2200" dirty="0">
                <a:latin typeface="Arial" panose="020B0604020202020204" pitchFamily="34" charset="0"/>
                <a:cs typeface="Arial" panose="020B0604020202020204" pitchFamily="34" charset="0"/>
              </a:rPr>
              <a:t>annual daily runoff also could be more extreme for the last time horizon</a:t>
            </a:r>
            <a:r>
              <a:rPr lang="en-US" alt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lokTextu 4"/>
          <p:cNvSpPr txBox="1"/>
          <p:nvPr/>
        </p:nvSpPr>
        <p:spPr>
          <a:xfrm>
            <a:off x="245736" y="3042883"/>
            <a:ext cx="598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More information can be found in: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23528" y="1014200"/>
            <a:ext cx="8424936" cy="2811399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climate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concern with regard to sustainable water resources</a:t>
            </a:r>
            <a:r>
              <a:rPr lang="en-GB" sz="2400" kern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Projections</a:t>
            </a:r>
            <a:r>
              <a:rPr lang="sk-SK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runoff in future climate conditions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needed for long-term planning of water resources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flood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sk-SK" sz="12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GB" sz="2400" kern="12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322076" y="3573016"/>
            <a:ext cx="8424936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110000"/>
              </a:lnSpc>
            </a:pPr>
            <a:r>
              <a:rPr lang="sk-SK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Font typeface="Wingdings 3"/>
              <a:buNone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calibration strategy based on the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the most suitable decade in the observation period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the parameterization of a rainfall-runoff model for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runoff in future climate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10000"/>
              </a:lnSpc>
            </a:pP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251520" y="291436"/>
            <a:ext cx="8229600" cy="56207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k-SK" sz="36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sk-SK" sz="36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80011" y="1052736"/>
            <a:ext cx="8867328" cy="273144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Tx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Slovakia – eight pilot river basins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0" algn="just">
              <a:lnSpc>
                <a:spcPct val="110000"/>
              </a:lnSpc>
              <a:buClrTx/>
              <a:buNone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251520" y="291436"/>
            <a:ext cx="8229600" cy="56207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  <a:endParaRPr lang="sk-SK" sz="36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4" y="980728"/>
            <a:ext cx="6050552" cy="492944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85891"/>
              </p:ext>
            </p:extLst>
          </p:nvPr>
        </p:nvGraphicFramePr>
        <p:xfrm>
          <a:off x="4132437" y="3571508"/>
          <a:ext cx="4933056" cy="32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105">
                  <a:extLst>
                    <a:ext uri="{9D8B030D-6E8A-4147-A177-3AD203B41FA5}">
                      <a16:colId xmlns:a16="http://schemas.microsoft.com/office/drawing/2014/main" val="1565486046"/>
                    </a:ext>
                  </a:extLst>
                </a:gridCol>
                <a:gridCol w="1383936">
                  <a:extLst>
                    <a:ext uri="{9D8B030D-6E8A-4147-A177-3AD203B41FA5}">
                      <a16:colId xmlns:a16="http://schemas.microsoft.com/office/drawing/2014/main" val="1068385805"/>
                    </a:ext>
                  </a:extLst>
                </a:gridCol>
                <a:gridCol w="1001751">
                  <a:extLst>
                    <a:ext uri="{9D8B030D-6E8A-4147-A177-3AD203B41FA5}">
                      <a16:colId xmlns:a16="http://schemas.microsoft.com/office/drawing/2014/main" val="4108435406"/>
                    </a:ext>
                  </a:extLst>
                </a:gridCol>
                <a:gridCol w="1233264">
                  <a:extLst>
                    <a:ext uri="{9D8B030D-6E8A-4147-A177-3AD203B41FA5}">
                      <a16:colId xmlns:a16="http://schemas.microsoft.com/office/drawing/2014/main" val="226720121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</a:t>
                      </a:r>
                      <a:endParaRPr lang="sk-SK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</a:t>
                      </a:r>
                      <a:endParaRPr lang="sk-SK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sk-SK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(km</a:t>
                      </a:r>
                      <a:r>
                        <a:rPr lang="sk-SK" sz="15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k-SK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k-SK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Elevation </a:t>
                      </a:r>
                      <a:r>
                        <a:rPr lang="sk-SK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 a.s.l.)</a:t>
                      </a:r>
                      <a:endParaRPr lang="sk-SK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743446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GB" sz="1500" b="1" baseline="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Laborec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Humenné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1272.4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421.7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698349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Myjava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Jablonica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238.4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361.7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5138451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Nitra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Nitrianska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2093.7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419.5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92596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Topl’a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Hanušovce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1050.0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435.4</a:t>
                      </a:r>
                      <a:endParaRPr lang="sk-SK" sz="1500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275907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Hron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500" noProof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Banská</a:t>
                      </a:r>
                      <a:r>
                        <a:rPr lang="sk-SK" sz="1500" baseline="0" noProof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500" noProof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1766.4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844.4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9723579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Poprad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Chmel’nica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1262.4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2194989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Turiec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Martin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827.0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716.0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455816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Váh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Lipt</a:t>
                      </a:r>
                      <a:r>
                        <a:rPr lang="en-GB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Mikuláš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1107.2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1090.1</a:t>
                      </a:r>
                      <a:endParaRPr lang="sk-SK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364106"/>
                  </a:ext>
                </a:extLst>
              </a:tr>
            </a:tbl>
          </a:graphicData>
        </a:graphic>
      </p:graphicFrame>
      <p:sp>
        <p:nvSpPr>
          <p:cNvPr id="7" name="BlokTextu 4"/>
          <p:cNvSpPr txBox="1"/>
          <p:nvPr/>
        </p:nvSpPr>
        <p:spPr>
          <a:xfrm>
            <a:off x="6298044" y="663848"/>
            <a:ext cx="276744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pilot river basins,</a:t>
            </a:r>
          </a:p>
          <a:p>
            <a:pPr algn="just">
              <a:lnSpc>
                <a:spcPct val="150000"/>
              </a:lnSpc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- 2 groups: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basins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mean elevation &gt; 435 m a.s.l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435 m a.s.l.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sk-SK" sz="20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27" y="291436"/>
            <a:ext cx="4316305" cy="6521690"/>
          </a:xfrm>
          <a:prstGeom prst="rect">
            <a:avLst/>
          </a:prstGeom>
        </p:spPr>
      </p:pic>
      <p:sp>
        <p:nvSpPr>
          <p:cNvPr id="11" name="BlokTextu 4"/>
          <p:cNvSpPr txBox="1"/>
          <p:nvPr/>
        </p:nvSpPr>
        <p:spPr>
          <a:xfrm>
            <a:off x="395536" y="97021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SHMI database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P, T, PET, Q (1981-2019),</a:t>
            </a:r>
          </a:p>
        </p:txBody>
      </p:sp>
      <p:sp>
        <p:nvSpPr>
          <p:cNvPr id="7" name="BlokTextu 4"/>
          <p:cNvSpPr txBox="1"/>
          <p:nvPr/>
        </p:nvSpPr>
        <p:spPr>
          <a:xfrm>
            <a:off x="395536" y="194416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Climate scenarios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P, T, PET (1981-2100).</a:t>
            </a: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251520" y="291436"/>
            <a:ext cx="8229600" cy="56207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sk-SK" sz="36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lokTextu 4"/>
          <p:cNvSpPr txBox="1"/>
          <p:nvPr/>
        </p:nvSpPr>
        <p:spPr>
          <a:xfrm>
            <a:off x="395536" y="2959827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Basins with mean elevation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435 m a.s.l.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794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847 mm/year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Basins with mean elevation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435 m a.s.l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7,8 – 9,4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657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661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mm/year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6672"/>
            <a:ext cx="5154830" cy="6237312"/>
          </a:xfrm>
          <a:prstGeom prst="rect">
            <a:avLst/>
          </a:prstGeom>
        </p:spPr>
      </p:pic>
      <p:sp>
        <p:nvSpPr>
          <p:cNvPr id="8" name="BlokTextu 4"/>
          <p:cNvSpPr txBox="1"/>
          <p:nvPr/>
        </p:nvSpPr>
        <p:spPr>
          <a:xfrm>
            <a:off x="113174" y="1432209"/>
            <a:ext cx="330669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KNMI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MPI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scenarios for </a:t>
            </a:r>
            <a:r>
              <a:rPr lang="en-US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river basins with lower 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elevations</a:t>
            </a:r>
            <a:r>
              <a:rPr lang="en-US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sk-SK" alt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</a:t>
            </a:r>
            <a:r>
              <a:rPr lang="en-GB" altLang="sk-SK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sk-SK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</a:t>
            </a: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altLang="sk-SK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periods, an </a:t>
            </a:r>
            <a:r>
              <a:rPr lang="en-GB" altLang="sk-SK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P </a:t>
            </a: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expected.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sk-SK" alt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sk-S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altLang="sk-S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altLang="sk-S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with the future time </a:t>
            </a:r>
            <a:r>
              <a:rPr lang="en-US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horizons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/>
          </p:cNvSpPr>
          <p:nvPr/>
        </p:nvSpPr>
        <p:spPr>
          <a:xfrm>
            <a:off x="107504" y="260648"/>
            <a:ext cx="3672408" cy="10493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k-SK" sz="3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Climate change </a:t>
            </a:r>
            <a:r>
              <a:rPr lang="en-GB" sz="3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endParaRPr lang="sk-SK" sz="34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23528" y="980728"/>
            <a:ext cx="847697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Lumped conceptual r-r model (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TUW model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model was calibrated/validated consecutively for </a:t>
            </a:r>
            <a:r>
              <a:rPr lang="en-GB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10-year periods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1981–2019.</a:t>
            </a:r>
            <a:endParaRPr lang="sk-SK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simulating the future runoff conditions, we choose parameters from the </a:t>
            </a:r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calibration period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(2011–2019, </a:t>
            </a:r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recent/warmer climate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k-SK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of runoff for the </a:t>
            </a:r>
            <a:r>
              <a:rPr lang="en-GB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GB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(1981–2010)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future time horizons</a:t>
            </a:r>
            <a:r>
              <a:rPr lang="en-GB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(2011–2040, 2041–2070,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2071–2100).</a:t>
            </a:r>
          </a:p>
          <a:p>
            <a:pPr algn="just">
              <a:lnSpc>
                <a:spcPct val="150000"/>
              </a:lnSpc>
            </a:pPr>
            <a:endParaRPr lang="en-GB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251520" y="291436"/>
            <a:ext cx="8229600" cy="56207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endParaRPr lang="sk-SK" sz="36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dátumu 3"/>
          <p:cNvSpPr>
            <a:spLocks noGrp="1"/>
          </p:cNvSpPr>
          <p:nvPr>
            <p:ph type="dt" sz="quarter" idx="4294967295"/>
          </p:nvPr>
        </p:nvSpPr>
        <p:spPr bwMode="auto">
          <a:xfrm>
            <a:off x="8748464" y="6453336"/>
            <a:ext cx="252611" cy="24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dirty="0" smtClean="0"/>
              <a:t>9</a:t>
            </a:r>
            <a:endParaRPr lang="en-US" altLang="en-US" sz="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74" y="886047"/>
            <a:ext cx="5064001" cy="5848839"/>
          </a:xfrm>
          <a:prstGeom prst="rect">
            <a:avLst/>
          </a:prstGeom>
        </p:spPr>
      </p:pic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520280" cy="562074"/>
          </a:xfrm>
        </p:spPr>
        <p:txBody>
          <a:bodyPr>
            <a:noAutofit/>
          </a:bodyPr>
          <a:lstStyle/>
          <a:p>
            <a:r>
              <a:rPr lang="en-GB" sz="3600" kern="1200" noProof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sk-SK" sz="3600" noProof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lokTextu 4"/>
          <p:cNvSpPr txBox="1"/>
          <p:nvPr/>
        </p:nvSpPr>
        <p:spPr>
          <a:xfrm>
            <a:off x="148670" y="886047"/>
            <a:ext cx="370324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climate change on runoff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sk-SK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the winter runoff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(December–February) with a maximum increase in the period 2071–2100.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sk-SK" alt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sk-S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season 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(June–August), the </a:t>
            </a:r>
            <a:r>
              <a:rPr lang="en-US" altLang="sk-S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runoff will react in reverse</a:t>
            </a:r>
            <a:r>
              <a:rPr lang="en-US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4"/>
          <p:cNvSpPr txBox="1"/>
          <p:nvPr/>
        </p:nvSpPr>
        <p:spPr>
          <a:xfrm>
            <a:off x="4170734" y="325726"/>
            <a:ext cx="470828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River basins with lower mean elevations</a:t>
            </a:r>
          </a:p>
        </p:txBody>
      </p:sp>
    </p:spTree>
    <p:extLst>
      <p:ext uri="{BB962C8B-B14F-4D97-AF65-F5344CB8AC3E}">
        <p14:creationId xmlns:p14="http://schemas.microsoft.com/office/powerpoint/2010/main" val="25256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84822"/>
            <a:ext cx="5098434" cy="5877272"/>
          </a:xfrm>
          <a:prstGeom prst="rect">
            <a:avLst/>
          </a:prstGeom>
        </p:spPr>
      </p:pic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520280" cy="562074"/>
          </a:xfrm>
        </p:spPr>
        <p:txBody>
          <a:bodyPr>
            <a:noAutofit/>
          </a:bodyPr>
          <a:lstStyle/>
          <a:p>
            <a:r>
              <a:rPr lang="en-GB" sz="3600" kern="1200" noProof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sk-SK" sz="3600" noProof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lokTextu 4"/>
          <p:cNvSpPr txBox="1"/>
          <p:nvPr/>
        </p:nvSpPr>
        <p:spPr>
          <a:xfrm>
            <a:off x="142256" y="884822"/>
            <a:ext cx="36376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climate change on runoff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Both climate scenarios </a:t>
            </a: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 similar seasonality changes: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alt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sk-SK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runoff in the winter/spring </a:t>
            </a: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GB" altLang="sk-S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in the summer </a:t>
            </a: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changes in the precipitation regime and an increase in the air temperature.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4139952" y="330824"/>
            <a:ext cx="4811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River basins with 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mean elevations</a:t>
            </a:r>
          </a:p>
        </p:txBody>
      </p:sp>
    </p:spTree>
    <p:extLst>
      <p:ext uri="{BB962C8B-B14F-4D97-AF65-F5344CB8AC3E}">
        <p14:creationId xmlns:p14="http://schemas.microsoft.com/office/powerpoint/2010/main" val="31481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4"/>
          <p:cNvSpPr txBox="1"/>
          <p:nvPr/>
        </p:nvSpPr>
        <p:spPr>
          <a:xfrm>
            <a:off x="251520" y="908720"/>
            <a:ext cx="43204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maximum annual daily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runoff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basins with lower mean basin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elevations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maximum annual daily runoff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(MADR)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in size and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sk-SK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</a:t>
            </a:r>
            <a:r>
              <a:rPr lang="sk-SK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MADR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were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simulated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basins with higher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sk-SK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basin elevations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713652" cy="6165304"/>
          </a:xfrm>
          <a:prstGeom prst="rect">
            <a:avLst/>
          </a:prstGeom>
        </p:spPr>
      </p:pic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520280" cy="562074"/>
          </a:xfrm>
        </p:spPr>
        <p:txBody>
          <a:bodyPr>
            <a:noAutofit/>
          </a:bodyPr>
          <a:lstStyle/>
          <a:p>
            <a:r>
              <a:rPr lang="en-GB" sz="3600" kern="1200" noProof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sk-SK" sz="3600" noProof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C76B0C-9808-4E65-A53B-04E05B24A5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pracovnej schôdze</Template>
  <TotalTime>0</TotalTime>
  <Words>629</Words>
  <Application>Microsoft Office PowerPoint</Application>
  <PresentationFormat>On-screen Show (4:3)</PresentationFormat>
  <Paragraphs>134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Sans Unicode</vt:lpstr>
      <vt:lpstr>Verdana</vt:lpstr>
      <vt:lpstr>Wingdings 2</vt:lpstr>
      <vt:lpstr>Wingdings 3</vt:lpstr>
      <vt:lpstr>Hala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Results</vt:lpstr>
      <vt:lpstr>Results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2016-06-30T13:17:01Z</dcterms:created>
  <dcterms:modified xsi:type="dcterms:W3CDTF">2022-05-23T07:16:49Z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