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96D"/>
    <a:srgbClr val="66B03D"/>
    <a:srgbClr val="067F9C"/>
    <a:srgbClr val="1DA9BF"/>
    <a:srgbClr val="79AE02"/>
    <a:srgbClr val="A4C636"/>
    <a:srgbClr val="C5D42F"/>
    <a:srgbClr val="01C6FD"/>
    <a:srgbClr val="145C72"/>
    <a:srgbClr val="9CC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1" autoAdjust="0"/>
    <p:restoredTop sz="95015" autoAdjust="0"/>
  </p:normalViewPr>
  <p:slideViewPr>
    <p:cSldViewPr snapToGrid="0">
      <p:cViewPr varScale="1">
        <p:scale>
          <a:sx n="56" d="100"/>
          <a:sy n="56" d="100"/>
        </p:scale>
        <p:origin x="435" y="6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486517A-D7C5-47CC-A25F-4444949625A4}" type="datetime1">
              <a:rPr lang="it-IT" smtClean="0"/>
              <a:t>23/05/2022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E62C3C4-9460-4343-9283-24A378E271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72DC3E1-4820-4B64-B990-34825062F3CA}" type="datetime1">
              <a:rPr lang="it-IT" noProof="0" smtClean="0"/>
              <a:t>23/05/2022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6DE8F2A-B3D4-43F2-B39B-CD77F64A1950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8923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518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68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immagine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 rtl="0"/>
            <a:r>
              <a:rPr lang="it-IT" noProof="0"/>
              <a:t>Inserisci immagine</a:t>
            </a: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 rtl="0"/>
            <a:r>
              <a:rPr lang="it-IT" noProof="0"/>
              <a:t>Sottotitolo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 rtl="0"/>
            <a:r>
              <a:rPr lang="it-IT" noProof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ondo bianco del 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1509626"/>
            <a:ext cx="4900386" cy="334508"/>
          </a:xfrm>
        </p:spPr>
        <p:txBody>
          <a:bodyPr rtlCol="0">
            <a:noAutofit/>
          </a:bodyPr>
          <a:lstStyle>
            <a:lvl1pPr marL="0" indent="0" algn="l" rtl="0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0114" y="1509626"/>
            <a:ext cx="4900386" cy="334508"/>
          </a:xfrm>
        </p:spPr>
        <p:txBody>
          <a:bodyPr rtlCol="0">
            <a:noAutofit/>
          </a:bodyPr>
          <a:lstStyle>
            <a:lvl1pPr marL="0" indent="0" algn="l" rtl="0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2" name="Segnaposto testo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0" y="2156688"/>
            <a:ext cx="4900386" cy="3561943"/>
          </a:xfrm>
        </p:spPr>
        <p:txBody>
          <a:bodyPr rtlCol="0">
            <a:noAutofit/>
          </a:bodyPr>
          <a:lstStyle>
            <a:lvl1pPr marL="0" indent="0" algn="l" rtl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0114" y="2156688"/>
            <a:ext cx="4900386" cy="3561943"/>
          </a:xfrm>
        </p:spPr>
        <p:txBody>
          <a:bodyPr rtlCol="0">
            <a:noAutofit/>
          </a:bodyPr>
          <a:lstStyle>
            <a:lvl1pPr marL="0" indent="0" algn="l" rtl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it-IT" noProof="0"/>
              <a:t>Inserisci immagine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9784080" cy="334508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2" name="Segnaposto testo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9784080" cy="1737360"/>
          </a:xfrm>
        </p:spPr>
        <p:txBody>
          <a:bodyPr rtlCol="0"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tre se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it-IT" noProof="0"/>
              <a:t>Inserisci immagine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2820761" cy="334508"/>
          </a:xfrm>
        </p:spPr>
        <p:txBody>
          <a:bodyPr rtlCol="0">
            <a:noAutofit/>
          </a:bodyPr>
          <a:lstStyle>
            <a:lvl1pPr marL="0" indent="0" algn="ctr" rtl="0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3026" y="3802065"/>
            <a:ext cx="2820761" cy="334508"/>
          </a:xfrm>
        </p:spPr>
        <p:txBody>
          <a:bodyPr rtlCol="0">
            <a:noAutofit/>
          </a:bodyPr>
          <a:lstStyle>
            <a:lvl1pPr marL="0" indent="0" algn="ctr" rtl="0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99" y="3802065"/>
            <a:ext cx="2820761" cy="334508"/>
          </a:xfrm>
        </p:spPr>
        <p:txBody>
          <a:bodyPr rtlCol="0">
            <a:noAutofit/>
          </a:bodyPr>
          <a:lstStyle>
            <a:lvl1pPr marL="0" indent="0" algn="ctr" rtl="0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2" name="Segnaposto testo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2820761" cy="1496898"/>
          </a:xfrm>
        </p:spPr>
        <p:txBody>
          <a:bodyPr rtlCol="0">
            <a:noAutofit/>
          </a:bodyPr>
          <a:lstStyle>
            <a:lvl1pPr marL="0" indent="0" algn="l" rtl="0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3026" y="4294303"/>
            <a:ext cx="2820761" cy="1496898"/>
          </a:xfrm>
        </p:spPr>
        <p:txBody>
          <a:bodyPr rtlCol="0">
            <a:noAutofit/>
          </a:bodyPr>
          <a:lstStyle>
            <a:lvl1pPr marL="0" indent="0" algn="l" rtl="0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35999" y="4294303"/>
            <a:ext cx="2820761" cy="1496898"/>
          </a:xfrm>
        </p:spPr>
        <p:txBody>
          <a:bodyPr rtlCol="0">
            <a:noAutofit/>
          </a:bodyPr>
          <a:lstStyle>
            <a:lvl1pPr marL="0" indent="0" algn="l" rtl="0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tà pagina +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it-IT" noProof="0"/>
              <a:t>Inserisci 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244477"/>
            <a:ext cx="5170715" cy="1588127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2061165"/>
            <a:ext cx="5045529" cy="334508"/>
          </a:xfrm>
        </p:spPr>
        <p:txBody>
          <a:bodyPr rtlCol="0">
            <a:noAutofit/>
          </a:bodyPr>
          <a:lstStyle>
            <a:lvl1pPr marL="0" indent="0" algn="l" rtl="0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2" name="Segnaposto testo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499" y="2708227"/>
            <a:ext cx="5045529" cy="3561943"/>
          </a:xfrm>
        </p:spPr>
        <p:txBody>
          <a:bodyPr rtlCol="0">
            <a:noAutofit/>
          </a:bodyPr>
          <a:lstStyle>
            <a:lvl1pPr marL="0" indent="0" algn="l" rtl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it-IT" b="1" noProof="0" smtClean="0">
                <a:solidFill>
                  <a:schemeClr val="bg1"/>
                </a:solidFill>
              </a:rPr>
              <a:pPr rtl="0"/>
              <a:t>‹N›</a:t>
            </a:fld>
            <a:endParaRPr lang="it-IT" b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ma di flusso: Documento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 rtl="0"/>
            <a:r>
              <a:rPr lang="it-IT" noProof="0"/>
              <a:t>Sottotitolo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 rtl="0"/>
            <a:r>
              <a:rPr lang="it-IT" noProof="0"/>
              <a:t>Titolo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agramma di flusso: Documento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rtlCol="0"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Intestazione sezione 1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 rtlCol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Sottotitolo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it-IT" b="1" noProof="0" smtClean="0">
                <a:solidFill>
                  <a:schemeClr val="tx1"/>
                </a:solidFill>
              </a:rPr>
              <a:pPr rtl="0"/>
              <a:t>‹N›</a:t>
            </a:fld>
            <a:endParaRPr lang="it-IT" b="1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rnic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it-IT" b="1" noProof="0" smtClean="0">
                <a:solidFill>
                  <a:schemeClr val="bg1"/>
                </a:solidFill>
              </a:rPr>
              <a:pPr rtl="0"/>
              <a:t>‹N›</a:t>
            </a:fld>
            <a:endParaRPr lang="it-IT" b="1" noProof="0">
              <a:solidFill>
                <a:schemeClr val="bg1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6314" y="1825625"/>
            <a:ext cx="5306787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3" name="Segnaposto contenuto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38900" y="1825625"/>
            <a:ext cx="51816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rnic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it-IT" b="1" noProof="0" smtClean="0">
                <a:solidFill>
                  <a:schemeClr val="bg1"/>
                </a:solidFill>
              </a:rPr>
              <a:pPr rtl="0"/>
              <a:t>‹N›</a:t>
            </a:fld>
            <a:endParaRPr lang="it-IT" b="1" noProof="0">
              <a:solidFill>
                <a:schemeClr val="bg1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4744"/>
            <a:ext cx="3932237" cy="158812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500215"/>
            <a:ext cx="6172200" cy="536877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rnic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it-IT" b="1" noProof="0" smtClean="0">
                <a:solidFill>
                  <a:schemeClr val="bg1"/>
                </a:solidFill>
              </a:rPr>
              <a:pPr rtl="0"/>
              <a:t>‹N›</a:t>
            </a:fld>
            <a:endParaRPr lang="it-IT" b="1" noProof="0">
              <a:solidFill>
                <a:schemeClr val="bg1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4744"/>
            <a:ext cx="3932237" cy="158812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2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 rtl="0"/>
            <a:r>
              <a:rPr lang="it-IT" noProof="0"/>
              <a:t>Inserisci immagine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 rtl="0"/>
            <a:r>
              <a:rPr lang="it-IT" noProof="0"/>
              <a:t>Sottotitolo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 rtl="0"/>
            <a:r>
              <a:rPr lang="it-IT" noProof="0"/>
              <a:t>Titolo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it-IT" noProof="0"/>
              <a:t>Inserire immagine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rtlCol="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 rtlCol="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/>
              <a:t>"</a:t>
            </a:r>
          </a:p>
        </p:txBody>
      </p:sp>
      <p:sp>
        <p:nvSpPr>
          <p:cNvPr id="9" name="Cornic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it-IT" b="1" noProof="0" smtClean="0">
                <a:solidFill>
                  <a:schemeClr val="bg1"/>
                </a:solidFill>
              </a:rPr>
              <a:pPr rtl="0"/>
              <a:t>‹N›</a:t>
            </a:fld>
            <a:endParaRPr lang="it-IT" b="1" noProof="0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 ringrazi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it-IT" noProof="0"/>
              <a:t>Inserire 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rtl="0"/>
            <a:r>
              <a:rPr lang="it-IT" noProof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della sezione con immag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 rtl="0"/>
            <a:r>
              <a:rPr lang="it-IT" noProof="0"/>
              <a:t>Inserisci 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rtlCol="0"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Intestazione sezione 1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 rtlCol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Sottotitolo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it-IT" b="1" noProof="0" smtClean="0">
                <a:solidFill>
                  <a:schemeClr val="bg1"/>
                </a:solidFill>
              </a:rPr>
              <a:pPr rtl="0"/>
              <a:t>‹N›</a:t>
            </a:fld>
            <a:endParaRPr lang="it-IT" b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it-IT" noProof="0"/>
          </a:p>
        </p:txBody>
      </p:sp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446315" y="2250831"/>
            <a:ext cx="3478572" cy="2673594"/>
          </a:xfrm>
          <a:prstGeom prst="snipRoundRect">
            <a:avLst>
              <a:gd name="adj1" fmla="val 50000"/>
              <a:gd name="adj2" fmla="val 0"/>
            </a:avLst>
          </a:prstGeo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955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della sezione con immag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 rtl="0"/>
            <a:r>
              <a:rPr lang="it-IT" noProof="0"/>
              <a:t>Inserisci 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rtlCol="0"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Intestazione sezione 2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 rtlCol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Sottotitolo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it-IT" b="1" noProof="0" smtClean="0">
                <a:solidFill>
                  <a:schemeClr val="bg1"/>
                </a:solidFill>
              </a:rPr>
              <a:pPr rtl="0"/>
              <a:t>‹N›</a:t>
            </a:fld>
            <a:endParaRPr lang="it-IT" b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rnic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it-IT" b="1" noProof="0" smtClean="0">
                <a:solidFill>
                  <a:schemeClr val="bg1"/>
                </a:solidFill>
              </a:rPr>
              <a:pPr rtl="0"/>
              <a:t>‹N›</a:t>
            </a:fld>
            <a:endParaRPr lang="it-IT" b="1" noProof="0">
              <a:solidFill>
                <a:schemeClr val="bg1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 bi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250916"/>
            <a:ext cx="11174186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rnic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it-IT" b="1" noProof="0" smtClean="0">
                <a:solidFill>
                  <a:schemeClr val="bg1"/>
                </a:solidFill>
              </a:rPr>
              <a:pPr rtl="0"/>
              <a:t>‹N›</a:t>
            </a:fld>
            <a:endParaRPr lang="it-IT" b="1" noProof="0">
              <a:solidFill>
                <a:schemeClr val="bg1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16" name="Segnaposto testo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8900" y="1463346"/>
            <a:ext cx="5181600" cy="487003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8" name="Segnaposto contenuto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38898" y="2149311"/>
            <a:ext cx="5181601" cy="4040352"/>
          </a:xfrm>
        </p:spPr>
        <p:txBody>
          <a:bodyPr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9" name="Segnaposto testo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6314" y="1463346"/>
            <a:ext cx="5306787" cy="487003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20" name="Segnaposto contenuto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6314" y="2149311"/>
            <a:ext cx="5306789" cy="4040352"/>
          </a:xfrm>
        </p:spPr>
        <p:txBody>
          <a:bodyPr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250916"/>
            <a:ext cx="11174186" cy="10895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it-IT" b="1" noProof="0" smtClean="0">
                <a:solidFill>
                  <a:schemeClr val="bg1"/>
                </a:solidFill>
              </a:rPr>
              <a:pPr rtl="0"/>
              <a:t>‹N›</a:t>
            </a:fld>
            <a:endParaRPr lang="it-IT" b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77" r:id="rId4"/>
    <p:sldLayoutId id="2147483661" r:id="rId5"/>
    <p:sldLayoutId id="2147483662" r:id="rId6"/>
    <p:sldLayoutId id="2147483650" r:id="rId7"/>
    <p:sldLayoutId id="2147483668" r:id="rId8"/>
    <p:sldLayoutId id="2147483674" r:id="rId9"/>
    <p:sldLayoutId id="2147483666" r:id="rId10"/>
    <p:sldLayoutId id="2147483664" r:id="rId11"/>
    <p:sldLayoutId id="2147483663" r:id="rId12"/>
    <p:sldLayoutId id="2147483667" r:id="rId13"/>
    <p:sldLayoutId id="2147483671" r:id="rId14"/>
    <p:sldLayoutId id="2147483672" r:id="rId15"/>
    <p:sldLayoutId id="2147483673" r:id="rId16"/>
    <p:sldLayoutId id="2147483675" r:id="rId17"/>
    <p:sldLayoutId id="2147483676" r:id="rId18"/>
    <p:sldLayoutId id="2147483665" r:id="rId19"/>
    <p:sldLayoutId id="2147483669" r:id="rId20"/>
    <p:sldLayoutId id="2147483670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hyperlink" Target="mailto:giulia.bossi@irpi.cnr.i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r="18510"/>
          <a:stretch/>
        </p:blipFill>
        <p:spPr>
          <a:xfrm>
            <a:off x="0" y="5264"/>
            <a:ext cx="8495818" cy="6319374"/>
          </a:xfrm>
          <a:prstGeom prst="rect">
            <a:avLst/>
          </a:prstGeom>
        </p:spPr>
      </p:pic>
      <p:sp>
        <p:nvSpPr>
          <p:cNvPr id="51" name="Titolo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0" y="1601296"/>
            <a:ext cx="5813626" cy="2585323"/>
          </a:xfrm>
        </p:spPr>
        <p:txBody>
          <a:bodyPr rtlCol="0"/>
          <a:lstStyle/>
          <a:p>
            <a:pPr algn="r"/>
            <a:r>
              <a:rPr lang="en-US" sz="3600" dirty="0"/>
              <a:t>Seismic data as an additional layer of information for large rockslide modelling through back analysis </a:t>
            </a:r>
          </a:p>
        </p:txBody>
      </p:sp>
      <p:sp>
        <p:nvSpPr>
          <p:cNvPr id="52" name="Sottotitolo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8148" y="4253863"/>
            <a:ext cx="5595278" cy="1474250"/>
          </a:xfrm>
        </p:spPr>
        <p:txBody>
          <a:bodyPr rtlCol="0"/>
          <a:lstStyle/>
          <a:p>
            <a:pPr algn="r"/>
            <a:r>
              <a:rPr lang="it-IT" u="sng" dirty="0"/>
              <a:t>Giulia Bossi</a:t>
            </a:r>
          </a:p>
          <a:p>
            <a:pPr algn="r"/>
            <a:r>
              <a:rPr lang="it-IT" dirty="0"/>
              <a:t>Ricarda </a:t>
            </a:r>
            <a:r>
              <a:rPr lang="it-IT" dirty="0" err="1"/>
              <a:t>Gatter</a:t>
            </a:r>
            <a:endParaRPr lang="it-IT" dirty="0"/>
          </a:p>
          <a:p>
            <a:pPr algn="r"/>
            <a:r>
              <a:rPr lang="it-IT" dirty="0"/>
              <a:t>Stefano Crema</a:t>
            </a:r>
          </a:p>
          <a:p>
            <a:pPr algn="r"/>
            <a:r>
              <a:rPr lang="it-IT" dirty="0"/>
              <a:t> Marco Cavalli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404410" y="6324638"/>
            <a:ext cx="538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giulia.bossi@irpi.cnr.it</a:t>
            </a:r>
            <a:r>
              <a:rPr lang="it-IT" dirty="0"/>
              <a:t>  </a:t>
            </a:r>
            <a:r>
              <a:rPr lang="it-IT" dirty="0" err="1"/>
              <a:t>Wed</a:t>
            </a:r>
            <a:r>
              <a:rPr lang="it-IT" dirty="0"/>
              <a:t>, 25 </a:t>
            </a:r>
            <a:r>
              <a:rPr lang="it-IT" dirty="0" err="1"/>
              <a:t>May</a:t>
            </a:r>
            <a:r>
              <a:rPr lang="it-IT" dirty="0"/>
              <a:t> 2022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7" y="5922092"/>
            <a:ext cx="2440073" cy="81774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1300026" y="1660426"/>
            <a:ext cx="123400" cy="24568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906273"/>
            <a:ext cx="2993192" cy="113893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7"/>
          <a:srcRect l="14579" t="12558" r="61184" b="74186"/>
          <a:stretch/>
        </p:blipFill>
        <p:spPr>
          <a:xfrm>
            <a:off x="8625787" y="140663"/>
            <a:ext cx="3236138" cy="95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39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r="18510"/>
          <a:stretch/>
        </p:blipFill>
        <p:spPr>
          <a:xfrm>
            <a:off x="2664654" y="2392293"/>
            <a:ext cx="5643491" cy="4197752"/>
          </a:xfrm>
          <a:prstGeom prst="rect">
            <a:avLst/>
          </a:prstGeom>
        </p:spPr>
      </p:pic>
      <p:sp>
        <p:nvSpPr>
          <p:cNvPr id="51" name="Titolo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0" y="1424834"/>
            <a:ext cx="5813626" cy="2585323"/>
          </a:xfrm>
        </p:spPr>
        <p:txBody>
          <a:bodyPr rtlCol="0"/>
          <a:lstStyle/>
          <a:p>
            <a:pPr algn="r"/>
            <a:r>
              <a:rPr lang="en-US" sz="3600" dirty="0"/>
              <a:t>Seismic data as an additional layer of information for large rockslide modelling through back analysis </a:t>
            </a:r>
          </a:p>
        </p:txBody>
      </p:sp>
      <p:sp>
        <p:nvSpPr>
          <p:cNvPr id="52" name="Sottotitolo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8148" y="4077401"/>
            <a:ext cx="5595278" cy="1474250"/>
          </a:xfrm>
        </p:spPr>
        <p:txBody>
          <a:bodyPr rtlCol="0"/>
          <a:lstStyle/>
          <a:p>
            <a:pPr algn="r"/>
            <a:r>
              <a:rPr lang="it-IT" u="sng" dirty="0"/>
              <a:t>Giulia Bossi</a:t>
            </a:r>
          </a:p>
          <a:p>
            <a:pPr algn="r"/>
            <a:r>
              <a:rPr lang="it-IT" dirty="0"/>
              <a:t>Ricarda </a:t>
            </a:r>
            <a:r>
              <a:rPr lang="it-IT" dirty="0" err="1"/>
              <a:t>Gatter</a:t>
            </a:r>
            <a:endParaRPr lang="it-IT" dirty="0"/>
          </a:p>
          <a:p>
            <a:pPr algn="r"/>
            <a:r>
              <a:rPr lang="it-IT" dirty="0"/>
              <a:t>Stefano Crema</a:t>
            </a:r>
          </a:p>
          <a:p>
            <a:pPr algn="r"/>
            <a:r>
              <a:rPr lang="it-IT" dirty="0"/>
              <a:t> Marco Cavalli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9875327" y="6330965"/>
            <a:ext cx="231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Wed</a:t>
            </a:r>
            <a:r>
              <a:rPr lang="it-IT" dirty="0"/>
              <a:t>, 25 </a:t>
            </a:r>
            <a:r>
              <a:rPr lang="it-IT" dirty="0" err="1"/>
              <a:t>May</a:t>
            </a:r>
            <a:r>
              <a:rPr lang="it-IT" dirty="0"/>
              <a:t> 2022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7" y="5922092"/>
            <a:ext cx="2440073" cy="81774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1300026" y="1483964"/>
            <a:ext cx="123400" cy="24568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906273"/>
            <a:ext cx="2993192" cy="113893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6"/>
          <a:srcRect l="14579" t="12558" r="61184" b="74186"/>
          <a:stretch/>
        </p:blipFill>
        <p:spPr>
          <a:xfrm>
            <a:off x="8625787" y="140663"/>
            <a:ext cx="3236138" cy="95134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7"/>
          <a:srcRect l="12499" t="31628" r="40626" b="36512"/>
          <a:stretch/>
        </p:blipFill>
        <p:spPr>
          <a:xfrm>
            <a:off x="0" y="21385"/>
            <a:ext cx="6977395" cy="2549075"/>
          </a:xfrm>
          <a:prstGeom prst="rect">
            <a:avLst/>
          </a:prstGeom>
        </p:spPr>
      </p:pic>
      <p:sp>
        <p:nvSpPr>
          <p:cNvPr id="12" name="Segnaposto immagine 13">
            <a:extLst>
              <a:ext uri="{FF2B5EF4-FFF2-40B4-BE49-F238E27FC236}">
                <a16:creationId xmlns:a16="http://schemas.microsoft.com/office/drawing/2014/main" id="{8DBDD9F7-3B84-F743-95F4-C9FA74DA597F}"/>
              </a:ext>
            </a:extLst>
          </p:cNvPr>
          <p:cNvSpPr txBox="1">
            <a:spLocks/>
          </p:cNvSpPr>
          <p:nvPr/>
        </p:nvSpPr>
        <p:spPr>
          <a:xfrm flipH="1">
            <a:off x="0" y="3922767"/>
            <a:ext cx="12192000" cy="2962751"/>
          </a:xfrm>
          <a:custGeom>
            <a:avLst/>
            <a:gdLst>
              <a:gd name="connsiteX0" fmla="*/ 12486732 w 13339868"/>
              <a:gd name="connsiteY0" fmla="*/ 1914 h 2962751"/>
              <a:gd name="connsiteX1" fmla="*/ 6703529 w 13339868"/>
              <a:gd name="connsiteY1" fmla="*/ 827870 h 2962751"/>
              <a:gd name="connsiteX2" fmla="*/ 704617 w 13339868"/>
              <a:gd name="connsiteY2" fmla="*/ 1735152 h 2962751"/>
              <a:gd name="connsiteX3" fmla="*/ 0 w 13339868"/>
              <a:gd name="connsiteY3" fmla="*/ 1775657 h 2962751"/>
              <a:gd name="connsiteX4" fmla="*/ 0 w 13339868"/>
              <a:gd name="connsiteY4" fmla="*/ 2962751 h 2962751"/>
              <a:gd name="connsiteX5" fmla="*/ 13339868 w 13339868"/>
              <a:gd name="connsiteY5" fmla="*/ 2962751 h 2962751"/>
              <a:gd name="connsiteX6" fmla="*/ 13339868 w 13339868"/>
              <a:gd name="connsiteY6" fmla="*/ 13763 h 2962751"/>
              <a:gd name="connsiteX7" fmla="*/ 12991874 w 13339868"/>
              <a:gd name="connsiteY7" fmla="*/ 2211 h 2962751"/>
              <a:gd name="connsiteX8" fmla="*/ 12486732 w 13339868"/>
              <a:gd name="connsiteY8" fmla="*/ 1914 h 296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39868" h="2962751">
                <a:moveTo>
                  <a:pt x="12486732" y="1914"/>
                </a:moveTo>
                <a:cubicBezTo>
                  <a:pt x="11089145" y="23578"/>
                  <a:pt x="9273241" y="233112"/>
                  <a:pt x="6703529" y="827870"/>
                </a:cubicBezTo>
                <a:cubicBezTo>
                  <a:pt x="4500510" y="1337758"/>
                  <a:pt x="2693772" y="1601336"/>
                  <a:pt x="704617" y="1735152"/>
                </a:cubicBezTo>
                <a:lnTo>
                  <a:pt x="0" y="1775657"/>
                </a:lnTo>
                <a:lnTo>
                  <a:pt x="0" y="2962751"/>
                </a:lnTo>
                <a:lnTo>
                  <a:pt x="13339868" y="2962751"/>
                </a:lnTo>
                <a:lnTo>
                  <a:pt x="13339868" y="13763"/>
                </a:lnTo>
                <a:lnTo>
                  <a:pt x="12991874" y="2211"/>
                </a:lnTo>
                <a:cubicBezTo>
                  <a:pt x="12829592" y="-567"/>
                  <a:pt x="12661430" y="-794"/>
                  <a:pt x="12486732" y="1914"/>
                </a:cubicBezTo>
                <a:close/>
              </a:path>
            </a:pathLst>
          </a:custGeom>
          <a:solidFill>
            <a:schemeClr val="tx1">
              <a:alpha val="62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GB" sz="1800" b="0" kern="1200" dirty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it-IT"/>
              <a:t>Inserisci immagine</a:t>
            </a:r>
          </a:p>
        </p:txBody>
      </p:sp>
      <p:sp>
        <p:nvSpPr>
          <p:cNvPr id="14" name="Titolo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 txBox="1">
            <a:spLocks/>
          </p:cNvSpPr>
          <p:nvPr/>
        </p:nvSpPr>
        <p:spPr>
          <a:xfrm>
            <a:off x="701501" y="4491169"/>
            <a:ext cx="10099849" cy="175432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400" b="1" kern="1200" spc="-6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>
                <a:solidFill>
                  <a:schemeClr val="bg1"/>
                </a:solidFill>
              </a:rPr>
              <a:t>Thank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you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dirty="0" err="1">
                <a:solidFill>
                  <a:schemeClr val="bg1"/>
                </a:solidFill>
              </a:rPr>
              <a:t>Questions</a:t>
            </a:r>
            <a:r>
              <a:rPr lang="it-IT" dirty="0">
                <a:solidFill>
                  <a:schemeClr val="bg1"/>
                </a:solidFill>
              </a:rPr>
              <a:t>? </a:t>
            </a:r>
            <a:r>
              <a:rPr lang="it-IT" dirty="0" err="1">
                <a:solidFill>
                  <a:schemeClr val="bg1"/>
                </a:solidFill>
              </a:rPr>
              <a:t>Collaborations</a:t>
            </a:r>
            <a:r>
              <a:rPr lang="it-IT" dirty="0">
                <a:solidFill>
                  <a:schemeClr val="bg1"/>
                </a:solidFill>
              </a:rPr>
              <a:t>? </a:t>
            </a:r>
            <a:r>
              <a:rPr lang="it-IT" sz="3200" dirty="0">
                <a:solidFill>
                  <a:schemeClr val="bg1"/>
                </a:solidFill>
              </a:rPr>
              <a:t>giulia.bossi@irpi.cnr.it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90772" y="4491169"/>
            <a:ext cx="124525" cy="17282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77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olo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dirty="0"/>
              <a:t>Any data matters</a:t>
            </a:r>
            <a:endParaRPr lang="en-GB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248" y="54420"/>
            <a:ext cx="1125036" cy="1125036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r="18510"/>
          <a:stretch/>
        </p:blipFill>
        <p:spPr>
          <a:xfrm>
            <a:off x="546744" y="1091146"/>
            <a:ext cx="7532432" cy="5602786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4748201" y="795680"/>
            <a:ext cx="7322083" cy="4119220"/>
            <a:chOff x="4748201" y="795680"/>
            <a:chExt cx="7322083" cy="4119220"/>
          </a:xfrm>
        </p:grpSpPr>
        <p:pic>
          <p:nvPicPr>
            <p:cNvPr id="1028" name="Picture 4" descr="https://i.ytimg.com/vi/ReLTY3tWRdg/maxresdefault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90" b="1978"/>
            <a:stretch/>
          </p:blipFill>
          <p:spPr bwMode="auto">
            <a:xfrm>
              <a:off x="4748201" y="795680"/>
              <a:ext cx="7322083" cy="4119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sellaDiTesto 2"/>
            <p:cNvSpPr txBox="1"/>
            <p:nvPr/>
          </p:nvSpPr>
          <p:spPr>
            <a:xfrm>
              <a:off x="6327582" y="2646043"/>
              <a:ext cx="41633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800" b="1" dirty="0">
                  <a:solidFill>
                    <a:srgbClr val="0C596D"/>
                  </a:solidFill>
                </a:rPr>
                <a:t>Data </a:t>
              </a:r>
              <a:r>
                <a:rPr lang="it-IT" sz="4800" b="1" dirty="0" err="1">
                  <a:solidFill>
                    <a:srgbClr val="0C596D"/>
                  </a:solidFill>
                </a:rPr>
                <a:t>scarcity</a:t>
              </a:r>
              <a:endParaRPr lang="it-IT" sz="4800" b="1" dirty="0">
                <a:solidFill>
                  <a:srgbClr val="0C596D"/>
                </a:solidFill>
              </a:endParaRPr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6829155" y="1735893"/>
            <a:ext cx="446749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rgbClr val="0C596D"/>
                </a:solidFill>
              </a:rPr>
              <a:t>Low</a:t>
            </a:r>
            <a:r>
              <a:rPr lang="it-IT" sz="2000" dirty="0">
                <a:solidFill>
                  <a:srgbClr val="0C596D"/>
                </a:solidFill>
              </a:rPr>
              <a:t> </a:t>
            </a:r>
            <a:r>
              <a:rPr lang="it-IT" sz="2000" dirty="0" err="1">
                <a:solidFill>
                  <a:srgbClr val="0C596D"/>
                </a:solidFill>
              </a:rPr>
              <a:t>resolution</a:t>
            </a:r>
            <a:r>
              <a:rPr lang="it-IT" sz="2000" dirty="0">
                <a:solidFill>
                  <a:srgbClr val="0C596D"/>
                </a:solidFill>
              </a:rPr>
              <a:t> </a:t>
            </a:r>
            <a:r>
              <a:rPr lang="it-IT" sz="2000" dirty="0" err="1">
                <a:solidFill>
                  <a:srgbClr val="0C596D"/>
                </a:solidFill>
              </a:rPr>
              <a:t>topographic</a:t>
            </a:r>
            <a:r>
              <a:rPr lang="it-IT" sz="2000" dirty="0">
                <a:solidFill>
                  <a:srgbClr val="0C596D"/>
                </a:solidFill>
              </a:rPr>
              <a:t>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C59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C596D"/>
                </a:solidFill>
              </a:rPr>
              <a:t>No </a:t>
            </a:r>
            <a:r>
              <a:rPr lang="it-IT" sz="2000" dirty="0" err="1">
                <a:solidFill>
                  <a:srgbClr val="0C596D"/>
                </a:solidFill>
              </a:rPr>
              <a:t>pre</a:t>
            </a:r>
            <a:r>
              <a:rPr lang="it-IT" sz="2000" dirty="0">
                <a:solidFill>
                  <a:srgbClr val="0C596D"/>
                </a:solidFill>
              </a:rPr>
              <a:t> or post </a:t>
            </a:r>
            <a:r>
              <a:rPr lang="it-IT" sz="2000" dirty="0" err="1">
                <a:solidFill>
                  <a:srgbClr val="0C596D"/>
                </a:solidFill>
              </a:rPr>
              <a:t>event</a:t>
            </a:r>
            <a:r>
              <a:rPr lang="it-IT" sz="2000" dirty="0">
                <a:solidFill>
                  <a:srgbClr val="0C596D"/>
                </a:solidFill>
              </a:rPr>
              <a:t> </a:t>
            </a:r>
            <a:r>
              <a:rPr lang="it-IT" sz="2000" dirty="0" err="1">
                <a:solidFill>
                  <a:srgbClr val="0C596D"/>
                </a:solidFill>
              </a:rPr>
              <a:t>topographic</a:t>
            </a:r>
            <a:r>
              <a:rPr lang="it-IT" sz="2000" dirty="0">
                <a:solidFill>
                  <a:srgbClr val="0C596D"/>
                </a:solidFill>
              </a:rPr>
              <a:t>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C59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C596D"/>
                </a:solidFill>
              </a:rPr>
              <a:t>Large </a:t>
            </a:r>
            <a:r>
              <a:rPr lang="it-IT" sz="2000" dirty="0" err="1">
                <a:solidFill>
                  <a:srgbClr val="0C596D"/>
                </a:solidFill>
              </a:rPr>
              <a:t>uncertainties</a:t>
            </a:r>
            <a:r>
              <a:rPr lang="it-IT" sz="2000" dirty="0">
                <a:solidFill>
                  <a:srgbClr val="0C596D"/>
                </a:solidFill>
              </a:rPr>
              <a:t> in the volume </a:t>
            </a:r>
            <a:r>
              <a:rPr lang="it-IT" sz="2000" dirty="0" err="1">
                <a:solidFill>
                  <a:srgbClr val="0C596D"/>
                </a:solidFill>
              </a:rPr>
              <a:t>estimates</a:t>
            </a:r>
            <a:endParaRPr lang="it-IT" sz="2000" dirty="0">
              <a:solidFill>
                <a:srgbClr val="0C59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C59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C596D"/>
                </a:solidFill>
              </a:rPr>
              <a:t>No information on </a:t>
            </a:r>
            <a:r>
              <a:rPr lang="it-IT" sz="2000" dirty="0" err="1">
                <a:solidFill>
                  <a:srgbClr val="0C596D"/>
                </a:solidFill>
              </a:rPr>
              <a:t>travel</a:t>
            </a:r>
            <a:r>
              <a:rPr lang="it-IT" sz="2000" dirty="0">
                <a:solidFill>
                  <a:srgbClr val="0C596D"/>
                </a:solidFill>
              </a:rPr>
              <a:t> </a:t>
            </a:r>
            <a:r>
              <a:rPr lang="it-IT" sz="2000" dirty="0" err="1">
                <a:solidFill>
                  <a:srgbClr val="0C596D"/>
                </a:solidFill>
              </a:rPr>
              <a:t>times</a:t>
            </a:r>
            <a:endParaRPr lang="it-IT" sz="2000" dirty="0">
              <a:solidFill>
                <a:srgbClr val="0C59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C59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C596D"/>
                </a:solidFill>
              </a:rPr>
              <a:t>[</a:t>
            </a:r>
            <a:r>
              <a:rPr lang="it-IT" sz="2000" dirty="0" err="1">
                <a:solidFill>
                  <a:srgbClr val="0C596D"/>
                </a:solidFill>
              </a:rPr>
              <a:t>obviously</a:t>
            </a:r>
            <a:r>
              <a:rPr lang="it-IT" sz="2000" dirty="0">
                <a:solidFill>
                  <a:srgbClr val="0C596D"/>
                </a:solidFill>
              </a:rPr>
              <a:t>, </a:t>
            </a:r>
            <a:r>
              <a:rPr lang="it-IT" sz="2000" dirty="0" err="1">
                <a:solidFill>
                  <a:srgbClr val="0C596D"/>
                </a:solidFill>
              </a:rPr>
              <a:t>rheology</a:t>
            </a:r>
            <a:r>
              <a:rPr lang="it-IT" sz="2000" dirty="0">
                <a:solidFill>
                  <a:srgbClr val="0C596D"/>
                </a:solidFill>
              </a:rPr>
              <a:t>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C596D"/>
              </a:solidFill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 rotWithShape="1">
          <a:blip r:embed="rId6"/>
          <a:srcRect l="14579" t="12558" r="61184" b="74186"/>
          <a:stretch/>
        </p:blipFill>
        <p:spPr>
          <a:xfrm>
            <a:off x="133350" y="6213976"/>
            <a:ext cx="2190750" cy="64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3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-0.38815 -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How can </a:t>
            </a:r>
            <a:r>
              <a:rPr lang="it-IT" dirty="0" err="1"/>
              <a:t>seismic</a:t>
            </a:r>
            <a:r>
              <a:rPr lang="it-IT" dirty="0"/>
              <a:t> data help back </a:t>
            </a:r>
            <a:r>
              <a:rPr lang="it-IT" dirty="0" err="1"/>
              <a:t>analyisis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248" y="54420"/>
            <a:ext cx="1125036" cy="112503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14579" t="12558" r="61184" b="74186"/>
          <a:stretch/>
        </p:blipFill>
        <p:spPr>
          <a:xfrm>
            <a:off x="133350" y="6213976"/>
            <a:ext cx="2190750" cy="64402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4" y="1091146"/>
            <a:ext cx="9040586" cy="532126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063005" y="3841223"/>
            <a:ext cx="5017719" cy="193899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it-IT" sz="2400" dirty="0" err="1">
                <a:solidFill>
                  <a:srgbClr val="0C596D"/>
                </a:solidFill>
              </a:rPr>
              <a:t>Widespread</a:t>
            </a:r>
            <a:r>
              <a:rPr lang="it-IT" sz="2400" dirty="0">
                <a:latin typeface="Open Sans"/>
              </a:rPr>
              <a:t> </a:t>
            </a:r>
            <a:r>
              <a:rPr lang="it-IT" sz="2400" dirty="0">
                <a:solidFill>
                  <a:srgbClr val="0C596D"/>
                </a:solidFill>
              </a:rPr>
              <a:t>network</a:t>
            </a:r>
          </a:p>
          <a:p>
            <a:pPr algn="ctr"/>
            <a:r>
              <a:rPr lang="it-IT" sz="2400" dirty="0">
                <a:solidFill>
                  <a:srgbClr val="0C596D"/>
                </a:solidFill>
              </a:rPr>
              <a:t>↓</a:t>
            </a:r>
          </a:p>
          <a:p>
            <a:pPr algn="ctr"/>
            <a:r>
              <a:rPr lang="it-IT" sz="2400" dirty="0" err="1">
                <a:solidFill>
                  <a:srgbClr val="0C596D"/>
                </a:solidFill>
              </a:rPr>
              <a:t>Fill</a:t>
            </a:r>
            <a:r>
              <a:rPr lang="it-IT" sz="2400" dirty="0">
                <a:solidFill>
                  <a:srgbClr val="0C596D"/>
                </a:solidFill>
              </a:rPr>
              <a:t> </a:t>
            </a:r>
            <a:r>
              <a:rPr lang="it-IT" sz="2400" u="sng" dirty="0">
                <a:solidFill>
                  <a:srgbClr val="0C596D"/>
                </a:solidFill>
              </a:rPr>
              <a:t>the gap </a:t>
            </a:r>
          </a:p>
          <a:p>
            <a:pPr algn="ctr"/>
            <a:r>
              <a:rPr lang="it-IT" sz="2400" dirty="0">
                <a:solidFill>
                  <a:srgbClr val="0C596D"/>
                </a:solidFill>
              </a:rPr>
              <a:t>↓</a:t>
            </a:r>
          </a:p>
          <a:p>
            <a:pPr algn="ctr"/>
            <a:r>
              <a:rPr lang="it-IT" sz="2400" dirty="0" err="1">
                <a:solidFill>
                  <a:srgbClr val="0C596D"/>
                </a:solidFill>
              </a:rPr>
              <a:t>Duration</a:t>
            </a:r>
            <a:r>
              <a:rPr lang="it-IT" sz="2400" dirty="0">
                <a:solidFill>
                  <a:srgbClr val="0C596D"/>
                </a:solidFill>
              </a:rPr>
              <a:t> of the </a:t>
            </a:r>
            <a:r>
              <a:rPr lang="it-IT" sz="2400" dirty="0" err="1">
                <a:solidFill>
                  <a:srgbClr val="0C596D"/>
                </a:solidFill>
              </a:rPr>
              <a:t>event</a:t>
            </a:r>
            <a:r>
              <a:rPr lang="it-IT" sz="2400" dirty="0">
                <a:solidFill>
                  <a:srgbClr val="0C596D"/>
                </a:solidFill>
              </a:rPr>
              <a:t> - </a:t>
            </a:r>
            <a:r>
              <a:rPr lang="it-IT" sz="2400" dirty="0" err="1">
                <a:solidFill>
                  <a:srgbClr val="0C596D"/>
                </a:solidFill>
              </a:rPr>
              <a:t>velocities</a:t>
            </a:r>
            <a:endParaRPr lang="it-IT" sz="2400" dirty="0">
              <a:solidFill>
                <a:srgbClr val="0C596D"/>
              </a:solidFill>
            </a:endParaRPr>
          </a:p>
        </p:txBody>
      </p:sp>
      <p:cxnSp>
        <p:nvCxnSpPr>
          <p:cNvPr id="13" name="Connettore 4 12"/>
          <p:cNvCxnSpPr/>
          <p:nvPr/>
        </p:nvCxnSpPr>
        <p:spPr>
          <a:xfrm rot="5400000" flipH="1" flipV="1">
            <a:off x="9265988" y="3186199"/>
            <a:ext cx="1931899" cy="1426622"/>
          </a:xfrm>
          <a:prstGeom prst="bentConnector3">
            <a:avLst>
              <a:gd name="adj1" fmla="val -290"/>
            </a:avLst>
          </a:prstGeom>
          <a:ln w="28575">
            <a:solidFill>
              <a:srgbClr val="0C59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9844505" y="1852067"/>
            <a:ext cx="2347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C596D"/>
                </a:solidFill>
              </a:rPr>
              <a:t>(</a:t>
            </a:r>
            <a:r>
              <a:rPr lang="it-IT" dirty="0" err="1">
                <a:solidFill>
                  <a:srgbClr val="0C596D"/>
                </a:solidFill>
              </a:rPr>
              <a:t>low</a:t>
            </a:r>
            <a:r>
              <a:rPr lang="it-IT" dirty="0">
                <a:solidFill>
                  <a:srgbClr val="0C596D"/>
                </a:solidFill>
              </a:rPr>
              <a:t> </a:t>
            </a:r>
            <a:r>
              <a:rPr lang="it-IT" dirty="0" err="1">
                <a:solidFill>
                  <a:srgbClr val="0C596D"/>
                </a:solidFill>
              </a:rPr>
              <a:t>resolution</a:t>
            </a:r>
            <a:endParaRPr lang="it-IT" dirty="0">
              <a:solidFill>
                <a:srgbClr val="0C596D"/>
              </a:solidFill>
            </a:endParaRPr>
          </a:p>
          <a:p>
            <a:pPr algn="ctr"/>
            <a:r>
              <a:rPr lang="it-IT" dirty="0" err="1">
                <a:solidFill>
                  <a:srgbClr val="0C596D"/>
                </a:solidFill>
              </a:rPr>
              <a:t>low</a:t>
            </a:r>
            <a:r>
              <a:rPr lang="it-IT" dirty="0">
                <a:solidFill>
                  <a:srgbClr val="0C596D"/>
                </a:solidFill>
              </a:rPr>
              <a:t> </a:t>
            </a:r>
            <a:r>
              <a:rPr lang="it-IT" dirty="0" err="1">
                <a:solidFill>
                  <a:srgbClr val="0C596D"/>
                </a:solidFill>
              </a:rPr>
              <a:t>quality</a:t>
            </a:r>
            <a:r>
              <a:rPr lang="it-IT" dirty="0">
                <a:solidFill>
                  <a:srgbClr val="0C596D"/>
                </a:solidFill>
              </a:rPr>
              <a:t> </a:t>
            </a:r>
            <a:r>
              <a:rPr lang="it-IT" dirty="0" err="1">
                <a:solidFill>
                  <a:srgbClr val="0C596D"/>
                </a:solidFill>
              </a:rPr>
              <a:t>topographic</a:t>
            </a:r>
            <a:r>
              <a:rPr lang="it-IT" dirty="0">
                <a:solidFill>
                  <a:srgbClr val="0C596D"/>
                </a:solidFill>
              </a:rPr>
              <a:t> data)</a:t>
            </a:r>
          </a:p>
          <a:p>
            <a:pPr algn="ctr"/>
            <a:endParaRPr lang="it-IT" dirty="0"/>
          </a:p>
        </p:txBody>
      </p:sp>
      <p:sp>
        <p:nvSpPr>
          <p:cNvPr id="17" name="Ovale 16"/>
          <p:cNvSpPr/>
          <p:nvPr/>
        </p:nvSpPr>
        <p:spPr>
          <a:xfrm>
            <a:off x="5808981" y="5162550"/>
            <a:ext cx="5347945" cy="765243"/>
          </a:xfrm>
          <a:prstGeom prst="ellipse">
            <a:avLst/>
          </a:prstGeom>
          <a:noFill/>
          <a:ln w="38100">
            <a:solidFill>
              <a:srgbClr val="79AE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2" name="Ovale 21"/>
          <p:cNvSpPr/>
          <p:nvPr/>
        </p:nvSpPr>
        <p:spPr>
          <a:xfrm>
            <a:off x="5808981" y="5143500"/>
            <a:ext cx="5347945" cy="765243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C596D"/>
                </a:solidFill>
              </a:rPr>
              <a:t>INDIPENDENT SOURCE</a:t>
            </a:r>
          </a:p>
        </p:txBody>
      </p:sp>
    </p:spTree>
    <p:extLst>
      <p:ext uri="{BB962C8B-B14F-4D97-AF65-F5344CB8AC3E}">
        <p14:creationId xmlns:p14="http://schemas.microsoft.com/office/powerpoint/2010/main" val="7100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45299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case </a:t>
            </a:r>
            <a:r>
              <a:rPr lang="it-IT" dirty="0" err="1"/>
              <a:t>study</a:t>
            </a:r>
            <a:r>
              <a:rPr lang="it-IT" dirty="0"/>
              <a:t> (Le Laste – </a:t>
            </a:r>
            <a:r>
              <a:rPr lang="it-IT" dirty="0" err="1"/>
              <a:t>Antelao</a:t>
            </a:r>
            <a:r>
              <a:rPr lang="it-IT" dirty="0"/>
              <a:t> </a:t>
            </a:r>
            <a:r>
              <a:rPr lang="it-IT" dirty="0" err="1"/>
              <a:t>landslide</a:t>
            </a:r>
            <a:r>
              <a:rPr lang="it-IT" dirty="0"/>
              <a:t>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248" y="54420"/>
            <a:ext cx="1125036" cy="112503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14579" t="12558" r="61184" b="74186"/>
          <a:stretch/>
        </p:blipFill>
        <p:spPr>
          <a:xfrm>
            <a:off x="133350" y="6213976"/>
            <a:ext cx="2190750" cy="64402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105" y="1179456"/>
            <a:ext cx="5450784" cy="4919563"/>
          </a:xfrm>
          <a:prstGeom prst="rect">
            <a:avLst/>
          </a:prstGeom>
        </p:spPr>
      </p:pic>
      <p:sp>
        <p:nvSpPr>
          <p:cNvPr id="8" name="AutoShape 2" descr="Italy map Stock Vectors, Royalty Free Italy map Illustrations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5"/>
          <a:srcRect l="66580" t="22642" r="7037" b="17303"/>
          <a:stretch/>
        </p:blipFill>
        <p:spPr>
          <a:xfrm>
            <a:off x="355106" y="1206103"/>
            <a:ext cx="1114891" cy="1364102"/>
          </a:xfrm>
          <a:prstGeom prst="snip1Rect">
            <a:avLst>
              <a:gd name="adj" fmla="val 36096"/>
            </a:avLst>
          </a:prstGeom>
        </p:spPr>
      </p:pic>
      <p:sp>
        <p:nvSpPr>
          <p:cNvPr id="10" name="Ovale 9"/>
          <p:cNvSpPr/>
          <p:nvPr/>
        </p:nvSpPr>
        <p:spPr>
          <a:xfrm>
            <a:off x="838450" y="1318572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1DA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62"/>
          <a:stretch/>
        </p:blipFill>
        <p:spPr>
          <a:xfrm>
            <a:off x="3080497" y="1110196"/>
            <a:ext cx="8534400" cy="550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3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case </a:t>
            </a:r>
            <a:r>
              <a:rPr lang="it-IT" dirty="0" err="1"/>
              <a:t>study</a:t>
            </a:r>
            <a:r>
              <a:rPr lang="it-IT" dirty="0"/>
              <a:t> (Le Laste – </a:t>
            </a:r>
            <a:r>
              <a:rPr lang="it-IT" dirty="0" err="1"/>
              <a:t>Antelao</a:t>
            </a:r>
            <a:r>
              <a:rPr lang="it-IT" dirty="0"/>
              <a:t> </a:t>
            </a:r>
            <a:r>
              <a:rPr lang="it-IT" dirty="0" err="1"/>
              <a:t>landslide</a:t>
            </a:r>
            <a:r>
              <a:rPr lang="it-IT" dirty="0"/>
              <a:t>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248" y="54420"/>
            <a:ext cx="1125036" cy="112503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14579" t="12558" r="61184" b="74186"/>
          <a:stretch/>
        </p:blipFill>
        <p:spPr>
          <a:xfrm>
            <a:off x="133350" y="6213976"/>
            <a:ext cx="2190750" cy="644024"/>
          </a:xfrm>
          <a:prstGeom prst="rect">
            <a:avLst/>
          </a:prstGeom>
        </p:spPr>
      </p:pic>
      <p:sp>
        <p:nvSpPr>
          <p:cNvPr id="8" name="AutoShape 2" descr="Italy map Stock Vectors, Royalty Free Italy map Illustrations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536941"/>
            <a:ext cx="6000750" cy="40005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r="18510"/>
          <a:stretch/>
        </p:blipFill>
        <p:spPr>
          <a:xfrm>
            <a:off x="5392939" y="1431023"/>
            <a:ext cx="6677345" cy="4966754"/>
          </a:xfrm>
          <a:prstGeom prst="rect">
            <a:avLst/>
          </a:prstGeom>
        </p:spPr>
      </p:pic>
      <p:sp>
        <p:nvSpPr>
          <p:cNvPr id="5" name="Per 4"/>
          <p:cNvSpPr/>
          <p:nvPr/>
        </p:nvSpPr>
        <p:spPr>
          <a:xfrm>
            <a:off x="7429500" y="1689341"/>
            <a:ext cx="323850" cy="419100"/>
          </a:xfrm>
          <a:prstGeom prst="mathMultiply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14" name="Connettore 7 13"/>
          <p:cNvCxnSpPr/>
          <p:nvPr/>
        </p:nvCxnSpPr>
        <p:spPr>
          <a:xfrm rot="16200000" flipH="1">
            <a:off x="6602536" y="3097334"/>
            <a:ext cx="2311156" cy="333374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er 16"/>
          <p:cNvSpPr/>
          <p:nvPr/>
        </p:nvSpPr>
        <p:spPr>
          <a:xfrm>
            <a:off x="7924801" y="4391417"/>
            <a:ext cx="323850" cy="419100"/>
          </a:xfrm>
          <a:prstGeom prst="mathMultiply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8086726" y="1689341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3080 m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8242534" y="4416301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1380 m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0530100" y="5537441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1000 m</a:t>
            </a:r>
          </a:p>
        </p:txBody>
      </p:sp>
    </p:spTree>
    <p:extLst>
      <p:ext uri="{BB962C8B-B14F-4D97-AF65-F5344CB8AC3E}">
        <p14:creationId xmlns:p14="http://schemas.microsoft.com/office/powerpoint/2010/main" val="18966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DoD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248" y="54420"/>
            <a:ext cx="1125036" cy="112503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14579" t="12558" r="61184" b="74186"/>
          <a:stretch/>
        </p:blipFill>
        <p:spPr>
          <a:xfrm>
            <a:off x="133350" y="6213976"/>
            <a:ext cx="2190750" cy="644024"/>
          </a:xfrm>
          <a:prstGeom prst="rect">
            <a:avLst/>
          </a:prstGeom>
        </p:spPr>
      </p:pic>
      <p:sp>
        <p:nvSpPr>
          <p:cNvPr id="8" name="AutoShape 2" descr="Italy map Stock Vectors, Royalty Free Italy map Illustrations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0" name="Picture 4" descr="https://dfzljdn9uc3pi.cloudfront.net/2018/5903/1/fig-8-2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319054"/>
            <a:ext cx="8058150" cy="466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dfzljdn9uc3pi.cloudfront.net/2018/5903/1/fig-7-2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069" y="411640"/>
            <a:ext cx="5361323" cy="277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7336184" y="3672916"/>
            <a:ext cx="4855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67F9C"/>
                </a:solidFill>
              </a:rPr>
              <a:t>initial failure volume of 365,000 ± 13,463 m</a:t>
            </a:r>
            <a:r>
              <a:rPr lang="en-US" baseline="30000" dirty="0">
                <a:solidFill>
                  <a:srgbClr val="067F9C"/>
                </a:solidFill>
              </a:rPr>
              <a:t>3</a:t>
            </a:r>
            <a:endParaRPr lang="it-IT" dirty="0">
              <a:solidFill>
                <a:srgbClr val="067F9C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754816" y="4270156"/>
            <a:ext cx="3752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67F9C"/>
                </a:solidFill>
              </a:rPr>
              <a:t>total deposit volume 680,000 m</a:t>
            </a:r>
            <a:r>
              <a:rPr lang="en-US" baseline="30000" dirty="0">
                <a:solidFill>
                  <a:srgbClr val="067F9C"/>
                </a:solidFill>
              </a:rPr>
              <a:t>3</a:t>
            </a:r>
            <a:endParaRPr lang="it-IT" dirty="0">
              <a:solidFill>
                <a:srgbClr val="067F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60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Seismographs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" t="12587" r="1987" b="8576"/>
          <a:stretch/>
        </p:blipFill>
        <p:spPr>
          <a:xfrm>
            <a:off x="1223282" y="1257300"/>
            <a:ext cx="9620250" cy="455295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295900" y="5714794"/>
            <a:ext cx="5346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solidFill>
                  <a:srgbClr val="067F9C"/>
                </a:solidFill>
              </a:rPr>
              <a:t>Main</a:t>
            </a:r>
            <a:r>
              <a:rPr lang="it-IT" sz="2800" dirty="0">
                <a:solidFill>
                  <a:srgbClr val="067F9C"/>
                </a:solidFill>
              </a:rPr>
              <a:t> </a:t>
            </a:r>
            <a:r>
              <a:rPr lang="it-IT" sz="2800" dirty="0" err="1">
                <a:solidFill>
                  <a:srgbClr val="067F9C"/>
                </a:solidFill>
              </a:rPr>
              <a:t>event</a:t>
            </a:r>
            <a:r>
              <a:rPr lang="it-IT" sz="2800" dirty="0">
                <a:solidFill>
                  <a:srgbClr val="067F9C"/>
                </a:solidFill>
              </a:rPr>
              <a:t> </a:t>
            </a:r>
            <a:r>
              <a:rPr lang="it-IT" sz="2800" dirty="0" err="1">
                <a:solidFill>
                  <a:srgbClr val="067F9C"/>
                </a:solidFill>
              </a:rPr>
              <a:t>lasted</a:t>
            </a:r>
            <a:r>
              <a:rPr lang="it-IT" sz="2800" dirty="0">
                <a:solidFill>
                  <a:srgbClr val="067F9C"/>
                </a:solidFill>
              </a:rPr>
              <a:t> 40 </a:t>
            </a:r>
            <a:r>
              <a:rPr lang="it-IT" sz="2800" dirty="0" err="1">
                <a:solidFill>
                  <a:srgbClr val="067F9C"/>
                </a:solidFill>
              </a:rPr>
              <a:t>seconds</a:t>
            </a:r>
            <a:endParaRPr lang="it-IT" sz="2800" dirty="0">
              <a:solidFill>
                <a:srgbClr val="067F9C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35" y="132264"/>
            <a:ext cx="1125036" cy="112503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/>
          <a:srcRect l="14579" t="12558" r="61184" b="74186"/>
          <a:stretch/>
        </p:blipFill>
        <p:spPr>
          <a:xfrm>
            <a:off x="133350" y="6213976"/>
            <a:ext cx="2190750" cy="64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09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it-IT" dirty="0" err="1"/>
              <a:t>Modelling</a:t>
            </a:r>
            <a:r>
              <a:rPr lang="it-IT" dirty="0"/>
              <a:t> – DAN3D</a:t>
            </a:r>
          </a:p>
        </p:txBody>
      </p:sp>
      <p:pic>
        <p:nvPicPr>
          <p:cNvPr id="6146" name="Picture 2" descr="https://dfzljdn9uc3pi.cloudfront.net/2018/5903/1/fig-9-2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33"/>
          <a:stretch/>
        </p:blipFill>
        <p:spPr bwMode="auto">
          <a:xfrm>
            <a:off x="307975" y="1091146"/>
            <a:ext cx="9486900" cy="5505450"/>
          </a:xfrm>
          <a:prstGeom prst="snip2SameRect">
            <a:avLst>
              <a:gd name="adj1" fmla="val 24625"/>
              <a:gd name="adj2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048" y="233162"/>
            <a:ext cx="1125036" cy="112503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704764" y="2647950"/>
            <a:ext cx="25728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67F9C"/>
                </a:solidFill>
              </a:rPr>
              <a:t>Back </a:t>
            </a:r>
            <a:r>
              <a:rPr lang="it-IT" sz="2400" dirty="0" err="1">
                <a:solidFill>
                  <a:srgbClr val="067F9C"/>
                </a:solidFill>
              </a:rPr>
              <a:t>analysis</a:t>
            </a:r>
            <a:r>
              <a:rPr lang="it-IT" sz="2400" dirty="0">
                <a:solidFill>
                  <a:srgbClr val="067F9C"/>
                </a:solidFill>
              </a:rPr>
              <a:t> </a:t>
            </a:r>
            <a:r>
              <a:rPr lang="it-IT" sz="2400" dirty="0" err="1">
                <a:solidFill>
                  <a:srgbClr val="067F9C"/>
                </a:solidFill>
              </a:rPr>
              <a:t>constrained</a:t>
            </a:r>
            <a:r>
              <a:rPr lang="it-IT" sz="2400" dirty="0">
                <a:solidFill>
                  <a:srgbClr val="067F9C"/>
                </a:solidFill>
              </a:rPr>
              <a:t> by </a:t>
            </a:r>
            <a:r>
              <a:rPr lang="it-IT" sz="2400" dirty="0" err="1">
                <a:solidFill>
                  <a:srgbClr val="067F9C"/>
                </a:solidFill>
              </a:rPr>
              <a:t>DoD</a:t>
            </a:r>
            <a:r>
              <a:rPr lang="it-IT" sz="2400" dirty="0">
                <a:solidFill>
                  <a:srgbClr val="067F9C"/>
                </a:solidFill>
              </a:rPr>
              <a:t> and </a:t>
            </a:r>
            <a:r>
              <a:rPr lang="it-IT" sz="2400" dirty="0" err="1">
                <a:solidFill>
                  <a:srgbClr val="067F9C"/>
                </a:solidFill>
              </a:rPr>
              <a:t>velocity</a:t>
            </a:r>
            <a:r>
              <a:rPr lang="it-IT" sz="2400" dirty="0">
                <a:solidFill>
                  <a:srgbClr val="067F9C"/>
                </a:solidFill>
              </a:rPr>
              <a:t> of the </a:t>
            </a:r>
            <a:r>
              <a:rPr lang="it-IT" sz="2400" dirty="0" err="1">
                <a:solidFill>
                  <a:srgbClr val="067F9C"/>
                </a:solidFill>
              </a:rPr>
              <a:t>event</a:t>
            </a:r>
            <a:endParaRPr lang="it-IT" sz="2400" dirty="0">
              <a:solidFill>
                <a:srgbClr val="067F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310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it-IT" dirty="0" err="1"/>
              <a:t>Conclusions</a:t>
            </a:r>
            <a:r>
              <a:rPr lang="it-IT" dirty="0"/>
              <a:t>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048" y="233162"/>
            <a:ext cx="1125036" cy="112503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64" y="1358198"/>
            <a:ext cx="8206756" cy="4850902"/>
          </a:xfrm>
          <a:prstGeom prst="rect">
            <a:avLst/>
          </a:prstGeom>
        </p:spPr>
      </p:pic>
      <p:sp>
        <p:nvSpPr>
          <p:cNvPr id="9" name="Freccia a destra 8"/>
          <p:cNvSpPr/>
          <p:nvPr/>
        </p:nvSpPr>
        <p:spPr>
          <a:xfrm>
            <a:off x="7681520" y="5664343"/>
            <a:ext cx="971550" cy="417900"/>
          </a:xfrm>
          <a:prstGeom prst="rightArrow">
            <a:avLst/>
          </a:prstGeom>
          <a:solidFill>
            <a:schemeClr val="bg1"/>
          </a:solidFill>
          <a:ln>
            <a:solidFill>
              <a:srgbClr val="0C5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737782" y="5396239"/>
            <a:ext cx="311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rgbClr val="067F9C"/>
                </a:solidFill>
              </a:rPr>
              <a:t>Risk</a:t>
            </a:r>
            <a:r>
              <a:rPr lang="it-IT" sz="2800" b="1" dirty="0">
                <a:solidFill>
                  <a:srgbClr val="067F9C"/>
                </a:solidFill>
              </a:rPr>
              <a:t> </a:t>
            </a:r>
            <a:r>
              <a:rPr lang="it-IT" sz="2800" b="1" dirty="0" err="1">
                <a:solidFill>
                  <a:srgbClr val="067F9C"/>
                </a:solidFill>
              </a:rPr>
              <a:t>Assessment</a:t>
            </a:r>
            <a:r>
              <a:rPr lang="it-IT" sz="2800" b="1" dirty="0">
                <a:solidFill>
                  <a:srgbClr val="067F9C"/>
                </a:solidFill>
              </a:rPr>
              <a:t> and </a:t>
            </a:r>
            <a:r>
              <a:rPr lang="it-IT" sz="2800" b="1" dirty="0" err="1">
                <a:solidFill>
                  <a:srgbClr val="067F9C"/>
                </a:solidFill>
              </a:rPr>
              <a:t>Mitigation</a:t>
            </a:r>
            <a:endParaRPr lang="it-IT" sz="2800" b="1" dirty="0">
              <a:solidFill>
                <a:srgbClr val="067F9C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4"/>
          <a:srcRect l="14579" t="12558" r="61184" b="74186"/>
          <a:stretch/>
        </p:blipFill>
        <p:spPr>
          <a:xfrm>
            <a:off x="133350" y="6213976"/>
            <a:ext cx="2190750" cy="64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2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theme/theme1.xml><?xml version="1.0" encoding="utf-8"?>
<a:theme xmlns:a="http://schemas.openxmlformats.org/drawingml/2006/main" name="Tema di Offic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677591_TF89715846" id="{0A9DA3FE-EFA6-43CE-BDEB-B00CBAE3F41D}" vid="{9D454B9C-0501-48D3-9BF4-19B502D2D64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3BE856-B6C2-4675-AE16-47A27D415D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0439D9-8631-4FC1-BCE0-1BDB23425EE1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sharepoint/v3"/>
    <ds:schemaRef ds:uri="http://www.w3.org/XML/1998/namespace"/>
    <ds:schemaRef ds:uri="http://purl.org/dc/dcmitype/"/>
    <ds:schemaRef ds:uri="http://schemas.microsoft.com/office/2006/documentManagement/types"/>
    <ds:schemaRef ds:uri="fb0879af-3eba-417a-a55a-ffe6dcd6ca77"/>
    <ds:schemaRef ds:uri="http://schemas.openxmlformats.org/package/2006/metadata/core-properties"/>
    <ds:schemaRef ds:uri="6dc4bcd6-49db-4c07-9060-8acfc67cef9f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7D8A4B1-1036-4F2B-9C1A-A86F68D314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con immagini dell’oceano</Template>
  <TotalTime>0</TotalTime>
  <Words>213</Words>
  <Application>Microsoft Office PowerPoint</Application>
  <PresentationFormat>Widescreen</PresentationFormat>
  <Paragraphs>52</Paragraphs>
  <Slides>10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Open Sans</vt:lpstr>
      <vt:lpstr>Tema di Office</vt:lpstr>
      <vt:lpstr>Seismic data as an additional layer of information for large rockslide modelling through back analysis </vt:lpstr>
      <vt:lpstr>Any data matters</vt:lpstr>
      <vt:lpstr>How can seismic data help back analyisis</vt:lpstr>
      <vt:lpstr>The case study (Le Laste – Antelao landslide)</vt:lpstr>
      <vt:lpstr>The case study (Le Laste – Antelao landslide)</vt:lpstr>
      <vt:lpstr>DoD</vt:lpstr>
      <vt:lpstr>Seismographs</vt:lpstr>
      <vt:lpstr>Modelling – DAN3D</vt:lpstr>
      <vt:lpstr>Conclusions </vt:lpstr>
      <vt:lpstr>Seismic data as an additional layer of information for large rockslide modelling through back analysis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2021-03-26T12:38:12Z</dcterms:created>
  <dcterms:modified xsi:type="dcterms:W3CDTF">2022-05-23T12:52:40Z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