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elvetica Neue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l43i+NZTbt/wx6HB7ui6S+0Bo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394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4345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15775" y="4743"/>
            <a:ext cx="2276225" cy="65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9"/>
          <p:cNvPicPr preferRelativeResize="0"/>
          <p:nvPr/>
        </p:nvPicPr>
        <p:blipFill rotWithShape="1">
          <a:blip r:embed="rId3">
            <a:alphaModFix/>
          </a:blip>
          <a:srcRect b="9345"/>
          <a:stretch/>
        </p:blipFill>
        <p:spPr>
          <a:xfrm>
            <a:off x="5394699" y="836"/>
            <a:ext cx="1119223" cy="7798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3" name="Google Shape;23;p9"/>
          <p:cNvPicPr preferRelativeResize="0"/>
          <p:nvPr/>
        </p:nvPicPr>
        <p:blipFill rotWithShape="1">
          <a:blip r:embed="rId4">
            <a:alphaModFix/>
          </a:blip>
          <a:srcRect l="-1733" t="-11231" r="-3612"/>
          <a:stretch/>
        </p:blipFill>
        <p:spPr>
          <a:xfrm>
            <a:off x="-1316578" y="-67013"/>
            <a:ext cx="5153287" cy="96865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9"/>
          <p:cNvSpPr/>
          <p:nvPr/>
        </p:nvSpPr>
        <p:spPr>
          <a:xfrm>
            <a:off x="2537094" y="12891"/>
            <a:ext cx="1385740" cy="8766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15775" y="4743"/>
            <a:ext cx="2276225" cy="65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0"/>
          <p:cNvPicPr preferRelativeResize="0"/>
          <p:nvPr/>
        </p:nvPicPr>
        <p:blipFill rotWithShape="1">
          <a:blip r:embed="rId3">
            <a:alphaModFix/>
          </a:blip>
          <a:srcRect b="9345"/>
          <a:stretch/>
        </p:blipFill>
        <p:spPr>
          <a:xfrm>
            <a:off x="5394699" y="836"/>
            <a:ext cx="1119223" cy="7798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3" name="Google Shape;33;p10"/>
          <p:cNvPicPr preferRelativeResize="0"/>
          <p:nvPr/>
        </p:nvPicPr>
        <p:blipFill rotWithShape="1">
          <a:blip r:embed="rId4">
            <a:alphaModFix/>
          </a:blip>
          <a:srcRect l="-1733" t="-11231" r="-3612"/>
          <a:stretch/>
        </p:blipFill>
        <p:spPr>
          <a:xfrm>
            <a:off x="-1316578" y="-67013"/>
            <a:ext cx="5153287" cy="968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hyperlink" Target="http://polly.rsd.tropos.de/?p=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457325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 b="1">
                <a:solidFill>
                  <a:srgbClr val="0070C0"/>
                </a:solidFill>
              </a:rPr>
              <a:t>Very-high resolution </a:t>
            </a:r>
            <a:br>
              <a:rPr lang="en-US" b="1">
                <a:solidFill>
                  <a:srgbClr val="0070C0"/>
                </a:solidFill>
              </a:rPr>
            </a:br>
            <a:r>
              <a:rPr lang="en-US" b="1">
                <a:solidFill>
                  <a:srgbClr val="0070C0"/>
                </a:solidFill>
              </a:rPr>
              <a:t>WRF mesoscale urban-modeling for a coastal complex terrain metropolitan area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352550" y="5011738"/>
            <a:ext cx="96678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 err="1"/>
              <a:t>Dorita</a:t>
            </a:r>
            <a:r>
              <a:rPr lang="en-US" b="1" dirty="0"/>
              <a:t> Rostkier-Edelstein</a:t>
            </a:r>
            <a:r>
              <a:rPr lang="en-US" b="1" baseline="30000" dirty="0"/>
              <a:t>1,2</a:t>
            </a:r>
            <a:r>
              <a:rPr lang="en-US" dirty="0"/>
              <a:t>, </a:t>
            </a:r>
            <a:r>
              <a:rPr lang="en-US" dirty="0" err="1" smtClean="0"/>
              <a:t>Sigalit</a:t>
            </a:r>
            <a:r>
              <a:rPr lang="en-US" dirty="0" smtClean="0"/>
              <a:t> </a:t>
            </a:r>
            <a:r>
              <a:rPr lang="en-US" dirty="0"/>
              <a:t>Berkovic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 smtClean="0"/>
              <a:t>Fima</a:t>
            </a:r>
            <a:r>
              <a:rPr lang="en-US" dirty="0" smtClean="0"/>
              <a:t> Roter</a:t>
            </a:r>
            <a:r>
              <a:rPr lang="en-US" baseline="30000" dirty="0" smtClean="0"/>
              <a:t>3</a:t>
            </a:r>
            <a:r>
              <a:rPr lang="en-US" dirty="0" smtClean="0"/>
              <a:t>, Alexandra </a:t>
            </a:r>
            <a:r>
              <a:rPr lang="en-US" dirty="0"/>
              <a:t>Chudnovsky</a:t>
            </a:r>
            <a:r>
              <a:rPr lang="en-US" baseline="30000" dirty="0"/>
              <a:t>3</a:t>
            </a:r>
            <a:r>
              <a:rPr lang="en-US" dirty="0"/>
              <a:t>, David Avisar</a:t>
            </a:r>
            <a:r>
              <a:rPr lang="en-US" baseline="30000" dirty="0"/>
              <a:t>1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aseline="30000" dirty="0"/>
              <a:t>1 </a:t>
            </a:r>
            <a:r>
              <a:rPr lang="en-US" dirty="0"/>
              <a:t>IIBR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aseline="30000" dirty="0"/>
              <a:t>2 </a:t>
            </a:r>
            <a:r>
              <a:rPr lang="en-US" dirty="0"/>
              <a:t>The Hebrew University of Jerusalem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aseline="30000" dirty="0"/>
              <a:t>3 </a:t>
            </a:r>
            <a:r>
              <a:rPr lang="en-US" dirty="0"/>
              <a:t>Tel Aviv University</a:t>
            </a:r>
            <a:endParaRPr dirty="0"/>
          </a:p>
        </p:txBody>
      </p:sp>
      <p:sp>
        <p:nvSpPr>
          <p:cNvPr id="97" name="Google Shape;97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904875" y="6223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70C0"/>
                </a:solidFill>
              </a:rPr>
              <a:t>Motivation and aim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771525" y="1663700"/>
            <a:ext cx="10515600" cy="5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Urban-weather forecasts are necessary for well-known applications such as air pollution, urban comfort, urban air traffic.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Need for high-resolution numerical weather-forecasts including the effect of the urban canopy.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While CFD and LES provide flow at the street level, mesoscale forecasts provide their initial and boundary conditions.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US">
                <a:solidFill>
                  <a:srgbClr val="0070C0"/>
                </a:solidFill>
              </a:rPr>
              <a:t>This work presents very-high resolution (500-m grid size) WRF simulations over a coastal complex terrain metropolitan area, Haifa, Israel, which is prone to high pollution events.</a:t>
            </a:r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762000" y="81914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70C0"/>
                </a:solidFill>
              </a:rPr>
              <a:t>Assessment of the impact of the urban canopy within WRF simulations</a:t>
            </a:r>
            <a:endParaRPr sz="4000" b="1">
              <a:solidFill>
                <a:srgbClr val="0070C0"/>
              </a:solidFill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11963400" cy="497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u="sng" dirty="0" smtClean="0"/>
              <a:t>Detailed </a:t>
            </a:r>
            <a:r>
              <a:rPr lang="en-US" u="sng" dirty="0"/>
              <a:t>local urban-canopy </a:t>
            </a:r>
            <a:r>
              <a:rPr lang="en-US" dirty="0"/>
              <a:t>for the Haifa metropolitan area derived with GIS tools used in</a:t>
            </a:r>
            <a:r>
              <a:rPr lang="en-US" dirty="0" smtClean="0"/>
              <a:t>:</a:t>
            </a:r>
          </a:p>
          <a:p>
            <a:pPr marL="685800" lvl="1" indent="-215265">
              <a:buSzPct val="100000"/>
            </a:pPr>
            <a:r>
              <a:rPr lang="en-US" u="sng" dirty="0"/>
              <a:t>Bulk parameterization</a:t>
            </a:r>
            <a:r>
              <a:rPr lang="en-US" dirty="0" smtClean="0"/>
              <a:t>: </a:t>
            </a:r>
            <a:r>
              <a:rPr lang="en-US" dirty="0"/>
              <a:t>default MODIS land-use categories of </a:t>
            </a:r>
            <a:r>
              <a:rPr lang="en-US" dirty="0" smtClean="0"/>
              <a:t>WRF with 1 urban category.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u="sng" dirty="0"/>
              <a:t>The single-layer </a:t>
            </a:r>
            <a:r>
              <a:rPr lang="en-US" dirty="0"/>
              <a:t>urban canopy (SLUCM) </a:t>
            </a:r>
            <a:r>
              <a:rPr lang="en-US" dirty="0" smtClean="0"/>
              <a:t>parametrization (3 urban categories)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u="sng" dirty="0"/>
              <a:t>The multi-level layer </a:t>
            </a:r>
            <a:r>
              <a:rPr lang="en-US" dirty="0"/>
              <a:t>urban- canopy parameterization with building energy model (</a:t>
            </a:r>
            <a:r>
              <a:rPr lang="en-US" dirty="0" smtClean="0"/>
              <a:t>BEP-BEM. 3 urban categories).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Due to the lack of specific anthropogenic-heat information for the Haifa area we used: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crude estimations of the timing and desired temperatures for air-conditioning usage in the BEP-BEM parameterization</a:t>
            </a:r>
            <a:endParaRPr dirty="0"/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 typical diurnal cycle of anthropogenic heat for the SLUCM parameterization (following literature for cities in similar climate zones and population).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111" name="Google Shape;11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942975" y="6794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70C0"/>
                </a:solidFill>
              </a:rPr>
              <a:t>Simulations configurations and selected events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571500" y="1827211"/>
            <a:ext cx="11049000" cy="489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6 events with a variety of synoptic-scale conditions that, among others, can lead to or worsen high pollution events.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ERA5 reanalysis for initial and boundary conditions.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Initialization at 18 UTC (LT=UTC+2(3))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Sensitivity to 2 planetary boundary layer parameterizations: YSU and Boulac.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Sensitivity to the urban canopy modeling: bulk, single layer, multi-layer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3" y="0"/>
            <a:ext cx="5324475" cy="53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4">
            <a:alphaModFix/>
          </a:blip>
          <a:srcRect b="6712"/>
          <a:stretch/>
        </p:blipFill>
        <p:spPr>
          <a:xfrm>
            <a:off x="5523101" y="89862"/>
            <a:ext cx="6538913" cy="405478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/>
          <p:nvPr/>
        </p:nvSpPr>
        <p:spPr>
          <a:xfrm>
            <a:off x="10518965" y="2224087"/>
            <a:ext cx="1457325" cy="976313"/>
          </a:xfrm>
          <a:prstGeom prst="rect">
            <a:avLst/>
          </a:prstGeom>
          <a:noFill/>
          <a:ln w="571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3156685" y="311666"/>
            <a:ext cx="184672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nested domains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5698308" y="136525"/>
            <a:ext cx="407406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Haifa metropolitan area complex landuse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63153" y="3561990"/>
            <a:ext cx="4307681" cy="3345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4190972" y="4014904"/>
            <a:ext cx="1905028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 stations for verification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3819061" y="3561990"/>
            <a:ext cx="375849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Most inner domain complex terrain        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37" name="Google Shape;137;p6" descr="P:\Environment\Mathematic\Dorita\FimaPlots\plots_20210803\config1\series\All Events\d04\Bias\surface_timeseries_All_Bias_All Events_d04_wdir_deg_All Stations Avg_model step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8379" y="195379"/>
            <a:ext cx="5025552" cy="353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 descr="P:\Environment\Mathematic\Dorita\FimaPlots\plots_20210803\config1\series\All Events\d04\RMSE\surface_timeseries_All_RMSE_All Events_d04_wdir_deg_All Stations Avg_model step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8846" y="3275865"/>
            <a:ext cx="4945085" cy="353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/>
          <p:nvPr/>
        </p:nvSpPr>
        <p:spPr>
          <a:xfrm>
            <a:off x="6539655" y="6365975"/>
            <a:ext cx="6096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04-16 UTC (first day)  16-04 UTC(night)  04-18 UTC (second day)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11533691" y="537725"/>
            <a:ext cx="60465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Boulac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11328926" y="462013"/>
            <a:ext cx="141219" cy="404262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11573931" y="3612577"/>
            <a:ext cx="60465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Boulac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11369166" y="3536865"/>
            <a:ext cx="141219" cy="404262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7671325" y="195379"/>
            <a:ext cx="1318661" cy="266634"/>
          </a:xfrm>
          <a:prstGeom prst="rect">
            <a:avLst/>
          </a:prstGeom>
          <a:noFill/>
          <a:ln w="2857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7671325" y="3275865"/>
            <a:ext cx="1391653" cy="261000"/>
          </a:xfrm>
          <a:prstGeom prst="rect">
            <a:avLst/>
          </a:prstGeom>
          <a:noFill/>
          <a:ln w="2857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6" descr="P:\Environment\Mathematic\Dorita\FimaPlots\plots_20210803\config1\series\All Events\d04\Bias\surface_timeseries_All_Bias_All Events_d04_temp2m_k_All Stations Avg_model step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914" y="190147"/>
            <a:ext cx="4901194" cy="353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 descr="P:\Environment\Mathematic\Dorita\FimaPlots\plots_20210803\config1\series\All Events\d04\RMSE\surface_timeseries_All_RMSE_All Events_d04_temp2m_k_All Stations Avg_model steps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318" y="3270633"/>
            <a:ext cx="4879248" cy="353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/>
          <p:nvPr/>
        </p:nvSpPr>
        <p:spPr>
          <a:xfrm>
            <a:off x="1070448" y="190147"/>
            <a:ext cx="1318661" cy="266634"/>
          </a:xfrm>
          <a:prstGeom prst="rect">
            <a:avLst/>
          </a:prstGeom>
          <a:noFill/>
          <a:ln w="2857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1051197" y="3270231"/>
            <a:ext cx="1318661" cy="266634"/>
          </a:xfrm>
          <a:prstGeom prst="rect">
            <a:avLst/>
          </a:prstGeom>
          <a:noFill/>
          <a:ln w="2857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-73792" y="6382656"/>
            <a:ext cx="6096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04-16 UTC (first day)  16-04 UTC(night)  04-18 UTC (second day)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2811384" y="3584896"/>
            <a:ext cx="60465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Boulac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 flipH="1">
            <a:off x="3533183" y="3536865"/>
            <a:ext cx="189079" cy="404262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2864985" y="497934"/>
            <a:ext cx="60465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Boulac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 flipH="1">
            <a:off x="3533184" y="474093"/>
            <a:ext cx="189078" cy="404262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5057488" y="1013097"/>
            <a:ext cx="1554328" cy="504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 of urban parameterizations without specific information on the anthropogenic-heat, is limited.  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Small error growth with lead time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Very small bias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838200" y="5678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70C0"/>
                </a:solidFill>
              </a:rPr>
              <a:t>Verification: 26-28 September, 2017</a:t>
            </a:r>
            <a:endParaRPr sz="4000"/>
          </a:p>
        </p:txBody>
      </p:sp>
      <p:sp>
        <p:nvSpPr>
          <p:cNvPr id="161" name="Google Shape;16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0913" y="2999708"/>
            <a:ext cx="4572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494097" y="148874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/>
              <a:t>Synoptics</a:t>
            </a:r>
            <a:r>
              <a:rPr lang="en-US"/>
              <a:t>: Persian trough.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/>
              <a:t>Pollution</a:t>
            </a:r>
            <a:r>
              <a:rPr lang="en-US"/>
              <a:t>: anthropogenic pollution lower layer- up to 1500 m, Lidar ratio of 60-70 (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http://polly.rsd.tropos.de/?p=home</a:t>
            </a:r>
            <a:r>
              <a:rPr lang="en-US"/>
              <a:t>)</a:t>
            </a:r>
            <a:endParaRPr/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7719" y="3048000"/>
            <a:ext cx="4572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 txBox="1"/>
          <p:nvPr/>
        </p:nvSpPr>
        <p:spPr>
          <a:xfrm>
            <a:off x="5066098" y="3232640"/>
            <a:ext cx="2751624" cy="3139281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Successful reproduction of the diurnal cycle of and impact of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terrain and of urban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landuse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10-m winds and 2-m temperatures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breeze, land breeze, katabatic winds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Calm night winds</a:t>
            </a:r>
            <a:endParaRPr dirty="0"/>
          </a:p>
        </p:txBody>
      </p:sp>
      <p:sp>
        <p:nvSpPr>
          <p:cNvPr id="166" name="Google Shape;166;p7"/>
          <p:cNvSpPr txBox="1"/>
          <p:nvPr/>
        </p:nvSpPr>
        <p:spPr>
          <a:xfrm>
            <a:off x="344501" y="3363113"/>
            <a:ext cx="236872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10-m winds and terrain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8044896" y="3295078"/>
            <a:ext cx="17961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2-m temperature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4006459" y="4027545"/>
            <a:ext cx="1059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(Observations in red)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454</Words>
  <Application>Microsoft Office PowerPoint</Application>
  <PresentationFormat>Custom</PresentationFormat>
  <Paragraphs>61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Helvetica Neue</vt:lpstr>
      <vt:lpstr>Office Theme</vt:lpstr>
      <vt:lpstr>Very-high resolution  WRF mesoscale urban-modeling for a coastal complex terrain metropolitan area</vt:lpstr>
      <vt:lpstr>Motivation and aim</vt:lpstr>
      <vt:lpstr>Assessment of the impact of the urban canopy within WRF simulations</vt:lpstr>
      <vt:lpstr>Simulations configurations and selected events</vt:lpstr>
      <vt:lpstr>PowerPoint Presentation</vt:lpstr>
      <vt:lpstr>PowerPoint Presentation</vt:lpstr>
      <vt:lpstr>Verification: 26-28 September,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Very-high resolution  WRF mesoscale urban-modeling for a coastal complex terrain metropolitan area</dc:title>
  <dc:creator>Dorita Rostkier-Edelstein</dc:creator>
  <cp:lastModifiedBy>user</cp:lastModifiedBy>
  <cp:revision>5</cp:revision>
  <dcterms:created xsi:type="dcterms:W3CDTF">2022-05-08T14:41:31Z</dcterms:created>
  <dcterms:modified xsi:type="dcterms:W3CDTF">2022-05-22T19:50:25Z</dcterms:modified>
</cp:coreProperties>
</file>