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1"/>
  </p:notesMasterIdLst>
  <p:sldIdLst>
    <p:sldId id="719" r:id="rId2"/>
    <p:sldId id="740" r:id="rId3"/>
    <p:sldId id="744" r:id="rId4"/>
    <p:sldId id="724" r:id="rId5"/>
    <p:sldId id="745" r:id="rId6"/>
    <p:sldId id="746" r:id="rId7"/>
    <p:sldId id="747" r:id="rId8"/>
    <p:sldId id="743" r:id="rId9"/>
    <p:sldId id="74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calo Vieira" initials="GV" lastIdx="20" clrIdx="0">
    <p:extLst>
      <p:ext uri="{19B8F6BF-5375-455C-9EA6-DF929625EA0E}">
        <p15:presenceInfo xmlns:p15="http://schemas.microsoft.com/office/powerpoint/2012/main" userId="b49227370c63a0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Estilo com Tema 2 - Destaqu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Estilo Médio 4 - Destaqu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76" autoAdjust="0"/>
    <p:restoredTop sz="50158" autoAdjust="0"/>
  </p:normalViewPr>
  <p:slideViewPr>
    <p:cSldViewPr snapToGrid="0">
      <p:cViewPr varScale="1">
        <p:scale>
          <a:sx n="21" d="100"/>
          <a:sy n="21" d="100"/>
        </p:scale>
        <p:origin x="1986" y="30"/>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G:\ANO5\Early%20Results%20(version%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ANO5\Early%20Results%20(version%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ANO5\Early%20Results%20(version%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400"/>
              <a:t>EPR Average Value per</a:t>
            </a:r>
            <a:r>
              <a:rPr lang="en-US" sz="1400" baseline="0"/>
              <a:t> Backshore Morphology Classification</a:t>
            </a:r>
            <a:endParaRPr lang="en-US" sz="1400"/>
          </a:p>
        </c:rich>
      </c:tx>
      <c:layout>
        <c:manualLayout>
          <c:xMode val="edge"/>
          <c:yMode val="edge"/>
          <c:x val="0.20215373225237473"/>
          <c:y val="5.208270441834942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pt-PT"/>
        </a:p>
      </c:txPr>
    </c:title>
    <c:autoTitleDeleted val="0"/>
    <c:plotArea>
      <c:layout>
        <c:manualLayout>
          <c:layoutTarget val="inner"/>
          <c:xMode val="edge"/>
          <c:yMode val="edge"/>
          <c:x val="0.50889367212901948"/>
          <c:y val="0.15607776972585422"/>
          <c:w val="0.45919919322309521"/>
          <c:h val="0.70753803290678996"/>
        </c:manualLayout>
      </c:layout>
      <c:barChart>
        <c:barDir val="bar"/>
        <c:grouping val="clustered"/>
        <c:varyColors val="1"/>
        <c:ser>
          <c:idx val="0"/>
          <c:order val="0"/>
          <c:tx>
            <c:strRef>
              <c:f>Sheet1!$AC$6</c:f>
              <c:strCache>
                <c:ptCount val="1"/>
                <c:pt idx="0">
                  <c:v>EPR Average Value</c:v>
                </c:pt>
              </c:strCache>
            </c:strRef>
          </c:tx>
          <c:invertIfNegative val="0"/>
          <c:dPt>
            <c:idx val="0"/>
            <c:invertIfNegative val="0"/>
            <c:bubble3D val="0"/>
            <c:spPr>
              <a:solidFill>
                <a:srgbClr val="00FFB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1-BE12-4AE1-8D9C-7148AF836118}"/>
              </c:ext>
            </c:extLst>
          </c:dPt>
          <c:dPt>
            <c:idx val="1"/>
            <c:invertIfNegative val="0"/>
            <c:bubble3D val="0"/>
            <c:spPr>
              <a:solidFill>
                <a:srgbClr val="00FE0C">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3-BE12-4AE1-8D9C-7148AF836118}"/>
              </c:ext>
            </c:extLst>
          </c:dPt>
          <c:dPt>
            <c:idx val="2"/>
            <c:invertIfNegative val="0"/>
            <c:bubble3D val="0"/>
            <c:spPr>
              <a:solidFill>
                <a:srgbClr val="FF0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5-BE12-4AE1-8D9C-7148AF836118}"/>
              </c:ext>
            </c:extLst>
          </c:dPt>
          <c:dPt>
            <c:idx val="3"/>
            <c:invertIfNegative val="0"/>
            <c:bubble3D val="0"/>
            <c:spPr>
              <a:solidFill>
                <a:srgbClr val="1919F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7-BE12-4AE1-8D9C-7148AF836118}"/>
              </c:ext>
            </c:extLst>
          </c:dPt>
          <c:dPt>
            <c:idx val="4"/>
            <c:invertIfNegative val="0"/>
            <c:bubble3D val="0"/>
            <c:spPr>
              <a:solidFill>
                <a:srgbClr val="FF00F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9-BE12-4AE1-8D9C-7148AF836118}"/>
              </c:ext>
            </c:extLst>
          </c:dPt>
          <c:dPt>
            <c:idx val="5"/>
            <c:invertIfNegative val="0"/>
            <c:bubble3D val="0"/>
            <c:spPr>
              <a:solidFill>
                <a:srgbClr val="E6E632">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B-BE12-4AE1-8D9C-7148AF836118}"/>
              </c:ext>
            </c:extLst>
          </c:dPt>
          <c:dPt>
            <c:idx val="6"/>
            <c:invertIfNegative val="0"/>
            <c:bubble3D val="0"/>
            <c:spPr>
              <a:solidFill>
                <a:srgbClr val="F5F5AA">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D-BE12-4AE1-8D9C-7148AF836118}"/>
              </c:ext>
            </c:extLst>
          </c:dPt>
          <c:dPt>
            <c:idx val="7"/>
            <c:invertIfNegative val="0"/>
            <c:bubble3D val="0"/>
            <c:spPr>
              <a:solidFill>
                <a:srgbClr val="FF8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F-BE12-4AE1-8D9C-7148AF836118}"/>
              </c:ext>
            </c:extLst>
          </c:dPt>
          <c:dPt>
            <c:idx val="8"/>
            <c:invertIfNegative val="0"/>
            <c:bubble3D val="0"/>
            <c:spPr>
              <a:solidFill>
                <a:srgbClr val="AF00F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11-BE12-4AE1-8D9C-7148AF83611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Sheet1!$AB$7:$AB$15</c:f>
              <c:strCache>
                <c:ptCount val="9"/>
                <c:pt idx="0">
                  <c:v>Intertidal Inundated Flats with Wetlands</c:v>
                </c:pt>
                <c:pt idx="1">
                  <c:v>Inundated Tundra Flats and Polygons</c:v>
                </c:pt>
                <c:pt idx="2">
                  <c:v>Medium Tundra Cliffs</c:v>
                </c:pt>
                <c:pt idx="3">
                  <c:v>Very Low Tundra Cliffs with Ice Wedge Polygons</c:v>
                </c:pt>
                <c:pt idx="4">
                  <c:v>Medium Tundra Cliffs with Ice Wedge Polygons</c:v>
                </c:pt>
                <c:pt idx="5">
                  <c:v>Very Low Tundra Cliffs</c:v>
                </c:pt>
                <c:pt idx="6">
                  <c:v>Barrier Beaches and Sandspits</c:v>
                </c:pt>
                <c:pt idx="7">
                  <c:v>Low Tundra Cliffs</c:v>
                </c:pt>
                <c:pt idx="8">
                  <c:v>Low Tundra Ciffs with Ice Wedge Polygons</c:v>
                </c:pt>
              </c:strCache>
            </c:strRef>
          </c:cat>
          <c:val>
            <c:numRef>
              <c:f>Sheet1!$AC$7:$AC$15</c:f>
              <c:numCache>
                <c:formatCode>0.00</c:formatCode>
                <c:ptCount val="9"/>
                <c:pt idx="0">
                  <c:v>-2.0950051072522995</c:v>
                </c:pt>
                <c:pt idx="1">
                  <c:v>-1.5181277813095948</c:v>
                </c:pt>
                <c:pt idx="2">
                  <c:v>-1.2087115839243516</c:v>
                </c:pt>
                <c:pt idx="3">
                  <c:v>-1.1724835164835123</c:v>
                </c:pt>
                <c:pt idx="4">
                  <c:v>-0.97909090909090923</c:v>
                </c:pt>
                <c:pt idx="5">
                  <c:v>-0.84930697674418387</c:v>
                </c:pt>
                <c:pt idx="6">
                  <c:v>-0.81436846038864041</c:v>
                </c:pt>
                <c:pt idx="7">
                  <c:v>-0.71218135700698071</c:v>
                </c:pt>
                <c:pt idx="8">
                  <c:v>-0.58144992526158346</c:v>
                </c:pt>
              </c:numCache>
            </c:numRef>
          </c:val>
          <c:extLst>
            <c:ext xmlns:c16="http://schemas.microsoft.com/office/drawing/2014/chart" uri="{C3380CC4-5D6E-409C-BE32-E72D297353CC}">
              <c16:uniqueId val="{00000012-BE12-4AE1-8D9C-7148AF836118}"/>
            </c:ext>
          </c:extLst>
        </c:ser>
        <c:dLbls>
          <c:dLblPos val="inEnd"/>
          <c:showLegendKey val="0"/>
          <c:showVal val="1"/>
          <c:showCatName val="0"/>
          <c:showSerName val="0"/>
          <c:showPercent val="0"/>
          <c:showBubbleSize val="0"/>
        </c:dLbls>
        <c:gapWidth val="65"/>
        <c:axId val="688059024"/>
        <c:axId val="688061320"/>
      </c:barChart>
      <c:catAx>
        <c:axId val="688059024"/>
        <c:scaling>
          <c:orientation val="maxMin"/>
        </c:scaling>
        <c:delete val="0"/>
        <c:axPos val="r"/>
        <c:numFmt formatCode="General" sourceLinked="1"/>
        <c:majorTickMark val="none"/>
        <c:minorTickMark val="none"/>
        <c:tickLblPos val="high"/>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pt-PT"/>
          </a:p>
        </c:txPr>
        <c:crossAx val="688061320"/>
        <c:crosses val="autoZero"/>
        <c:auto val="1"/>
        <c:lblAlgn val="ctr"/>
        <c:lblOffset val="100"/>
        <c:noMultiLvlLbl val="0"/>
      </c:catAx>
      <c:valAx>
        <c:axId val="688061320"/>
        <c:scaling>
          <c:orientation val="maxMin"/>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high"/>
        <c:spPr>
          <a:noFill/>
          <a:ln>
            <a:noFill/>
          </a:ln>
          <a:effectLst/>
        </c:spPr>
        <c:txPr>
          <a:bodyPr rot="-60000000" spcFirstLastPara="1" vertOverflow="ellipsis" vert="horz" wrap="square" anchor="b" anchorCtr="1"/>
          <a:lstStyle/>
          <a:p>
            <a:pPr>
              <a:defRPr sz="1100" b="0" i="0" u="none" strike="noStrike" kern="1200" baseline="0">
                <a:solidFill>
                  <a:schemeClr val="dk1">
                    <a:lumMod val="75000"/>
                    <a:lumOff val="25000"/>
                  </a:schemeClr>
                </a:solidFill>
                <a:latin typeface="+mn-lt"/>
                <a:ea typeface="+mn-ea"/>
                <a:cs typeface="+mn-cs"/>
              </a:defRPr>
            </a:pPr>
            <a:endParaRPr lang="pt-PT"/>
          </a:p>
        </c:txPr>
        <c:crossAx val="6880590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dk1">
          <a:lumMod val="25000"/>
          <a:lumOff val="75000"/>
        </a:schemeClr>
      </a:solidFill>
      <a:round/>
    </a:ln>
    <a:effectLst/>
  </c:spPr>
  <c:txPr>
    <a:bodyPr/>
    <a:lstStyle/>
    <a:p>
      <a:pPr>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200" b="1" i="0" baseline="0">
                <a:effectLst/>
              </a:rPr>
              <a:t>EPR Average Value per Backshore Group Morphology Classification</a:t>
            </a:r>
            <a:endParaRPr lang="en-CA" sz="120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pt-PT"/>
        </a:p>
      </c:txPr>
    </c:title>
    <c:autoTitleDeleted val="0"/>
    <c:plotArea>
      <c:layout>
        <c:manualLayout>
          <c:layoutTarget val="inner"/>
          <c:xMode val="edge"/>
          <c:yMode val="edge"/>
          <c:x val="3.8946376101757149E-2"/>
          <c:y val="0.17147485695251136"/>
          <c:w val="0.61827310255349277"/>
          <c:h val="0.69953237470413954"/>
        </c:manualLayout>
      </c:layout>
      <c:barChart>
        <c:barDir val="bar"/>
        <c:grouping val="clustered"/>
        <c:varyColors val="1"/>
        <c:ser>
          <c:idx val="0"/>
          <c:order val="0"/>
          <c:tx>
            <c:strRef>
              <c:f>Sheet1!$AC$6</c:f>
              <c:strCache>
                <c:ptCount val="1"/>
                <c:pt idx="0">
                  <c:v>EPR Average Value</c:v>
                </c:pt>
              </c:strCache>
            </c:strRef>
          </c:tx>
          <c:invertIfNegative val="0"/>
          <c:dPt>
            <c:idx val="0"/>
            <c:invertIfNegative val="0"/>
            <c:bubble3D val="0"/>
            <c:spPr>
              <a:solidFill>
                <a:srgbClr val="00FF64">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1-65BA-4F03-9488-58FD050B8B55}"/>
              </c:ext>
            </c:extLst>
          </c:dPt>
          <c:dPt>
            <c:idx val="1"/>
            <c:invertIfNegative val="0"/>
            <c:bubble3D val="0"/>
            <c:spPr>
              <a:solidFill>
                <a:srgbClr val="AF00F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3-65BA-4F03-9488-58FD050B8B55}"/>
              </c:ext>
            </c:extLst>
          </c:dPt>
          <c:dPt>
            <c:idx val="2"/>
            <c:invertIfNegative val="0"/>
            <c:bubble3D val="0"/>
            <c:spPr>
              <a:solidFill>
                <a:srgbClr val="FF8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5-65BA-4F03-9488-58FD050B8B55}"/>
              </c:ext>
            </c:extLst>
          </c:dPt>
          <c:dPt>
            <c:idx val="3"/>
            <c:invertIfNegative val="0"/>
            <c:bubble3D val="0"/>
            <c:spPr>
              <a:solidFill>
                <a:srgbClr val="F5F5AA">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7-65BA-4F03-9488-58FD050B8B5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Sheet1!$AB$30:$AB$33</c:f>
              <c:strCache>
                <c:ptCount val="4"/>
                <c:pt idx="0">
                  <c:v>Tundra Flats</c:v>
                </c:pt>
                <c:pt idx="1">
                  <c:v>Cliffs with Ice Wedge Polygons</c:v>
                </c:pt>
                <c:pt idx="2">
                  <c:v>Cliffs without Ice Wedge Polygons</c:v>
                </c:pt>
                <c:pt idx="3">
                  <c:v>Barrier Beaches and Sandspits</c:v>
                </c:pt>
              </c:strCache>
            </c:strRef>
          </c:cat>
          <c:val>
            <c:numRef>
              <c:f>Sheet1!$AC$30:$AC$33</c:f>
              <c:numCache>
                <c:formatCode>0.00</c:formatCode>
                <c:ptCount val="4"/>
                <c:pt idx="0">
                  <c:v>-1.6550399999999974</c:v>
                </c:pt>
                <c:pt idx="1">
                  <c:v>-1.0559061583577691</c:v>
                </c:pt>
                <c:pt idx="2">
                  <c:v>-0.83383253012048197</c:v>
                </c:pt>
                <c:pt idx="3">
                  <c:v>-0.81436846038864041</c:v>
                </c:pt>
              </c:numCache>
            </c:numRef>
          </c:val>
          <c:extLst>
            <c:ext xmlns:c16="http://schemas.microsoft.com/office/drawing/2014/chart" uri="{C3380CC4-5D6E-409C-BE32-E72D297353CC}">
              <c16:uniqueId val="{00000008-65BA-4F03-9488-58FD050B8B55}"/>
            </c:ext>
          </c:extLst>
        </c:ser>
        <c:dLbls>
          <c:dLblPos val="outEnd"/>
          <c:showLegendKey val="0"/>
          <c:showVal val="1"/>
          <c:showCatName val="0"/>
          <c:showSerName val="0"/>
          <c:showPercent val="0"/>
          <c:showBubbleSize val="0"/>
        </c:dLbls>
        <c:gapWidth val="150"/>
        <c:axId val="688059024"/>
        <c:axId val="688061320"/>
      </c:barChart>
      <c:catAx>
        <c:axId val="688059024"/>
        <c:scaling>
          <c:orientation val="maxMin"/>
        </c:scaling>
        <c:delete val="1"/>
        <c:axPos val="r"/>
        <c:numFmt formatCode="General" sourceLinked="1"/>
        <c:majorTickMark val="none"/>
        <c:minorTickMark val="none"/>
        <c:tickLblPos val="high"/>
        <c:crossAx val="688061320"/>
        <c:crosses val="autoZero"/>
        <c:auto val="1"/>
        <c:lblAlgn val="ctr"/>
        <c:lblOffset val="100"/>
        <c:noMultiLvlLbl val="0"/>
      </c:catAx>
      <c:valAx>
        <c:axId val="688061320"/>
        <c:scaling>
          <c:orientation val="maxMin"/>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high"/>
        <c:spPr>
          <a:noFill/>
          <a:ln>
            <a:noFill/>
          </a:ln>
          <a:effectLst/>
        </c:spPr>
        <c:txPr>
          <a:bodyPr rot="-60000000" spcFirstLastPara="1" vertOverflow="ellipsis" vert="horz" wrap="square" anchor="b" anchorCtr="1"/>
          <a:lstStyle/>
          <a:p>
            <a:pPr>
              <a:defRPr sz="1100" b="0" i="0" u="none" strike="noStrike" kern="1200" baseline="0">
                <a:solidFill>
                  <a:schemeClr val="dk1">
                    <a:lumMod val="75000"/>
                    <a:lumOff val="25000"/>
                  </a:schemeClr>
                </a:solidFill>
                <a:latin typeface="+mn-lt"/>
                <a:ea typeface="+mn-ea"/>
                <a:cs typeface="+mn-cs"/>
              </a:defRPr>
            </a:pPr>
            <a:endParaRPr lang="pt-PT"/>
          </a:p>
        </c:txPr>
        <c:crossAx val="688059024"/>
        <c:crosses val="autoZero"/>
        <c:crossBetween val="between"/>
      </c:valAx>
      <c:spPr>
        <a:noFill/>
        <a:ln w="25400">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300" b="0" i="0" u="none" strike="noStrike" kern="1200" baseline="0">
              <a:solidFill>
                <a:schemeClr val="dk1">
                  <a:lumMod val="75000"/>
                  <a:lumOff val="25000"/>
                </a:schemeClr>
              </a:solidFill>
              <a:latin typeface="+mn-lt"/>
              <a:ea typeface="+mn-ea"/>
              <a:cs typeface="+mn-cs"/>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dk1">
          <a:lumMod val="25000"/>
          <a:lumOff val="75000"/>
        </a:schemeClr>
      </a:solidFill>
      <a:round/>
    </a:ln>
    <a:effectLst/>
  </c:spPr>
  <c:txPr>
    <a:bodyPr/>
    <a:lstStyle/>
    <a:p>
      <a:pPr>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dirty="0">
                <a:latin typeface="Arial" panose="020B0604020202020204" pitchFamily="34" charset="0"/>
                <a:cs typeface="Arial" panose="020B0604020202020204" pitchFamily="34" charset="0"/>
              </a:rPr>
              <a:t>EPR Average Value per</a:t>
            </a:r>
            <a:r>
              <a:rPr lang="en-US" sz="1400" baseline="0" dirty="0">
                <a:latin typeface="Arial" panose="020B0604020202020204" pitchFamily="34" charset="0"/>
                <a:cs typeface="Arial" panose="020B0604020202020204" pitchFamily="34" charset="0"/>
              </a:rPr>
              <a:t> Foreshore Morphology Classification</a:t>
            </a:r>
            <a:endParaRPr lang="en-US" sz="1400" dirty="0">
              <a:latin typeface="Arial" panose="020B0604020202020204" pitchFamily="34" charset="0"/>
              <a:cs typeface="Arial" panose="020B0604020202020204" pitchFamily="34" charset="0"/>
            </a:endParaRPr>
          </a:p>
        </c:rich>
      </c:tx>
      <c:layout>
        <c:manualLayout>
          <c:xMode val="edge"/>
          <c:yMode val="edge"/>
          <c:x val="0.1635308745512222"/>
          <c:y val="5.425806886949157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pt-PT"/>
        </a:p>
      </c:txPr>
    </c:title>
    <c:autoTitleDeleted val="0"/>
    <c:plotArea>
      <c:layout>
        <c:manualLayout>
          <c:layoutTarget val="inner"/>
          <c:xMode val="edge"/>
          <c:yMode val="edge"/>
          <c:x val="0.22655464635275632"/>
          <c:y val="0.21607175726410821"/>
          <c:w val="0.70419777952141238"/>
          <c:h val="0.62130571340920049"/>
        </c:manualLayout>
      </c:layout>
      <c:barChart>
        <c:barDir val="bar"/>
        <c:grouping val="clustered"/>
        <c:varyColors val="1"/>
        <c:ser>
          <c:idx val="0"/>
          <c:order val="0"/>
          <c:tx>
            <c:strRef>
              <c:f>Sheet1!$AB$6</c:f>
              <c:strCache>
                <c:ptCount val="1"/>
                <c:pt idx="0">
                  <c:v>EPR Average Value</c:v>
                </c:pt>
              </c:strCache>
            </c:strRef>
          </c:tx>
          <c:invertIfNegative val="0"/>
          <c:dPt>
            <c:idx val="0"/>
            <c:invertIfNegative val="0"/>
            <c:bubble3D val="0"/>
            <c:spPr>
              <a:solidFill>
                <a:srgbClr val="0096FF">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1-951F-4236-B61E-10D2B8E27CB4}"/>
              </c:ext>
            </c:extLst>
          </c:dPt>
          <c:dPt>
            <c:idx val="1"/>
            <c:invertIfNegative val="0"/>
            <c:bubble3D val="0"/>
            <c:spPr>
              <a:solidFill>
                <a:srgbClr val="C80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3-951F-4236-B61E-10D2B8E27CB4}"/>
              </c:ext>
            </c:extLst>
          </c:dPt>
          <c:dPt>
            <c:idx val="2"/>
            <c:invertIfNegative val="0"/>
            <c:bubble3D val="0"/>
            <c:spPr>
              <a:solidFill>
                <a:srgbClr val="E6E632">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5-951F-4236-B61E-10D2B8E27CB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85000"/>
                        <a:lumOff val="15000"/>
                      </a:schemeClr>
                    </a:solidFill>
                    <a:latin typeface="+mn-lt"/>
                    <a:ea typeface="+mn-ea"/>
                    <a:cs typeface="+mn-cs"/>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Sheet1!$AA$19:$AA$21</c:f>
              <c:strCache>
                <c:ptCount val="3"/>
                <c:pt idx="0">
                  <c:v>Tundra Flats</c:v>
                </c:pt>
                <c:pt idx="1">
                  <c:v>Tundra Bluffs</c:v>
                </c:pt>
                <c:pt idx="2">
                  <c:v>Beaches</c:v>
                </c:pt>
              </c:strCache>
            </c:strRef>
          </c:cat>
          <c:val>
            <c:numRef>
              <c:f>Sheet1!$AB$19:$AB$21</c:f>
              <c:numCache>
                <c:formatCode>0.00</c:formatCode>
                <c:ptCount val="3"/>
                <c:pt idx="0">
                  <c:v>-1.739360297152291</c:v>
                </c:pt>
                <c:pt idx="1">
                  <c:v>-1.0345767790262232</c:v>
                </c:pt>
                <c:pt idx="2">
                  <c:v>-0.76111385008673671</c:v>
                </c:pt>
              </c:numCache>
            </c:numRef>
          </c:val>
          <c:extLst>
            <c:ext xmlns:c16="http://schemas.microsoft.com/office/drawing/2014/chart" uri="{C3380CC4-5D6E-409C-BE32-E72D297353CC}">
              <c16:uniqueId val="{00000006-951F-4236-B61E-10D2B8E27CB4}"/>
            </c:ext>
          </c:extLst>
        </c:ser>
        <c:dLbls>
          <c:dLblPos val="inEnd"/>
          <c:showLegendKey val="0"/>
          <c:showVal val="1"/>
          <c:showCatName val="0"/>
          <c:showSerName val="0"/>
          <c:showPercent val="0"/>
          <c:showBubbleSize val="0"/>
        </c:dLbls>
        <c:gapWidth val="65"/>
        <c:axId val="688059024"/>
        <c:axId val="688061320"/>
      </c:barChart>
      <c:catAx>
        <c:axId val="688059024"/>
        <c:scaling>
          <c:orientation val="maxMin"/>
        </c:scaling>
        <c:delete val="0"/>
        <c:axPos val="r"/>
        <c:numFmt formatCode="General" sourceLinked="1"/>
        <c:majorTickMark val="none"/>
        <c:minorTickMark val="none"/>
        <c:tickLblPos val="high"/>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pt-PT"/>
          </a:p>
        </c:txPr>
        <c:crossAx val="688061320"/>
        <c:crosses val="autoZero"/>
        <c:auto val="1"/>
        <c:lblAlgn val="ctr"/>
        <c:lblOffset val="100"/>
        <c:noMultiLvlLbl val="0"/>
      </c:catAx>
      <c:valAx>
        <c:axId val="688061320"/>
        <c:scaling>
          <c:orientation val="maxMin"/>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high"/>
        <c:spPr>
          <a:noFill/>
          <a:ln>
            <a:noFill/>
          </a:ln>
          <a:effectLst/>
        </c:spPr>
        <c:txPr>
          <a:bodyPr rot="-60000000" spcFirstLastPara="1" vertOverflow="ellipsis" vert="horz" wrap="square" anchor="b" anchorCtr="1"/>
          <a:lstStyle/>
          <a:p>
            <a:pPr>
              <a:defRPr sz="1100" b="0" i="0" u="none" strike="noStrike" kern="1200" baseline="0">
                <a:solidFill>
                  <a:schemeClr val="dk1">
                    <a:lumMod val="75000"/>
                    <a:lumOff val="25000"/>
                  </a:schemeClr>
                </a:solidFill>
                <a:latin typeface="+mn-lt"/>
                <a:ea typeface="+mn-ea"/>
                <a:cs typeface="+mn-cs"/>
              </a:defRPr>
            </a:pPr>
            <a:endParaRPr lang="pt-PT"/>
          </a:p>
        </c:txPr>
        <c:crossAx val="6880590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lumMod val="95000"/>
      </a:srgbClr>
    </a:solidFill>
    <a:ln w="9525" cap="flat" cmpd="sng" algn="ctr">
      <a:solidFill>
        <a:schemeClr val="dk1">
          <a:lumMod val="25000"/>
          <a:lumOff val="75000"/>
        </a:schemeClr>
      </a:solidFill>
      <a:round/>
    </a:ln>
    <a:effectLst/>
  </c:spPr>
  <c:txPr>
    <a:bodyPr/>
    <a:lstStyle/>
    <a:p>
      <a:pPr>
        <a:defRPr/>
      </a:pPr>
      <a:endParaRPr lang="pt-P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2B8CB-9CB8-4342-9D06-6A9D6B39358A}" type="datetimeFigureOut">
              <a:rPr lang="pt-PT" smtClean="0"/>
              <a:t>02/06/2022</a:t>
            </a:fld>
            <a:endParaRPr lang="pt-PT"/>
          </a:p>
        </p:txBody>
      </p:sp>
      <p:sp>
        <p:nvSpPr>
          <p:cNvPr id="4" name="Marcador de Posição da Imagem do Diapositivo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DCD48-F065-4D18-90A1-06F2F80805A6}" type="slidenum">
              <a:rPr lang="pt-PT" smtClean="0"/>
              <a:t>‹nº›</a:t>
            </a:fld>
            <a:endParaRPr lang="pt-PT"/>
          </a:p>
        </p:txBody>
      </p:sp>
    </p:spTree>
    <p:extLst>
      <p:ext uri="{BB962C8B-B14F-4D97-AF65-F5344CB8AC3E}">
        <p14:creationId xmlns:p14="http://schemas.microsoft.com/office/powerpoint/2010/main" val="361290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6F2C7C58-B3C2-4966-A087-2EE28F612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5F93CC86-4DFF-4CDF-9407-80EAC2088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r>
              <a:rPr lang="en-CA" sz="1000" dirty="0">
                <a:solidFill>
                  <a:schemeClr val="bg2"/>
                </a:solidFill>
                <a:effectLst/>
                <a:latin typeface="Bierstadt" panose="020B0004020202020204" pitchFamily="34" charset="0"/>
                <a:ea typeface="Calibri" panose="020F0502020204030204" pitchFamily="34" charset="0"/>
              </a:rPr>
              <a:t>Arctic’s Coastlines comprise of permafrost w/ high carbon content in this frozen </a:t>
            </a:r>
            <a:r>
              <a:rPr lang="en-CA" sz="1000" i="1" dirty="0">
                <a:solidFill>
                  <a:schemeClr val="bg2"/>
                </a:solidFill>
                <a:effectLst/>
                <a:latin typeface="Bierstadt" panose="020B0004020202020204" pitchFamily="34" charset="0"/>
                <a:ea typeface="Calibri" panose="020F0502020204030204" pitchFamily="34" charset="0"/>
              </a:rPr>
              <a:t>stasis</a:t>
            </a:r>
            <a:r>
              <a:rPr lang="en-CA" sz="1000" dirty="0">
                <a:solidFill>
                  <a:schemeClr val="bg2"/>
                </a:solidFill>
                <a:effectLst/>
                <a:latin typeface="Bierstadt" panose="020B0004020202020204" pitchFamily="34" charset="0"/>
                <a:ea typeface="Calibri" panose="020F0502020204030204" pitchFamily="34" charset="0"/>
              </a:rPr>
              <a:t> has been a hindrance for the decomposition of organic matter built up over hundreds to thousands of years </a:t>
            </a:r>
          </a:p>
          <a:p>
            <a:pPr marL="285750" indent="-285750">
              <a:buFont typeface="Arial" panose="020B0604020202020204" pitchFamily="34" charset="0"/>
              <a:buChar char="•"/>
            </a:pPr>
            <a:r>
              <a:rPr lang="en-CA" sz="1000" dirty="0">
                <a:solidFill>
                  <a:schemeClr val="bg2"/>
                </a:solidFill>
                <a:latin typeface="Bierstadt" panose="020B0004020202020204" pitchFamily="34" charset="0"/>
                <a:ea typeface="Calibri" panose="020F0502020204030204" pitchFamily="34" charset="0"/>
              </a:rPr>
              <a:t>Coastal Erosion enhances permafrost thaw through its decohesion</a:t>
            </a:r>
          </a:p>
          <a:p>
            <a:pPr marL="285750" indent="-285750">
              <a:buFont typeface="Arial" panose="020B0604020202020204" pitchFamily="34" charset="0"/>
              <a:buChar char="•"/>
            </a:pPr>
            <a:r>
              <a:rPr lang="en-CA" sz="1200" b="0" i="0" u="none" strike="noStrike" baseline="0" dirty="0">
                <a:solidFill>
                  <a:srgbClr val="000000"/>
                </a:solidFill>
                <a:latin typeface="Arial" panose="020B0604020202020204" pitchFamily="34" charset="0"/>
              </a:rPr>
              <a:t>Climate warming is inducing the subaerial degradation of permafrost and increasing land to sea sediment transportation. Thus, through the upscale of these local and regional coastal studies, it is possible to better understand the dynamics of Arctic permafrost coasts, helping to constrain Earth System and Climate Models. </a:t>
            </a:r>
            <a:endParaRPr lang="en-CA" sz="1000" dirty="0">
              <a:solidFill>
                <a:schemeClr val="bg2"/>
              </a:solidFill>
              <a:latin typeface="Bierstadt" panose="020B0004020202020204" pitchFamily="34" charset="0"/>
              <a:ea typeface="Calibri" panose="020F0502020204030204" pitchFamily="34" charset="0"/>
            </a:endParaRPr>
          </a:p>
          <a:p>
            <a:endParaRPr lang="de-DE" altLang="en-US" sz="1200" kern="1200" dirty="0">
              <a:solidFill>
                <a:schemeClr val="tx1"/>
              </a:solidFill>
              <a:effectLst/>
              <a:latin typeface="+mn-lt"/>
              <a:ea typeface="+mn-ea"/>
              <a:cs typeface="+mn-cs"/>
            </a:endParaRPr>
          </a:p>
        </p:txBody>
      </p:sp>
      <p:sp>
        <p:nvSpPr>
          <p:cNvPr id="28676" name="Foliennummernplatzhalter 3">
            <a:extLst>
              <a:ext uri="{FF2B5EF4-FFF2-40B4-BE49-F238E27FC236}">
                <a16:creationId xmlns:a16="http://schemas.microsoft.com/office/drawing/2014/main" id="{53FEB721-BA70-4598-ABE5-CB37D8AD7B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C363972-08AA-4C06-9E30-8565D52F6D76}"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CA" sz="1100" b="0" i="0" u="none" strike="noStrike" dirty="0">
                <a:solidFill>
                  <a:srgbClr val="000000"/>
                </a:solidFill>
                <a:effectLst/>
                <a:latin typeface="Calibri" panose="020F0502020204030204" pitchFamily="34" charset="0"/>
              </a:rPr>
              <a:t>Arctic permafrost coasts comprise more than 30% of Earth's coastlines. Under current climate change predictions, Arctic coastlines are likely to become one of the most impacted environments on Earth. Coastal retreat is widespread along coastlines throughout the Arctic Ocean, being one of the main processes degrading permafrost and releasing large amounts of sediment, organic matter, and nutrients to the ocean and the atmosphere</a:t>
            </a:r>
            <a:endParaRPr lang="en-CA" sz="1100" b="0" dirty="0">
              <a:effectLst/>
            </a:endParaRPr>
          </a:p>
          <a:p>
            <a:pPr rtl="0">
              <a:spcBef>
                <a:spcPts val="0"/>
              </a:spcBef>
              <a:spcAft>
                <a:spcPts val="0"/>
              </a:spcAft>
            </a:pPr>
            <a:r>
              <a:rPr lang="en-CA" sz="1100" b="0" i="0" u="none" strike="noStrike" dirty="0">
                <a:solidFill>
                  <a:srgbClr val="000000"/>
                </a:solidFill>
                <a:effectLst/>
                <a:latin typeface="Calibri" panose="020F0502020204030204" pitchFamily="34" charset="0"/>
              </a:rPr>
              <a:t>Recent coastal change processes are enhanced by reduction of sea ice extent, subsiding and warming permafrost landscapes, along with increasing open water periods, storminess, air and sea surface temperatures and absolute and relative sea level rise.</a:t>
            </a:r>
            <a:endParaRPr lang="en-CA" sz="1100" b="0" dirty="0">
              <a:effectLst/>
            </a:endParaRPr>
          </a:p>
          <a:p>
            <a:endParaRPr lang="en-CA" dirty="0"/>
          </a:p>
        </p:txBody>
      </p:sp>
      <p:sp>
        <p:nvSpPr>
          <p:cNvPr id="4" name="Slide Number Placeholder 3"/>
          <p:cNvSpPr>
            <a:spLocks noGrp="1"/>
          </p:cNvSpPr>
          <p:nvPr>
            <p:ph type="sldNum" sz="quarter" idx="5"/>
          </p:nvPr>
        </p:nvSpPr>
        <p:spPr/>
        <p:txBody>
          <a:bodyPr/>
          <a:lstStyle/>
          <a:p>
            <a:fld id="{AA3DCD48-F065-4D18-90A1-06F2F80805A6}" type="slidenum">
              <a:rPr lang="pt-PT" smtClean="0"/>
              <a:t>2</a:t>
            </a:fld>
            <a:endParaRPr lang="pt-PT"/>
          </a:p>
        </p:txBody>
      </p:sp>
    </p:spTree>
    <p:extLst>
      <p:ext uri="{BB962C8B-B14F-4D97-AF65-F5344CB8AC3E}">
        <p14:creationId xmlns:p14="http://schemas.microsoft.com/office/powerpoint/2010/main" val="166430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CA" sz="1100" dirty="0">
                <a:latin typeface="Bierstadt" panose="020B0004020202020204" pitchFamily="34" charset="0"/>
              </a:rPr>
              <a:t>The Tuktoyaktuk Peninsula is located in the Inuvik Region of the Northwestern Territories of Canada, in the Inuvialuit Settlement Region.</a:t>
            </a:r>
          </a:p>
          <a:p>
            <a:pPr marL="0" indent="0" algn="just">
              <a:buFont typeface="Arial" panose="020B0604020202020204" pitchFamily="34" charset="0"/>
              <a:buNone/>
            </a:pPr>
            <a:r>
              <a:rPr lang="en-CA" sz="1100" dirty="0">
                <a:latin typeface="Bierstadt" panose="020B0004020202020204" pitchFamily="34" charset="0"/>
              </a:rPr>
              <a:t>Kugmalit Bay to the west, Beaufort Sea Coast to the north, Liverpool Bay to the east and Eskimo lakes to the south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2"/>
                </a:solidFill>
                <a:latin typeface="Bierstadt" panose="020B0004020202020204" pitchFamily="34" charset="0"/>
                <a:ea typeface="Calibri" panose="020F0502020204030204" pitchFamily="34" charset="0"/>
              </a:rPr>
              <a:t>Lowland composed of Holocene to Late Pleistocene (Wisconsinan Glaciation) sediments, overlaying continuous ice-rich permafrost.</a:t>
            </a:r>
            <a:endParaRPr lang="en-CA" sz="1100" dirty="0">
              <a:latin typeface="Bierstadt"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2"/>
                </a:solidFill>
                <a:latin typeface="Bierstadt" panose="020B0004020202020204" pitchFamily="34" charset="0"/>
              </a:rPr>
              <a:t>High ground Ice content, </a:t>
            </a:r>
            <a:r>
              <a:rPr lang="en-CA" sz="1100" dirty="0">
                <a:effectLst/>
                <a:latin typeface="Bierstadt" panose="020B0004020202020204" pitchFamily="34" charset="0"/>
                <a:ea typeface="Calibri" panose="020F0502020204030204" pitchFamily="34" charset="0"/>
                <a:cs typeface="Times New Roman" panose="02020603050405020304" pitchFamily="18" charset="0"/>
              </a:rPr>
              <a:t>being more vulnerable to thaw and erosion as temperature increases </a:t>
            </a:r>
            <a:endParaRPr lang="en-CA" sz="1100" dirty="0">
              <a:latin typeface="Bierstadt"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2"/>
                </a:solidFill>
                <a:latin typeface="Bierstadt" panose="020B0004020202020204" pitchFamily="34" charset="0"/>
                <a:ea typeface="Calibri" panose="020F0502020204030204" pitchFamily="34" charset="0"/>
              </a:rPr>
              <a:t>Thermokarst lakes expanded from ancient river channels, abandoned throughout the Laurentide deglaciation and partially layered by eolian sand formations during the last glacial and early Holocene.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i="0" u="none" strike="noStrike" baseline="0" dirty="0">
                <a:solidFill>
                  <a:schemeClr val="bg2"/>
                </a:solidFill>
                <a:latin typeface="Bierstadt" panose="020B0004020202020204" pitchFamily="34" charset="0"/>
                <a:ea typeface="Calibri" panose="020F0502020204030204" pitchFamily="34" charset="0"/>
              </a:rPr>
              <a:t>Study area from </a:t>
            </a:r>
            <a:r>
              <a:rPr lang="en-CA" sz="1100" b="0" i="0" u="none" strike="noStrike" baseline="0" dirty="0" err="1">
                <a:solidFill>
                  <a:schemeClr val="bg2"/>
                </a:solidFill>
                <a:latin typeface="Bierstadt" panose="020B0004020202020204" pitchFamily="34" charset="0"/>
                <a:ea typeface="Calibri" panose="020F0502020204030204" pitchFamily="34" charset="0"/>
              </a:rPr>
              <a:t>Tuk</a:t>
            </a:r>
            <a:r>
              <a:rPr lang="en-CA" sz="1100" b="0" i="0" u="none" strike="noStrike" baseline="0" dirty="0">
                <a:solidFill>
                  <a:schemeClr val="bg2"/>
                </a:solidFill>
                <a:latin typeface="Bierstadt" panose="020B0004020202020204" pitchFamily="34" charset="0"/>
                <a:ea typeface="Calibri" panose="020F0502020204030204" pitchFamily="34" charset="0"/>
              </a:rPr>
              <a:t> Harbour to Cape Dalhousie (Kugmalit Bay and Beaufort Sea coast)</a:t>
            </a:r>
            <a:endParaRPr lang="en-CA" sz="1100" b="0" i="0" u="none" strike="noStrike" baseline="0" dirty="0">
              <a:solidFill>
                <a:srgbClr val="000000"/>
              </a:solidFill>
              <a:latin typeface="Arial" panose="020B060402020202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AA3DCD48-F065-4D18-90A1-06F2F80805A6}" type="slidenum">
              <a:rPr lang="pt-PT" smtClean="0"/>
              <a:t>3</a:t>
            </a:fld>
            <a:endParaRPr lang="pt-PT"/>
          </a:p>
        </p:txBody>
      </p:sp>
    </p:spTree>
    <p:extLst>
      <p:ext uri="{BB962C8B-B14F-4D97-AF65-F5344CB8AC3E}">
        <p14:creationId xmlns:p14="http://schemas.microsoft.com/office/powerpoint/2010/main" val="87708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14000"/>
              </a:lnSpc>
              <a:spcAft>
                <a:spcPts val="600"/>
              </a:spcAft>
              <a:buFont typeface="Arial" panose="020B0604020202020204" pitchFamily="34" charset="0"/>
              <a:buChar char="•"/>
            </a:pPr>
            <a:r>
              <a:rPr lang="en-US" sz="1200" dirty="0">
                <a:solidFill>
                  <a:srgbClr val="1482A5"/>
                </a:solidFill>
                <a:latin typeface="Bierstadt" panose="020B0004020202020204" pitchFamily="34" charset="0"/>
                <a:sym typeface="Montserrat Light"/>
              </a:rPr>
              <a:t>Airbus CNES/Pleaides 2020 Imagery: its persistent-mode enables sequence image capturing over 12 images, 8 s apart with 0.5m resolution at a regional scale; this level of detail has allowed to study the Arctic’s coastlines in a further detail and accuracy.</a:t>
            </a:r>
          </a:p>
          <a:p>
            <a:pPr marL="342900" indent="-342900" algn="just">
              <a:lnSpc>
                <a:spcPct val="114000"/>
              </a:lnSpc>
              <a:spcAft>
                <a:spcPts val="600"/>
              </a:spcAft>
              <a:buFont typeface="Arial" panose="020B0604020202020204" pitchFamily="34" charset="0"/>
              <a:buChar char="•"/>
            </a:pPr>
            <a:r>
              <a:rPr lang="en-US" sz="1200" dirty="0">
                <a:solidFill>
                  <a:srgbClr val="1482A5"/>
                </a:solidFill>
                <a:latin typeface="Bierstadt" panose="020B0004020202020204" pitchFamily="34" charset="0"/>
                <a:sym typeface="Montserrat Light"/>
              </a:rPr>
              <a:t>The Historical Photos were provided by the Natural Resources Canada, on which an orthorectification was made (0.76m).</a:t>
            </a:r>
          </a:p>
          <a:p>
            <a:pPr marL="342900" indent="-342900" algn="just">
              <a:lnSpc>
                <a:spcPct val="114000"/>
              </a:lnSpc>
              <a:spcAft>
                <a:spcPts val="600"/>
              </a:spcAft>
              <a:buFont typeface="Arial" panose="020B0604020202020204" pitchFamily="34" charset="0"/>
              <a:buChar char="•"/>
            </a:pPr>
            <a:r>
              <a:rPr lang="en-US" sz="1200" dirty="0">
                <a:solidFill>
                  <a:srgbClr val="1482A5"/>
                </a:solidFill>
                <a:latin typeface="Bierstadt" panose="020B0004020202020204" pitchFamily="34" charset="0"/>
                <a:sym typeface="Montserrat Light"/>
              </a:rPr>
              <a:t>The Coastal Change Rates from 1985 to 2020 were calculated using the DSAS version 5.0 software package and classified by End Point Rate (m/yr).</a:t>
            </a:r>
          </a:p>
        </p:txBody>
      </p:sp>
      <p:sp>
        <p:nvSpPr>
          <p:cNvPr id="4" name="Slide Number Placeholder 3"/>
          <p:cNvSpPr>
            <a:spLocks noGrp="1"/>
          </p:cNvSpPr>
          <p:nvPr>
            <p:ph type="sldNum" sz="quarter" idx="5"/>
          </p:nvPr>
        </p:nvSpPr>
        <p:spPr/>
        <p:txBody>
          <a:bodyPr/>
          <a:lstStyle/>
          <a:p>
            <a:fld id="{AA3DCD48-F065-4D18-90A1-06F2F80805A6}" type="slidenum">
              <a:rPr lang="pt-PT" smtClean="0"/>
              <a:t>4</a:t>
            </a:fld>
            <a:endParaRPr lang="pt-PT"/>
          </a:p>
        </p:txBody>
      </p:sp>
    </p:spTree>
    <p:extLst>
      <p:ext uri="{BB962C8B-B14F-4D97-AF65-F5344CB8AC3E}">
        <p14:creationId xmlns:p14="http://schemas.microsoft.com/office/powerpoint/2010/main" val="196073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600"/>
              </a:spcAft>
            </a:pPr>
            <a:r>
              <a:rPr lang="en-US" sz="1200" dirty="0">
                <a:solidFill>
                  <a:srgbClr val="1482A5"/>
                </a:solidFill>
                <a:latin typeface="Bierstadt" panose="020B0004020202020204" pitchFamily="34" charset="0"/>
                <a:sym typeface="Montserrat Light"/>
              </a:rPr>
              <a:t>Inundated Tundra Flats and Wetlands and Very Low Tundra Cliffs are the prevailing Backshore Coastal Morphology with similar values each (c. 23%).</a:t>
            </a:r>
          </a:p>
          <a:p>
            <a:pPr algn="just">
              <a:lnSpc>
                <a:spcPct val="114000"/>
              </a:lnSpc>
              <a:spcAft>
                <a:spcPts val="600"/>
              </a:spcAft>
            </a:pPr>
            <a:r>
              <a:rPr lang="en-US" sz="1200" dirty="0">
                <a:solidFill>
                  <a:srgbClr val="1482A5"/>
                </a:solidFill>
                <a:latin typeface="Bierstadt" panose="020B0004020202020204" pitchFamily="34" charset="0"/>
                <a:sym typeface="Montserrat Light"/>
              </a:rPr>
              <a:t>Low Tundra Cliffs (15%), Barrier Beaches and Sandspits (c. 14%) and Very Low Degrading Ice Wedge Polygon Network (c. 11%) are the remaining five most extensive classes.</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a:p>
            <a:pPr algn="just">
              <a:lnSpc>
                <a:spcPct val="114000"/>
              </a:lnSpc>
              <a:spcAft>
                <a:spcPts val="600"/>
              </a:spcAft>
            </a:pPr>
            <a:r>
              <a:rPr lang="en-US" sz="1200" dirty="0">
                <a:solidFill>
                  <a:srgbClr val="1482A5"/>
                </a:solidFill>
                <a:latin typeface="Bierstadt" panose="020B0004020202020204" pitchFamily="34" charset="0"/>
                <a:sym typeface="Montserrat Light"/>
              </a:rPr>
              <a:t>Beach (51%) is the predominant Foreshore Morphology in the Tuktoyaktuk Peninsula.</a:t>
            </a:r>
          </a:p>
          <a:p>
            <a:pPr algn="just">
              <a:lnSpc>
                <a:spcPct val="114000"/>
              </a:lnSpc>
              <a:spcAft>
                <a:spcPts val="600"/>
              </a:spcAft>
            </a:pPr>
            <a:r>
              <a:rPr lang="en-US" sz="1200" dirty="0">
                <a:solidFill>
                  <a:srgbClr val="1482A5"/>
                </a:solidFill>
                <a:latin typeface="Bierstadt" panose="020B0004020202020204" pitchFamily="34" charset="0"/>
                <a:sym typeface="Montserrat Light"/>
              </a:rPr>
              <a:t>~34% of the seaward edge is Tundra Flats.</a:t>
            </a:r>
          </a:p>
          <a:p>
            <a:pPr algn="just">
              <a:lnSpc>
                <a:spcPct val="114000"/>
              </a:lnSpc>
              <a:spcAft>
                <a:spcPts val="600"/>
              </a:spcAft>
            </a:pPr>
            <a:r>
              <a:rPr lang="en-US" sz="1200" dirty="0">
                <a:solidFill>
                  <a:srgbClr val="1482A5"/>
                </a:solidFill>
                <a:latin typeface="Bierstadt" panose="020B0004020202020204" pitchFamily="34" charset="0"/>
                <a:sym typeface="Montserrat Light"/>
              </a:rPr>
              <a:t>Active Bluffs compose 15%. </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p:txBody>
      </p:sp>
      <p:sp>
        <p:nvSpPr>
          <p:cNvPr id="4" name="Slide Number Placeholder 3"/>
          <p:cNvSpPr>
            <a:spLocks noGrp="1"/>
          </p:cNvSpPr>
          <p:nvPr>
            <p:ph type="sldNum" sz="quarter" idx="5"/>
          </p:nvPr>
        </p:nvSpPr>
        <p:spPr/>
        <p:txBody>
          <a:bodyPr/>
          <a:lstStyle/>
          <a:p>
            <a:fld id="{AA3DCD48-F065-4D18-90A1-06F2F80805A6}" type="slidenum">
              <a:rPr lang="pt-PT" smtClean="0"/>
              <a:t>5</a:t>
            </a:fld>
            <a:endParaRPr lang="pt-PT"/>
          </a:p>
        </p:txBody>
      </p:sp>
    </p:spTree>
    <p:extLst>
      <p:ext uri="{BB962C8B-B14F-4D97-AF65-F5344CB8AC3E}">
        <p14:creationId xmlns:p14="http://schemas.microsoft.com/office/powerpoint/2010/main" val="20216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600"/>
              </a:spcAft>
            </a:pPr>
            <a:r>
              <a:rPr lang="en-US" sz="1200" dirty="0">
                <a:solidFill>
                  <a:srgbClr val="1482A5"/>
                </a:solidFill>
                <a:latin typeface="Bierstadt" panose="020B0004020202020204" pitchFamily="34" charset="0"/>
                <a:sym typeface="Montserrat Light"/>
              </a:rPr>
              <a:t>Average EPR Value: -1.06 m/yr between 1985 and 2020</a:t>
            </a:r>
          </a:p>
          <a:p>
            <a:pPr algn="just">
              <a:lnSpc>
                <a:spcPct val="114000"/>
              </a:lnSpc>
              <a:spcAft>
                <a:spcPts val="600"/>
              </a:spcAft>
            </a:pPr>
            <a:r>
              <a:rPr lang="en-US" sz="1200" dirty="0">
                <a:solidFill>
                  <a:srgbClr val="1482A5"/>
                </a:solidFill>
                <a:latin typeface="Bierstadt" panose="020B0004020202020204" pitchFamily="34" charset="0"/>
                <a:sym typeface="Montserrat Light"/>
              </a:rPr>
              <a:t>EPR ranging between -30.9 and 11.2 m/yr</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a:p>
            <a:pPr marL="0" marR="0" lvl="0" indent="0" algn="just" defTabSz="914400" rtl="0" eaLnBrk="1" fontAlgn="auto" latinLnBrk="0" hangingPunct="1">
              <a:lnSpc>
                <a:spcPct val="114000"/>
              </a:lnSpc>
              <a:spcBef>
                <a:spcPts val="0"/>
              </a:spcBef>
              <a:spcAft>
                <a:spcPts val="600"/>
              </a:spcAft>
              <a:buClrTx/>
              <a:buSzTx/>
              <a:buFontTx/>
              <a:buNone/>
              <a:tabLst/>
              <a:defRPr/>
            </a:pPr>
            <a:r>
              <a:rPr lang="en-US" sz="1200" dirty="0">
                <a:solidFill>
                  <a:srgbClr val="1482A5"/>
                </a:solidFill>
                <a:latin typeface="Bierstadt" panose="020B0004020202020204" pitchFamily="34" charset="0"/>
                <a:sym typeface="Montserrat Light"/>
              </a:rPr>
              <a:t>Submersion represent 65% of retreat cases above 4 m/yr – High shoreline retreat do not necessarily suggest volume losses and carbon emitted.</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p:txBody>
      </p:sp>
      <p:sp>
        <p:nvSpPr>
          <p:cNvPr id="4" name="Slide Number Placeholder 3"/>
          <p:cNvSpPr>
            <a:spLocks noGrp="1"/>
          </p:cNvSpPr>
          <p:nvPr>
            <p:ph type="sldNum" sz="quarter" idx="5"/>
          </p:nvPr>
        </p:nvSpPr>
        <p:spPr/>
        <p:txBody>
          <a:bodyPr/>
          <a:lstStyle/>
          <a:p>
            <a:fld id="{AA3DCD48-F065-4D18-90A1-06F2F80805A6}" type="slidenum">
              <a:rPr lang="pt-PT" smtClean="0"/>
              <a:t>6</a:t>
            </a:fld>
            <a:endParaRPr lang="pt-PT"/>
          </a:p>
        </p:txBody>
      </p:sp>
    </p:spTree>
    <p:extLst>
      <p:ext uri="{BB962C8B-B14F-4D97-AF65-F5344CB8AC3E}">
        <p14:creationId xmlns:p14="http://schemas.microsoft.com/office/powerpoint/2010/main" val="302170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600"/>
              </a:spcAft>
            </a:pPr>
            <a:r>
              <a:rPr lang="en-US" sz="1200" dirty="0">
                <a:solidFill>
                  <a:srgbClr val="1482A5"/>
                </a:solidFill>
                <a:latin typeface="Bierstadt" panose="020B0004020202020204" pitchFamily="34" charset="0"/>
                <a:sym typeface="Montserrat Light"/>
              </a:rPr>
              <a:t>Backshore Morphology:</a:t>
            </a:r>
          </a:p>
          <a:p>
            <a:pPr algn="just">
              <a:lnSpc>
                <a:spcPct val="114000"/>
              </a:lnSpc>
              <a:spcAft>
                <a:spcPts val="600"/>
              </a:spcAft>
            </a:pPr>
            <a:r>
              <a:rPr lang="en-US" sz="1200" dirty="0">
                <a:solidFill>
                  <a:srgbClr val="1482A5"/>
                </a:solidFill>
                <a:latin typeface="Bierstadt" panose="020B0004020202020204" pitchFamily="34" charset="0"/>
                <a:sym typeface="Montserrat Light"/>
              </a:rPr>
              <a:t>Intertidal Inundated Flats with Wetlands is the class with the highest average EPR value: -2.10. m/yr – Submersion</a:t>
            </a:r>
          </a:p>
          <a:p>
            <a:pPr algn="just">
              <a:lnSpc>
                <a:spcPct val="114000"/>
              </a:lnSpc>
              <a:spcAft>
                <a:spcPts val="600"/>
              </a:spcAft>
            </a:pPr>
            <a:r>
              <a:rPr lang="en-US" sz="1200" dirty="0">
                <a:solidFill>
                  <a:srgbClr val="1482A5"/>
                </a:solidFill>
                <a:latin typeface="Bierstadt" panose="020B0004020202020204" pitchFamily="34" charset="0"/>
                <a:sym typeface="Montserrat Light"/>
              </a:rPr>
              <a:t>Medium Tundra Cliffs, Inundated Tundra Flats with Wetlands, Barrier Beaches and Sandspits and Very Low Dense Degrading Ice Wedge Polygon Networks all have values above average (-1.06 m/yr).</a:t>
            </a:r>
          </a:p>
          <a:p>
            <a:pPr algn="just">
              <a:lnSpc>
                <a:spcPct val="114000"/>
              </a:lnSpc>
              <a:spcAft>
                <a:spcPts val="600"/>
              </a:spcAft>
            </a:pPr>
            <a:r>
              <a:rPr lang="en-US" sz="1200" dirty="0">
                <a:solidFill>
                  <a:srgbClr val="1482A5"/>
                </a:solidFill>
                <a:latin typeface="Bierstadt" panose="020B0004020202020204" pitchFamily="34" charset="0"/>
                <a:sym typeface="Montserrat Light"/>
              </a:rPr>
              <a:t>Tundra Flat morphologies are the ones in which the shoreline retreats more on average (-1.66 m/yr) – mostly submersion.</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a:p>
            <a:pPr algn="just">
              <a:lnSpc>
                <a:spcPct val="114000"/>
              </a:lnSpc>
              <a:spcAft>
                <a:spcPts val="600"/>
              </a:spcAft>
            </a:pPr>
            <a:r>
              <a:rPr lang="en-US" sz="1200" dirty="0">
                <a:solidFill>
                  <a:srgbClr val="1482A5"/>
                </a:solidFill>
                <a:latin typeface="Bierstadt" panose="020B0004020202020204" pitchFamily="34" charset="0"/>
                <a:sym typeface="Montserrat Light"/>
              </a:rPr>
              <a:t>Foreshore Morphology</a:t>
            </a:r>
          </a:p>
          <a:p>
            <a:pPr algn="just">
              <a:lnSpc>
                <a:spcPct val="114000"/>
              </a:lnSpc>
              <a:spcAft>
                <a:spcPts val="600"/>
              </a:spcAft>
            </a:pPr>
            <a:r>
              <a:rPr lang="en-US" sz="1200" dirty="0">
                <a:solidFill>
                  <a:srgbClr val="1482A5"/>
                </a:solidFill>
                <a:latin typeface="Bierstadt" panose="020B0004020202020204" pitchFamily="34" charset="0"/>
                <a:sym typeface="Montserrat Light"/>
              </a:rPr>
              <a:t>Foreshore beaches may have a hindrance effect to retreat, when comparing with Active Tundra Bluffs and Tundra Flat foreshore.</a:t>
            </a:r>
          </a:p>
          <a:p>
            <a:pPr algn="just">
              <a:lnSpc>
                <a:spcPct val="114000"/>
              </a:lnSpc>
              <a:spcAft>
                <a:spcPts val="600"/>
              </a:spcAft>
            </a:pPr>
            <a:r>
              <a:rPr lang="en-US" sz="1200" dirty="0">
                <a:solidFill>
                  <a:srgbClr val="1482A5"/>
                </a:solidFill>
                <a:latin typeface="Bierstadt" panose="020B0004020202020204" pitchFamily="34" charset="0"/>
                <a:sym typeface="Montserrat Light"/>
              </a:rPr>
              <a:t>Tundra Flats present no barrier to incoming storm surges and sea level rise – promoting submersion and permafrost thaw.</a:t>
            </a:r>
          </a:p>
          <a:p>
            <a:pPr algn="just">
              <a:lnSpc>
                <a:spcPct val="114000"/>
              </a:lnSpc>
              <a:spcAft>
                <a:spcPts val="600"/>
              </a:spcAft>
            </a:pPr>
            <a:endParaRPr lang="en-US" sz="1200" dirty="0">
              <a:solidFill>
                <a:srgbClr val="1482A5"/>
              </a:solidFill>
              <a:latin typeface="Bierstadt" panose="020B0004020202020204" pitchFamily="34" charset="0"/>
              <a:sym typeface="Montserrat Light"/>
            </a:endParaRPr>
          </a:p>
        </p:txBody>
      </p:sp>
      <p:sp>
        <p:nvSpPr>
          <p:cNvPr id="4" name="Slide Number Placeholder 3"/>
          <p:cNvSpPr>
            <a:spLocks noGrp="1"/>
          </p:cNvSpPr>
          <p:nvPr>
            <p:ph type="sldNum" sz="quarter" idx="5"/>
          </p:nvPr>
        </p:nvSpPr>
        <p:spPr/>
        <p:txBody>
          <a:bodyPr/>
          <a:lstStyle/>
          <a:p>
            <a:fld id="{AA3DCD48-F065-4D18-90A1-06F2F80805A6}" type="slidenum">
              <a:rPr lang="pt-PT" smtClean="0"/>
              <a:t>7</a:t>
            </a:fld>
            <a:endParaRPr lang="pt-PT"/>
          </a:p>
        </p:txBody>
      </p:sp>
    </p:spTree>
    <p:extLst>
      <p:ext uri="{BB962C8B-B14F-4D97-AF65-F5344CB8AC3E}">
        <p14:creationId xmlns:p14="http://schemas.microsoft.com/office/powerpoint/2010/main" val="244784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A3DCD48-F065-4D18-90A1-06F2F80805A6}" type="slidenum">
              <a:rPr lang="pt-PT" smtClean="0"/>
              <a:t>8</a:t>
            </a:fld>
            <a:endParaRPr lang="pt-PT"/>
          </a:p>
        </p:txBody>
      </p:sp>
    </p:spTree>
    <p:extLst>
      <p:ext uri="{BB962C8B-B14F-4D97-AF65-F5344CB8AC3E}">
        <p14:creationId xmlns:p14="http://schemas.microsoft.com/office/powerpoint/2010/main" val="371881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A3DCD48-F065-4D18-90A1-06F2F80805A6}" type="slidenum">
              <a:rPr lang="pt-PT" smtClean="0"/>
              <a:t>9</a:t>
            </a:fld>
            <a:endParaRPr lang="pt-PT"/>
          </a:p>
        </p:txBody>
      </p:sp>
    </p:spTree>
    <p:extLst>
      <p:ext uri="{BB962C8B-B14F-4D97-AF65-F5344CB8AC3E}">
        <p14:creationId xmlns:p14="http://schemas.microsoft.com/office/powerpoint/2010/main" val="291452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PT"/>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dirty="0"/>
          </a:p>
        </p:txBody>
      </p:sp>
    </p:spTree>
    <p:extLst>
      <p:ext uri="{BB962C8B-B14F-4D97-AF65-F5344CB8AC3E}">
        <p14:creationId xmlns:p14="http://schemas.microsoft.com/office/powerpoint/2010/main" val="10898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B61DF3E-4C47-42D1-83AD-01261296BD6C}" type="datetimeFigureOut">
              <a:rPr lang="pt-PT" smtClean="0"/>
              <a:t>02/06/2022</a:t>
            </a:fld>
            <a:endParaRPr lang="pt-PT"/>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pt-PT"/>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3A5423-B715-49D8-83AA-C90CD7C9FE07}" type="slidenum">
              <a:rPr lang="pt-PT" smtClean="0"/>
              <a:t>‹nº›</a:t>
            </a:fld>
            <a:endParaRPr lang="pt-PT"/>
          </a:p>
        </p:txBody>
      </p:sp>
    </p:spTree>
    <p:extLst>
      <p:ext uri="{BB962C8B-B14F-4D97-AF65-F5344CB8AC3E}">
        <p14:creationId xmlns:p14="http://schemas.microsoft.com/office/powerpoint/2010/main" val="51086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A49FCEF0-7D3F-47A9-8176-71BA2C18E44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22348" y="0"/>
            <a:ext cx="182165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385504"/>
            <a:ext cx="78867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05708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Tree>
    <p:extLst>
      <p:ext uri="{BB962C8B-B14F-4D97-AF65-F5344CB8AC3E}">
        <p14:creationId xmlns:p14="http://schemas.microsoft.com/office/powerpoint/2010/main" val="741753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Natural Resources Canada | URISA">
            <a:extLst>
              <a:ext uri="{FF2B5EF4-FFF2-40B4-BE49-F238E27FC236}">
                <a16:creationId xmlns:a16="http://schemas.microsoft.com/office/drawing/2014/main" id="{E6466C5C-13D2-46CB-BCE4-FF0C56B726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771" b="14105"/>
          <a:stretch/>
        </p:blipFill>
        <p:spPr bwMode="auto">
          <a:xfrm>
            <a:off x="3929514" y="6247935"/>
            <a:ext cx="1463836" cy="497326"/>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00751149-0978-4F3C-92C5-FFF495A575BE}"/>
              </a:ext>
            </a:extLst>
          </p:cNvPr>
          <p:cNvSpPr txBox="1">
            <a:spLocks/>
          </p:cNvSpPr>
          <p:nvPr/>
        </p:nvSpPr>
        <p:spPr>
          <a:xfrm>
            <a:off x="255182" y="2179237"/>
            <a:ext cx="8050618" cy="1069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just"/>
            <a:r>
              <a:rPr lang="en-US" sz="2400" dirty="0">
                <a:latin typeface="Bierstadt" panose="020B0004020202020204" pitchFamily="34" charset="0"/>
              </a:rPr>
              <a:t>The fast-changing coast of Tuktoyaktuk Peninsula (Beaufort Sea, Canada): geomorphological controls on changes between 1985 and 2020</a:t>
            </a:r>
          </a:p>
        </p:txBody>
      </p:sp>
      <p:sp>
        <p:nvSpPr>
          <p:cNvPr id="13" name="Subtítulo 2">
            <a:extLst>
              <a:ext uri="{FF2B5EF4-FFF2-40B4-BE49-F238E27FC236}">
                <a16:creationId xmlns:a16="http://schemas.microsoft.com/office/drawing/2014/main" id="{923CB406-1361-408F-B049-518C0C1EDD18}"/>
              </a:ext>
            </a:extLst>
          </p:cNvPr>
          <p:cNvSpPr txBox="1">
            <a:spLocks/>
          </p:cNvSpPr>
          <p:nvPr/>
        </p:nvSpPr>
        <p:spPr>
          <a:xfrm>
            <a:off x="506645" y="3609493"/>
            <a:ext cx="6059956" cy="9410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pt-PT" sz="1600" dirty="0">
                <a:solidFill>
                  <a:schemeClr val="bg1"/>
                </a:solidFill>
                <a:latin typeface="Bierstadt" panose="020B0004020202020204" pitchFamily="34" charset="0"/>
              </a:rPr>
              <a:t>Bernardo Costa (1)</a:t>
            </a:r>
          </a:p>
          <a:p>
            <a:pPr marL="0" indent="0">
              <a:spcBef>
                <a:spcPts val="600"/>
              </a:spcBef>
              <a:buNone/>
            </a:pPr>
            <a:r>
              <a:rPr lang="en-US" sz="1600" dirty="0" err="1">
                <a:solidFill>
                  <a:schemeClr val="bg1"/>
                </a:solidFill>
                <a:latin typeface="Bierstadt" panose="020B0004020202020204" pitchFamily="34" charset="0"/>
              </a:rPr>
              <a:t>Gonçalo</a:t>
            </a:r>
            <a:r>
              <a:rPr lang="en-US" sz="1600" dirty="0">
                <a:solidFill>
                  <a:schemeClr val="bg1"/>
                </a:solidFill>
                <a:latin typeface="Bierstadt" panose="020B0004020202020204" pitchFamily="34" charset="0"/>
              </a:rPr>
              <a:t> Vieira (1</a:t>
            </a:r>
            <a:r>
              <a:rPr lang="pt-PT" sz="1600" dirty="0">
                <a:solidFill>
                  <a:schemeClr val="bg1"/>
                </a:solidFill>
                <a:latin typeface="Bierstadt" panose="020B0004020202020204" pitchFamily="34" charset="0"/>
              </a:rPr>
              <a:t>, 2</a:t>
            </a:r>
            <a:r>
              <a:rPr lang="en-US" sz="1600" dirty="0">
                <a:solidFill>
                  <a:schemeClr val="bg1"/>
                </a:solidFill>
                <a:latin typeface="Bierstadt" panose="020B0004020202020204" pitchFamily="34" charset="0"/>
              </a:rPr>
              <a:t>)</a:t>
            </a:r>
          </a:p>
          <a:p>
            <a:pPr marL="0" indent="0">
              <a:spcBef>
                <a:spcPts val="600"/>
              </a:spcBef>
              <a:buNone/>
            </a:pPr>
            <a:r>
              <a:rPr lang="en-US" sz="1600" dirty="0">
                <a:solidFill>
                  <a:schemeClr val="bg1"/>
                </a:solidFill>
                <a:latin typeface="Bierstadt" panose="020B0004020202020204" pitchFamily="34" charset="0"/>
              </a:rPr>
              <a:t>Dustin Whalen (</a:t>
            </a:r>
            <a:r>
              <a:rPr lang="pt-PT" sz="1600" dirty="0">
                <a:solidFill>
                  <a:schemeClr val="bg1"/>
                </a:solidFill>
                <a:latin typeface="Bierstadt" panose="020B0004020202020204" pitchFamily="34" charset="0"/>
              </a:rPr>
              <a:t>3</a:t>
            </a:r>
            <a:r>
              <a:rPr lang="en-US" sz="1600" dirty="0">
                <a:solidFill>
                  <a:schemeClr val="bg1"/>
                </a:solidFill>
                <a:latin typeface="Bierstadt" panose="020B0004020202020204" pitchFamily="34" charset="0"/>
              </a:rPr>
              <a:t>)</a:t>
            </a:r>
          </a:p>
        </p:txBody>
      </p:sp>
      <p:sp>
        <p:nvSpPr>
          <p:cNvPr id="16" name="Retângulo 13">
            <a:extLst>
              <a:ext uri="{FF2B5EF4-FFF2-40B4-BE49-F238E27FC236}">
                <a16:creationId xmlns:a16="http://schemas.microsoft.com/office/drawing/2014/main" id="{A6F0B5DE-A3CA-4381-B891-533DBC93D497}"/>
              </a:ext>
            </a:extLst>
          </p:cNvPr>
          <p:cNvSpPr/>
          <p:nvPr/>
        </p:nvSpPr>
        <p:spPr>
          <a:xfrm>
            <a:off x="185759" y="4806097"/>
            <a:ext cx="4494051" cy="235962"/>
          </a:xfrm>
          <a:prstGeom prst="rect">
            <a:avLst/>
          </a:prstGeom>
        </p:spPr>
        <p:txBody>
          <a:bodyPr wrap="none">
            <a:spAutoFit/>
          </a:bodyPr>
          <a:lstStyle/>
          <a:p>
            <a:pPr indent="-90170" algn="r"/>
            <a:r>
              <a:rPr lang="pt-PT" sz="1400" baseline="30000" dirty="0">
                <a:solidFill>
                  <a:schemeClr val="bg1"/>
                </a:solidFill>
                <a:latin typeface="Bierstadt" panose="020B0004020202020204" pitchFamily="34" charset="0"/>
              </a:rPr>
              <a:t>(1) </a:t>
            </a:r>
            <a:r>
              <a:rPr lang="pt-PT" sz="1400" baseline="30000" dirty="0" err="1">
                <a:solidFill>
                  <a:schemeClr val="bg1"/>
                </a:solidFill>
                <a:latin typeface="Bierstadt" panose="020B0004020202020204" pitchFamily="34" charset="0"/>
              </a:rPr>
              <a:t>Institute</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of</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Geography</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and</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Spatial</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Planning</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University</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of</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Lisbon</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Lisbon</a:t>
            </a:r>
            <a:r>
              <a:rPr lang="pt-PT" sz="1400" baseline="30000" dirty="0">
                <a:solidFill>
                  <a:schemeClr val="bg1"/>
                </a:solidFill>
                <a:latin typeface="Bierstadt" panose="020B0004020202020204" pitchFamily="34" charset="0"/>
              </a:rPr>
              <a:t>, Portugal</a:t>
            </a:r>
          </a:p>
        </p:txBody>
      </p:sp>
      <p:sp>
        <p:nvSpPr>
          <p:cNvPr id="17" name="Retângulo 14">
            <a:extLst>
              <a:ext uri="{FF2B5EF4-FFF2-40B4-BE49-F238E27FC236}">
                <a16:creationId xmlns:a16="http://schemas.microsoft.com/office/drawing/2014/main" id="{B7CE0435-E1D2-41AB-8C37-BE6FBCCD591A}"/>
              </a:ext>
            </a:extLst>
          </p:cNvPr>
          <p:cNvSpPr/>
          <p:nvPr/>
        </p:nvSpPr>
        <p:spPr>
          <a:xfrm>
            <a:off x="795092" y="5039748"/>
            <a:ext cx="3884718" cy="235962"/>
          </a:xfrm>
          <a:prstGeom prst="rect">
            <a:avLst/>
          </a:prstGeom>
        </p:spPr>
        <p:txBody>
          <a:bodyPr wrap="none">
            <a:spAutoFit/>
          </a:bodyPr>
          <a:lstStyle/>
          <a:p>
            <a:pPr indent="-90170" algn="r"/>
            <a:r>
              <a:rPr lang="pt-PT" sz="1400" baseline="30000" dirty="0">
                <a:solidFill>
                  <a:schemeClr val="bg1"/>
                </a:solidFill>
                <a:latin typeface="Bierstadt" panose="020B0004020202020204" pitchFamily="34" charset="0"/>
              </a:rPr>
              <a:t>(2) Centre </a:t>
            </a:r>
            <a:r>
              <a:rPr lang="pt-PT" sz="1400" baseline="30000" dirty="0" err="1">
                <a:solidFill>
                  <a:schemeClr val="bg1"/>
                </a:solidFill>
                <a:latin typeface="Bierstadt" panose="020B0004020202020204" pitchFamily="34" charset="0"/>
              </a:rPr>
              <a:t>of</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Geographical</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Studies</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University</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of</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Lisbon</a:t>
            </a:r>
            <a:r>
              <a:rPr lang="pt-PT" sz="1400" baseline="30000" dirty="0">
                <a:solidFill>
                  <a:schemeClr val="bg1"/>
                </a:solidFill>
                <a:latin typeface="Bierstadt" panose="020B0004020202020204" pitchFamily="34" charset="0"/>
              </a:rPr>
              <a:t>, </a:t>
            </a:r>
            <a:r>
              <a:rPr lang="pt-PT" sz="1400" baseline="30000" dirty="0" err="1">
                <a:solidFill>
                  <a:schemeClr val="bg1"/>
                </a:solidFill>
                <a:latin typeface="Bierstadt" panose="020B0004020202020204" pitchFamily="34" charset="0"/>
              </a:rPr>
              <a:t>Lisbon</a:t>
            </a:r>
            <a:r>
              <a:rPr lang="pt-PT" sz="1400" baseline="30000" dirty="0">
                <a:solidFill>
                  <a:schemeClr val="bg1"/>
                </a:solidFill>
                <a:latin typeface="Bierstadt" panose="020B0004020202020204" pitchFamily="34" charset="0"/>
              </a:rPr>
              <a:t>, Portugal</a:t>
            </a:r>
          </a:p>
        </p:txBody>
      </p:sp>
      <p:pic>
        <p:nvPicPr>
          <p:cNvPr id="30" name="Content Placeholder 5">
            <a:extLst>
              <a:ext uri="{FF2B5EF4-FFF2-40B4-BE49-F238E27FC236}">
                <a16:creationId xmlns:a16="http://schemas.microsoft.com/office/drawing/2014/main" id="{D0FD85C5-81DA-423E-A579-76B4C2834E8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48" r="-481"/>
          <a:stretch/>
        </p:blipFill>
        <p:spPr>
          <a:xfrm>
            <a:off x="5127218" y="2926003"/>
            <a:ext cx="3974946" cy="2575166"/>
          </a:xfrm>
          <a:prstGeom prst="rect">
            <a:avLst/>
          </a:prstGeom>
        </p:spPr>
      </p:pic>
      <p:pic>
        <p:nvPicPr>
          <p:cNvPr id="2" name="Imagem 1">
            <a:extLst>
              <a:ext uri="{FF2B5EF4-FFF2-40B4-BE49-F238E27FC236}">
                <a16:creationId xmlns:a16="http://schemas.microsoft.com/office/drawing/2014/main" id="{2331A3FE-8CFA-390A-1273-4C018F469418}"/>
              </a:ext>
            </a:extLst>
          </p:cNvPr>
          <p:cNvPicPr>
            <a:picLocks noChangeAspect="1"/>
          </p:cNvPicPr>
          <p:nvPr/>
        </p:nvPicPr>
        <p:blipFill>
          <a:blip r:embed="rId5"/>
          <a:stretch>
            <a:fillRect/>
          </a:stretch>
        </p:blipFill>
        <p:spPr>
          <a:xfrm>
            <a:off x="141211" y="126655"/>
            <a:ext cx="995703" cy="995703"/>
          </a:xfrm>
          <a:prstGeom prst="rect">
            <a:avLst/>
          </a:prstGeom>
        </p:spPr>
      </p:pic>
      <p:pic>
        <p:nvPicPr>
          <p:cNvPr id="4" name="Imagem 3">
            <a:extLst>
              <a:ext uri="{FF2B5EF4-FFF2-40B4-BE49-F238E27FC236}">
                <a16:creationId xmlns:a16="http://schemas.microsoft.com/office/drawing/2014/main" id="{30AD71F0-EF71-E35F-3757-BF265F4E30DF}"/>
              </a:ext>
            </a:extLst>
          </p:cNvPr>
          <p:cNvPicPr>
            <a:picLocks noChangeAspect="1"/>
          </p:cNvPicPr>
          <p:nvPr/>
        </p:nvPicPr>
        <p:blipFill>
          <a:blip r:embed="rId6"/>
          <a:stretch>
            <a:fillRect/>
          </a:stretch>
        </p:blipFill>
        <p:spPr>
          <a:xfrm>
            <a:off x="3404735" y="126655"/>
            <a:ext cx="1792265" cy="995703"/>
          </a:xfrm>
          <a:prstGeom prst="rect">
            <a:avLst/>
          </a:prstGeom>
        </p:spPr>
      </p:pic>
      <p:sp>
        <p:nvSpPr>
          <p:cNvPr id="7" name="Retângulo 14">
            <a:extLst>
              <a:ext uri="{FF2B5EF4-FFF2-40B4-BE49-F238E27FC236}">
                <a16:creationId xmlns:a16="http://schemas.microsoft.com/office/drawing/2014/main" id="{65710B33-6874-7621-A625-6B308F459D81}"/>
              </a:ext>
            </a:extLst>
          </p:cNvPr>
          <p:cNvSpPr/>
          <p:nvPr/>
        </p:nvSpPr>
        <p:spPr>
          <a:xfrm>
            <a:off x="1170837" y="5265207"/>
            <a:ext cx="3508973" cy="235962"/>
          </a:xfrm>
          <a:prstGeom prst="rect">
            <a:avLst/>
          </a:prstGeom>
        </p:spPr>
        <p:txBody>
          <a:bodyPr wrap="none">
            <a:spAutoFit/>
          </a:bodyPr>
          <a:lstStyle/>
          <a:p>
            <a:pPr indent="-90170" algn="r"/>
            <a:r>
              <a:rPr lang="pt-PT" sz="1400" baseline="30000" dirty="0">
                <a:solidFill>
                  <a:schemeClr val="bg1"/>
                </a:solidFill>
                <a:latin typeface="Bierstadt" panose="020B0004020202020204" pitchFamily="34" charset="0"/>
              </a:rPr>
              <a:t>(3) Natural </a:t>
            </a:r>
            <a:r>
              <a:rPr lang="pt-PT" sz="1400" baseline="30000" dirty="0" err="1">
                <a:solidFill>
                  <a:schemeClr val="bg1"/>
                </a:solidFill>
                <a:latin typeface="Bierstadt" panose="020B0004020202020204" pitchFamily="34" charset="0"/>
              </a:rPr>
              <a:t>Resources</a:t>
            </a:r>
            <a:r>
              <a:rPr lang="pt-PT" sz="1400" baseline="30000" dirty="0">
                <a:solidFill>
                  <a:schemeClr val="bg1"/>
                </a:solidFill>
                <a:latin typeface="Bierstadt" panose="020B0004020202020204" pitchFamily="34" charset="0"/>
              </a:rPr>
              <a:t> Canada, </a:t>
            </a:r>
            <a:r>
              <a:rPr lang="pt-PT" sz="1400" baseline="30000" dirty="0" err="1">
                <a:solidFill>
                  <a:schemeClr val="bg1"/>
                </a:solidFill>
                <a:latin typeface="Bierstadt" panose="020B0004020202020204" pitchFamily="34" charset="0"/>
              </a:rPr>
              <a:t>Dartmouth</a:t>
            </a:r>
            <a:r>
              <a:rPr lang="pt-PT" sz="1400" baseline="30000" dirty="0">
                <a:solidFill>
                  <a:schemeClr val="bg1"/>
                </a:solidFill>
                <a:latin typeface="Bierstadt" panose="020B0004020202020204" pitchFamily="34" charset="0"/>
              </a:rPr>
              <a:t>, Nova </a:t>
            </a:r>
            <a:r>
              <a:rPr lang="pt-PT" sz="1400" baseline="30000" dirty="0" err="1">
                <a:solidFill>
                  <a:schemeClr val="bg1"/>
                </a:solidFill>
                <a:latin typeface="Bierstadt" panose="020B0004020202020204" pitchFamily="34" charset="0"/>
              </a:rPr>
              <a:t>Scotia</a:t>
            </a:r>
            <a:r>
              <a:rPr lang="pt-PT" sz="1400" baseline="30000" dirty="0">
                <a:solidFill>
                  <a:schemeClr val="bg1"/>
                </a:solidFill>
                <a:latin typeface="Bierstadt" panose="020B0004020202020204" pitchFamily="34" charset="0"/>
              </a:rPr>
              <a:t>, Canada</a:t>
            </a:r>
          </a:p>
        </p:txBody>
      </p:sp>
      <p:pic>
        <p:nvPicPr>
          <p:cNvPr id="18" name="Imagem 17">
            <a:extLst>
              <a:ext uri="{FF2B5EF4-FFF2-40B4-BE49-F238E27FC236}">
                <a16:creationId xmlns:a16="http://schemas.microsoft.com/office/drawing/2014/main" id="{B89DCB0E-C22A-AE69-477E-C6DF488A2C4C}"/>
              </a:ext>
            </a:extLst>
          </p:cNvPr>
          <p:cNvPicPr>
            <a:picLocks noChangeAspect="1"/>
          </p:cNvPicPr>
          <p:nvPr/>
        </p:nvPicPr>
        <p:blipFill>
          <a:blip r:embed="rId7"/>
          <a:stretch>
            <a:fillRect/>
          </a:stretch>
        </p:blipFill>
        <p:spPr>
          <a:xfrm>
            <a:off x="5396381" y="6200653"/>
            <a:ext cx="3436619" cy="591890"/>
          </a:xfrm>
          <a:prstGeom prst="rect">
            <a:avLst/>
          </a:prstGeom>
        </p:spPr>
      </p:pic>
      <p:sp>
        <p:nvSpPr>
          <p:cNvPr id="14" name="CaixaDeTexto 13">
            <a:extLst>
              <a:ext uri="{FF2B5EF4-FFF2-40B4-BE49-F238E27FC236}">
                <a16:creationId xmlns:a16="http://schemas.microsoft.com/office/drawing/2014/main" id="{C260B8AB-03D4-9215-87DE-8603C2EEE05C}"/>
              </a:ext>
            </a:extLst>
          </p:cNvPr>
          <p:cNvSpPr txBox="1"/>
          <p:nvPr/>
        </p:nvSpPr>
        <p:spPr>
          <a:xfrm>
            <a:off x="5197000" y="5512313"/>
            <a:ext cx="3947000" cy="215444"/>
          </a:xfrm>
          <a:prstGeom prst="rect">
            <a:avLst/>
          </a:prstGeom>
          <a:noFill/>
        </p:spPr>
        <p:txBody>
          <a:bodyPr wrap="square">
            <a:spAutoFit/>
          </a:bodyPr>
          <a:lstStyle/>
          <a:p>
            <a:pPr algn="r"/>
            <a:r>
              <a:rPr lang="pt-PT" sz="800" i="1" dirty="0">
                <a:solidFill>
                  <a:schemeClr val="bg1">
                    <a:lumMod val="95000"/>
                  </a:schemeClr>
                </a:solidFill>
                <a:latin typeface="Bierstadt" panose="020B0004020202020204" pitchFamily="34" charset="0"/>
                <a:cs typeface="Arial" panose="020B0604020202020204" pitchFamily="34" charset="0"/>
              </a:rPr>
              <a:t>https://www.nunataryuk.org/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4"/>
            <a:ext cx="7886700" cy="822177"/>
          </a:xfrm>
        </p:spPr>
        <p:txBody>
          <a:bodyPr>
            <a:normAutofit/>
          </a:bodyPr>
          <a:lstStyle/>
          <a:p>
            <a:r>
              <a:rPr lang="pt-PT" sz="3600" dirty="0" err="1"/>
              <a:t>Motivation</a:t>
            </a:r>
            <a:endParaRPr lang="pt-PT" sz="3600" dirty="0"/>
          </a:p>
        </p:txBody>
      </p:sp>
      <p:pic>
        <p:nvPicPr>
          <p:cNvPr id="8" name="Imagem 7" descr="Uma imagem com mapa&#10;&#10;Descrição gerada automaticamente">
            <a:extLst>
              <a:ext uri="{FF2B5EF4-FFF2-40B4-BE49-F238E27FC236}">
                <a16:creationId xmlns:a16="http://schemas.microsoft.com/office/drawing/2014/main" id="{83EF17BD-F733-EB9E-C1B7-961A585C4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229" y="2403327"/>
            <a:ext cx="4082459" cy="4082459"/>
          </a:xfrm>
          <a:prstGeom prst="rect">
            <a:avLst/>
          </a:prstGeom>
        </p:spPr>
      </p:pic>
      <p:pic>
        <p:nvPicPr>
          <p:cNvPr id="9" name="Imagem 21">
            <a:extLst>
              <a:ext uri="{FF2B5EF4-FFF2-40B4-BE49-F238E27FC236}">
                <a16:creationId xmlns:a16="http://schemas.microsoft.com/office/drawing/2014/main" id="{8ACBDD55-0CF5-1F82-ECBB-660423912B46}"/>
              </a:ext>
            </a:extLst>
          </p:cNvPr>
          <p:cNvPicPr>
            <a:picLocks noChangeAspect="1"/>
          </p:cNvPicPr>
          <p:nvPr/>
        </p:nvPicPr>
        <p:blipFill>
          <a:blip r:embed="rId4"/>
          <a:stretch>
            <a:fillRect/>
          </a:stretch>
        </p:blipFill>
        <p:spPr>
          <a:xfrm>
            <a:off x="98312" y="1041991"/>
            <a:ext cx="4642396" cy="3848100"/>
          </a:xfrm>
          <a:prstGeom prst="rect">
            <a:avLst/>
          </a:prstGeom>
          <a:ln>
            <a:solidFill>
              <a:schemeClr val="tx1"/>
            </a:solidFill>
          </a:ln>
        </p:spPr>
      </p:pic>
      <p:sp>
        <p:nvSpPr>
          <p:cNvPr id="10" name="TextBox 4">
            <a:extLst>
              <a:ext uri="{FF2B5EF4-FFF2-40B4-BE49-F238E27FC236}">
                <a16:creationId xmlns:a16="http://schemas.microsoft.com/office/drawing/2014/main" id="{A44A47A5-619E-49E4-C75C-1407BACDAC0D}"/>
              </a:ext>
            </a:extLst>
          </p:cNvPr>
          <p:cNvSpPr txBox="1"/>
          <p:nvPr/>
        </p:nvSpPr>
        <p:spPr>
          <a:xfrm>
            <a:off x="98312" y="4948590"/>
            <a:ext cx="3060928" cy="215444"/>
          </a:xfrm>
          <a:prstGeom prst="rect">
            <a:avLst/>
          </a:prstGeom>
          <a:noFill/>
        </p:spPr>
        <p:txBody>
          <a:bodyPr wrap="square">
            <a:spAutoFit/>
          </a:bodyPr>
          <a:lstStyle/>
          <a:p>
            <a:pPr algn="just">
              <a:spcBef>
                <a:spcPts val="600"/>
              </a:spcBef>
              <a:spcAft>
                <a:spcPts val="1200"/>
              </a:spcAft>
            </a:pPr>
            <a:r>
              <a:rPr lang="en-CA" sz="800" i="1" dirty="0">
                <a:solidFill>
                  <a:schemeClr val="bg1">
                    <a:lumMod val="95000"/>
                  </a:schemeClr>
                </a:solidFill>
                <a:latin typeface="Bierstadt" panose="020B0004020202020204" pitchFamily="34" charset="0"/>
                <a:cs typeface="Arial" panose="020B0604020202020204" pitchFamily="34" charset="0"/>
              </a:rPr>
              <a:t>Circum-Arctic map of coastal erosion rates. (</a:t>
            </a:r>
            <a:r>
              <a:rPr lang="en-CA" sz="800" i="1" dirty="0" err="1">
                <a:solidFill>
                  <a:schemeClr val="bg1">
                    <a:lumMod val="95000"/>
                  </a:schemeClr>
                </a:solidFill>
                <a:latin typeface="Bierstadt" panose="020B0004020202020204" pitchFamily="34" charset="0"/>
                <a:cs typeface="Arial" panose="020B0604020202020204" pitchFamily="34" charset="0"/>
              </a:rPr>
              <a:t>Lantuit</a:t>
            </a:r>
            <a:r>
              <a:rPr lang="en-CA" sz="800" i="1" dirty="0">
                <a:solidFill>
                  <a:schemeClr val="bg1">
                    <a:lumMod val="95000"/>
                  </a:schemeClr>
                </a:solidFill>
                <a:latin typeface="Bierstadt" panose="020B0004020202020204" pitchFamily="34" charset="0"/>
                <a:cs typeface="Arial" panose="020B0604020202020204" pitchFamily="34" charset="0"/>
              </a:rPr>
              <a:t> et al., 2012).</a:t>
            </a:r>
            <a:r>
              <a:rPr lang="en-CA" sz="800" i="1" dirty="0">
                <a:solidFill>
                  <a:schemeClr val="tx1">
                    <a:lumMod val="85000"/>
                    <a:lumOff val="15000"/>
                  </a:schemeClr>
                </a:solidFill>
                <a:latin typeface="Bierstadt" panose="020B0004020202020204" pitchFamily="34" charset="0"/>
                <a:cs typeface="Arial" panose="020B0604020202020204" pitchFamily="34" charset="0"/>
              </a:rPr>
              <a:t>.</a:t>
            </a:r>
          </a:p>
        </p:txBody>
      </p:sp>
      <p:sp>
        <p:nvSpPr>
          <p:cNvPr id="11" name="TextBox 6">
            <a:extLst>
              <a:ext uri="{FF2B5EF4-FFF2-40B4-BE49-F238E27FC236}">
                <a16:creationId xmlns:a16="http://schemas.microsoft.com/office/drawing/2014/main" id="{67F30EF9-AA67-7330-6A47-9B476CFDF7BD}"/>
              </a:ext>
            </a:extLst>
          </p:cNvPr>
          <p:cNvSpPr txBox="1"/>
          <p:nvPr/>
        </p:nvSpPr>
        <p:spPr>
          <a:xfrm>
            <a:off x="98312" y="5235419"/>
            <a:ext cx="4642396" cy="584775"/>
          </a:xfrm>
          <a:prstGeom prst="rect">
            <a:avLst/>
          </a:prstGeom>
          <a:noFill/>
        </p:spPr>
        <p:txBody>
          <a:bodyPr wrap="square" rtlCol="0">
            <a:spAutoFit/>
          </a:bodyPr>
          <a:lstStyle/>
          <a:p>
            <a:pPr marL="285750" indent="-285750">
              <a:buFont typeface="Arial" panose="020B0604020202020204" pitchFamily="34" charset="0"/>
              <a:buChar char="•"/>
            </a:pPr>
            <a:r>
              <a:rPr lang="en-CA" sz="1600" dirty="0">
                <a:solidFill>
                  <a:schemeClr val="bg2"/>
                </a:solidFill>
                <a:latin typeface="Bierstadt" panose="020B0004020202020204" pitchFamily="34" charset="0"/>
                <a:ea typeface="Calibri" panose="020F0502020204030204" pitchFamily="34" charset="0"/>
              </a:rPr>
              <a:t>30% of Global Coastlines – One of the most impacted environments on earth</a:t>
            </a:r>
          </a:p>
        </p:txBody>
      </p:sp>
      <p:sp>
        <p:nvSpPr>
          <p:cNvPr id="13" name="CaixaDeTexto 12">
            <a:extLst>
              <a:ext uri="{FF2B5EF4-FFF2-40B4-BE49-F238E27FC236}">
                <a16:creationId xmlns:a16="http://schemas.microsoft.com/office/drawing/2014/main" id="{26530A2A-A5ED-08C1-230F-8D955A5149D3}"/>
              </a:ext>
            </a:extLst>
          </p:cNvPr>
          <p:cNvSpPr txBox="1"/>
          <p:nvPr/>
        </p:nvSpPr>
        <p:spPr>
          <a:xfrm>
            <a:off x="4963228" y="1057549"/>
            <a:ext cx="4082459" cy="1323439"/>
          </a:xfrm>
          <a:prstGeom prst="rect">
            <a:avLst/>
          </a:prstGeom>
          <a:noFill/>
        </p:spPr>
        <p:txBody>
          <a:bodyPr wrap="square">
            <a:spAutoFit/>
          </a:bodyPr>
          <a:lstStyle/>
          <a:p>
            <a:pPr marL="285750" indent="-285750" algn="just">
              <a:buFont typeface="Arial" panose="020B0604020202020204" pitchFamily="34" charset="0"/>
              <a:buChar char="•"/>
            </a:pPr>
            <a:r>
              <a:rPr lang="en-CA" sz="1600" dirty="0">
                <a:solidFill>
                  <a:schemeClr val="bg2"/>
                </a:solidFill>
                <a:latin typeface="Bierstadt" panose="020B0004020202020204" pitchFamily="34" charset="0"/>
                <a:ea typeface="Calibri" panose="020F0502020204030204" pitchFamily="34" charset="0"/>
              </a:rPr>
              <a:t>Sea ice reduction, increasing open water periods, storminess, air and sea surface temperatures and relative sea level rise are some of the factors which </a:t>
            </a:r>
            <a:r>
              <a:rPr lang="en-CA" sz="1600" dirty="0" err="1">
                <a:solidFill>
                  <a:schemeClr val="bg2"/>
                </a:solidFill>
                <a:latin typeface="Bierstadt" panose="020B0004020202020204" pitchFamily="34" charset="0"/>
                <a:ea typeface="Calibri" panose="020F0502020204030204" pitchFamily="34" charset="0"/>
              </a:rPr>
              <a:t>enchance</a:t>
            </a:r>
            <a:r>
              <a:rPr lang="en-CA" sz="1600" dirty="0">
                <a:solidFill>
                  <a:schemeClr val="bg2"/>
                </a:solidFill>
                <a:latin typeface="Bierstadt" panose="020B0004020202020204" pitchFamily="34" charset="0"/>
                <a:ea typeface="Calibri" panose="020F0502020204030204" pitchFamily="34" charset="0"/>
              </a:rPr>
              <a:t> coastal change processes.</a:t>
            </a:r>
          </a:p>
        </p:txBody>
      </p:sp>
      <p:sp>
        <p:nvSpPr>
          <p:cNvPr id="14" name="TextBox 4">
            <a:extLst>
              <a:ext uri="{FF2B5EF4-FFF2-40B4-BE49-F238E27FC236}">
                <a16:creationId xmlns:a16="http://schemas.microsoft.com/office/drawing/2014/main" id="{FC4E42DB-AEAA-F72B-9239-BCED831ECEE3}"/>
              </a:ext>
            </a:extLst>
          </p:cNvPr>
          <p:cNvSpPr txBox="1"/>
          <p:nvPr/>
        </p:nvSpPr>
        <p:spPr>
          <a:xfrm>
            <a:off x="4963227" y="6530464"/>
            <a:ext cx="3158089" cy="338554"/>
          </a:xfrm>
          <a:prstGeom prst="rect">
            <a:avLst/>
          </a:prstGeom>
          <a:noFill/>
        </p:spPr>
        <p:txBody>
          <a:bodyPr wrap="square">
            <a:spAutoFit/>
          </a:bodyPr>
          <a:lstStyle/>
          <a:p>
            <a:pPr algn="just">
              <a:spcBef>
                <a:spcPts val="600"/>
              </a:spcBef>
              <a:spcAft>
                <a:spcPts val="1200"/>
              </a:spcAft>
            </a:pPr>
            <a:r>
              <a:rPr lang="en-CA" sz="800" i="1" dirty="0">
                <a:latin typeface="Bierstadt" panose="020B0004020202020204" pitchFamily="34" charset="0"/>
                <a:cs typeface="Arial" panose="020B0604020202020204" pitchFamily="34" charset="0"/>
              </a:rPr>
              <a:t>Circum-Arctic sea ice covered area at 13 September 1979-2020. https://scottduncanwx.com/arctic-sea-ice-minimum-2020/</a:t>
            </a:r>
          </a:p>
        </p:txBody>
      </p:sp>
    </p:spTree>
    <p:extLst>
      <p:ext uri="{BB962C8B-B14F-4D97-AF65-F5344CB8AC3E}">
        <p14:creationId xmlns:p14="http://schemas.microsoft.com/office/powerpoint/2010/main" val="10836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4"/>
            <a:ext cx="7886700" cy="822177"/>
          </a:xfrm>
        </p:spPr>
        <p:txBody>
          <a:bodyPr>
            <a:normAutofit/>
          </a:bodyPr>
          <a:lstStyle/>
          <a:p>
            <a:r>
              <a:rPr lang="pt-PT" sz="3600" dirty="0" err="1"/>
              <a:t>Study</a:t>
            </a:r>
            <a:r>
              <a:rPr lang="pt-PT" sz="3600" dirty="0"/>
              <a:t> </a:t>
            </a:r>
            <a:r>
              <a:rPr lang="pt-PT" sz="3600" dirty="0" err="1"/>
              <a:t>Area</a:t>
            </a:r>
            <a:endParaRPr lang="pt-PT" sz="3600" dirty="0"/>
          </a:p>
        </p:txBody>
      </p:sp>
      <p:pic>
        <p:nvPicPr>
          <p:cNvPr id="6" name="Picture 2" descr="Map&#10;&#10;Description automatically generated">
            <a:extLst>
              <a:ext uri="{FF2B5EF4-FFF2-40B4-BE49-F238E27FC236}">
                <a16:creationId xmlns:a16="http://schemas.microsoft.com/office/drawing/2014/main" id="{297C8E46-19E1-6FCE-4529-3B7B2A7F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4" y="1141541"/>
            <a:ext cx="7954431" cy="5622256"/>
          </a:xfrm>
          <a:prstGeom prst="rect">
            <a:avLst/>
          </a:prstGeom>
        </p:spPr>
      </p:pic>
    </p:spTree>
    <p:extLst>
      <p:ext uri="{BB962C8B-B14F-4D97-AF65-F5344CB8AC3E}">
        <p14:creationId xmlns:p14="http://schemas.microsoft.com/office/powerpoint/2010/main" val="35460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5"/>
            <a:ext cx="7886700" cy="816506"/>
          </a:xfrm>
        </p:spPr>
        <p:txBody>
          <a:bodyPr>
            <a:normAutofit/>
          </a:bodyPr>
          <a:lstStyle/>
          <a:p>
            <a:r>
              <a:rPr lang="en-CA" sz="3600" dirty="0"/>
              <a:t>Methods</a:t>
            </a:r>
          </a:p>
        </p:txBody>
      </p:sp>
      <p:pic>
        <p:nvPicPr>
          <p:cNvPr id="5" name="Picture 38">
            <a:extLst>
              <a:ext uri="{FF2B5EF4-FFF2-40B4-BE49-F238E27FC236}">
                <a16:creationId xmlns:a16="http://schemas.microsoft.com/office/drawing/2014/main" id="{3EE61C75-B4F0-3D46-45A4-FE9744585C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28"/>
          <a:stretch/>
        </p:blipFill>
        <p:spPr bwMode="auto">
          <a:xfrm>
            <a:off x="1289009" y="1327484"/>
            <a:ext cx="6565982" cy="4203032"/>
          </a:xfrm>
          <a:prstGeom prst="rect">
            <a:avLst/>
          </a:prstGeom>
          <a:solidFill>
            <a:schemeClr val="bg1"/>
          </a:solidFill>
          <a:ln>
            <a:noFill/>
          </a:ln>
        </p:spPr>
      </p:pic>
      <p:sp>
        <p:nvSpPr>
          <p:cNvPr id="6" name="CaixaDeTexto 5">
            <a:extLst>
              <a:ext uri="{FF2B5EF4-FFF2-40B4-BE49-F238E27FC236}">
                <a16:creationId xmlns:a16="http://schemas.microsoft.com/office/drawing/2014/main" id="{9AA98E14-84D7-FBD2-025C-902917661BAC}"/>
              </a:ext>
            </a:extLst>
          </p:cNvPr>
          <p:cNvSpPr txBox="1"/>
          <p:nvPr/>
        </p:nvSpPr>
        <p:spPr>
          <a:xfrm>
            <a:off x="1289009" y="1360773"/>
            <a:ext cx="6565981" cy="4136453"/>
          </a:xfrm>
          <a:prstGeom prst="rect">
            <a:avLst/>
          </a:prstGeom>
          <a:solidFill>
            <a:schemeClr val="accent1">
              <a:lumMod val="50000"/>
            </a:schemeClr>
          </a:solidFill>
        </p:spPr>
        <p:txBody>
          <a:bodyPr wrap="square">
            <a:spAutoFit/>
          </a:bodyPr>
          <a:lstStyle/>
          <a:p>
            <a:pPr algn="just">
              <a:lnSpc>
                <a:spcPct val="114000"/>
              </a:lnSpc>
              <a:spcAft>
                <a:spcPts val="600"/>
              </a:spcAft>
            </a:pPr>
            <a:r>
              <a:rPr lang="pt-PT" sz="1600" dirty="0">
                <a:solidFill>
                  <a:schemeClr val="bg1"/>
                </a:solidFill>
                <a:latin typeface="Bierstadt" panose="020B0004020202020204" pitchFamily="34" charset="0"/>
              </a:rPr>
              <a:t>S</a:t>
            </a:r>
            <a:r>
              <a:rPr lang="en-CA" sz="1600" dirty="0" err="1">
                <a:solidFill>
                  <a:schemeClr val="bg1"/>
                </a:solidFill>
                <a:latin typeface="Bierstadt" panose="020B0004020202020204" pitchFamily="34" charset="0"/>
              </a:rPr>
              <a:t>horeline</a:t>
            </a:r>
            <a:r>
              <a:rPr lang="en-CA" sz="1600" dirty="0">
                <a:solidFill>
                  <a:schemeClr val="bg1"/>
                </a:solidFill>
                <a:latin typeface="Bierstadt" panose="020B0004020202020204" pitchFamily="34" charset="0"/>
              </a:rPr>
              <a:t> Proxy: Wet-dry line</a:t>
            </a:r>
          </a:p>
          <a:p>
            <a:pPr algn="just">
              <a:lnSpc>
                <a:spcPct val="114000"/>
              </a:lnSpc>
              <a:spcAft>
                <a:spcPts val="600"/>
              </a:spcAft>
            </a:pPr>
            <a:r>
              <a:rPr lang="en-CA" sz="1600" dirty="0">
                <a:solidFill>
                  <a:schemeClr val="bg1"/>
                </a:solidFill>
                <a:latin typeface="Bierstadt" panose="020B0004020202020204" pitchFamily="34" charset="0"/>
              </a:rPr>
              <a:t>Coastal Morphology: </a:t>
            </a:r>
          </a:p>
          <a:p>
            <a:pPr marL="742950" lvl="1" indent="-285750" algn="just">
              <a:lnSpc>
                <a:spcPct val="114000"/>
              </a:lnSpc>
              <a:spcAft>
                <a:spcPts val="600"/>
              </a:spcAft>
              <a:buFont typeface="Arial"/>
              <a:buChar char="•"/>
            </a:pPr>
            <a:r>
              <a:rPr lang="en-CA" sz="1600" dirty="0">
                <a:solidFill>
                  <a:schemeClr val="bg1"/>
                </a:solidFill>
                <a:latin typeface="Bierstadt" panose="020B0004020202020204" pitchFamily="34" charset="0"/>
              </a:rPr>
              <a:t>Foreshore</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Beach</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Tundra Flats</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Active Cliffs/Bluffs</a:t>
            </a:r>
          </a:p>
          <a:p>
            <a:pPr marL="742950" lvl="1" indent="-285750" algn="just">
              <a:lnSpc>
                <a:spcPct val="114000"/>
              </a:lnSpc>
              <a:spcAft>
                <a:spcPts val="600"/>
              </a:spcAft>
              <a:buFont typeface="Arial"/>
              <a:buChar char="•"/>
            </a:pPr>
            <a:r>
              <a:rPr lang="en-CA" sz="1600" dirty="0">
                <a:solidFill>
                  <a:schemeClr val="bg1"/>
                </a:solidFill>
                <a:latin typeface="Bierstadt" panose="020B0004020202020204" pitchFamily="34" charset="0"/>
              </a:rPr>
              <a:t>Backshore</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Tundra Cliffs (further divided by height and ice wedge occurrence)</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Tundra Flats (further divided by foreshore intertidal lakes existence)</a:t>
            </a:r>
          </a:p>
          <a:p>
            <a:pPr marL="1200150" lvl="2" indent="-285750" algn="just">
              <a:lnSpc>
                <a:spcPct val="114000"/>
              </a:lnSpc>
              <a:spcAft>
                <a:spcPts val="600"/>
              </a:spcAft>
              <a:buFont typeface="Arial"/>
              <a:buChar char="•"/>
            </a:pPr>
            <a:r>
              <a:rPr lang="en-CA" sz="1600" dirty="0">
                <a:solidFill>
                  <a:schemeClr val="bg1"/>
                </a:solidFill>
                <a:latin typeface="Bierstadt" panose="020B0004020202020204" pitchFamily="34" charset="0"/>
              </a:rPr>
              <a:t>Barrier Beaches and Sandspits</a:t>
            </a:r>
          </a:p>
        </p:txBody>
      </p:sp>
    </p:spTree>
    <p:extLst>
      <p:ext uri="{BB962C8B-B14F-4D97-AF65-F5344CB8AC3E}">
        <p14:creationId xmlns:p14="http://schemas.microsoft.com/office/powerpoint/2010/main" val="79480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5"/>
            <a:ext cx="7886700" cy="816506"/>
          </a:xfrm>
        </p:spPr>
        <p:txBody>
          <a:bodyPr>
            <a:noAutofit/>
          </a:bodyPr>
          <a:lstStyle/>
          <a:p>
            <a:r>
              <a:rPr lang="en-US" sz="3200" dirty="0"/>
              <a:t>Coastal Geomorphology of the Tuktoyaktuk Peninsula</a:t>
            </a:r>
          </a:p>
        </p:txBody>
      </p:sp>
      <p:pic>
        <p:nvPicPr>
          <p:cNvPr id="4" name="Imagem 3" descr="Uma imagem com mapa&#10;&#10;Descrição gerada automaticamente">
            <a:extLst>
              <a:ext uri="{FF2B5EF4-FFF2-40B4-BE49-F238E27FC236}">
                <a16:creationId xmlns:a16="http://schemas.microsoft.com/office/drawing/2014/main" id="{B7EB1A06-5E90-02A9-155D-0921A965EE57}"/>
              </a:ext>
            </a:extLst>
          </p:cNvPr>
          <p:cNvPicPr>
            <a:picLocks noChangeAspect="1"/>
          </p:cNvPicPr>
          <p:nvPr/>
        </p:nvPicPr>
        <p:blipFill>
          <a:blip r:embed="rId3"/>
          <a:stretch>
            <a:fillRect/>
          </a:stretch>
        </p:blipFill>
        <p:spPr>
          <a:xfrm>
            <a:off x="924268" y="1257733"/>
            <a:ext cx="7295463" cy="5159039"/>
          </a:xfrm>
          <a:prstGeom prst="rect">
            <a:avLst/>
          </a:prstGeom>
          <a:ln w="12700">
            <a:solidFill>
              <a:schemeClr val="tx1"/>
            </a:solidFill>
          </a:ln>
        </p:spPr>
      </p:pic>
      <p:pic>
        <p:nvPicPr>
          <p:cNvPr id="6" name="Imagem 5" descr="Uma imagem com mapa&#10;&#10;Descrição gerada automaticamente">
            <a:extLst>
              <a:ext uri="{FF2B5EF4-FFF2-40B4-BE49-F238E27FC236}">
                <a16:creationId xmlns:a16="http://schemas.microsoft.com/office/drawing/2014/main" id="{F7D5B77A-6B41-CE79-AD8E-8FD6BC489ABC}"/>
              </a:ext>
            </a:extLst>
          </p:cNvPr>
          <p:cNvPicPr>
            <a:picLocks noChangeAspect="1"/>
          </p:cNvPicPr>
          <p:nvPr/>
        </p:nvPicPr>
        <p:blipFill>
          <a:blip r:embed="rId4"/>
          <a:stretch>
            <a:fillRect/>
          </a:stretch>
        </p:blipFill>
        <p:spPr>
          <a:xfrm>
            <a:off x="924266" y="1257733"/>
            <a:ext cx="7295465" cy="5159039"/>
          </a:xfrm>
          <a:prstGeom prst="rect">
            <a:avLst/>
          </a:prstGeom>
          <a:ln w="12700">
            <a:solidFill>
              <a:schemeClr val="tx1"/>
            </a:solidFill>
          </a:ln>
        </p:spPr>
      </p:pic>
    </p:spTree>
    <p:extLst>
      <p:ext uri="{BB962C8B-B14F-4D97-AF65-F5344CB8AC3E}">
        <p14:creationId xmlns:p14="http://schemas.microsoft.com/office/powerpoint/2010/main" val="29298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5"/>
            <a:ext cx="7886700" cy="816506"/>
          </a:xfrm>
        </p:spPr>
        <p:txBody>
          <a:bodyPr>
            <a:noAutofit/>
          </a:bodyPr>
          <a:lstStyle/>
          <a:p>
            <a:r>
              <a:rPr lang="en-US" sz="3200" dirty="0"/>
              <a:t>Coastline Change Analysis</a:t>
            </a:r>
          </a:p>
        </p:txBody>
      </p:sp>
      <p:pic>
        <p:nvPicPr>
          <p:cNvPr id="5" name="Content Placeholder 5" descr="Map&#10;&#10;Description autofsdgsgsgsdgsmatically generated">
            <a:extLst>
              <a:ext uri="{FF2B5EF4-FFF2-40B4-BE49-F238E27FC236}">
                <a16:creationId xmlns:a16="http://schemas.microsoft.com/office/drawing/2014/main" id="{A78CEE26-18CE-F20A-9144-D5D66752007C}"/>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259" y="1390065"/>
            <a:ext cx="7111482" cy="5026707"/>
          </a:xfrm>
          <a:prstGeom prst="rect">
            <a:avLst/>
          </a:prstGeom>
          <a:ln w="12700">
            <a:solidFill>
              <a:schemeClr val="tx1"/>
            </a:solidFill>
          </a:ln>
        </p:spPr>
      </p:pic>
      <p:sp>
        <p:nvSpPr>
          <p:cNvPr id="7" name="Oval 6">
            <a:extLst>
              <a:ext uri="{FF2B5EF4-FFF2-40B4-BE49-F238E27FC236}">
                <a16:creationId xmlns:a16="http://schemas.microsoft.com/office/drawing/2014/main" id="{590A4109-A61F-05D3-84FF-A4495F8AC3D0}"/>
              </a:ext>
            </a:extLst>
          </p:cNvPr>
          <p:cNvSpPr/>
          <p:nvPr/>
        </p:nvSpPr>
        <p:spPr>
          <a:xfrm>
            <a:off x="1584386" y="5956597"/>
            <a:ext cx="235065" cy="2725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4C60E67B-8B56-8D5D-409C-9C56EAA13844}"/>
              </a:ext>
            </a:extLst>
          </p:cNvPr>
          <p:cNvSpPr/>
          <p:nvPr/>
        </p:nvSpPr>
        <p:spPr>
          <a:xfrm>
            <a:off x="2825293" y="4638982"/>
            <a:ext cx="244859" cy="3843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2073E90C-9C99-F96B-D4B7-216A9044C2F1}"/>
              </a:ext>
            </a:extLst>
          </p:cNvPr>
          <p:cNvSpPr/>
          <p:nvPr/>
        </p:nvSpPr>
        <p:spPr>
          <a:xfrm>
            <a:off x="4446281" y="3610375"/>
            <a:ext cx="251438" cy="28421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1EECEA40-7030-9370-B1E8-3E050E110BBF}"/>
              </a:ext>
            </a:extLst>
          </p:cNvPr>
          <p:cNvSpPr/>
          <p:nvPr/>
        </p:nvSpPr>
        <p:spPr>
          <a:xfrm>
            <a:off x="6752340" y="2547994"/>
            <a:ext cx="211065" cy="2975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61">
            <a:extLst>
              <a:ext uri="{FF2B5EF4-FFF2-40B4-BE49-F238E27FC236}">
                <a16:creationId xmlns:a16="http://schemas.microsoft.com/office/drawing/2014/main" id="{9C249384-8330-45EF-8F10-48CEB214F757}"/>
              </a:ext>
            </a:extLst>
          </p:cNvPr>
          <p:cNvSpPr txBox="1"/>
          <p:nvPr/>
        </p:nvSpPr>
        <p:spPr>
          <a:xfrm>
            <a:off x="1049160" y="4120081"/>
            <a:ext cx="2294041" cy="338554"/>
          </a:xfrm>
          <a:prstGeom prst="rect">
            <a:avLst/>
          </a:prstGeom>
          <a:noFill/>
        </p:spPr>
        <p:txBody>
          <a:bodyPr wrap="square">
            <a:spAutoFit/>
          </a:bodyPr>
          <a:lstStyle/>
          <a:p>
            <a:r>
              <a:rPr lang="en-CA" sz="1600" dirty="0">
                <a:solidFill>
                  <a:schemeClr val="bg1"/>
                </a:solidFill>
                <a:effectLst/>
                <a:latin typeface="Bierstadt" panose="020B0004020202020204" pitchFamily="34" charset="0"/>
                <a:ea typeface="Calibri" panose="020F0502020204030204" pitchFamily="34" charset="0"/>
                <a:cs typeface="Arial" panose="020B0604020202020204" pitchFamily="34" charset="0"/>
              </a:rPr>
              <a:t>EPR Average: -3.8 m/yr</a:t>
            </a:r>
            <a:endParaRPr lang="en-CA" sz="1200" dirty="0">
              <a:solidFill>
                <a:schemeClr val="bg1"/>
              </a:solidFill>
              <a:latin typeface="Bierstadt" panose="020B0004020202020204" pitchFamily="34" charset="0"/>
            </a:endParaRPr>
          </a:p>
        </p:txBody>
      </p:sp>
      <p:cxnSp>
        <p:nvCxnSpPr>
          <p:cNvPr id="12" name="Straight Arrow Connector 62">
            <a:extLst>
              <a:ext uri="{FF2B5EF4-FFF2-40B4-BE49-F238E27FC236}">
                <a16:creationId xmlns:a16="http://schemas.microsoft.com/office/drawing/2014/main" id="{67E76715-8D2C-BB8C-6E6D-F9E7CA0D03B9}"/>
              </a:ext>
            </a:extLst>
          </p:cNvPr>
          <p:cNvCxnSpPr>
            <a:cxnSpLocks/>
            <a:stCxn id="8" idx="1"/>
            <a:endCxn id="11" idx="2"/>
          </p:cNvCxnSpPr>
          <p:nvPr/>
        </p:nvCxnSpPr>
        <p:spPr>
          <a:xfrm flipH="1" flipV="1">
            <a:off x="2196181" y="4458635"/>
            <a:ext cx="664971" cy="236637"/>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13" name="TextBox 63">
            <a:extLst>
              <a:ext uri="{FF2B5EF4-FFF2-40B4-BE49-F238E27FC236}">
                <a16:creationId xmlns:a16="http://schemas.microsoft.com/office/drawing/2014/main" id="{62F11426-61DC-4770-6309-26CAF769A7E4}"/>
              </a:ext>
            </a:extLst>
          </p:cNvPr>
          <p:cNvSpPr txBox="1"/>
          <p:nvPr/>
        </p:nvSpPr>
        <p:spPr>
          <a:xfrm>
            <a:off x="975381" y="4866470"/>
            <a:ext cx="1453075" cy="584775"/>
          </a:xfrm>
          <a:prstGeom prst="rect">
            <a:avLst/>
          </a:prstGeom>
          <a:noFill/>
        </p:spPr>
        <p:txBody>
          <a:bodyPr wrap="square">
            <a:spAutoFit/>
          </a:bodyPr>
          <a:lstStyle/>
          <a:p>
            <a:pPr algn="ctr"/>
            <a:r>
              <a:rPr lang="en-CA" sz="1600" dirty="0">
                <a:solidFill>
                  <a:schemeClr val="bg1"/>
                </a:solidFill>
                <a:effectLst/>
                <a:latin typeface="Bierstadt" panose="020B0004020202020204" pitchFamily="34" charset="0"/>
                <a:ea typeface="Calibri" panose="020F0502020204030204" pitchFamily="34" charset="0"/>
                <a:cs typeface="Arial" panose="020B0604020202020204" pitchFamily="34" charset="0"/>
              </a:rPr>
              <a:t>EPR Av</a:t>
            </a:r>
            <a:r>
              <a:rPr lang="en-CA" sz="1600" dirty="0">
                <a:solidFill>
                  <a:schemeClr val="bg1"/>
                </a:solidFill>
                <a:latin typeface="Bierstadt" panose="020B0004020202020204" pitchFamily="34" charset="0"/>
                <a:ea typeface="Calibri" panose="020F0502020204030204" pitchFamily="34" charset="0"/>
                <a:cs typeface="Arial" panose="020B0604020202020204" pitchFamily="34" charset="0"/>
              </a:rPr>
              <a:t>erage</a:t>
            </a:r>
            <a:r>
              <a:rPr lang="en-CA" sz="1600" dirty="0">
                <a:solidFill>
                  <a:schemeClr val="bg1"/>
                </a:solidFill>
                <a:effectLst/>
                <a:latin typeface="Bierstadt" panose="020B0004020202020204" pitchFamily="34" charset="0"/>
                <a:ea typeface="Calibri" panose="020F0502020204030204" pitchFamily="34" charset="0"/>
                <a:cs typeface="Arial" panose="020B0604020202020204" pitchFamily="34" charset="0"/>
              </a:rPr>
              <a:t>: -10m/yr</a:t>
            </a:r>
            <a:endParaRPr lang="en-CA" sz="1200" dirty="0">
              <a:solidFill>
                <a:schemeClr val="bg1"/>
              </a:solidFill>
              <a:latin typeface="Bierstadt" panose="020B0004020202020204" pitchFamily="34" charset="0"/>
            </a:endParaRPr>
          </a:p>
        </p:txBody>
      </p:sp>
      <p:sp>
        <p:nvSpPr>
          <p:cNvPr id="14" name="TextBox 65">
            <a:extLst>
              <a:ext uri="{FF2B5EF4-FFF2-40B4-BE49-F238E27FC236}">
                <a16:creationId xmlns:a16="http://schemas.microsoft.com/office/drawing/2014/main" id="{E623D09D-E037-EF55-CD80-01401A639E71}"/>
              </a:ext>
            </a:extLst>
          </p:cNvPr>
          <p:cNvSpPr txBox="1"/>
          <p:nvPr/>
        </p:nvSpPr>
        <p:spPr>
          <a:xfrm>
            <a:off x="1519505" y="3132219"/>
            <a:ext cx="2294041" cy="338554"/>
          </a:xfrm>
          <a:prstGeom prst="rect">
            <a:avLst/>
          </a:prstGeom>
          <a:noFill/>
        </p:spPr>
        <p:txBody>
          <a:bodyPr wrap="square">
            <a:spAutoFit/>
          </a:bodyPr>
          <a:lstStyle/>
          <a:p>
            <a:pPr algn="ctr"/>
            <a:r>
              <a:rPr lang="en-CA" sz="1600" dirty="0">
                <a:solidFill>
                  <a:schemeClr val="bg1"/>
                </a:solidFill>
                <a:effectLst/>
                <a:latin typeface="Bierstadt" panose="020B0004020202020204" pitchFamily="34" charset="0"/>
                <a:ea typeface="Calibri" panose="020F0502020204030204" pitchFamily="34" charset="0"/>
                <a:cs typeface="Arial" panose="020B0604020202020204" pitchFamily="34" charset="0"/>
              </a:rPr>
              <a:t>EPR Average: -3.4 m/yr</a:t>
            </a:r>
            <a:endParaRPr lang="en-CA" sz="1600" dirty="0">
              <a:solidFill>
                <a:schemeClr val="bg1"/>
              </a:solidFill>
              <a:latin typeface="Bierstadt" panose="020B0004020202020204" pitchFamily="34" charset="0"/>
            </a:endParaRPr>
          </a:p>
        </p:txBody>
      </p:sp>
      <p:cxnSp>
        <p:nvCxnSpPr>
          <p:cNvPr id="15" name="Straight Arrow Connector 66">
            <a:extLst>
              <a:ext uri="{FF2B5EF4-FFF2-40B4-BE49-F238E27FC236}">
                <a16:creationId xmlns:a16="http://schemas.microsoft.com/office/drawing/2014/main" id="{FA72FD9F-3433-A150-D047-A948A58C9AFD}"/>
              </a:ext>
            </a:extLst>
          </p:cNvPr>
          <p:cNvCxnSpPr>
            <a:cxnSpLocks/>
            <a:stCxn id="9" idx="2"/>
            <a:endCxn id="14" idx="3"/>
          </p:cNvCxnSpPr>
          <p:nvPr/>
        </p:nvCxnSpPr>
        <p:spPr>
          <a:xfrm flipH="1" flipV="1">
            <a:off x="3813546" y="3301496"/>
            <a:ext cx="632735" cy="450987"/>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16" name="TextBox 67">
            <a:extLst>
              <a:ext uri="{FF2B5EF4-FFF2-40B4-BE49-F238E27FC236}">
                <a16:creationId xmlns:a16="http://schemas.microsoft.com/office/drawing/2014/main" id="{EEF1FC02-3424-9F4E-B97C-570393A2FD73}"/>
              </a:ext>
            </a:extLst>
          </p:cNvPr>
          <p:cNvSpPr txBox="1"/>
          <p:nvPr/>
        </p:nvSpPr>
        <p:spPr>
          <a:xfrm>
            <a:off x="5310901" y="3406596"/>
            <a:ext cx="2560202" cy="338554"/>
          </a:xfrm>
          <a:prstGeom prst="rect">
            <a:avLst/>
          </a:prstGeom>
          <a:noFill/>
        </p:spPr>
        <p:txBody>
          <a:bodyPr wrap="square">
            <a:spAutoFit/>
          </a:bodyPr>
          <a:lstStyle/>
          <a:p>
            <a:pPr algn="ctr"/>
            <a:r>
              <a:rPr lang="en-CA" sz="1600" dirty="0">
                <a:solidFill>
                  <a:schemeClr val="bg1"/>
                </a:solidFill>
                <a:effectLst/>
                <a:latin typeface="Bierstadt" panose="020B0004020202020204" pitchFamily="34" charset="0"/>
                <a:ea typeface="Calibri" panose="020F0502020204030204" pitchFamily="34" charset="0"/>
                <a:cs typeface="Arial" panose="020B0604020202020204" pitchFamily="34" charset="0"/>
              </a:rPr>
              <a:t>EPR Average: -4.1 m/yr</a:t>
            </a:r>
            <a:endParaRPr lang="en-CA" sz="1600" dirty="0">
              <a:solidFill>
                <a:schemeClr val="bg1"/>
              </a:solidFill>
              <a:latin typeface="Bierstadt" panose="020B0004020202020204" pitchFamily="34" charset="0"/>
            </a:endParaRPr>
          </a:p>
        </p:txBody>
      </p:sp>
      <p:cxnSp>
        <p:nvCxnSpPr>
          <p:cNvPr id="17" name="Straight Arrow Connector 68">
            <a:extLst>
              <a:ext uri="{FF2B5EF4-FFF2-40B4-BE49-F238E27FC236}">
                <a16:creationId xmlns:a16="http://schemas.microsoft.com/office/drawing/2014/main" id="{AFBE57C8-07AE-F4A0-7CDE-B018389D1644}"/>
              </a:ext>
            </a:extLst>
          </p:cNvPr>
          <p:cNvCxnSpPr>
            <a:cxnSpLocks/>
            <a:stCxn id="10" idx="4"/>
            <a:endCxn id="16" idx="0"/>
          </p:cNvCxnSpPr>
          <p:nvPr/>
        </p:nvCxnSpPr>
        <p:spPr>
          <a:xfrm flipH="1">
            <a:off x="6591002" y="2845526"/>
            <a:ext cx="266871" cy="561070"/>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62">
            <a:extLst>
              <a:ext uri="{FF2B5EF4-FFF2-40B4-BE49-F238E27FC236}">
                <a16:creationId xmlns:a16="http://schemas.microsoft.com/office/drawing/2014/main" id="{E7F10E9D-0CCD-DB14-5D00-6A3981701A42}"/>
              </a:ext>
            </a:extLst>
          </p:cNvPr>
          <p:cNvCxnSpPr>
            <a:cxnSpLocks/>
            <a:stCxn id="7" idx="0"/>
            <a:endCxn id="13" idx="2"/>
          </p:cNvCxnSpPr>
          <p:nvPr/>
        </p:nvCxnSpPr>
        <p:spPr>
          <a:xfrm flipV="1">
            <a:off x="1701919" y="5451245"/>
            <a:ext cx="0" cy="505352"/>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pic>
        <p:nvPicPr>
          <p:cNvPr id="21" name="Imagem 20" descr="Uma imagem com mapa&#10;&#10;Descrição gerada automaticamente">
            <a:extLst>
              <a:ext uri="{FF2B5EF4-FFF2-40B4-BE49-F238E27FC236}">
                <a16:creationId xmlns:a16="http://schemas.microsoft.com/office/drawing/2014/main" id="{08059FA1-C1F6-0C0A-646F-101626D62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36" y="1217223"/>
            <a:ext cx="7573727" cy="5354735"/>
          </a:xfrm>
          <a:prstGeom prst="rect">
            <a:avLst/>
          </a:prstGeom>
        </p:spPr>
      </p:pic>
    </p:spTree>
    <p:extLst>
      <p:ext uri="{BB962C8B-B14F-4D97-AF65-F5344CB8AC3E}">
        <p14:creationId xmlns:p14="http://schemas.microsoft.com/office/powerpoint/2010/main" val="15755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5"/>
            <a:ext cx="7886700" cy="816506"/>
          </a:xfrm>
        </p:spPr>
        <p:txBody>
          <a:bodyPr>
            <a:noAutofit/>
          </a:bodyPr>
          <a:lstStyle/>
          <a:p>
            <a:r>
              <a:rPr lang="en-US" sz="3200" dirty="0"/>
              <a:t>Coastline Change Analysis</a:t>
            </a:r>
          </a:p>
        </p:txBody>
      </p:sp>
      <p:graphicFrame>
        <p:nvGraphicFramePr>
          <p:cNvPr id="20" name="Chart 1">
            <a:extLst>
              <a:ext uri="{FF2B5EF4-FFF2-40B4-BE49-F238E27FC236}">
                <a16:creationId xmlns:a16="http://schemas.microsoft.com/office/drawing/2014/main" id="{6517A1CA-F5A9-520E-DA29-0CEE3948FF51}"/>
              </a:ext>
            </a:extLst>
          </p:cNvPr>
          <p:cNvGraphicFramePr>
            <a:graphicFrameLocks/>
          </p:cNvGraphicFramePr>
          <p:nvPr>
            <p:extLst>
              <p:ext uri="{D42A27DB-BD31-4B8C-83A1-F6EECF244321}">
                <p14:modId xmlns:p14="http://schemas.microsoft.com/office/powerpoint/2010/main" val="390632647"/>
              </p:ext>
            </p:extLst>
          </p:nvPr>
        </p:nvGraphicFramePr>
        <p:xfrm>
          <a:off x="804911" y="1690204"/>
          <a:ext cx="7534177" cy="4389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5">
            <a:extLst>
              <a:ext uri="{FF2B5EF4-FFF2-40B4-BE49-F238E27FC236}">
                <a16:creationId xmlns:a16="http://schemas.microsoft.com/office/drawing/2014/main" id="{2062B280-612F-2B95-9D28-129CA5EC551D}"/>
              </a:ext>
            </a:extLst>
          </p:cNvPr>
          <p:cNvGraphicFramePr>
            <a:graphicFrameLocks/>
          </p:cNvGraphicFramePr>
          <p:nvPr>
            <p:extLst>
              <p:ext uri="{D42A27DB-BD31-4B8C-83A1-F6EECF244321}">
                <p14:modId xmlns:p14="http://schemas.microsoft.com/office/powerpoint/2010/main" val="924691813"/>
              </p:ext>
            </p:extLst>
          </p:nvPr>
        </p:nvGraphicFramePr>
        <p:xfrm>
          <a:off x="1032705" y="2177142"/>
          <a:ext cx="7078579" cy="2503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80">
            <a:extLst>
              <a:ext uri="{FF2B5EF4-FFF2-40B4-BE49-F238E27FC236}">
                <a16:creationId xmlns:a16="http://schemas.microsoft.com/office/drawing/2014/main" id="{1E906641-A7E0-8C2D-A70C-93CAC7491146}"/>
              </a:ext>
            </a:extLst>
          </p:cNvPr>
          <p:cNvGraphicFramePr/>
          <p:nvPr>
            <p:extLst>
              <p:ext uri="{D42A27DB-BD31-4B8C-83A1-F6EECF244321}">
                <p14:modId xmlns:p14="http://schemas.microsoft.com/office/powerpoint/2010/main" val="858192830"/>
              </p:ext>
            </p:extLst>
          </p:nvPr>
        </p:nvGraphicFramePr>
        <p:xfrm>
          <a:off x="950569" y="1904609"/>
          <a:ext cx="7242853" cy="30487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26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1" grpId="0">
        <p:bldAsOne/>
      </p:bldGraphic>
      <p:bldGraphic spid="2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5"/>
            <a:ext cx="7886700" cy="796186"/>
          </a:xfrm>
        </p:spPr>
        <p:txBody>
          <a:bodyPr>
            <a:normAutofit/>
          </a:bodyPr>
          <a:lstStyle/>
          <a:p>
            <a:r>
              <a:rPr lang="pt-PT" sz="3600" dirty="0" err="1"/>
              <a:t>Conclusions</a:t>
            </a:r>
            <a:endParaRPr lang="en-CA" sz="3600" dirty="0"/>
          </a:p>
        </p:txBody>
      </p:sp>
      <p:sp>
        <p:nvSpPr>
          <p:cNvPr id="4" name="Google Shape;102;p1">
            <a:extLst>
              <a:ext uri="{FF2B5EF4-FFF2-40B4-BE49-F238E27FC236}">
                <a16:creationId xmlns:a16="http://schemas.microsoft.com/office/drawing/2014/main" id="{7354B47E-C85B-DDEC-F8FB-4675DEDE7C7C}"/>
              </a:ext>
            </a:extLst>
          </p:cNvPr>
          <p:cNvSpPr txBox="1"/>
          <p:nvPr/>
        </p:nvSpPr>
        <p:spPr>
          <a:xfrm>
            <a:off x="628650" y="1344502"/>
            <a:ext cx="7886700" cy="4484787"/>
          </a:xfrm>
          <a:prstGeom prst="rect">
            <a:avLst/>
          </a:prstGeom>
          <a:noFill/>
          <a:ln>
            <a:noFill/>
          </a:ln>
        </p:spPr>
        <p:txBody>
          <a:bodyPr spcFirstLastPara="1" wrap="square" lIns="78987" tIns="39482" rIns="78987" bIns="39482" anchor="t" anchorCtr="0">
            <a:spAutoFit/>
          </a:bodyPr>
          <a:lstStyle/>
          <a:p>
            <a:pPr marL="342900" indent="-342900" algn="just" defTabSz="914400">
              <a:lnSpc>
                <a:spcPct val="114000"/>
              </a:lnSpc>
              <a:spcBef>
                <a:spcPts val="600"/>
              </a:spcBef>
              <a:spcAft>
                <a:spcPts val="600"/>
              </a:spcAft>
              <a:buClr>
                <a:schemeClr val="bg1"/>
              </a:buClr>
              <a:buFont typeface="Arial"/>
              <a:buChar char="•"/>
            </a:pPr>
            <a:r>
              <a:rPr lang="en-CA" b="1" kern="0" dirty="0">
                <a:solidFill>
                  <a:schemeClr val="bg1"/>
                </a:solidFill>
                <a:latin typeface="Bierstadt" panose="020B0004020202020204" pitchFamily="34" charset="0"/>
                <a:cs typeface="Arial"/>
                <a:sym typeface="Montserrat Light"/>
              </a:rPr>
              <a:t>Average EPR</a:t>
            </a:r>
            <a:r>
              <a:rPr lang="en-CA" kern="0" dirty="0">
                <a:solidFill>
                  <a:schemeClr val="bg1"/>
                </a:solidFill>
                <a:latin typeface="Bierstadt" panose="020B0004020202020204" pitchFamily="34" charset="0"/>
                <a:cs typeface="Arial"/>
                <a:sym typeface="Montserrat Light"/>
              </a:rPr>
              <a:t>: </a:t>
            </a:r>
            <a:r>
              <a:rPr lang="en-CA" b="1" kern="0" dirty="0">
                <a:solidFill>
                  <a:schemeClr val="bg1"/>
                </a:solidFill>
                <a:latin typeface="Bierstadt" panose="020B0004020202020204" pitchFamily="34" charset="0"/>
                <a:cs typeface="Arial"/>
                <a:sym typeface="Montserrat Light"/>
              </a:rPr>
              <a:t>-1.06 m/yr </a:t>
            </a:r>
            <a:r>
              <a:rPr lang="en-CA" kern="0" dirty="0">
                <a:solidFill>
                  <a:schemeClr val="bg1"/>
                </a:solidFill>
                <a:latin typeface="Bierstadt" panose="020B0004020202020204" pitchFamily="34" charset="0"/>
                <a:cs typeface="Arial"/>
                <a:sym typeface="Montserrat Light"/>
              </a:rPr>
              <a:t>between </a:t>
            </a:r>
            <a:r>
              <a:rPr lang="en-CA" b="1" kern="0" dirty="0">
                <a:solidFill>
                  <a:schemeClr val="bg1"/>
                </a:solidFill>
                <a:latin typeface="Bierstadt" panose="020B0004020202020204" pitchFamily="34" charset="0"/>
                <a:cs typeface="Arial"/>
                <a:sym typeface="Montserrat Light"/>
              </a:rPr>
              <a:t>1985</a:t>
            </a:r>
            <a:r>
              <a:rPr lang="en-CA" kern="0" dirty="0">
                <a:solidFill>
                  <a:schemeClr val="bg1"/>
                </a:solidFill>
                <a:latin typeface="Bierstadt" panose="020B0004020202020204" pitchFamily="34" charset="0"/>
                <a:cs typeface="Arial"/>
                <a:sym typeface="Montserrat Light"/>
              </a:rPr>
              <a:t> and </a:t>
            </a:r>
            <a:r>
              <a:rPr lang="en-CA" b="1" kern="0" dirty="0">
                <a:solidFill>
                  <a:schemeClr val="bg1"/>
                </a:solidFill>
                <a:latin typeface="Bierstadt" panose="020B0004020202020204" pitchFamily="34" charset="0"/>
                <a:cs typeface="Arial"/>
                <a:sym typeface="Montserrat Light"/>
              </a:rPr>
              <a:t>2020</a:t>
            </a:r>
            <a:r>
              <a:rPr lang="en-CA" kern="0" dirty="0">
                <a:solidFill>
                  <a:schemeClr val="bg1"/>
                </a:solidFill>
                <a:latin typeface="Bierstadt" panose="020B0004020202020204" pitchFamily="34" charset="0"/>
                <a:cs typeface="Arial"/>
                <a:sym typeface="Montserrat Light"/>
              </a:rPr>
              <a:t>. </a:t>
            </a:r>
            <a:r>
              <a:rPr lang="en-CA" b="1" kern="0" dirty="0">
                <a:solidFill>
                  <a:schemeClr val="bg1"/>
                </a:solidFill>
                <a:latin typeface="Bierstadt" panose="020B0004020202020204" pitchFamily="34" charset="0"/>
                <a:cs typeface="Arial"/>
                <a:sym typeface="Montserrat Light"/>
              </a:rPr>
              <a:t>EPR ranging </a:t>
            </a:r>
            <a:r>
              <a:rPr lang="en-CA" kern="0" dirty="0">
                <a:solidFill>
                  <a:schemeClr val="bg1"/>
                </a:solidFill>
                <a:latin typeface="Bierstadt" panose="020B0004020202020204" pitchFamily="34" charset="0"/>
                <a:cs typeface="Arial"/>
                <a:sym typeface="Montserrat Light"/>
              </a:rPr>
              <a:t>between -</a:t>
            </a:r>
            <a:r>
              <a:rPr lang="en-CA" b="1" kern="0" dirty="0">
                <a:solidFill>
                  <a:schemeClr val="bg1"/>
                </a:solidFill>
                <a:latin typeface="Bierstadt" panose="020B0004020202020204" pitchFamily="34" charset="0"/>
                <a:cs typeface="Arial"/>
                <a:sym typeface="Montserrat Light"/>
              </a:rPr>
              <a:t>30.9</a:t>
            </a:r>
            <a:r>
              <a:rPr lang="en-CA" kern="0" dirty="0">
                <a:solidFill>
                  <a:schemeClr val="bg1"/>
                </a:solidFill>
                <a:latin typeface="Bierstadt" panose="020B0004020202020204" pitchFamily="34" charset="0"/>
                <a:cs typeface="Arial"/>
                <a:sym typeface="Montserrat Light"/>
              </a:rPr>
              <a:t> and </a:t>
            </a:r>
            <a:r>
              <a:rPr lang="en-CA" b="1" kern="0" dirty="0">
                <a:solidFill>
                  <a:schemeClr val="bg1"/>
                </a:solidFill>
                <a:latin typeface="Bierstadt" panose="020B0004020202020204" pitchFamily="34" charset="0"/>
                <a:cs typeface="Arial"/>
                <a:sym typeface="Montserrat Light"/>
              </a:rPr>
              <a:t>11.2 m/yr</a:t>
            </a:r>
            <a:r>
              <a:rPr lang="en-CA" kern="0" dirty="0">
                <a:solidFill>
                  <a:schemeClr val="bg1"/>
                </a:solidFill>
                <a:latin typeface="Bierstadt" panose="020B0004020202020204" pitchFamily="34" charset="0"/>
                <a:cs typeface="Arial"/>
                <a:sym typeface="Montserrat Light"/>
              </a:rPr>
              <a:t>.</a:t>
            </a:r>
          </a:p>
          <a:p>
            <a:pPr marL="342900" indent="-342900" algn="just" defTabSz="914400">
              <a:lnSpc>
                <a:spcPct val="114000"/>
              </a:lnSpc>
              <a:spcBef>
                <a:spcPts val="600"/>
              </a:spcBef>
              <a:spcAft>
                <a:spcPts val="600"/>
              </a:spcAft>
              <a:buClr>
                <a:schemeClr val="bg1"/>
              </a:buClr>
              <a:buFont typeface="Arial"/>
              <a:buChar char="•"/>
            </a:pPr>
            <a:r>
              <a:rPr lang="en-CA" kern="0" dirty="0">
                <a:solidFill>
                  <a:schemeClr val="bg1"/>
                </a:solidFill>
                <a:latin typeface="Bierstadt" panose="020B0004020202020204" pitchFamily="34" charset="0"/>
                <a:cs typeface="Arial"/>
                <a:sym typeface="Montserrat Light"/>
              </a:rPr>
              <a:t>The </a:t>
            </a:r>
            <a:r>
              <a:rPr lang="en-CA" b="1" kern="0" dirty="0">
                <a:solidFill>
                  <a:schemeClr val="bg1"/>
                </a:solidFill>
                <a:latin typeface="Bierstadt" panose="020B0004020202020204" pitchFamily="34" charset="0"/>
                <a:cs typeface="Arial"/>
                <a:sym typeface="Montserrat Light"/>
              </a:rPr>
              <a:t>Tuktoyaktuk Peninsula </a:t>
            </a:r>
            <a:r>
              <a:rPr lang="en-CA" kern="0" dirty="0">
                <a:solidFill>
                  <a:schemeClr val="bg1"/>
                </a:solidFill>
                <a:latin typeface="Bierstadt" panose="020B0004020202020204" pitchFamily="34" charset="0"/>
                <a:cs typeface="Arial"/>
                <a:sym typeface="Montserrat Light"/>
              </a:rPr>
              <a:t>has been </a:t>
            </a:r>
            <a:r>
              <a:rPr lang="en-CA" b="1" kern="0" dirty="0">
                <a:solidFill>
                  <a:schemeClr val="bg1"/>
                </a:solidFill>
                <a:latin typeface="Bierstadt" panose="020B0004020202020204" pitchFamily="34" charset="0"/>
                <a:cs typeface="Arial"/>
                <a:sym typeface="Montserrat Light"/>
              </a:rPr>
              <a:t>losing 48 ha/yr </a:t>
            </a:r>
            <a:r>
              <a:rPr lang="en-CA" kern="0" dirty="0">
                <a:solidFill>
                  <a:schemeClr val="bg1"/>
                </a:solidFill>
                <a:latin typeface="Bierstadt" panose="020B0004020202020204" pitchFamily="34" charset="0"/>
                <a:cs typeface="Arial"/>
                <a:sym typeface="Montserrat Light"/>
              </a:rPr>
              <a:t>for the past 35 years.</a:t>
            </a:r>
          </a:p>
          <a:p>
            <a:pPr marL="342900" indent="-342900" algn="just" defTabSz="914400">
              <a:lnSpc>
                <a:spcPct val="114000"/>
              </a:lnSpc>
              <a:spcBef>
                <a:spcPts val="600"/>
              </a:spcBef>
              <a:spcAft>
                <a:spcPts val="600"/>
              </a:spcAft>
              <a:buClr>
                <a:schemeClr val="bg1"/>
              </a:buClr>
              <a:buFont typeface="Arial"/>
              <a:buChar char="•"/>
            </a:pPr>
            <a:r>
              <a:rPr lang="en-CA" kern="0" dirty="0">
                <a:solidFill>
                  <a:schemeClr val="bg1"/>
                </a:solidFill>
                <a:latin typeface="Bierstadt" panose="020B0004020202020204" pitchFamily="34" charset="0"/>
                <a:cs typeface="Arial"/>
                <a:sym typeface="Montserrat Light"/>
              </a:rPr>
              <a:t>The results point to the </a:t>
            </a:r>
            <a:r>
              <a:rPr lang="en-CA" b="1" kern="0" dirty="0">
                <a:solidFill>
                  <a:schemeClr val="bg1"/>
                </a:solidFill>
                <a:latin typeface="Bierstadt" panose="020B0004020202020204" pitchFamily="34" charset="0"/>
                <a:cs typeface="Arial"/>
                <a:sym typeface="Montserrat Light"/>
              </a:rPr>
              <a:t>influence of coastal morphology and geomorphologic factors in coastal change </a:t>
            </a:r>
            <a:r>
              <a:rPr lang="en-CA" kern="0" dirty="0">
                <a:solidFill>
                  <a:schemeClr val="bg1"/>
                </a:solidFill>
                <a:latin typeface="Bierstadt" panose="020B0004020202020204" pitchFamily="34" charset="0"/>
                <a:cs typeface="Arial"/>
                <a:sym typeface="Montserrat Light"/>
              </a:rPr>
              <a:t>– </a:t>
            </a:r>
            <a:r>
              <a:rPr lang="en-CA" b="1" kern="0" dirty="0">
                <a:solidFill>
                  <a:schemeClr val="bg1"/>
                </a:solidFill>
                <a:latin typeface="Bierstadt" panose="020B0004020202020204" pitchFamily="34" charset="0"/>
                <a:cs typeface="Arial"/>
                <a:sym typeface="Montserrat Light"/>
              </a:rPr>
              <a:t>Tundra Flats </a:t>
            </a:r>
            <a:r>
              <a:rPr lang="en-CA" kern="0" dirty="0">
                <a:solidFill>
                  <a:schemeClr val="bg1"/>
                </a:solidFill>
                <a:latin typeface="Bierstadt" panose="020B0004020202020204" pitchFamily="34" charset="0"/>
                <a:cs typeface="Arial"/>
                <a:sym typeface="Montserrat Light"/>
              </a:rPr>
              <a:t>have the </a:t>
            </a:r>
            <a:r>
              <a:rPr lang="en-CA" b="1" kern="0" dirty="0">
                <a:solidFill>
                  <a:schemeClr val="bg1"/>
                </a:solidFill>
                <a:latin typeface="Bierstadt" panose="020B0004020202020204" pitchFamily="34" charset="0"/>
                <a:cs typeface="Arial"/>
                <a:sym typeface="Montserrat Light"/>
              </a:rPr>
              <a:t>highest EPR values </a:t>
            </a:r>
            <a:r>
              <a:rPr lang="en-CA" kern="0" dirty="0">
                <a:solidFill>
                  <a:schemeClr val="bg1"/>
                </a:solidFill>
                <a:latin typeface="Bierstadt" panose="020B0004020202020204" pitchFamily="34" charset="0"/>
                <a:cs typeface="Arial"/>
                <a:sym typeface="Montserrat Light"/>
              </a:rPr>
              <a:t>(in backshore and foreshore). </a:t>
            </a:r>
            <a:r>
              <a:rPr lang="en-CA" b="1" kern="0" dirty="0">
                <a:solidFill>
                  <a:schemeClr val="bg1"/>
                </a:solidFill>
                <a:latin typeface="Bierstadt" panose="020B0004020202020204" pitchFamily="34" charset="0"/>
                <a:cs typeface="Arial"/>
                <a:sym typeface="Montserrat Light"/>
              </a:rPr>
              <a:t>Ice wedge polygons</a:t>
            </a:r>
            <a:r>
              <a:rPr lang="en-CA" kern="0" dirty="0">
                <a:solidFill>
                  <a:schemeClr val="bg1"/>
                </a:solidFill>
                <a:latin typeface="Bierstadt" panose="020B0004020202020204" pitchFamily="34" charset="0"/>
                <a:cs typeface="Arial"/>
                <a:sym typeface="Montserrat Light"/>
              </a:rPr>
              <a:t> existence in cliffs is a local factor </a:t>
            </a:r>
            <a:r>
              <a:rPr lang="en-CA" b="1" kern="0" dirty="0">
                <a:solidFill>
                  <a:schemeClr val="bg1"/>
                </a:solidFill>
                <a:latin typeface="Bierstadt" panose="020B0004020202020204" pitchFamily="34" charset="0"/>
                <a:cs typeface="Arial"/>
                <a:sym typeface="Montserrat Light"/>
              </a:rPr>
              <a:t>enhancing coastal retreat</a:t>
            </a:r>
            <a:r>
              <a:rPr lang="en-CA" kern="0" dirty="0">
                <a:solidFill>
                  <a:schemeClr val="bg1"/>
                </a:solidFill>
                <a:latin typeface="Bierstadt" panose="020B0004020202020204" pitchFamily="34" charset="0"/>
                <a:cs typeface="Arial"/>
                <a:sym typeface="Montserrat Light"/>
              </a:rPr>
              <a:t>. – Local factors determine the rate of change and impact of coastal processes</a:t>
            </a:r>
          </a:p>
          <a:p>
            <a:pPr marL="342900" indent="-342900" algn="just" defTabSz="914400">
              <a:lnSpc>
                <a:spcPct val="114000"/>
              </a:lnSpc>
              <a:spcBef>
                <a:spcPts val="600"/>
              </a:spcBef>
              <a:spcAft>
                <a:spcPts val="600"/>
              </a:spcAft>
              <a:buClr>
                <a:schemeClr val="bg1"/>
              </a:buClr>
              <a:buFont typeface="Arial"/>
              <a:buChar char="•"/>
            </a:pPr>
            <a:r>
              <a:rPr lang="en-CA" b="1" kern="0" dirty="0">
                <a:solidFill>
                  <a:schemeClr val="bg1"/>
                </a:solidFill>
                <a:latin typeface="Bierstadt" panose="020B0004020202020204" pitchFamily="34" charset="0"/>
                <a:cs typeface="Arial"/>
                <a:sym typeface="Montserrat Light"/>
              </a:rPr>
              <a:t>Distinction</a:t>
            </a:r>
            <a:r>
              <a:rPr lang="en-CA" kern="0" dirty="0">
                <a:solidFill>
                  <a:schemeClr val="bg1"/>
                </a:solidFill>
                <a:latin typeface="Bierstadt" panose="020B0004020202020204" pitchFamily="34" charset="0"/>
                <a:cs typeface="Arial"/>
                <a:sym typeface="Montserrat Light"/>
              </a:rPr>
              <a:t> between </a:t>
            </a:r>
            <a:r>
              <a:rPr lang="en-CA" b="1" kern="0" dirty="0">
                <a:solidFill>
                  <a:schemeClr val="bg1"/>
                </a:solidFill>
                <a:latin typeface="Bierstadt" panose="020B0004020202020204" pitchFamily="34" charset="0"/>
                <a:cs typeface="Arial"/>
                <a:sym typeface="Montserrat Light"/>
              </a:rPr>
              <a:t>erosion</a:t>
            </a:r>
            <a:r>
              <a:rPr lang="en-CA" kern="0" dirty="0">
                <a:solidFill>
                  <a:schemeClr val="bg1"/>
                </a:solidFill>
                <a:latin typeface="Bierstadt" panose="020B0004020202020204" pitchFamily="34" charset="0"/>
                <a:cs typeface="Arial"/>
                <a:sym typeface="Montserrat Light"/>
              </a:rPr>
              <a:t> and </a:t>
            </a:r>
            <a:r>
              <a:rPr lang="en-CA" b="1" kern="0" dirty="0">
                <a:solidFill>
                  <a:schemeClr val="bg1"/>
                </a:solidFill>
                <a:latin typeface="Bierstadt" panose="020B0004020202020204" pitchFamily="34" charset="0"/>
                <a:cs typeface="Arial"/>
                <a:sym typeface="Montserrat Light"/>
              </a:rPr>
              <a:t>submersion</a:t>
            </a:r>
            <a:r>
              <a:rPr lang="en-CA" kern="0" dirty="0">
                <a:solidFill>
                  <a:schemeClr val="bg1"/>
                </a:solidFill>
                <a:latin typeface="Bierstadt" panose="020B0004020202020204" pitchFamily="34" charset="0"/>
                <a:cs typeface="Arial"/>
                <a:sym typeface="Montserrat Light"/>
              </a:rPr>
              <a:t> is of major significance: different dynamics and impacts (e.g. carbon fluxes), but this is </a:t>
            </a:r>
            <a:r>
              <a:rPr lang="en-CA" b="1" kern="0" dirty="0">
                <a:solidFill>
                  <a:schemeClr val="bg1"/>
                </a:solidFill>
                <a:latin typeface="Bierstadt" panose="020B0004020202020204" pitchFamily="34" charset="0"/>
                <a:cs typeface="Arial"/>
                <a:sym typeface="Montserrat Light"/>
              </a:rPr>
              <a:t>still lacking in automated coastal delineation.</a:t>
            </a:r>
          </a:p>
        </p:txBody>
      </p:sp>
    </p:spTree>
    <p:extLst>
      <p:ext uri="{BB962C8B-B14F-4D97-AF65-F5344CB8AC3E}">
        <p14:creationId xmlns:p14="http://schemas.microsoft.com/office/powerpoint/2010/main" val="75952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C67D-AC6A-45D4-9655-67547C5C3035}"/>
              </a:ext>
            </a:extLst>
          </p:cNvPr>
          <p:cNvSpPr>
            <a:spLocks noGrp="1"/>
          </p:cNvSpPr>
          <p:nvPr>
            <p:ph type="title"/>
          </p:nvPr>
        </p:nvSpPr>
        <p:spPr>
          <a:xfrm>
            <a:off x="628650" y="219814"/>
            <a:ext cx="7886700" cy="790279"/>
          </a:xfrm>
        </p:spPr>
        <p:txBody>
          <a:bodyPr>
            <a:normAutofit/>
          </a:bodyPr>
          <a:lstStyle/>
          <a:p>
            <a:r>
              <a:rPr lang="pt-PT" sz="3600" dirty="0" err="1"/>
              <a:t>Acknowledgements</a:t>
            </a:r>
            <a:endParaRPr lang="en-CA" sz="3600" dirty="0"/>
          </a:p>
        </p:txBody>
      </p:sp>
      <p:pic>
        <p:nvPicPr>
          <p:cNvPr id="7" name="Picture 10" descr="Natural Resources Canada | URISA">
            <a:extLst>
              <a:ext uri="{FF2B5EF4-FFF2-40B4-BE49-F238E27FC236}">
                <a16:creationId xmlns:a16="http://schemas.microsoft.com/office/drawing/2014/main" id="{D4047544-7A4D-45D0-B940-88039FD46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388" y="1859734"/>
            <a:ext cx="1592995" cy="87117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3">
            <a:extLst>
              <a:ext uri="{FF2B5EF4-FFF2-40B4-BE49-F238E27FC236}">
                <a16:creationId xmlns:a16="http://schemas.microsoft.com/office/drawing/2014/main" id="{5F600F96-FA36-462F-914B-79DEF6F4A262}"/>
              </a:ext>
            </a:extLst>
          </p:cNvPr>
          <p:cNvPicPr>
            <a:picLocks noChangeAspect="1"/>
          </p:cNvPicPr>
          <p:nvPr/>
        </p:nvPicPr>
        <p:blipFill rotWithShape="1">
          <a:blip r:embed="rId4"/>
          <a:srcRect t="1" b="1988"/>
          <a:stretch/>
        </p:blipFill>
        <p:spPr>
          <a:xfrm>
            <a:off x="4018607" y="1859734"/>
            <a:ext cx="4296094" cy="871170"/>
          </a:xfrm>
          <a:prstGeom prst="rect">
            <a:avLst/>
          </a:prstGeom>
        </p:spPr>
      </p:pic>
      <p:sp>
        <p:nvSpPr>
          <p:cNvPr id="6" name="CaixaDeTexto 5">
            <a:extLst>
              <a:ext uri="{FF2B5EF4-FFF2-40B4-BE49-F238E27FC236}">
                <a16:creationId xmlns:a16="http://schemas.microsoft.com/office/drawing/2014/main" id="{FFDF7C73-741B-6061-4D7E-C4CC20558957}"/>
              </a:ext>
            </a:extLst>
          </p:cNvPr>
          <p:cNvSpPr txBox="1"/>
          <p:nvPr/>
        </p:nvSpPr>
        <p:spPr>
          <a:xfrm>
            <a:off x="161605" y="3007161"/>
            <a:ext cx="4296094" cy="2778902"/>
          </a:xfrm>
          <a:prstGeom prst="rect">
            <a:avLst/>
          </a:prstGeom>
          <a:noFill/>
        </p:spPr>
        <p:txBody>
          <a:bodyPr wrap="square">
            <a:spAutoFit/>
          </a:bodyPr>
          <a:lstStyle/>
          <a:p>
            <a:pPr algn="just">
              <a:lnSpc>
                <a:spcPct val="114000"/>
              </a:lnSpc>
            </a:pPr>
            <a:r>
              <a:rPr lang="en-US" sz="1400" b="0" kern="1200" dirty="0">
                <a:solidFill>
                  <a:schemeClr val="bg1"/>
                </a:solidFill>
                <a:effectLst/>
                <a:latin typeface="Bierstadt" panose="020B0004020202020204" pitchFamily="34" charset="0"/>
              </a:rPr>
              <a:t>This research is part of the </a:t>
            </a:r>
            <a:r>
              <a:rPr lang="en-US" sz="1400" b="0" kern="1200" dirty="0" err="1">
                <a:solidFill>
                  <a:schemeClr val="bg1"/>
                </a:solidFill>
                <a:effectLst/>
                <a:latin typeface="Bierstadt" panose="020B0004020202020204" pitchFamily="34" charset="0"/>
              </a:rPr>
              <a:t>Nunataryuk</a:t>
            </a:r>
            <a:r>
              <a:rPr lang="en-US" sz="1400" b="0" kern="1200" dirty="0">
                <a:solidFill>
                  <a:schemeClr val="bg1"/>
                </a:solidFill>
                <a:effectLst/>
                <a:latin typeface="Bierstadt" panose="020B0004020202020204" pitchFamily="34" charset="0"/>
              </a:rPr>
              <a:t> project funded under the European Union's Horizon 2020 Research and Innovation </a:t>
            </a:r>
            <a:r>
              <a:rPr lang="en-US" sz="1400" b="0" kern="1200" dirty="0" err="1">
                <a:solidFill>
                  <a:schemeClr val="bg1"/>
                </a:solidFill>
                <a:effectLst/>
                <a:latin typeface="Bierstadt" panose="020B0004020202020204" pitchFamily="34" charset="0"/>
              </a:rPr>
              <a:t>Programme</a:t>
            </a:r>
            <a:r>
              <a:rPr lang="en-US" sz="1400" b="0" kern="1200" dirty="0">
                <a:solidFill>
                  <a:schemeClr val="bg1"/>
                </a:solidFill>
                <a:effectLst/>
                <a:latin typeface="Bierstadt" panose="020B0004020202020204" pitchFamily="34" charset="0"/>
              </a:rPr>
              <a:t> under grant agreement no. 773421. </a:t>
            </a:r>
          </a:p>
          <a:p>
            <a:pPr algn="just">
              <a:lnSpc>
                <a:spcPct val="114000"/>
              </a:lnSpc>
            </a:pPr>
            <a:r>
              <a:rPr lang="en-US" sz="1400" b="0" kern="1200" dirty="0">
                <a:solidFill>
                  <a:schemeClr val="bg1"/>
                </a:solidFill>
                <a:effectLst/>
                <a:latin typeface="Bierstadt" panose="020B0004020202020204" pitchFamily="34" charset="0"/>
              </a:rPr>
              <a:t>This research has also been funded by the Climate Change Preparedness in North Program, from the Government of Canada.</a:t>
            </a:r>
          </a:p>
          <a:p>
            <a:pPr algn="just">
              <a:lnSpc>
                <a:spcPct val="114000"/>
              </a:lnSpc>
            </a:pPr>
            <a:r>
              <a:rPr lang="en-US" sz="1400" dirty="0">
                <a:solidFill>
                  <a:schemeClr val="bg1"/>
                </a:solidFill>
                <a:latin typeface="Bierstadt" panose="020B0004020202020204" pitchFamily="34" charset="0"/>
              </a:rPr>
              <a:t>The Pleaides imagery acquisition had the contribution of the WMO Polar Space Task Group.</a:t>
            </a:r>
          </a:p>
          <a:p>
            <a:pPr algn="just">
              <a:lnSpc>
                <a:spcPct val="114000"/>
              </a:lnSpc>
            </a:pPr>
            <a:r>
              <a:rPr lang="en-GB" sz="1400" dirty="0">
                <a:solidFill>
                  <a:schemeClr val="bg1"/>
                </a:solidFill>
                <a:latin typeface="Bierstadt" panose="020B0004020202020204" pitchFamily="34" charset="0"/>
              </a:rPr>
              <a:t>Pleiades imagery: PLEIADES © CNES, 2020, distribution Airbus DS.</a:t>
            </a:r>
          </a:p>
        </p:txBody>
      </p:sp>
      <p:sp>
        <p:nvSpPr>
          <p:cNvPr id="9" name="CaixaDeTexto 8">
            <a:extLst>
              <a:ext uri="{FF2B5EF4-FFF2-40B4-BE49-F238E27FC236}">
                <a16:creationId xmlns:a16="http://schemas.microsoft.com/office/drawing/2014/main" id="{419C8F7F-9230-2C71-F3B4-D5981118B668}"/>
              </a:ext>
            </a:extLst>
          </p:cNvPr>
          <p:cNvSpPr txBox="1"/>
          <p:nvPr/>
        </p:nvSpPr>
        <p:spPr>
          <a:xfrm>
            <a:off x="4686302" y="3007161"/>
            <a:ext cx="4296094" cy="1796582"/>
          </a:xfrm>
          <a:prstGeom prst="rect">
            <a:avLst/>
          </a:prstGeom>
          <a:noFill/>
        </p:spPr>
        <p:txBody>
          <a:bodyPr wrap="square">
            <a:spAutoFit/>
          </a:bodyPr>
          <a:lstStyle/>
          <a:p>
            <a:pPr algn="just">
              <a:lnSpc>
                <a:spcPct val="114000"/>
              </a:lnSpc>
            </a:pPr>
            <a:r>
              <a:rPr lang="en-US" sz="1400" dirty="0">
                <a:solidFill>
                  <a:schemeClr val="bg1"/>
                </a:solidFill>
                <a:latin typeface="Bierstadt" panose="020B0004020202020204" pitchFamily="34" charset="0"/>
              </a:rPr>
              <a:t>A special appreciation to the Community of Tuktoyaktuk and the Inuvialuit People for giving us the continued support to work and to better understand coastal landscape change on their lands</a:t>
            </a:r>
            <a:r>
              <a:rPr lang="en-CA" sz="1400" dirty="0">
                <a:solidFill>
                  <a:schemeClr val="bg1"/>
                </a:solidFill>
                <a:latin typeface="Bierstadt" panose="020B0004020202020204" pitchFamily="34" charset="0"/>
              </a:rPr>
              <a:t>.</a:t>
            </a:r>
          </a:p>
          <a:p>
            <a:pPr algn="just">
              <a:lnSpc>
                <a:spcPct val="114000"/>
              </a:lnSpc>
            </a:pPr>
            <a:r>
              <a:rPr lang="en-CA" sz="1400" dirty="0">
                <a:solidFill>
                  <a:schemeClr val="bg1"/>
                </a:solidFill>
                <a:latin typeface="Bierstadt" panose="020B0004020202020204" pitchFamily="34" charset="0"/>
              </a:rPr>
              <a:t>ArcticDEM were provided by the Polar Geospatial Center under NSF OPP awards 1043681, 1559691 and 1542736.</a:t>
            </a:r>
            <a:endParaRPr lang="en-GB" sz="1400" dirty="0">
              <a:solidFill>
                <a:schemeClr val="bg1"/>
              </a:solidFill>
              <a:latin typeface="Bierstadt" panose="020B0004020202020204" pitchFamily="34" charset="0"/>
            </a:endParaRPr>
          </a:p>
        </p:txBody>
      </p:sp>
      <p:pic>
        <p:nvPicPr>
          <p:cNvPr id="13" name="Picture 4" descr="T-MOSAIC - Home">
            <a:extLst>
              <a:ext uri="{FF2B5EF4-FFF2-40B4-BE49-F238E27FC236}">
                <a16:creationId xmlns:a16="http://schemas.microsoft.com/office/drawing/2014/main" id="{4EC9F53F-4EBE-585D-86DE-03EAD648F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636" y="1859735"/>
            <a:ext cx="934528" cy="87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40078"/>
      </p:ext>
    </p:extLst>
  </p:cSld>
  <p:clrMapOvr>
    <a:masterClrMapping/>
  </p:clrMapOvr>
</p:sld>
</file>

<file path=ppt/theme/theme1.xml><?xml version="1.0" encoding="utf-8"?>
<a:theme xmlns:a="http://schemas.openxmlformats.org/drawingml/2006/main" name="3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4923</TotalTime>
  <Words>1233</Words>
  <Application>Microsoft Office PowerPoint</Application>
  <PresentationFormat>Apresentação no Ecrã (4:3)</PresentationFormat>
  <Paragraphs>88</Paragraphs>
  <Slides>9</Slides>
  <Notes>9</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9</vt:i4>
      </vt:variant>
    </vt:vector>
  </HeadingPairs>
  <TitlesOfParts>
    <vt:vector size="14" baseType="lpstr">
      <vt:lpstr>Arial</vt:lpstr>
      <vt:lpstr>Bierstadt</vt:lpstr>
      <vt:lpstr>Calibri</vt:lpstr>
      <vt:lpstr>Calibri Light</vt:lpstr>
      <vt:lpstr>3_Tema do Office</vt:lpstr>
      <vt:lpstr>Apresentação do PowerPoint</vt:lpstr>
      <vt:lpstr>Motivation</vt:lpstr>
      <vt:lpstr>Study Area</vt:lpstr>
      <vt:lpstr>Methods</vt:lpstr>
      <vt:lpstr>Coastal Geomorphology of the Tuktoyaktuk Peninsula</vt:lpstr>
      <vt:lpstr>Coastline Change Analysis</vt:lpstr>
      <vt:lpstr>Coastline Change Analysis</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Goncalo Vieira</dc:creator>
  <cp:lastModifiedBy>Bernardo Costa</cp:lastModifiedBy>
  <cp:revision>150</cp:revision>
  <dcterms:created xsi:type="dcterms:W3CDTF">2019-12-03T20:54:54Z</dcterms:created>
  <dcterms:modified xsi:type="dcterms:W3CDTF">2022-06-03T00:21:47Z</dcterms:modified>
</cp:coreProperties>
</file>