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9.xml.rels" ContentType="application/vnd.openxmlformats-package.relationships+xml"/>
  <Override PartName="/ppt/notesSlides/_rels/notesSlide6.xml.rels" ContentType="application/vnd.openxmlformats-package.relationships+xml"/>
  <Override PartName="/ppt/notesSlides/_rels/notesSlide8.xml.rels" ContentType="application/vnd.openxmlformats-package.relationships+xml"/>
  <Override PartName="/ppt/notesSlides/_rels/notesSlide2.xml.rels" ContentType="application/vnd.openxmlformats-package.relationships+xml"/>
  <Override PartName="/ppt/notesSlides/_rels/notesSlide7.xml.rels" ContentType="application/vnd.openxmlformats-package.relationships+xml"/>
  <Override PartName="/ppt/notesSlides/_rels/notesSlide1.xml.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_rels/presentation.xml.rels" ContentType="application/vnd.openxmlformats-package.relationships+xml"/>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30.png" ContentType="image/png"/>
  <Override PartName="/ppt/media/image28.png" ContentType="image/png"/>
  <Override PartName="/ppt/media/image10.png" ContentType="image/png"/>
  <Override PartName="/ppt/media/image29.png" ContentType="image/png"/>
  <Override PartName="/ppt/media/image5.png" ContentType="image/png"/>
  <Override PartName="/ppt/media/image35.png" ContentType="image/png"/>
  <Override PartName="/ppt/media/image11.png" ContentType="image/png"/>
  <Override PartName="/ppt/media/image6.png" ContentType="image/png"/>
  <Override PartName="/ppt/media/image36.png" ContentType="image/png"/>
  <Override PartName="/ppt/media/image7.png" ContentType="image/png"/>
  <Override PartName="/ppt/media/image12.png" ContentType="image/png"/>
  <Override PartName="/ppt/media/image8.png" ContentType="image/png"/>
  <Override PartName="/ppt/media/image13.png" ContentType="image/png"/>
  <Override PartName="/ppt/media/image9.png" ContentType="image/png"/>
  <Override PartName="/ppt/media/image34.png" ContentType="image/png"/>
  <Override PartName="/ppt/media/image4.png" ContentType="image/png"/>
  <Override PartName="/ppt/media/image27.png" ContentType="image/png"/>
  <Override PartName="/ppt/media/image33.png" ContentType="image/png"/>
  <Override PartName="/ppt/media/image3.png" ContentType="image/png"/>
  <Override PartName="/ppt/media/image26.png" ContentType="image/png"/>
  <Override PartName="/ppt/media/image32.png" ContentType="image/png"/>
  <Override PartName="/ppt/media/image2.png" ContentType="image/png"/>
  <Override PartName="/ppt/media/image25.png" ContentType="image/png"/>
  <Override PartName="/ppt/media/image31.png" ContentType="image/png"/>
  <Override PartName="/ppt/media/image1.png" ContentType="image/png"/>
  <Override PartName="/ppt/media/image24.png" ContentType="image/png"/>
  <Override PartName="/ppt/media/image14.png" ContentType="image/png"/>
  <Override PartName="/ppt/media/image15.png" ContentType="image/png"/>
  <Override PartName="/ppt/media/image16.png" ContentType="image/png"/>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xml" ContentType="application/vnd.openxmlformats-officedocument.presentationml.slide+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88"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89" name="PlaceHolder 3"/>
          <p:cNvSpPr>
            <a:spLocks noGrp="1"/>
          </p:cNvSpPr>
          <p:nvPr>
            <p:ph type="hdr"/>
          </p:nvPr>
        </p:nvSpPr>
        <p:spPr>
          <a:xfrm>
            <a:off x="0" y="0"/>
            <a:ext cx="3280680" cy="53424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90" name="PlaceHolder 4"/>
          <p:cNvSpPr>
            <a:spLocks noGrp="1"/>
          </p:cNvSpPr>
          <p:nvPr>
            <p:ph type="dt"/>
          </p:nvPr>
        </p:nvSpPr>
        <p:spPr>
          <a:xfrm>
            <a:off x="4278960" y="0"/>
            <a:ext cx="3280680" cy="53424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91" name="PlaceHolder 5"/>
          <p:cNvSpPr>
            <a:spLocks noGrp="1"/>
          </p:cNvSpPr>
          <p:nvPr>
            <p:ph type="ftr"/>
          </p:nvPr>
        </p:nvSpPr>
        <p:spPr>
          <a:xfrm>
            <a:off x="0" y="10157400"/>
            <a:ext cx="3280680" cy="53424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92"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3250E221-99E0-4B95-970C-F905881045FE}"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sldImg"/>
          </p:nvPr>
        </p:nvSpPr>
        <p:spPr>
          <a:xfrm>
            <a:off x="479520" y="1279440"/>
            <a:ext cx="6139080" cy="3453120"/>
          </a:xfrm>
          <a:prstGeom prst="rect">
            <a:avLst/>
          </a:prstGeom>
        </p:spPr>
      </p:sp>
      <p:sp>
        <p:nvSpPr>
          <p:cNvPr id="223" name="PlaceHolder 2"/>
          <p:cNvSpPr>
            <a:spLocks noGrp="1"/>
          </p:cNvSpPr>
          <p:nvPr>
            <p:ph type="body"/>
          </p:nvPr>
        </p:nvSpPr>
        <p:spPr>
          <a:xfrm>
            <a:off x="709560" y="4925880"/>
            <a:ext cx="5678640" cy="4027680"/>
          </a:xfrm>
          <a:prstGeom prst="rect">
            <a:avLst/>
          </a:prstGeom>
        </p:spPr>
        <p:txBody>
          <a:bodyPr lIns="0" rIns="0" tIns="0" bIns="0">
            <a:noAutofit/>
          </a:bodyPr>
          <a:p>
            <a:pPr marL="216000" indent="-214920">
              <a:lnSpc>
                <a:spcPct val="100000"/>
              </a:lnSpc>
              <a:tabLst>
                <a:tab algn="l" pos="0"/>
              </a:tabLst>
            </a:pPr>
            <a:r>
              <a:rPr b="0" lang="en-US" sz="2000" spc="-1" strike="noStrike">
                <a:latin typeface="Arial"/>
              </a:rPr>
              <a:t>Thank you for the invitation today and for the award. Today I am going to show you my Master thesis that I finished last March. </a:t>
            </a:r>
            <a:endParaRPr b="0" lang="en-US" sz="2000" spc="-1" strike="noStrike">
              <a:latin typeface="Arial"/>
            </a:endParaRPr>
          </a:p>
          <a:p>
            <a:pPr marL="216000" indent="-214920">
              <a:lnSpc>
                <a:spcPct val="100000"/>
              </a:lnSpc>
              <a:tabLst>
                <a:tab algn="l" pos="0"/>
              </a:tabLst>
            </a:pPr>
            <a:endParaRPr b="0" lang="en-US" sz="2000" spc="-1" strike="noStrike">
              <a:latin typeface="Arial"/>
            </a:endParaRPr>
          </a:p>
          <a:p>
            <a:pPr marL="216000" indent="-214920">
              <a:lnSpc>
                <a:spcPct val="100000"/>
              </a:lnSpc>
              <a:tabLst>
                <a:tab algn="l" pos="0"/>
              </a:tabLst>
            </a:pPr>
            <a:r>
              <a:rPr b="0" lang="en-US" sz="2000" spc="-1" strike="noStrike">
                <a:latin typeface="Arial"/>
              </a:rPr>
              <a:t>My title of the thesis is Making sense of Isogeometric Analysis for geothermal applications. Subtitle, </a:t>
            </a:r>
            <a:endParaRPr b="0" lang="en-US" sz="2000" spc="-1" strike="noStrike">
              <a:latin typeface="Arial"/>
            </a:endParaRPr>
          </a:p>
          <a:p>
            <a:pPr marL="216000" indent="-214920">
              <a:lnSpc>
                <a:spcPct val="100000"/>
              </a:lnSpc>
              <a:tabLst>
                <a:tab algn="l" pos="0"/>
              </a:tabLst>
            </a:pPr>
            <a:r>
              <a:rPr b="0" lang="en-US" sz="2000" spc="-1" strike="noStrike">
                <a:latin typeface="Arial"/>
              </a:rPr>
              <a:t>Parametric geomodeling for fast model construction, simulation and adaptation.</a:t>
            </a:r>
            <a:endParaRPr b="0" lang="en-US" sz="2000" spc="-1" strike="noStrike">
              <a:latin typeface="Arial"/>
            </a:endParaRPr>
          </a:p>
          <a:p>
            <a:pPr marL="216000" indent="-214920">
              <a:lnSpc>
                <a:spcPct val="100000"/>
              </a:lnSpc>
              <a:tabLst>
                <a:tab algn="l" pos="0"/>
              </a:tabLst>
            </a:pPr>
            <a:r>
              <a:rPr b="0" lang="en-US" sz="2000" spc="-1" strike="noStrike">
                <a:latin typeface="Arial"/>
              </a:rPr>
              <a:t>But what do I mean with this:</a:t>
            </a:r>
            <a:endParaRPr b="0" lang="en-US"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sldImg"/>
          </p:nvPr>
        </p:nvSpPr>
        <p:spPr>
          <a:xfrm>
            <a:off x="479520" y="1279440"/>
            <a:ext cx="6139080" cy="3453120"/>
          </a:xfrm>
          <a:prstGeom prst="rect">
            <a:avLst/>
          </a:prstGeom>
        </p:spPr>
      </p:sp>
      <p:sp>
        <p:nvSpPr>
          <p:cNvPr id="241" name="PlaceHolder 2"/>
          <p:cNvSpPr>
            <a:spLocks noGrp="1"/>
          </p:cNvSpPr>
          <p:nvPr>
            <p:ph type="body"/>
          </p:nvPr>
        </p:nvSpPr>
        <p:spPr>
          <a:xfrm>
            <a:off x="709560" y="4925880"/>
            <a:ext cx="5678640" cy="4027680"/>
          </a:xfrm>
          <a:prstGeom prst="rect">
            <a:avLst/>
          </a:prstGeom>
        </p:spPr>
        <p:txBody>
          <a:bodyPr lIns="0" rIns="0" tIns="0" bIns="0">
            <a:noAutofit/>
          </a:bodyPr>
          <a:p>
            <a:pPr marL="216000" indent="-214920">
              <a:lnSpc>
                <a:spcPct val="100000"/>
              </a:lnSpc>
              <a:tabLst>
                <a:tab algn="l" pos="0"/>
              </a:tabLst>
            </a:pPr>
            <a:r>
              <a:rPr b="0" lang="en-US" sz="2000" spc="-1" strike="noStrike">
                <a:latin typeface="Arial"/>
              </a:rPr>
              <a:t>While in IGA, the boundary is perfectly represented even at lower degrees of fredoom because of the natural mesh that this geometry have. And notice that if we do the global refinement, this boundaries become more and more exact. </a:t>
            </a:r>
            <a:endParaRPr b="0" lang="en-US"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sldImg"/>
          </p:nvPr>
        </p:nvSpPr>
        <p:spPr>
          <a:xfrm>
            <a:off x="479520" y="1279440"/>
            <a:ext cx="6139080" cy="3453120"/>
          </a:xfrm>
          <a:prstGeom prst="rect">
            <a:avLst/>
          </a:prstGeom>
        </p:spPr>
      </p:sp>
      <p:sp>
        <p:nvSpPr>
          <p:cNvPr id="243" name="PlaceHolder 2"/>
          <p:cNvSpPr>
            <a:spLocks noGrp="1"/>
          </p:cNvSpPr>
          <p:nvPr>
            <p:ph type="body"/>
          </p:nvPr>
        </p:nvSpPr>
        <p:spPr>
          <a:xfrm>
            <a:off x="709560" y="4925880"/>
            <a:ext cx="5678640" cy="4027680"/>
          </a:xfrm>
          <a:prstGeom prst="rect">
            <a:avLst/>
          </a:prstGeom>
        </p:spPr>
        <p:txBody>
          <a:bodyPr lIns="0" rIns="0" tIns="0" bIns="0">
            <a:noAutofit/>
          </a:bodyPr>
          <a:p>
            <a:pPr marL="216000" indent="-214920">
              <a:lnSpc>
                <a:spcPct val="100000"/>
              </a:lnSpc>
              <a:tabLst>
                <a:tab algn="l" pos="0"/>
              </a:tabLst>
            </a:pPr>
            <a:r>
              <a:rPr b="0" lang="en-US" sz="2000" spc="-1" strike="noStrike">
                <a:latin typeface="Arial"/>
              </a:rPr>
              <a:t>So as preliminary conclusions. The traditional finite element method uses approximation of geometries while in IGA we use exact geometries.</a:t>
            </a:r>
            <a:endParaRPr b="0" lang="en-US"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type="sldImg"/>
          </p:nvPr>
        </p:nvSpPr>
        <p:spPr>
          <a:xfrm>
            <a:off x="479520" y="1279440"/>
            <a:ext cx="6139080" cy="3453120"/>
          </a:xfrm>
          <a:prstGeom prst="rect">
            <a:avLst/>
          </a:prstGeom>
        </p:spPr>
      </p:sp>
      <p:sp>
        <p:nvSpPr>
          <p:cNvPr id="245" name="PlaceHolder 2"/>
          <p:cNvSpPr>
            <a:spLocks noGrp="1"/>
          </p:cNvSpPr>
          <p:nvPr>
            <p:ph type="body"/>
          </p:nvPr>
        </p:nvSpPr>
        <p:spPr>
          <a:xfrm>
            <a:off x="709560" y="4925880"/>
            <a:ext cx="5678640" cy="4027680"/>
          </a:xfrm>
          <a:prstGeom prst="rect">
            <a:avLst/>
          </a:prstGeom>
        </p:spPr>
        <p:txBody>
          <a:bodyPr lIns="0" rIns="0" tIns="0" bIns="0">
            <a:noAutofit/>
          </a:bodyPr>
          <a:p>
            <a:pPr marL="216000" indent="-214920">
              <a:lnSpc>
                <a:spcPct val="100000"/>
              </a:lnSpc>
              <a:tabLst>
                <a:tab algn="l" pos="0"/>
              </a:tabLst>
            </a:pPr>
            <a:r>
              <a:rPr b="0" lang="en-US" sz="2000" spc="-1" strike="noStrike">
                <a:latin typeface="Arial"/>
              </a:rPr>
              <a:t>So as preliminary conclusions. The traditional finite element method uses approximation of geometries while in IGA we use exact geometries.</a:t>
            </a:r>
            <a:endParaRPr b="0" lang="en-US"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sldImg"/>
          </p:nvPr>
        </p:nvSpPr>
        <p:spPr>
          <a:xfrm>
            <a:off x="479520" y="1279440"/>
            <a:ext cx="6139080" cy="3453120"/>
          </a:xfrm>
          <a:prstGeom prst="rect">
            <a:avLst/>
          </a:prstGeom>
        </p:spPr>
      </p:sp>
      <p:sp>
        <p:nvSpPr>
          <p:cNvPr id="225" name="PlaceHolder 2"/>
          <p:cNvSpPr>
            <a:spLocks noGrp="1"/>
          </p:cNvSpPr>
          <p:nvPr>
            <p:ph type="body"/>
          </p:nvPr>
        </p:nvSpPr>
        <p:spPr>
          <a:xfrm>
            <a:off x="709560" y="4925880"/>
            <a:ext cx="5678640" cy="4027680"/>
          </a:xfrm>
          <a:prstGeom prst="rect">
            <a:avLst/>
          </a:prstGeom>
        </p:spPr>
        <p:txBody>
          <a:bodyPr lIns="0" rIns="0" tIns="0" bIns="0">
            <a:noAutofit/>
          </a:bodyPr>
          <a:p>
            <a:pPr marL="216000" indent="-215280">
              <a:lnSpc>
                <a:spcPct val="100000"/>
              </a:lnSpc>
              <a:spcBef>
                <a:spcPts val="300"/>
              </a:spcBef>
              <a:tabLst>
                <a:tab algn="l" pos="0"/>
              </a:tabLst>
            </a:pPr>
            <a:r>
              <a:rPr b="0" lang="en-US" sz="2000" spc="-1" strike="noStrike">
                <a:latin typeface="Arial"/>
              </a:rPr>
              <a:t>The main research question is: How to solve partial differential equations (PDE) based on a geologic model (geometry)? </a:t>
            </a:r>
            <a:endParaRPr b="0" lang="en-US" sz="2000" spc="-1" strike="noStrike">
              <a:latin typeface="Arial"/>
            </a:endParaRPr>
          </a:p>
          <a:p>
            <a:pPr marL="216000" indent="-215280">
              <a:lnSpc>
                <a:spcPct val="100000"/>
              </a:lnSpc>
              <a:spcBef>
                <a:spcPts val="300"/>
              </a:spcBef>
              <a:tabLst>
                <a:tab algn="l" pos="0"/>
              </a:tabLst>
            </a:pPr>
            <a:endParaRPr b="0" lang="en-US" sz="2000" spc="-1" strike="noStrike">
              <a:latin typeface="Arial"/>
            </a:endParaRPr>
          </a:p>
          <a:p>
            <a:pPr marL="216000" indent="-215280">
              <a:lnSpc>
                <a:spcPct val="100000"/>
              </a:lnSpc>
              <a:spcBef>
                <a:spcPts val="300"/>
              </a:spcBef>
              <a:tabLst>
                <a:tab algn="l" pos="0"/>
              </a:tabLst>
            </a:pPr>
            <a:r>
              <a:rPr b="0" lang="en-US" sz="2000" spc="-1" strike="noStrike">
                <a:latin typeface="Arial"/>
              </a:rPr>
              <a:t>Which a common procedure is to solve this equations using finite differences, or finite elements. But for complex geological models (talking about geometry) this becomes a problem. </a:t>
            </a:r>
            <a:endParaRPr b="0" lang="en-US" sz="2000" spc="-1" strike="noStrike">
              <a:latin typeface="Arial"/>
            </a:endParaRPr>
          </a:p>
          <a:p>
            <a:pPr marL="216000" indent="-215280">
              <a:lnSpc>
                <a:spcPct val="100000"/>
              </a:lnSpc>
              <a:spcBef>
                <a:spcPts val="300"/>
              </a:spcBef>
              <a:tabLst>
                <a:tab algn="l" pos="0"/>
              </a:tabLst>
            </a:pPr>
            <a:endParaRPr b="0" lang="en-US" sz="2000" spc="-1" strike="noStrike">
              <a:latin typeface="Arial"/>
            </a:endParaRPr>
          </a:p>
          <a:p>
            <a:pPr marL="216000" indent="-215280">
              <a:lnSpc>
                <a:spcPct val="100000"/>
              </a:lnSpc>
              <a:spcBef>
                <a:spcPts val="300"/>
              </a:spcBef>
              <a:tabLst>
                <a:tab algn="l" pos="0"/>
              </a:tabLst>
            </a:pPr>
            <a:r>
              <a:rPr b="0" lang="en-US" sz="2000" spc="-1" strike="noStrike">
                <a:latin typeface="Arial"/>
              </a:rPr>
              <a:t>So there is a new method called: Non-Uniform rational B-splines (NURBS) based iso-geometric Finite Element Method (FEM) or in short Isogeometric Analysis (IGA).</a:t>
            </a:r>
            <a:endParaRPr b="0" lang="en-US" sz="2000" spc="-1" strike="noStrike">
              <a:latin typeface="Arial"/>
            </a:endParaRPr>
          </a:p>
          <a:p>
            <a:pPr marL="216000" indent="-215280">
              <a:lnSpc>
                <a:spcPct val="100000"/>
              </a:lnSpc>
              <a:spcBef>
                <a:spcPts val="300"/>
              </a:spcBef>
              <a:tabLst>
                <a:tab algn="l" pos="0"/>
              </a:tabLst>
            </a:pPr>
            <a:r>
              <a:rPr b="0" lang="en-US" sz="2000" spc="-1" strike="noStrike">
                <a:latin typeface="Arial"/>
              </a:rPr>
              <a:t>That basically will look into 2 main questions:</a:t>
            </a:r>
            <a:endParaRPr b="0" lang="en-US" sz="2000" spc="-1" strike="noStrike">
              <a:latin typeface="Arial"/>
            </a:endParaRPr>
          </a:p>
          <a:p>
            <a:pPr marL="216000" indent="-215280">
              <a:lnSpc>
                <a:spcPct val="100000"/>
              </a:lnSpc>
              <a:spcBef>
                <a:spcPts val="300"/>
              </a:spcBef>
              <a:tabLst>
                <a:tab algn="l" pos="0"/>
              </a:tabLst>
            </a:pPr>
            <a:r>
              <a:rPr b="0" lang="en-US" sz="2000" spc="-1" strike="noStrike">
                <a:latin typeface="Arial"/>
              </a:rPr>
              <a:t>How do we create geological models?</a:t>
            </a:r>
            <a:endParaRPr b="0" lang="en-US" sz="2000" spc="-1" strike="noStrike">
              <a:latin typeface="Arial"/>
            </a:endParaRPr>
          </a:p>
          <a:p>
            <a:pPr marL="216000" indent="-215280">
              <a:lnSpc>
                <a:spcPct val="100000"/>
              </a:lnSpc>
              <a:spcBef>
                <a:spcPts val="300"/>
              </a:spcBef>
              <a:tabLst>
                <a:tab algn="l" pos="0"/>
              </a:tabLst>
            </a:pPr>
            <a:r>
              <a:rPr b="0" lang="en-US" sz="2000" spc="-1" strike="noStrike">
                <a:latin typeface="Arial"/>
              </a:rPr>
              <a:t>How do we transfer this information using finite elements (FE)?</a:t>
            </a:r>
            <a:endParaRPr b="0" lang="en-US" sz="2000" spc="-1" strike="noStrike">
              <a:latin typeface="Arial"/>
            </a:endParaRPr>
          </a:p>
          <a:p>
            <a:pPr marL="216000" indent="-215280">
              <a:lnSpc>
                <a:spcPct val="100000"/>
              </a:lnSpc>
              <a:spcBef>
                <a:spcPts val="300"/>
              </a:spcBef>
              <a:tabLst>
                <a:tab algn="l" pos="0"/>
              </a:tabLst>
            </a:pPr>
            <a:endParaRPr b="0" lang="en-US" sz="2000" spc="-1" strike="noStrike">
              <a:latin typeface="Arial"/>
            </a:endParaRPr>
          </a:p>
          <a:p>
            <a:pPr marL="216000" indent="-215280">
              <a:lnSpc>
                <a:spcPct val="100000"/>
              </a:lnSpc>
              <a:spcBef>
                <a:spcPts val="300"/>
              </a:spcBef>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sldImg"/>
          </p:nvPr>
        </p:nvSpPr>
        <p:spPr>
          <a:xfrm>
            <a:off x="479520" y="1279440"/>
            <a:ext cx="6139080" cy="3453120"/>
          </a:xfrm>
          <a:prstGeom prst="rect">
            <a:avLst/>
          </a:prstGeom>
        </p:spPr>
      </p:sp>
      <p:sp>
        <p:nvSpPr>
          <p:cNvPr id="227" name="PlaceHolder 2"/>
          <p:cNvSpPr>
            <a:spLocks noGrp="1"/>
          </p:cNvSpPr>
          <p:nvPr>
            <p:ph type="body"/>
          </p:nvPr>
        </p:nvSpPr>
        <p:spPr>
          <a:xfrm>
            <a:off x="709560" y="4925880"/>
            <a:ext cx="5678640" cy="4027680"/>
          </a:xfrm>
          <a:prstGeom prst="rect">
            <a:avLst/>
          </a:prstGeom>
        </p:spPr>
        <p:txBody>
          <a:bodyPr lIns="0" rIns="0" tIns="0" bIns="0">
            <a:noAutofit/>
          </a:bodyPr>
          <a:p>
            <a:pPr marL="216000" indent="-214920">
              <a:lnSpc>
                <a:spcPct val="100000"/>
              </a:lnSpc>
              <a:tabLst>
                <a:tab algn="l" pos="0"/>
              </a:tabLst>
            </a:pPr>
            <a:r>
              <a:rPr b="0" lang="en-US" sz="2000" spc="-1" strike="noStrike">
                <a:latin typeface="Arial"/>
              </a:rPr>
              <a:t>So, as brief introduction. There are 2 types of modeling in geosciences, explicit and implicit. Explicit being what you can literally see, you go to the field and you are able to put your finger in the interface between 2 different layers. From this we can create a model, previously was by pen and paper, but now we can draw it on computers or tablets and end up with a geometric model with clear interfaces. </a:t>
            </a:r>
            <a:endParaRPr b="0" lang="en-US" sz="2000" spc="-1" strike="noStrike">
              <a:latin typeface="Arial"/>
            </a:endParaRPr>
          </a:p>
          <a:p>
            <a:pPr marL="216000" indent="-214920">
              <a:lnSpc>
                <a:spcPct val="100000"/>
              </a:lnSpc>
              <a:tabLst>
                <a:tab algn="l" pos="0"/>
              </a:tabLst>
            </a:pPr>
            <a:r>
              <a:rPr b="0" lang="en-US" sz="2000" spc="-1" strike="noStrike">
                <a:latin typeface="Arial"/>
              </a:rPr>
              <a:t>But then, what if we can not see the geometry? How can we create a model? For this we will use surface points, orientation measurements, and geophysical data to obtain point data, and by use of fancy interpolation methods create a 3-D geological model. This is an Implicit model, which is nothing more than a mathematical construction of a model. </a:t>
            </a:r>
            <a:endParaRPr b="0" lang="en-US"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sldImg"/>
          </p:nvPr>
        </p:nvSpPr>
        <p:spPr>
          <a:xfrm>
            <a:off x="479520" y="1279440"/>
            <a:ext cx="6139080" cy="3453120"/>
          </a:xfrm>
          <a:prstGeom prst="rect">
            <a:avLst/>
          </a:prstGeom>
        </p:spPr>
      </p:sp>
      <p:sp>
        <p:nvSpPr>
          <p:cNvPr id="229" name="PlaceHolder 2"/>
          <p:cNvSpPr>
            <a:spLocks noGrp="1"/>
          </p:cNvSpPr>
          <p:nvPr>
            <p:ph type="body"/>
          </p:nvPr>
        </p:nvSpPr>
        <p:spPr>
          <a:xfrm>
            <a:off x="709560" y="4925880"/>
            <a:ext cx="5678640" cy="4027680"/>
          </a:xfrm>
          <a:prstGeom prst="rect">
            <a:avLst/>
          </a:prstGeom>
        </p:spPr>
        <p:txBody>
          <a:bodyPr lIns="0" rIns="0" tIns="0" bIns="0">
            <a:noAutofit/>
          </a:bodyPr>
          <a:p>
            <a:pPr marL="216000" indent="-214920">
              <a:lnSpc>
                <a:spcPct val="100000"/>
              </a:lnSpc>
              <a:tabLst>
                <a:tab algn="l" pos="0"/>
              </a:tabLst>
            </a:pPr>
            <a:r>
              <a:rPr b="0" lang="en-US" sz="2000" spc="-1" strike="noStrike">
                <a:latin typeface="Arial"/>
              </a:rPr>
              <a:t>On top of that. The explicit model is a controllable model. We can take a control point, and pulling it down, changing the geometry in this section, while preserving the other parts of the model intact. So now we have a system to manually modify the model as we want. </a:t>
            </a:r>
            <a:endParaRPr b="0" lang="en-US" sz="2000" spc="-1" strike="noStrike">
              <a:latin typeface="Arial"/>
            </a:endParaRPr>
          </a:p>
          <a:p>
            <a:pPr marL="216000" indent="-214920">
              <a:lnSpc>
                <a:spcPct val="100000"/>
              </a:lnSpc>
              <a:tabLst>
                <a:tab algn="l" pos="0"/>
              </a:tabLst>
            </a:pPr>
            <a:r>
              <a:rPr b="0" lang="en-US" sz="2000" spc="-1" strike="noStrike">
                <a:latin typeface="Arial"/>
              </a:rPr>
              <a:t>So now the question is how we can use this for doing any sort of simulation. The normal approach is doing a mesh of the geometry but I’m going to present to you a different approach.  </a:t>
            </a:r>
            <a:endParaRPr b="0" lang="en-US"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sldImg"/>
          </p:nvPr>
        </p:nvSpPr>
        <p:spPr>
          <a:xfrm>
            <a:off x="479520" y="1279440"/>
            <a:ext cx="6139080" cy="3453120"/>
          </a:xfrm>
          <a:prstGeom prst="rect">
            <a:avLst/>
          </a:prstGeom>
        </p:spPr>
      </p:sp>
      <p:sp>
        <p:nvSpPr>
          <p:cNvPr id="231" name="PlaceHolder 2"/>
          <p:cNvSpPr>
            <a:spLocks noGrp="1"/>
          </p:cNvSpPr>
          <p:nvPr>
            <p:ph type="body"/>
          </p:nvPr>
        </p:nvSpPr>
        <p:spPr>
          <a:xfrm>
            <a:off x="709560" y="4925880"/>
            <a:ext cx="5678640" cy="4027680"/>
          </a:xfrm>
          <a:prstGeom prst="rect">
            <a:avLst/>
          </a:prstGeom>
        </p:spPr>
        <p:txBody>
          <a:bodyPr lIns="0" rIns="0" tIns="0" bIns="0">
            <a:noAutofit/>
          </a:bodyPr>
          <a:p>
            <a:pPr marL="216000" indent="-214920">
              <a:lnSpc>
                <a:spcPct val="100000"/>
              </a:lnSpc>
              <a:tabLst>
                <a:tab algn="l" pos="0"/>
              </a:tabLst>
            </a:pPr>
            <a:r>
              <a:rPr b="0" lang="en-US" sz="2000" spc="-1" strike="noStrike">
                <a:latin typeface="Arial"/>
              </a:rPr>
              <a:t>So lets start with what is IGA?</a:t>
            </a:r>
            <a:endParaRPr b="0" lang="en-US" sz="2000" spc="-1" strike="noStrike">
              <a:latin typeface="Arial"/>
            </a:endParaRPr>
          </a:p>
          <a:p>
            <a:pPr marL="216000" indent="-214920">
              <a:lnSpc>
                <a:spcPct val="100000"/>
              </a:lnSpc>
              <a:tabLst>
                <a:tab algn="l" pos="0"/>
              </a:tabLst>
            </a:pPr>
            <a:r>
              <a:rPr b="0" lang="en-US" sz="2000" spc="-1" strike="noStrike">
                <a:latin typeface="Arial"/>
              </a:rPr>
              <a:t>Iga comes from a hot-topic titled:  </a:t>
            </a:r>
            <a:r>
              <a:rPr b="1" lang="en-US" sz="2000" spc="-1" strike="noStrike">
                <a:latin typeface="Arial"/>
              </a:rPr>
              <a:t>Compatible Spatial Discretizations for Partial Differential Equations,  </a:t>
            </a:r>
            <a:r>
              <a:rPr b="0" lang="en-US" sz="2000" spc="-1" strike="noStrike">
                <a:latin typeface="Arial"/>
              </a:rPr>
              <a:t>wich in other words is trying to solve the problem of conserving the geometry during analysis. </a:t>
            </a:r>
            <a:endParaRPr b="0" lang="en-US" sz="2000" spc="-1" strike="noStrike">
              <a:latin typeface="Arial"/>
            </a:endParaRPr>
          </a:p>
          <a:p>
            <a:pPr marL="216000" indent="-214920">
              <a:lnSpc>
                <a:spcPct val="100000"/>
              </a:lnSpc>
              <a:tabLst>
                <a:tab algn="l" pos="0"/>
              </a:tabLst>
            </a:pPr>
            <a:r>
              <a:rPr b="0" lang="en-US" sz="2000" spc="-1" strike="noStrike">
                <a:latin typeface="Arial"/>
              </a:rPr>
              <a:t>There is a dual point of view of geometry. The computer aided design geometry and the Finite element method geometry. In CAD, the geometry is exact as a lot of disney pixar animations. While in FEM the CAD geometry is replaced by a FEM geometry that we will call a “mesh”. </a:t>
            </a:r>
            <a:endParaRPr b="0" lang="en-US" sz="2000" spc="-1" strike="noStrike">
              <a:latin typeface="Arial"/>
            </a:endParaRPr>
          </a:p>
          <a:p>
            <a:pPr marL="216000" indent="-214920">
              <a:lnSpc>
                <a:spcPct val="100000"/>
              </a:lnSpc>
              <a:tabLst>
                <a:tab algn="l" pos="0"/>
              </a:tabLst>
            </a:pPr>
            <a:r>
              <a:rPr b="0" lang="en-US" sz="2000" spc="-1" strike="noStrike">
                <a:latin typeface="Arial"/>
              </a:rPr>
              <a:t>So first, the mesh is time consuming to generate for the user. You need supervision during this process and it can be fairly easy with simple models, but when we introduce several faults or unconformities to the model it becomes more complex to generate a mesh. </a:t>
            </a:r>
            <a:endParaRPr b="0" lang="en-US" sz="2000" spc="-1" strike="noStrike">
              <a:latin typeface="Arial"/>
            </a:endParaRPr>
          </a:p>
          <a:p>
            <a:pPr marL="216000" indent="-214920">
              <a:lnSpc>
                <a:spcPct val="100000"/>
              </a:lnSpc>
              <a:tabLst>
                <a:tab algn="l" pos="0"/>
              </a:tabLst>
            </a:pPr>
            <a:r>
              <a:rPr b="0" lang="en-US" sz="2000" spc="-1" strike="noStrike">
                <a:latin typeface="Arial"/>
              </a:rPr>
              <a:t>Also the mesh is still an approximation of the geometry.</a:t>
            </a:r>
            <a:endParaRPr b="0" lang="en-US" sz="2000" spc="-1" strike="noStrike">
              <a:latin typeface="Arial"/>
            </a:endParaRPr>
          </a:p>
          <a:p>
            <a:pPr marL="216000" indent="-214920">
              <a:lnSpc>
                <a:spcPct val="100000"/>
              </a:lnSpc>
              <a:tabLst>
                <a:tab algn="l" pos="0"/>
              </a:tabLst>
            </a:pPr>
            <a:r>
              <a:rPr b="0" lang="en-US" sz="2000" spc="-1" strike="noStrike">
                <a:latin typeface="Arial"/>
              </a:rPr>
              <a:t>So here Isogeometric analysis plays an important role because it will allow us to perform analysis and simulations combined with modeling and design. All simultaneously. </a:t>
            </a:r>
            <a:endParaRPr b="0" lang="en-US"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sldImg"/>
          </p:nvPr>
        </p:nvSpPr>
        <p:spPr>
          <a:xfrm>
            <a:off x="479520" y="1279440"/>
            <a:ext cx="6139080" cy="3453120"/>
          </a:xfrm>
          <a:prstGeom prst="rect">
            <a:avLst/>
          </a:prstGeom>
        </p:spPr>
      </p:sp>
      <p:sp>
        <p:nvSpPr>
          <p:cNvPr id="233" name="PlaceHolder 2"/>
          <p:cNvSpPr>
            <a:spLocks noGrp="1"/>
          </p:cNvSpPr>
          <p:nvPr>
            <p:ph type="body"/>
          </p:nvPr>
        </p:nvSpPr>
        <p:spPr>
          <a:xfrm>
            <a:off x="709560" y="4925880"/>
            <a:ext cx="5678640" cy="4027680"/>
          </a:xfrm>
          <a:prstGeom prst="rect">
            <a:avLst/>
          </a:prstGeom>
        </p:spPr>
        <p:txBody>
          <a:bodyPr lIns="0" rIns="0" tIns="0" bIns="0">
            <a:noAutofit/>
          </a:bodyPr>
          <a:p>
            <a:pPr marL="216000" indent="-214920">
              <a:lnSpc>
                <a:spcPct val="100000"/>
              </a:lnSpc>
              <a:tabLst>
                <a:tab algn="l" pos="0"/>
              </a:tabLst>
            </a:pPr>
            <a:r>
              <a:rPr b="0" lang="en-US" sz="2000" spc="-1" strike="noStrike">
                <a:latin typeface="Arial"/>
              </a:rPr>
              <a:t>Lets have a quick look to the mesh in the FEM. </a:t>
            </a:r>
            <a:endParaRPr b="0" lang="en-US" sz="2000" spc="-1" strike="noStrike">
              <a:latin typeface="Arial"/>
            </a:endParaRPr>
          </a:p>
          <a:p>
            <a:pPr marL="216000" indent="-214920">
              <a:lnSpc>
                <a:spcPct val="100000"/>
              </a:lnSpc>
              <a:tabLst>
                <a:tab algn="l" pos="0"/>
              </a:tabLst>
            </a:pPr>
            <a:endParaRPr b="0" lang="en-US" sz="2000" spc="-1" strike="noStrike">
              <a:latin typeface="Arial"/>
            </a:endParaRPr>
          </a:p>
          <a:p>
            <a:pPr marL="216000" indent="-214920">
              <a:lnSpc>
                <a:spcPct val="100000"/>
              </a:lnSpc>
              <a:tabLst>
                <a:tab algn="l" pos="0"/>
              </a:tabLst>
            </a:pPr>
            <a:r>
              <a:rPr b="0" lang="en-US" sz="2000" spc="-1" strike="noStrike">
                <a:latin typeface="Arial"/>
              </a:rPr>
              <a:t>This input file is the discretization of the geometry, so in other words the mesh file. For FE this is a geometric approximation using typically triangles. On the other hand, IGA uses the same CAD file geometry and still provide us with all the information needed. Notice that the geometry on the left is a very bad approximation of the true geometry, so we need to do a refinement of the mesh. </a:t>
            </a:r>
            <a:endParaRPr b="0" lang="en-US" sz="2000" spc="-1" strike="noStrike">
              <a:latin typeface="Arial"/>
            </a:endParaRPr>
          </a:p>
          <a:p>
            <a:pPr marL="216000" indent="-214920">
              <a:lnSpc>
                <a:spcPct val="100000"/>
              </a:lnSpc>
              <a:tabLst>
                <a:tab algn="l" pos="0"/>
              </a:tabLst>
            </a:pPr>
            <a:r>
              <a:rPr b="0" lang="en-US" sz="2000" spc="-1" strike="noStrike">
                <a:latin typeface="Arial"/>
              </a:rPr>
              <a:t>Now we see that the mesh starts to look like the geometry we want to represent, but still have errors, since curve section cannot be described using triangles, while IGA if we refine the geometry does not change at all. </a:t>
            </a:r>
            <a:endParaRPr b="0" lang="en-US"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sldImg"/>
          </p:nvPr>
        </p:nvSpPr>
        <p:spPr>
          <a:xfrm>
            <a:off x="479520" y="1279440"/>
            <a:ext cx="6139080" cy="3453120"/>
          </a:xfrm>
          <a:prstGeom prst="rect">
            <a:avLst/>
          </a:prstGeom>
        </p:spPr>
      </p:sp>
      <p:sp>
        <p:nvSpPr>
          <p:cNvPr id="235" name="PlaceHolder 2"/>
          <p:cNvSpPr>
            <a:spLocks noGrp="1"/>
          </p:cNvSpPr>
          <p:nvPr>
            <p:ph type="body"/>
          </p:nvPr>
        </p:nvSpPr>
        <p:spPr>
          <a:xfrm>
            <a:off x="709560" y="4925880"/>
            <a:ext cx="5678640" cy="4027680"/>
          </a:xfrm>
          <a:prstGeom prst="rect">
            <a:avLst/>
          </a:prstGeom>
        </p:spPr>
        <p:txBody>
          <a:bodyPr lIns="0" rIns="0" tIns="0" bIns="0">
            <a:noAutofit/>
          </a:bodyPr>
          <a:p>
            <a:pPr marL="216000" indent="-214920">
              <a:lnSpc>
                <a:spcPct val="100000"/>
              </a:lnSpc>
              <a:tabLst>
                <a:tab algn="l" pos="0"/>
              </a:tabLst>
            </a:pPr>
            <a:r>
              <a:rPr b="0" lang="en-US" sz="2000" spc="-1" strike="noStrike">
                <a:latin typeface="Arial"/>
              </a:rPr>
              <a:t>So what is my contribution? I wrote a pyhton code that implements everything that I have been talking so far, plus it account for different subdomains. So I’m using just numpy and scipy libraries for the calculations, matplotlib and pyvista for all the plotting. And the best is that I just need as an input control points and knot vectors, and this is what I get from gempyexplicit or other commercial softwares. </a:t>
            </a:r>
            <a:endParaRPr b="0" lang="en-US"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sldImg"/>
          </p:nvPr>
        </p:nvSpPr>
        <p:spPr>
          <a:xfrm>
            <a:off x="479520" y="1279440"/>
            <a:ext cx="6139080" cy="3453120"/>
          </a:xfrm>
          <a:prstGeom prst="rect">
            <a:avLst/>
          </a:prstGeom>
        </p:spPr>
      </p:sp>
      <p:sp>
        <p:nvSpPr>
          <p:cNvPr id="237" name="PlaceHolder 2"/>
          <p:cNvSpPr>
            <a:spLocks noGrp="1"/>
          </p:cNvSpPr>
          <p:nvPr>
            <p:ph type="body"/>
          </p:nvPr>
        </p:nvSpPr>
        <p:spPr>
          <a:xfrm>
            <a:off x="709560" y="4925880"/>
            <a:ext cx="5678640" cy="4027680"/>
          </a:xfrm>
          <a:prstGeom prst="rect">
            <a:avLst/>
          </a:prstGeom>
        </p:spPr>
        <p:txBody>
          <a:bodyPr lIns="0" rIns="0" tIns="0" bIns="0">
            <a:noAutofit/>
          </a:bodyPr>
          <a:p>
            <a:pPr marL="216000" indent="-214920">
              <a:lnSpc>
                <a:spcPct val="100000"/>
              </a:lnSpc>
              <a:tabLst>
                <a:tab algn="l" pos="0"/>
              </a:tabLst>
            </a:pPr>
            <a:r>
              <a:rPr b="0" lang="en-US" sz="2000" spc="-1" strike="noStrike">
                <a:latin typeface="Arial"/>
              </a:rPr>
              <a:t>We can do this now for more complex examples like a salt dome, that have thin layers, unconformities and faulting. The refinement again comes naturally and we can directly do simulations. </a:t>
            </a:r>
            <a:endParaRPr b="0" lang="en-US"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PlaceHolder 1"/>
          <p:cNvSpPr>
            <a:spLocks noGrp="1"/>
          </p:cNvSpPr>
          <p:nvPr>
            <p:ph type="sldImg"/>
          </p:nvPr>
        </p:nvSpPr>
        <p:spPr>
          <a:xfrm>
            <a:off x="479520" y="1279440"/>
            <a:ext cx="6139080" cy="3453120"/>
          </a:xfrm>
          <a:prstGeom prst="rect">
            <a:avLst/>
          </a:prstGeom>
        </p:spPr>
      </p:sp>
      <p:sp>
        <p:nvSpPr>
          <p:cNvPr id="239" name="PlaceHolder 2"/>
          <p:cNvSpPr>
            <a:spLocks noGrp="1"/>
          </p:cNvSpPr>
          <p:nvPr>
            <p:ph type="body"/>
          </p:nvPr>
        </p:nvSpPr>
        <p:spPr>
          <a:xfrm>
            <a:off x="709560" y="4925880"/>
            <a:ext cx="5678640" cy="4027680"/>
          </a:xfrm>
          <a:prstGeom prst="rect">
            <a:avLst/>
          </a:prstGeom>
        </p:spPr>
        <p:txBody>
          <a:bodyPr lIns="0" rIns="0" tIns="0" bIns="0">
            <a:noAutofit/>
          </a:bodyPr>
          <a:p>
            <a:pPr marL="216000" indent="-214920">
              <a:lnSpc>
                <a:spcPct val="100000"/>
              </a:lnSpc>
              <a:tabLst>
                <a:tab algn="l" pos="0"/>
              </a:tabLst>
            </a:pPr>
            <a:r>
              <a:rPr b="0" lang="en-US" sz="2000" spc="-1" strike="noStrike">
                <a:latin typeface="Arial"/>
              </a:rPr>
              <a:t>If we compare the meshes. On the top one, the natural mesh represents better the boundaries and have also better resolution on elements that are smaller on thinner. While the normal finite element mesh m¿by doing a global refinement, we can spot some problems.</a:t>
            </a:r>
            <a:endParaRPr b="0" lang="en-US" sz="2000" spc="-1" strike="noStrike">
              <a:latin typeface="Arial"/>
            </a:endParaRPr>
          </a:p>
          <a:p>
            <a:pPr marL="228600" indent="-227160">
              <a:lnSpc>
                <a:spcPct val="100000"/>
              </a:lnSpc>
              <a:buClr>
                <a:srgbClr val="000000"/>
              </a:buClr>
              <a:buFont typeface="StarSymbol"/>
              <a:buAutoNum type="arabicPeriod"/>
              <a:tabLst>
                <a:tab algn="l" pos="0"/>
              </a:tabLst>
            </a:pPr>
            <a:r>
              <a:rPr b="0" lang="en-US" sz="2000" spc="-1" strike="noStrike">
                <a:latin typeface="Arial"/>
              </a:rPr>
              <a:t>In this boundary we are trying to represent a curve with a triangle, and this is not correct, introducing errors in the calculation. So we need to create smaller triangles in this area to account completely for the geometry. </a:t>
            </a:r>
            <a:endParaRPr b="0" lang="en-US" sz="2000" spc="-1" strike="noStrike">
              <a:latin typeface="Arial"/>
            </a:endParaRPr>
          </a:p>
          <a:p>
            <a:pPr marL="228600" indent="-227160">
              <a:lnSpc>
                <a:spcPct val="100000"/>
              </a:lnSpc>
              <a:buClr>
                <a:srgbClr val="000000"/>
              </a:buClr>
              <a:buFont typeface="StarSymbol"/>
              <a:buAutoNum type="arabicPeriod"/>
              <a:tabLst>
                <a:tab algn="l" pos="0"/>
              </a:tabLst>
            </a:pPr>
            <a:r>
              <a:rPr b="0" lang="en-US" sz="2000" spc="-1" strike="noStrike">
                <a:latin typeface="Arial"/>
              </a:rPr>
              <a:t>We can see that for thin layers, there is only 1 element, therefore we would need to increase the amount of triangles in this area to have better resolution. </a:t>
            </a:r>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0"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5"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36"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8"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39"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40"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41"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42"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43"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2"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4"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6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1"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3"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74"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79"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1"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82"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83"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84"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85"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86"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1"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3"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4"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9"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20"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2"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4"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8"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383040" y="814320"/>
            <a:ext cx="11425680" cy="0"/>
          </a:xfrm>
          <a:prstGeom prst="line">
            <a:avLst/>
          </a:prstGeom>
          <a:ln>
            <a:solidFill>
              <a:schemeClr val="tx1"/>
            </a:solidFill>
          </a:ln>
        </p:spPr>
        <p:style>
          <a:lnRef idx="1">
            <a:schemeClr val="accent1"/>
          </a:lnRef>
          <a:fillRef idx="0">
            <a:schemeClr val="accent1"/>
          </a:fillRef>
          <a:effectRef idx="0">
            <a:schemeClr val="accent1"/>
          </a:effectRef>
          <a:fontRef idx="minor"/>
        </p:style>
      </p:sp>
      <p:sp>
        <p:nvSpPr>
          <p:cNvPr id="1" name="Line 2"/>
          <p:cNvSpPr/>
          <p:nvPr/>
        </p:nvSpPr>
        <p:spPr>
          <a:xfrm>
            <a:off x="383040" y="6040080"/>
            <a:ext cx="11425680" cy="0"/>
          </a:xfrm>
          <a:prstGeom prst="line">
            <a:avLst/>
          </a:prstGeom>
          <a:ln>
            <a:solidFill>
              <a:schemeClr val="tx1"/>
            </a:solidFill>
          </a:ln>
        </p:spPr>
        <p:style>
          <a:lnRef idx="1">
            <a:schemeClr val="accent1"/>
          </a:lnRef>
          <a:fillRef idx="0">
            <a:schemeClr val="accent1"/>
          </a:fillRef>
          <a:effectRef idx="0">
            <a:schemeClr val="accent1"/>
          </a:effectRef>
          <a:fontRef idx="minor"/>
        </p:style>
      </p:sp>
      <p:pic>
        <p:nvPicPr>
          <p:cNvPr id="2" name="Picture 12" descr=""/>
          <p:cNvPicPr/>
          <p:nvPr/>
        </p:nvPicPr>
        <p:blipFill>
          <a:blip r:embed="rId2"/>
          <a:stretch/>
        </p:blipFill>
        <p:spPr>
          <a:xfrm>
            <a:off x="7911720" y="5933880"/>
            <a:ext cx="4035240" cy="983160"/>
          </a:xfrm>
          <a:prstGeom prst="rect">
            <a:avLst/>
          </a:prstGeom>
          <a:ln>
            <a:noFill/>
          </a:ln>
        </p:spPr>
      </p:pic>
      <p:sp>
        <p:nvSpPr>
          <p:cNvPr id="3" name="Line 3"/>
          <p:cNvSpPr/>
          <p:nvPr/>
        </p:nvSpPr>
        <p:spPr>
          <a:xfrm>
            <a:off x="383040" y="6040080"/>
            <a:ext cx="11425680" cy="0"/>
          </a:xfrm>
          <a:prstGeom prst="line">
            <a:avLst/>
          </a:prstGeom>
          <a:ln>
            <a:solidFill>
              <a:schemeClr val="tx1"/>
            </a:solidFill>
          </a:ln>
        </p:spPr>
        <p:style>
          <a:lnRef idx="1">
            <a:schemeClr val="accent1"/>
          </a:lnRef>
          <a:fillRef idx="0">
            <a:schemeClr val="accent1"/>
          </a:fillRef>
          <a:effectRef idx="0">
            <a:schemeClr val="accent1"/>
          </a:effectRef>
          <a:fontRef idx="minor"/>
        </p:style>
      </p:sp>
      <p:sp>
        <p:nvSpPr>
          <p:cNvPr id="4" name="CustomShape 4"/>
          <p:cNvSpPr/>
          <p:nvPr/>
        </p:nvSpPr>
        <p:spPr>
          <a:xfrm>
            <a:off x="-2340360" y="652320"/>
            <a:ext cx="2187360" cy="435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de-DE" sz="1000" spc="-1" strike="noStrike">
                <a:solidFill>
                  <a:srgbClr val="000000"/>
                </a:solidFill>
                <a:latin typeface="Arial"/>
                <a:ea typeface="DejaVu Sans"/>
              </a:rPr>
              <a:t>Logo in neuer Logosystematik einfügen:</a:t>
            </a:r>
            <a:endParaRPr b="0" lang="en-US" sz="1000" spc="-1" strike="noStrike">
              <a:latin typeface="Arial"/>
            </a:endParaRPr>
          </a:p>
          <a:p>
            <a:pPr marL="171360" indent="-169920">
              <a:lnSpc>
                <a:spcPct val="100000"/>
              </a:lnSpc>
              <a:buClr>
                <a:srgbClr val="000000"/>
              </a:buClr>
              <a:buFont typeface="StarSymbol"/>
              <a:buChar char="-"/>
            </a:pPr>
            <a:r>
              <a:rPr b="0" lang="de-DE" sz="1000" spc="-1" strike="noStrike">
                <a:solidFill>
                  <a:srgbClr val="000000"/>
                </a:solidFill>
                <a:latin typeface="Arial"/>
                <a:ea typeface="DejaVu Sans"/>
              </a:rPr>
              <a:t>Zum Anpassen der Fußzeile unter Karteireiter Ansicht &gt; auf Folienmaster klicken. Links in der Übersicht auf die oberste Folie scrollen und dort in die Fußzeile klicken. Das Beispiellogo kann nun entfernt werden. </a:t>
            </a:r>
            <a:endParaRPr b="0" lang="en-US" sz="1000" spc="-1" strike="noStrike">
              <a:latin typeface="Arial"/>
            </a:endParaRPr>
          </a:p>
          <a:p>
            <a:pPr marL="171360" indent="-169920">
              <a:lnSpc>
                <a:spcPct val="100000"/>
              </a:lnSpc>
              <a:buClr>
                <a:srgbClr val="000000"/>
              </a:buClr>
              <a:buFont typeface="StarSymbol"/>
              <a:buChar char="-"/>
            </a:pPr>
            <a:r>
              <a:rPr b="0" lang="de-DE" sz="1000" spc="-1" strike="noStrike">
                <a:solidFill>
                  <a:srgbClr val="000000"/>
                </a:solidFill>
                <a:latin typeface="Arial"/>
                <a:ea typeface="DejaVu Sans"/>
              </a:rPr>
              <a:t>Einfügen über Karteireiter Einfügen &gt; Grafik</a:t>
            </a:r>
            <a:endParaRPr b="0" lang="en-US" sz="1000" spc="-1" strike="noStrike">
              <a:latin typeface="Arial"/>
            </a:endParaRPr>
          </a:p>
          <a:p>
            <a:pPr marL="171360" indent="-169920">
              <a:lnSpc>
                <a:spcPct val="100000"/>
              </a:lnSpc>
              <a:buClr>
                <a:srgbClr val="000000"/>
              </a:buClr>
              <a:buFont typeface="StarSymbol"/>
              <a:buChar char="-"/>
            </a:pPr>
            <a:r>
              <a:rPr b="0" lang="de-DE" sz="1000" spc="-1" strike="noStrike">
                <a:solidFill>
                  <a:srgbClr val="000000"/>
                </a:solidFill>
                <a:latin typeface="Arial"/>
                <a:ea typeface="DejaVu Sans"/>
              </a:rPr>
              <a:t>Logo auswählen (PNG in RGB) </a:t>
            </a:r>
            <a:endParaRPr b="0" lang="en-US" sz="1000" spc="-1" strike="noStrike">
              <a:latin typeface="Arial"/>
            </a:endParaRPr>
          </a:p>
          <a:p>
            <a:pPr marL="171360" indent="-169920">
              <a:lnSpc>
                <a:spcPct val="100000"/>
              </a:lnSpc>
              <a:buClr>
                <a:srgbClr val="000000"/>
              </a:buClr>
              <a:buFont typeface="StarSymbol"/>
              <a:buChar char="-"/>
            </a:pPr>
            <a:r>
              <a:rPr b="0" lang="de-DE" sz="1000" spc="-1" strike="noStrike">
                <a:solidFill>
                  <a:srgbClr val="000000"/>
                </a:solidFill>
                <a:latin typeface="Arial"/>
                <a:ea typeface="DejaVu Sans"/>
              </a:rPr>
              <a:t>Skalieren: Doppelklick auf Logo &gt; unter Schriftgrad (rechts im Kopf) Höhe 2,26 cm  einstellen (Breite variiert je nach     </a:t>
            </a:r>
            <a:endParaRPr b="0" lang="en-US" sz="1000" spc="-1" strike="noStrike">
              <a:latin typeface="Arial"/>
            </a:endParaRPr>
          </a:p>
          <a:p>
            <a:pPr>
              <a:lnSpc>
                <a:spcPct val="100000"/>
              </a:lnSpc>
              <a:tabLst>
                <a:tab algn="l" pos="0"/>
              </a:tabLst>
            </a:pPr>
            <a:r>
              <a:rPr b="0" lang="de-DE" sz="1000" spc="-1" strike="noStrike">
                <a:solidFill>
                  <a:srgbClr val="000000"/>
                </a:solidFill>
                <a:latin typeface="Arial"/>
                <a:ea typeface="DejaVu Sans"/>
              </a:rPr>
              <a:t>     </a:t>
            </a:r>
            <a:r>
              <a:rPr b="0" lang="de-DE" sz="1000" spc="-1" strike="noStrike">
                <a:solidFill>
                  <a:srgbClr val="000000"/>
                </a:solidFill>
                <a:latin typeface="Arial"/>
                <a:ea typeface="DejaVu Sans"/>
              </a:rPr>
              <a:t>Schutzraum)</a:t>
            </a:r>
            <a:endParaRPr b="0" lang="en-US" sz="1000" spc="-1" strike="noStrike">
              <a:latin typeface="Arial"/>
            </a:endParaRPr>
          </a:p>
          <a:p>
            <a:pPr marL="171360" indent="-169920">
              <a:lnSpc>
                <a:spcPct val="100000"/>
              </a:lnSpc>
              <a:buClr>
                <a:srgbClr val="000000"/>
              </a:buClr>
              <a:buFont typeface="StarSymbol"/>
              <a:buChar char="-"/>
              <a:tabLst>
                <a:tab algn="l" pos="0"/>
              </a:tabLst>
            </a:pPr>
            <a:r>
              <a:rPr b="0" lang="de-DE" sz="1000" spc="-1" strike="noStrike">
                <a:solidFill>
                  <a:srgbClr val="000000"/>
                </a:solidFill>
                <a:latin typeface="Arial"/>
                <a:ea typeface="DejaVu Sans"/>
              </a:rPr>
              <a:t>mit Schutzraum am rechten untern Rand platzieren</a:t>
            </a:r>
            <a:endParaRPr b="0" lang="en-US" sz="1000" spc="-1" strike="noStrike">
              <a:latin typeface="Arial"/>
            </a:endParaRPr>
          </a:p>
          <a:p>
            <a:pPr marL="171360" indent="-169920">
              <a:lnSpc>
                <a:spcPct val="100000"/>
              </a:lnSpc>
              <a:buClr>
                <a:srgbClr val="000000"/>
              </a:buClr>
              <a:buFont typeface="StarSymbol"/>
              <a:buChar char="-"/>
              <a:tabLst>
                <a:tab algn="l" pos="0"/>
              </a:tabLst>
            </a:pPr>
            <a:r>
              <a:rPr b="0" lang="de-DE" sz="1000" spc="-1" strike="noStrike">
                <a:solidFill>
                  <a:srgbClr val="000000"/>
                </a:solidFill>
                <a:latin typeface="Arial"/>
                <a:ea typeface="DejaVu Sans"/>
              </a:rPr>
              <a:t>Masteransicht schließen. Das Logo ist nun auf allen  Inhalts-Folien getauscht.</a:t>
            </a:r>
            <a:endParaRPr b="0" lang="en-US" sz="1000" spc="-1" strike="noStrike">
              <a:latin typeface="Arial"/>
            </a:endParaRPr>
          </a:p>
          <a:p>
            <a:pPr marL="171360" indent="-169920">
              <a:lnSpc>
                <a:spcPct val="100000"/>
              </a:lnSpc>
              <a:buClr>
                <a:srgbClr val="000000"/>
              </a:buClr>
              <a:buFont typeface="StarSymbol"/>
              <a:buChar char="-"/>
              <a:tabLst>
                <a:tab algn="l" pos="0"/>
              </a:tabLst>
            </a:pPr>
            <a:r>
              <a:rPr b="0" lang="de-DE" sz="1000" spc="-1" strike="noStrike">
                <a:solidFill>
                  <a:srgbClr val="000000"/>
                </a:solidFill>
                <a:latin typeface="Arial"/>
                <a:ea typeface="DejaVu Sans"/>
              </a:rPr>
              <a:t>Zum Tauschen der Logos in Titel- und Abschlussfolie die jeweilige Masterfolie links anklicken und dort ebenso verfahren. </a:t>
            </a:r>
            <a:endParaRPr b="0" lang="en-US" sz="1000" spc="-1" strike="noStrike">
              <a:latin typeface="Arial"/>
            </a:endParaRPr>
          </a:p>
        </p:txBody>
      </p:sp>
      <p:pic>
        <p:nvPicPr>
          <p:cNvPr id="5" name="Picture 9" descr=""/>
          <p:cNvPicPr/>
          <p:nvPr/>
        </p:nvPicPr>
        <p:blipFill>
          <a:blip r:embed="rId3"/>
          <a:stretch/>
        </p:blipFill>
        <p:spPr>
          <a:xfrm>
            <a:off x="7911720" y="5933880"/>
            <a:ext cx="4035240" cy="983160"/>
          </a:xfrm>
          <a:prstGeom prst="rect">
            <a:avLst/>
          </a:prstGeom>
          <a:ln>
            <a:noFill/>
          </a:ln>
        </p:spPr>
      </p:pic>
      <p:sp>
        <p:nvSpPr>
          <p:cNvPr id="6" name="PlaceHolder 5"/>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a:t>
            </a:r>
            <a:r>
              <a:rPr b="0" lang="en-US" sz="4400" spc="-1" strike="noStrike">
                <a:latin typeface="Arial"/>
              </a:rPr>
              <a:t>format</a:t>
            </a:r>
            <a:endParaRPr b="0" lang="en-US" sz="4400" spc="-1" strike="noStrike">
              <a:latin typeface="Arial"/>
            </a:endParaRPr>
          </a:p>
        </p:txBody>
      </p:sp>
      <p:sp>
        <p:nvSpPr>
          <p:cNvPr id="7" name="PlaceHolder 6"/>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Line 1"/>
          <p:cNvSpPr/>
          <p:nvPr/>
        </p:nvSpPr>
        <p:spPr>
          <a:xfrm>
            <a:off x="383040" y="814320"/>
            <a:ext cx="11425680" cy="0"/>
          </a:xfrm>
          <a:prstGeom prst="line">
            <a:avLst/>
          </a:prstGeom>
          <a:ln>
            <a:solidFill>
              <a:schemeClr val="tx1"/>
            </a:solidFill>
          </a:ln>
        </p:spPr>
        <p:style>
          <a:lnRef idx="1">
            <a:schemeClr val="accent1"/>
          </a:lnRef>
          <a:fillRef idx="0">
            <a:schemeClr val="accent1"/>
          </a:fillRef>
          <a:effectRef idx="0">
            <a:schemeClr val="accent1"/>
          </a:effectRef>
          <a:fontRef idx="minor"/>
        </p:style>
      </p:sp>
      <p:sp>
        <p:nvSpPr>
          <p:cNvPr id="45" name="Line 2"/>
          <p:cNvSpPr/>
          <p:nvPr/>
        </p:nvSpPr>
        <p:spPr>
          <a:xfrm>
            <a:off x="383040" y="6040080"/>
            <a:ext cx="11425680" cy="0"/>
          </a:xfrm>
          <a:prstGeom prst="line">
            <a:avLst/>
          </a:prstGeom>
          <a:ln>
            <a:solidFill>
              <a:schemeClr val="tx1"/>
            </a:solidFill>
          </a:ln>
        </p:spPr>
        <p:style>
          <a:lnRef idx="1">
            <a:schemeClr val="accent1"/>
          </a:lnRef>
          <a:fillRef idx="0">
            <a:schemeClr val="accent1"/>
          </a:fillRef>
          <a:effectRef idx="0">
            <a:schemeClr val="accent1"/>
          </a:effectRef>
          <a:fontRef idx="minor"/>
        </p:style>
      </p:sp>
      <p:pic>
        <p:nvPicPr>
          <p:cNvPr id="46" name="Picture 12" descr=""/>
          <p:cNvPicPr/>
          <p:nvPr/>
        </p:nvPicPr>
        <p:blipFill>
          <a:blip r:embed="rId2"/>
          <a:stretch/>
        </p:blipFill>
        <p:spPr>
          <a:xfrm>
            <a:off x="7911720" y="5933880"/>
            <a:ext cx="4035240" cy="983160"/>
          </a:xfrm>
          <a:prstGeom prst="rect">
            <a:avLst/>
          </a:prstGeom>
          <a:ln>
            <a:noFill/>
          </a:ln>
        </p:spPr>
      </p:pic>
      <p:sp>
        <p:nvSpPr>
          <p:cNvPr id="47" name="CustomShape 3"/>
          <p:cNvSpPr/>
          <p:nvPr/>
        </p:nvSpPr>
        <p:spPr>
          <a:xfrm>
            <a:off x="-2995920" y="506520"/>
            <a:ext cx="2755080" cy="37443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de-DE" sz="1000" spc="-1" strike="noStrike">
                <a:solidFill>
                  <a:srgbClr val="000000"/>
                </a:solidFill>
                <a:latin typeface="Arial"/>
                <a:ea typeface="DejaVu Sans"/>
              </a:rPr>
              <a:t>Seitenzahlen:</a:t>
            </a:r>
            <a:endParaRPr b="0" lang="en-US" sz="1000" spc="-1" strike="noStrike">
              <a:latin typeface="Arial"/>
            </a:endParaRPr>
          </a:p>
          <a:p>
            <a:pPr>
              <a:lnSpc>
                <a:spcPct val="100000"/>
              </a:lnSpc>
              <a:tabLst>
                <a:tab algn="l" pos="0"/>
              </a:tabLst>
            </a:pPr>
            <a:r>
              <a:rPr b="0" lang="de-DE" sz="1000" spc="-1" strike="noStrike">
                <a:solidFill>
                  <a:srgbClr val="000000"/>
                </a:solidFill>
                <a:latin typeface="Arial"/>
                <a:ea typeface="DejaVu Sans"/>
              </a:rPr>
              <a:t>Die Seitenanzeige „1 von X“ ist nicht standardmäßig in Powerpoint verfügbar; daher benötigen Sie dazu ein Add-In. Das Add-In kann im Vorlagencenter heruntergeladen werden.</a:t>
            </a:r>
            <a:endParaRPr b="0" lang="en-US" sz="1000" spc="-1" strike="noStrike">
              <a:latin typeface="Arial"/>
            </a:endParaRPr>
          </a:p>
          <a:p>
            <a:pPr>
              <a:lnSpc>
                <a:spcPct val="100000"/>
              </a:lnSpc>
              <a:tabLst>
                <a:tab algn="l" pos="0"/>
              </a:tabLst>
            </a:pPr>
            <a:endParaRPr b="0" lang="en-US" sz="1000" spc="-1" strike="noStrike">
              <a:latin typeface="Arial"/>
            </a:endParaRPr>
          </a:p>
          <a:p>
            <a:pPr>
              <a:lnSpc>
                <a:spcPct val="100000"/>
              </a:lnSpc>
              <a:tabLst>
                <a:tab algn="l" pos="0"/>
              </a:tabLst>
            </a:pPr>
            <a:r>
              <a:rPr b="1" lang="de-DE" sz="1000" spc="-1" strike="noStrike">
                <a:solidFill>
                  <a:srgbClr val="000000"/>
                </a:solidFill>
                <a:latin typeface="Arial"/>
                <a:ea typeface="DejaVu Sans"/>
              </a:rPr>
              <a:t>Aktivieren</a:t>
            </a:r>
            <a:endParaRPr b="0" lang="en-US" sz="1000" spc="-1" strike="noStrike">
              <a:latin typeface="Arial"/>
            </a:endParaRPr>
          </a:p>
          <a:p>
            <a:pPr>
              <a:lnSpc>
                <a:spcPct val="100000"/>
              </a:lnSpc>
              <a:tabLst>
                <a:tab algn="l" pos="0"/>
              </a:tabLst>
            </a:pPr>
            <a:r>
              <a:rPr b="0" lang="de-DE" sz="1000" spc="-1" strike="noStrike">
                <a:solidFill>
                  <a:srgbClr val="000000"/>
                </a:solidFill>
                <a:latin typeface="Arial"/>
                <a:ea typeface="DejaVu Sans"/>
              </a:rPr>
              <a:t>Nach dem Öffnen der Vorlage, klicken Sie mit einem Doppelklick auf die Datei „RWTH-Addin-Seitenzahlen“, um das Add-In zu aktivieren. Nach dem Schließen von Powerpoint deaktiviert es sich automatisch wieder.</a:t>
            </a:r>
            <a:endParaRPr b="0" lang="en-US" sz="1000" spc="-1" strike="noStrike">
              <a:latin typeface="Arial"/>
            </a:endParaRPr>
          </a:p>
          <a:p>
            <a:pPr>
              <a:lnSpc>
                <a:spcPct val="100000"/>
              </a:lnSpc>
              <a:tabLst>
                <a:tab algn="l" pos="0"/>
              </a:tabLst>
            </a:pPr>
            <a:endParaRPr b="0" lang="en-US" sz="1000" spc="-1" strike="noStrike">
              <a:latin typeface="Arial"/>
            </a:endParaRPr>
          </a:p>
          <a:p>
            <a:pPr>
              <a:lnSpc>
                <a:spcPct val="100000"/>
              </a:lnSpc>
              <a:tabLst>
                <a:tab algn="l" pos="0"/>
              </a:tabLst>
            </a:pPr>
            <a:r>
              <a:rPr b="1" lang="de-DE" sz="1000" spc="-1" strike="noStrike">
                <a:solidFill>
                  <a:srgbClr val="000000"/>
                </a:solidFill>
                <a:latin typeface="Arial"/>
                <a:ea typeface="DejaVu Sans"/>
              </a:rPr>
              <a:t>Erstellen</a:t>
            </a:r>
            <a:endParaRPr b="0" lang="en-US" sz="1000" spc="-1" strike="noStrike">
              <a:latin typeface="Arial"/>
            </a:endParaRPr>
          </a:p>
          <a:p>
            <a:pPr>
              <a:lnSpc>
                <a:spcPct val="100000"/>
              </a:lnSpc>
              <a:tabLst>
                <a:tab algn="l" pos="0"/>
              </a:tabLst>
            </a:pPr>
            <a:r>
              <a:rPr b="0" lang="de-DE" sz="1000" spc="-1" strike="noStrike">
                <a:solidFill>
                  <a:srgbClr val="000000"/>
                </a:solidFill>
                <a:latin typeface="Arial"/>
                <a:ea typeface="DejaVu Sans"/>
              </a:rPr>
              <a:t>Gehen Sie in der Symbolleiste auf den Tab „RWTH AddIn“ und klicken Sie den Button. Nun stellen sich die Seitenzahlen automatisch ein. Falls Sie nachträglich noch Folien hinzufügen oder löschen, klicken Sie einfach erneut auf den Button, um die Seitenzahlen zu aktualisieren. </a:t>
            </a:r>
            <a:endParaRPr b="0" lang="en-US" sz="1000" spc="-1" strike="noStrike">
              <a:latin typeface="Arial"/>
            </a:endParaRPr>
          </a:p>
          <a:p>
            <a:pPr>
              <a:lnSpc>
                <a:spcPct val="100000"/>
              </a:lnSpc>
              <a:tabLst>
                <a:tab algn="l" pos="0"/>
              </a:tabLst>
            </a:pPr>
            <a:endParaRPr b="0" lang="en-US" sz="1000" spc="-1" strike="noStrike">
              <a:latin typeface="Arial"/>
            </a:endParaRPr>
          </a:p>
        </p:txBody>
      </p:sp>
      <p:sp>
        <p:nvSpPr>
          <p:cNvPr id="48" name="CustomShape 4"/>
          <p:cNvSpPr/>
          <p:nvPr/>
        </p:nvSpPr>
        <p:spPr>
          <a:xfrm>
            <a:off x="12308040" y="506520"/>
            <a:ext cx="2755080" cy="37443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de-DE" sz="1000" spc="-1" strike="noStrike">
                <a:solidFill>
                  <a:srgbClr val="000000"/>
                </a:solidFill>
                <a:latin typeface="Arial"/>
                <a:ea typeface="DejaVu Sans"/>
              </a:rPr>
              <a:t>Add-In installieren </a:t>
            </a:r>
            <a:endParaRPr b="0" lang="en-US" sz="1000" spc="-1" strike="noStrike">
              <a:latin typeface="Arial"/>
            </a:endParaRPr>
          </a:p>
          <a:p>
            <a:pPr>
              <a:lnSpc>
                <a:spcPct val="100000"/>
              </a:lnSpc>
            </a:pPr>
            <a:r>
              <a:rPr b="0" lang="de-DE" sz="1000" spc="-1" strike="noStrike">
                <a:solidFill>
                  <a:srgbClr val="000000"/>
                </a:solidFill>
                <a:latin typeface="Arial"/>
                <a:ea typeface="DejaVu Sans"/>
              </a:rPr>
              <a:t>Wenn Sie das Add-In dauerhaft installieren möchten, damit Sie es nicht immer anklicken müssen, gehen Sie wie folgt vor:</a:t>
            </a:r>
            <a:endParaRPr b="0" lang="en-US" sz="1000" spc="-1" strike="noStrike">
              <a:latin typeface="Arial"/>
            </a:endParaRPr>
          </a:p>
          <a:p>
            <a:pPr>
              <a:lnSpc>
                <a:spcPct val="100000"/>
              </a:lnSpc>
            </a:pPr>
            <a:r>
              <a:rPr b="0" lang="de-DE" sz="1000" spc="-1" strike="noStrike">
                <a:solidFill>
                  <a:srgbClr val="000000"/>
                </a:solidFill>
                <a:latin typeface="Arial"/>
                <a:ea typeface="DejaVu Sans"/>
              </a:rPr>
              <a:t> </a:t>
            </a:r>
            <a:endParaRPr b="0" lang="en-US" sz="1000" spc="-1" strike="noStrike">
              <a:latin typeface="Arial"/>
            </a:endParaRPr>
          </a:p>
          <a:p>
            <a:pPr marL="228600" indent="-227160">
              <a:lnSpc>
                <a:spcPct val="100000"/>
              </a:lnSpc>
              <a:buClr>
                <a:srgbClr val="000000"/>
              </a:buClr>
              <a:buFont typeface="Arial"/>
              <a:buAutoNum type="arabicPeriod"/>
            </a:pPr>
            <a:r>
              <a:rPr b="1" lang="de-DE" sz="1000" spc="-1" strike="noStrike">
                <a:solidFill>
                  <a:srgbClr val="000000"/>
                </a:solidFill>
                <a:latin typeface="Arial"/>
                <a:ea typeface="DejaVu Sans"/>
              </a:rPr>
              <a:t>Schaltfläche Office</a:t>
            </a:r>
            <a:r>
              <a:rPr b="0" lang="de-DE" sz="1000" spc="-1" strike="noStrike">
                <a:solidFill>
                  <a:srgbClr val="000000"/>
                </a:solidFill>
                <a:latin typeface="Arial"/>
                <a:ea typeface="DejaVu Sans"/>
              </a:rPr>
              <a:t> (für Office 2007-2010, runder Button oben links) bzw. auf </a:t>
            </a:r>
            <a:r>
              <a:rPr b="1" lang="de-DE" sz="1000" spc="-1" strike="noStrike">
                <a:solidFill>
                  <a:srgbClr val="000000"/>
                </a:solidFill>
                <a:latin typeface="Arial"/>
                <a:ea typeface="DejaVu Sans"/>
              </a:rPr>
              <a:t>Datei</a:t>
            </a:r>
            <a:r>
              <a:rPr b="0" lang="de-DE" sz="1000" spc="-1" strike="noStrike">
                <a:solidFill>
                  <a:srgbClr val="000000"/>
                </a:solidFill>
                <a:latin typeface="Arial"/>
                <a:ea typeface="DejaVu Sans"/>
              </a:rPr>
              <a:t> (Office 2013) </a:t>
            </a:r>
            <a:endParaRPr b="0" lang="en-US" sz="1000" spc="-1" strike="noStrike">
              <a:latin typeface="Arial"/>
            </a:endParaRPr>
          </a:p>
          <a:p>
            <a:pPr marL="228600" indent="-227160">
              <a:lnSpc>
                <a:spcPct val="100000"/>
              </a:lnSpc>
              <a:buClr>
                <a:srgbClr val="000000"/>
              </a:buClr>
              <a:buFont typeface="Arial"/>
              <a:buAutoNum type="arabicPeriod"/>
            </a:pPr>
            <a:r>
              <a:rPr b="0" lang="de-DE" sz="1000" spc="-1" strike="noStrike">
                <a:solidFill>
                  <a:srgbClr val="000000"/>
                </a:solidFill>
                <a:latin typeface="Arial"/>
                <a:ea typeface="DejaVu Sans"/>
              </a:rPr>
              <a:t>„</a:t>
            </a:r>
            <a:r>
              <a:rPr b="1" lang="de-DE" sz="1000" spc="-1" strike="noStrike">
                <a:solidFill>
                  <a:srgbClr val="000000"/>
                </a:solidFill>
                <a:latin typeface="Arial"/>
                <a:ea typeface="DejaVu Sans"/>
              </a:rPr>
              <a:t>PowerPoint-Optionen</a:t>
            </a:r>
            <a:r>
              <a:rPr b="0" lang="de-DE" sz="1000" spc="-1" strike="noStrike">
                <a:solidFill>
                  <a:srgbClr val="000000"/>
                </a:solidFill>
                <a:latin typeface="Arial"/>
                <a:ea typeface="DejaVu Sans"/>
              </a:rPr>
              <a:t>“ (für Office 2007-2010, unten rechts) bzw. </a:t>
            </a:r>
            <a:r>
              <a:rPr b="1" lang="de-DE" sz="1000" spc="-1" strike="noStrike">
                <a:solidFill>
                  <a:srgbClr val="000000"/>
                </a:solidFill>
                <a:latin typeface="Arial"/>
                <a:ea typeface="DejaVu Sans"/>
              </a:rPr>
              <a:t>Optionen</a:t>
            </a:r>
            <a:r>
              <a:rPr b="0" lang="de-DE" sz="1000" spc="-1" strike="noStrike">
                <a:solidFill>
                  <a:srgbClr val="000000"/>
                </a:solidFill>
                <a:latin typeface="Arial"/>
                <a:ea typeface="DejaVu Sans"/>
              </a:rPr>
              <a:t> (Office 2013) </a:t>
            </a:r>
            <a:endParaRPr b="0" lang="en-US" sz="1000" spc="-1" strike="noStrike">
              <a:latin typeface="Arial"/>
            </a:endParaRPr>
          </a:p>
          <a:p>
            <a:pPr marL="228600" indent="-227160">
              <a:lnSpc>
                <a:spcPct val="100000"/>
              </a:lnSpc>
              <a:buClr>
                <a:srgbClr val="000000"/>
              </a:buClr>
              <a:buFont typeface="Arial"/>
              <a:buAutoNum type="arabicPeriod"/>
            </a:pPr>
            <a:r>
              <a:rPr b="1" lang="de-DE" sz="1000" spc="-1" strike="noStrike">
                <a:solidFill>
                  <a:srgbClr val="000000"/>
                </a:solidFill>
                <a:latin typeface="Arial"/>
                <a:ea typeface="DejaVu Sans"/>
              </a:rPr>
              <a:t>Add-Ins</a:t>
            </a:r>
            <a:endParaRPr b="0" lang="en-US" sz="1000" spc="-1" strike="noStrike">
              <a:latin typeface="Arial"/>
            </a:endParaRPr>
          </a:p>
          <a:p>
            <a:pPr marL="228600" indent="-227160">
              <a:lnSpc>
                <a:spcPct val="100000"/>
              </a:lnSpc>
              <a:buClr>
                <a:srgbClr val="000000"/>
              </a:buClr>
              <a:buFont typeface="Arial"/>
              <a:buAutoNum type="arabicPeriod"/>
            </a:pPr>
            <a:r>
              <a:rPr b="0" lang="de-DE" sz="1000" spc="-1" strike="noStrike">
                <a:solidFill>
                  <a:srgbClr val="000000"/>
                </a:solidFill>
                <a:latin typeface="Arial"/>
                <a:ea typeface="DejaVu Sans"/>
              </a:rPr>
              <a:t>wählen Sie ganz unten bei </a:t>
            </a:r>
            <a:r>
              <a:rPr b="1" lang="de-DE" sz="1000" spc="-1" strike="noStrike">
                <a:solidFill>
                  <a:srgbClr val="000000"/>
                </a:solidFill>
                <a:latin typeface="Arial"/>
                <a:ea typeface="DejaVu Sans"/>
              </a:rPr>
              <a:t>Verwalten:</a:t>
            </a:r>
            <a:r>
              <a:rPr b="0" lang="de-DE" sz="1000" spc="-1" strike="noStrike">
                <a:solidFill>
                  <a:srgbClr val="000000"/>
                </a:solidFill>
                <a:latin typeface="Arial"/>
                <a:ea typeface="DejaVu Sans"/>
              </a:rPr>
              <a:t> den Punkt </a:t>
            </a:r>
            <a:r>
              <a:rPr b="1" lang="de-DE" sz="1000" spc="-1" strike="noStrike">
                <a:solidFill>
                  <a:srgbClr val="000000"/>
                </a:solidFill>
                <a:latin typeface="Arial"/>
                <a:ea typeface="DejaVu Sans"/>
              </a:rPr>
              <a:t>PowerPoint-Add Ins</a:t>
            </a:r>
            <a:r>
              <a:rPr b="0" lang="de-DE" sz="1000" spc="-1" strike="noStrike">
                <a:solidFill>
                  <a:srgbClr val="000000"/>
                </a:solidFill>
                <a:latin typeface="Arial"/>
                <a:ea typeface="DejaVu Sans"/>
              </a:rPr>
              <a:t> und klicken Sie </a:t>
            </a:r>
            <a:r>
              <a:rPr b="1" lang="de-DE" sz="1000" spc="-1" strike="noStrike">
                <a:solidFill>
                  <a:srgbClr val="000000"/>
                </a:solidFill>
                <a:latin typeface="Arial"/>
                <a:ea typeface="DejaVu Sans"/>
              </a:rPr>
              <a:t>Gehe zu…</a:t>
            </a:r>
            <a:r>
              <a:rPr b="0" lang="de-DE" sz="1000" spc="-1" strike="noStrike">
                <a:solidFill>
                  <a:srgbClr val="000000"/>
                </a:solidFill>
                <a:latin typeface="Arial"/>
                <a:ea typeface="DejaVu Sans"/>
              </a:rPr>
              <a:t>.</a:t>
            </a:r>
            <a:endParaRPr b="0" lang="en-US" sz="1000" spc="-1" strike="noStrike">
              <a:latin typeface="Arial"/>
            </a:endParaRPr>
          </a:p>
          <a:p>
            <a:pPr marL="228600" indent="-227160">
              <a:lnSpc>
                <a:spcPct val="100000"/>
              </a:lnSpc>
              <a:buClr>
                <a:srgbClr val="000000"/>
              </a:buClr>
              <a:buFont typeface="Arial"/>
              <a:buAutoNum type="arabicPeriod"/>
            </a:pPr>
            <a:r>
              <a:rPr b="0" lang="de-DE" sz="1000" spc="-1" strike="noStrike">
                <a:solidFill>
                  <a:srgbClr val="000000"/>
                </a:solidFill>
                <a:latin typeface="Arial"/>
                <a:ea typeface="DejaVu Sans"/>
              </a:rPr>
              <a:t>Sollte das RWTH Add In angezeigt werden, entfernen Sie es! Anders ist eine dauerhafte Installierung nicht möglich.</a:t>
            </a:r>
            <a:endParaRPr b="0" lang="en-US" sz="1000" spc="-1" strike="noStrike">
              <a:latin typeface="Arial"/>
            </a:endParaRPr>
          </a:p>
          <a:p>
            <a:pPr marL="228600" indent="-227160">
              <a:lnSpc>
                <a:spcPct val="100000"/>
              </a:lnSpc>
              <a:buClr>
                <a:srgbClr val="000000"/>
              </a:buClr>
              <a:buFont typeface="Arial"/>
              <a:buAutoNum type="arabicPeriod"/>
            </a:pPr>
            <a:r>
              <a:rPr b="0" lang="de-DE" sz="1000" spc="-1" strike="noStrike">
                <a:solidFill>
                  <a:srgbClr val="000000"/>
                </a:solidFill>
                <a:latin typeface="Arial"/>
                <a:ea typeface="DejaVu Sans"/>
              </a:rPr>
              <a:t>Klicken Sie auf </a:t>
            </a:r>
            <a:r>
              <a:rPr b="1" lang="de-DE" sz="1000" spc="-1" strike="noStrike">
                <a:solidFill>
                  <a:srgbClr val="000000"/>
                </a:solidFill>
                <a:latin typeface="Arial"/>
                <a:ea typeface="DejaVu Sans"/>
              </a:rPr>
              <a:t>Neu Hinzufügen…</a:t>
            </a:r>
            <a:r>
              <a:rPr b="0" lang="de-DE" sz="1000" spc="-1" strike="noStrike">
                <a:solidFill>
                  <a:srgbClr val="000000"/>
                </a:solidFill>
                <a:latin typeface="Arial"/>
                <a:ea typeface="DejaVu Sans"/>
              </a:rPr>
              <a:t>, suchen Sie das Add-In auf ihrem PC raus und klicken Sie auf </a:t>
            </a:r>
            <a:r>
              <a:rPr b="1" lang="de-DE" sz="1000" spc="-1" strike="noStrike">
                <a:solidFill>
                  <a:srgbClr val="000000"/>
                </a:solidFill>
                <a:latin typeface="Arial"/>
                <a:ea typeface="DejaVu Sans"/>
              </a:rPr>
              <a:t>OK</a:t>
            </a:r>
            <a:endParaRPr b="0" lang="en-US" sz="1000" spc="-1" strike="noStrike">
              <a:latin typeface="Arial"/>
            </a:endParaRPr>
          </a:p>
          <a:p>
            <a:pPr marL="228600" indent="-227160">
              <a:lnSpc>
                <a:spcPct val="100000"/>
              </a:lnSpc>
              <a:buClr>
                <a:srgbClr val="000000"/>
              </a:buClr>
              <a:buFont typeface="Arial"/>
              <a:buAutoNum type="arabicPeriod"/>
            </a:pPr>
            <a:r>
              <a:rPr b="0" lang="de-DE" sz="1000" spc="-1" strike="noStrike">
                <a:solidFill>
                  <a:srgbClr val="000000"/>
                </a:solidFill>
                <a:latin typeface="Arial"/>
                <a:ea typeface="DejaVu Sans"/>
              </a:rPr>
              <a:t>Mit </a:t>
            </a:r>
            <a:r>
              <a:rPr b="1" lang="de-DE" sz="1000" spc="-1" strike="noStrike">
                <a:solidFill>
                  <a:srgbClr val="000000"/>
                </a:solidFill>
                <a:latin typeface="Arial"/>
                <a:ea typeface="DejaVu Sans"/>
              </a:rPr>
              <a:t>Schließen </a:t>
            </a:r>
            <a:r>
              <a:rPr b="0" lang="de-DE" sz="1000" spc="-1" strike="noStrike">
                <a:solidFill>
                  <a:srgbClr val="000000"/>
                </a:solidFill>
                <a:latin typeface="Arial"/>
                <a:ea typeface="DejaVu Sans"/>
              </a:rPr>
              <a:t>wird das Add-In dauerhaft gespeichert. Sie können es danach jederzeit wieder entfernen</a:t>
            </a:r>
            <a:endParaRPr b="0" lang="en-US" sz="1000" spc="-1" strike="noStrike">
              <a:latin typeface="Arial"/>
            </a:endParaRPr>
          </a:p>
        </p:txBody>
      </p:sp>
      <p:sp>
        <p:nvSpPr>
          <p:cNvPr id="49" name="PlaceHolder 5"/>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a:t>
            </a:r>
            <a:r>
              <a:rPr b="0" lang="en-US" sz="4400" spc="-1" strike="noStrike">
                <a:latin typeface="Arial"/>
              </a:rPr>
              <a:t>edit the </a:t>
            </a:r>
            <a:r>
              <a:rPr b="0" lang="en-US" sz="4400" spc="-1" strike="noStrike">
                <a:latin typeface="Arial"/>
              </a:rPr>
              <a:t>title text </a:t>
            </a:r>
            <a:r>
              <a:rPr b="0" lang="en-US" sz="4400" spc="-1" strike="noStrike">
                <a:latin typeface="Arial"/>
              </a:rPr>
              <a:t>format</a:t>
            </a:r>
            <a:endParaRPr b="0" lang="en-US" sz="4400" spc="-1" strike="noStrike">
              <a:latin typeface="Arial"/>
            </a:endParaRPr>
          </a:p>
        </p:txBody>
      </p:sp>
      <p:sp>
        <p:nvSpPr>
          <p:cNvPr id="50" name="PlaceHolder 6"/>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slideLayout" Target="../slideLayouts/slideLayout13.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3.xml"/><Relationship Id="rId7"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slideLayout" Target="../slideLayouts/slideLayout13.xml"/><Relationship Id="rId6"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hyperlink" Target="https://github.com/danielsk78/pygeoiga" TargetMode="External"/><Relationship Id="rId5" Type="http://schemas.openxmlformats.org/officeDocument/2006/relationships/image" Target="../media/image20.png"/><Relationship Id="rId6" Type="http://schemas.openxmlformats.org/officeDocument/2006/relationships/slideLayout" Target="../slideLayouts/slideLayout13.xml"/><Relationship Id="rId7"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3.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slideLayout" Target="../slideLayouts/slideLayout13.xml"/><Relationship Id="rId6"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5293800" y="4044600"/>
            <a:ext cx="6094440" cy="819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1600" spc="-1" strike="noStrike">
                <a:solidFill>
                  <a:srgbClr val="000000"/>
                </a:solidFill>
                <a:latin typeface="Arial"/>
                <a:ea typeface="DejaVu Sans"/>
              </a:rPr>
              <a:t>Authors: </a:t>
            </a:r>
            <a:endParaRPr b="0" lang="en-US" sz="1600" spc="-1" strike="noStrike">
              <a:latin typeface="Arial"/>
            </a:endParaRPr>
          </a:p>
          <a:p>
            <a:pPr algn="ctr">
              <a:lnSpc>
                <a:spcPct val="100000"/>
              </a:lnSpc>
            </a:pPr>
            <a:r>
              <a:rPr b="0" lang="en-GB" sz="1600" spc="-1" strike="noStrike" u="sng">
                <a:solidFill>
                  <a:srgbClr val="000000"/>
                </a:solidFill>
                <a:uFillTx/>
                <a:latin typeface="Arial"/>
                <a:ea typeface="DejaVu Sans"/>
              </a:rPr>
              <a:t>Daniel Escallón</a:t>
            </a:r>
            <a:r>
              <a:rPr b="0" lang="en-GB" sz="1600" spc="-1" strike="noStrike" u="sng" baseline="30000">
                <a:solidFill>
                  <a:srgbClr val="000000"/>
                </a:solidFill>
                <a:uFillTx/>
                <a:latin typeface="Arial"/>
                <a:ea typeface="DejaVu Sans"/>
              </a:rPr>
              <a:t>1</a:t>
            </a:r>
            <a:r>
              <a:rPr b="0" lang="en-GB" sz="1600" spc="-1" strike="noStrike">
                <a:solidFill>
                  <a:srgbClr val="000000"/>
                </a:solidFill>
                <a:latin typeface="Arial"/>
                <a:ea typeface="DejaVu Sans"/>
              </a:rPr>
              <a:t>, Denise Degen</a:t>
            </a:r>
            <a:r>
              <a:rPr b="0" lang="en-GB" sz="1600" spc="-1" strike="noStrike" baseline="30000">
                <a:solidFill>
                  <a:srgbClr val="000000"/>
                </a:solidFill>
                <a:latin typeface="Arial"/>
                <a:ea typeface="DejaVu Sans"/>
              </a:rPr>
              <a:t>2 </a:t>
            </a:r>
            <a:r>
              <a:rPr b="0" lang="de-DE" sz="1600" spc="-1" strike="noStrike">
                <a:solidFill>
                  <a:srgbClr val="000000"/>
                </a:solidFill>
                <a:latin typeface="Arial"/>
                <a:ea typeface="DejaVu Sans"/>
              </a:rPr>
              <a:t>, s.Mohammad Moulaeifard</a:t>
            </a:r>
            <a:r>
              <a:rPr b="0" lang="de-DE" sz="1600" spc="-1" strike="noStrike" baseline="30000">
                <a:solidFill>
                  <a:srgbClr val="000000"/>
                </a:solidFill>
                <a:latin typeface="Arial"/>
                <a:ea typeface="DejaVu Sans"/>
              </a:rPr>
              <a:t>3</a:t>
            </a:r>
            <a:r>
              <a:rPr b="0" lang="en-GB" sz="1600" spc="-1" strike="noStrike">
                <a:solidFill>
                  <a:srgbClr val="000000"/>
                </a:solidFill>
                <a:latin typeface="Arial"/>
                <a:ea typeface="DejaVu Sans"/>
              </a:rPr>
              <a:t>, Florian Wellmann</a:t>
            </a:r>
            <a:r>
              <a:rPr b="0" lang="en-GB" sz="1600" spc="-1" strike="noStrike" baseline="30000">
                <a:solidFill>
                  <a:srgbClr val="000000"/>
                </a:solidFill>
                <a:latin typeface="Arial"/>
                <a:ea typeface="DejaVu Sans"/>
              </a:rPr>
              <a:t>2</a:t>
            </a:r>
            <a:endParaRPr b="0" lang="en-US" sz="1600" spc="-1" strike="noStrike">
              <a:latin typeface="Arial"/>
            </a:endParaRPr>
          </a:p>
        </p:txBody>
      </p:sp>
      <p:sp>
        <p:nvSpPr>
          <p:cNvPr id="94" name="CustomShape 2"/>
          <p:cNvSpPr/>
          <p:nvPr/>
        </p:nvSpPr>
        <p:spPr>
          <a:xfrm>
            <a:off x="5377320" y="5001480"/>
            <a:ext cx="6692760" cy="926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en-GB" sz="1100" spc="-1" strike="noStrike" baseline="30000">
                <a:solidFill>
                  <a:srgbClr val="000000"/>
                </a:solidFill>
                <a:latin typeface="Arial"/>
                <a:ea typeface="DejaVu Sans"/>
              </a:rPr>
              <a:t>1</a:t>
            </a:r>
            <a:r>
              <a:rPr b="0" i="1" lang="en-GB" sz="1100" spc="-1" strike="noStrike">
                <a:solidFill>
                  <a:srgbClr val="000000"/>
                </a:solidFill>
                <a:latin typeface="Arial"/>
                <a:ea typeface="DejaVu Sans"/>
              </a:rPr>
              <a:t>Exploration and Environmental Geophysics, ETH Zürich,  Sonneggstrasse 5, 8092 Zürich </a:t>
            </a:r>
            <a:endParaRPr b="0" lang="en-US" sz="1100" spc="-1" strike="noStrike">
              <a:latin typeface="Arial"/>
            </a:endParaRPr>
          </a:p>
          <a:p>
            <a:pPr>
              <a:lnSpc>
                <a:spcPct val="100000"/>
              </a:lnSpc>
            </a:pPr>
            <a:r>
              <a:rPr b="0" i="1" lang="en-GB" sz="1100" spc="-1" strike="noStrike" baseline="30000">
                <a:solidFill>
                  <a:srgbClr val="000000"/>
                </a:solidFill>
                <a:latin typeface="Arial"/>
                <a:ea typeface="DejaVu Sans"/>
              </a:rPr>
              <a:t>2</a:t>
            </a:r>
            <a:r>
              <a:rPr b="0" i="1" lang="en-GB" sz="1100" spc="-1" strike="noStrike">
                <a:solidFill>
                  <a:srgbClr val="000000"/>
                </a:solidFill>
                <a:latin typeface="Arial"/>
                <a:ea typeface="DejaVu Sans"/>
              </a:rPr>
              <a:t>Computational Geoscience and Reservoir Engineering, RWTH Aachen University, Wüllnerstraße 2, 52062 Aachen</a:t>
            </a:r>
            <a:endParaRPr b="0" lang="en-US" sz="1100" spc="-1" strike="noStrike">
              <a:latin typeface="Arial"/>
            </a:endParaRPr>
          </a:p>
          <a:p>
            <a:pPr>
              <a:lnSpc>
                <a:spcPct val="100000"/>
              </a:lnSpc>
            </a:pPr>
            <a:r>
              <a:rPr b="0" i="1" lang="en-GB" sz="1100" spc="-1" strike="noStrike" baseline="30000">
                <a:solidFill>
                  <a:srgbClr val="000000"/>
                </a:solidFill>
                <a:latin typeface="Arial"/>
                <a:ea typeface="DejaVu Sans"/>
              </a:rPr>
              <a:t>3</a:t>
            </a:r>
            <a:r>
              <a:rPr b="0" i="1" lang="en-GB" sz="1100" spc="-1" strike="noStrike">
                <a:solidFill>
                  <a:srgbClr val="000000"/>
                </a:solidFill>
                <a:latin typeface="Arial"/>
                <a:ea typeface="DejaVu Sans"/>
              </a:rPr>
              <a:t>Engineering Geology and Hydrogeology, RWTH Aachen University, Lochnerstraße 4-20,  52056 Aachen  </a:t>
            </a:r>
            <a:endParaRPr b="0" lang="en-US" sz="1100" spc="-1" strike="noStrike">
              <a:latin typeface="Arial"/>
            </a:endParaRPr>
          </a:p>
        </p:txBody>
      </p:sp>
      <p:pic>
        <p:nvPicPr>
          <p:cNvPr id="95" name="" descr=""/>
          <p:cNvPicPr/>
          <p:nvPr/>
        </p:nvPicPr>
        <p:blipFill>
          <a:blip r:embed="rId1"/>
          <a:srcRect l="50187" t="0" r="0" b="0"/>
          <a:stretch/>
        </p:blipFill>
        <p:spPr>
          <a:xfrm>
            <a:off x="644760" y="3454200"/>
            <a:ext cx="4539960" cy="2488320"/>
          </a:xfrm>
          <a:prstGeom prst="rect">
            <a:avLst/>
          </a:prstGeom>
          <a:ln>
            <a:noFill/>
          </a:ln>
        </p:spPr>
      </p:pic>
      <p:sp>
        <p:nvSpPr>
          <p:cNvPr id="96" name="CustomShape 3"/>
          <p:cNvSpPr/>
          <p:nvPr/>
        </p:nvSpPr>
        <p:spPr>
          <a:xfrm>
            <a:off x="2524320" y="3033000"/>
            <a:ext cx="234360" cy="488520"/>
          </a:xfrm>
          <a:prstGeom prst="down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97" name="CustomShape 4"/>
          <p:cNvSpPr/>
          <p:nvPr/>
        </p:nvSpPr>
        <p:spPr>
          <a:xfrm>
            <a:off x="5913360" y="6328800"/>
            <a:ext cx="9792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2000" spc="-1" strike="noStrike">
                <a:solidFill>
                  <a:srgbClr val="00549f"/>
                </a:solidFill>
                <a:latin typeface="Arial"/>
                <a:ea typeface="DejaVu Sans"/>
              </a:rPr>
              <a:t>1</a:t>
            </a:r>
            <a:br/>
            <a:endParaRPr b="0" lang="en-US" sz="2000" spc="-1" strike="noStrike">
              <a:latin typeface="Arial"/>
            </a:endParaRPr>
          </a:p>
        </p:txBody>
      </p:sp>
      <p:pic>
        <p:nvPicPr>
          <p:cNvPr id="98" name="" descr=""/>
          <p:cNvPicPr/>
          <p:nvPr/>
        </p:nvPicPr>
        <p:blipFill>
          <a:blip r:embed="rId2"/>
          <a:stretch/>
        </p:blipFill>
        <p:spPr>
          <a:xfrm>
            <a:off x="407520" y="676440"/>
            <a:ext cx="4163400" cy="2157120"/>
          </a:xfrm>
          <a:prstGeom prst="rect">
            <a:avLst/>
          </a:prstGeom>
          <a:ln>
            <a:noFill/>
          </a:ln>
        </p:spPr>
      </p:pic>
      <p:sp>
        <p:nvSpPr>
          <p:cNvPr id="99" name="CustomShape 5"/>
          <p:cNvSpPr/>
          <p:nvPr/>
        </p:nvSpPr>
        <p:spPr>
          <a:xfrm>
            <a:off x="4571640" y="568080"/>
            <a:ext cx="4572360" cy="2274120"/>
          </a:xfrm>
          <a:prstGeom prst="rect">
            <a:avLst/>
          </a:prstGeom>
          <a:solidFill>
            <a:srgbClr val="ffffff"/>
          </a:solidFill>
          <a:ln>
            <a:noFill/>
          </a:ln>
        </p:spPr>
        <p:style>
          <a:lnRef idx="0"/>
          <a:fillRef idx="0"/>
          <a:effectRef idx="0"/>
          <a:fontRef idx="minor"/>
        </p:style>
        <p:txBody>
          <a:bodyPr lIns="0" rIns="0" tIns="0" bIns="0">
            <a:noAutofit/>
          </a:bodyPr>
          <a:p>
            <a:pPr algn="ctr">
              <a:lnSpc>
                <a:spcPct val="90000"/>
              </a:lnSpc>
            </a:pPr>
            <a:r>
              <a:rPr b="1" lang="en-US" sz="2800" spc="-1" strike="noStrike">
                <a:solidFill>
                  <a:srgbClr val="00549f"/>
                </a:solidFill>
                <a:latin typeface="Arial"/>
                <a:ea typeface="DejaVu Sans"/>
              </a:rPr>
              <a:t>Making sense of Isogeometric Analysis</a:t>
            </a:r>
            <a:br/>
            <a:r>
              <a:rPr b="1" lang="en-US" sz="2800" spc="-1" strike="noStrike">
                <a:solidFill>
                  <a:srgbClr val="00549f"/>
                </a:solidFill>
                <a:latin typeface="Arial"/>
                <a:ea typeface="DejaVu Sans"/>
              </a:rPr>
              <a:t>for geothermal applications</a:t>
            </a:r>
            <a:br/>
            <a:br/>
            <a:r>
              <a:rPr b="0" lang="en-US" sz="1800" spc="-1" strike="noStrike">
                <a:solidFill>
                  <a:srgbClr val="00549f"/>
                </a:solidFill>
                <a:latin typeface="Arial"/>
                <a:ea typeface="DejaVu Sans"/>
              </a:rPr>
              <a:t>Parametric geomodeling (NURBS) for fast model construction,</a:t>
            </a:r>
            <a:br/>
            <a:r>
              <a:rPr b="0" lang="en-US" sz="1800" spc="-1" strike="noStrike">
                <a:solidFill>
                  <a:srgbClr val="00549f"/>
                </a:solidFill>
                <a:latin typeface="Arial"/>
                <a:ea typeface="DejaVu Sans"/>
              </a:rPr>
              <a:t>simulation and adaptation</a:t>
            </a:r>
            <a:br/>
            <a:r>
              <a:rPr b="1" lang="de-DE" sz="3200" spc="-1" strike="noStrike">
                <a:solidFill>
                  <a:srgbClr val="00549f"/>
                </a:solidFill>
                <a:latin typeface="Arial"/>
                <a:ea typeface="DejaVu Sans"/>
              </a:rPr>
              <a:t> </a:t>
            </a:r>
            <a:br/>
            <a:br/>
            <a:endParaRPr b="0" lang="en-US" sz="3200" spc="-1" strike="noStrike">
              <a:latin typeface="Arial"/>
            </a:endParaRPr>
          </a:p>
        </p:txBody>
      </p:sp>
      <p:pic>
        <p:nvPicPr>
          <p:cNvPr id="100" name="" descr=""/>
          <p:cNvPicPr/>
          <p:nvPr/>
        </p:nvPicPr>
        <p:blipFill>
          <a:blip r:embed="rId3"/>
          <a:stretch/>
        </p:blipFill>
        <p:spPr>
          <a:xfrm>
            <a:off x="9223920" y="382320"/>
            <a:ext cx="2538720" cy="3383280"/>
          </a:xfrm>
          <a:prstGeom prst="rect">
            <a:avLst/>
          </a:prstGeom>
          <a:ln>
            <a:noFill/>
          </a:ln>
        </p:spPr>
      </p:pic>
      <p:sp>
        <p:nvSpPr>
          <p:cNvPr id="101" name="CustomShape 6"/>
          <p:cNvSpPr/>
          <p:nvPr/>
        </p:nvSpPr>
        <p:spPr>
          <a:xfrm>
            <a:off x="6738120" y="7903440"/>
            <a:ext cx="6094440" cy="819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1600" spc="-1" strike="noStrike">
                <a:solidFill>
                  <a:srgbClr val="000000"/>
                </a:solidFill>
                <a:latin typeface="Arial"/>
                <a:ea typeface="DejaVu Sans"/>
              </a:rPr>
              <a:t>Authors: </a:t>
            </a:r>
            <a:endParaRPr b="0" lang="en-US" sz="1600" spc="-1" strike="noStrike">
              <a:latin typeface="Arial"/>
            </a:endParaRPr>
          </a:p>
          <a:p>
            <a:pPr algn="ctr">
              <a:lnSpc>
                <a:spcPct val="100000"/>
              </a:lnSpc>
            </a:pPr>
            <a:r>
              <a:rPr b="0" lang="en-GB" sz="1600" spc="-1" strike="noStrike" u="sng">
                <a:solidFill>
                  <a:srgbClr val="000000"/>
                </a:solidFill>
                <a:uFillTx/>
                <a:latin typeface="Arial"/>
                <a:ea typeface="DejaVu Sans"/>
              </a:rPr>
              <a:t>Daniel Escallón</a:t>
            </a:r>
            <a:r>
              <a:rPr b="0" lang="en-GB" sz="1600" spc="-1" strike="noStrike" u="sng" baseline="30000">
                <a:solidFill>
                  <a:srgbClr val="000000"/>
                </a:solidFill>
                <a:uFillTx/>
                <a:latin typeface="Arial"/>
                <a:ea typeface="DejaVu Sans"/>
              </a:rPr>
              <a:t>1</a:t>
            </a:r>
            <a:r>
              <a:rPr b="0" lang="en-GB" sz="1600" spc="-1" strike="noStrike">
                <a:solidFill>
                  <a:srgbClr val="000000"/>
                </a:solidFill>
                <a:latin typeface="Arial"/>
                <a:ea typeface="DejaVu Sans"/>
              </a:rPr>
              <a:t>, Denise Degen</a:t>
            </a:r>
            <a:r>
              <a:rPr b="0" lang="en-GB" sz="1600" spc="-1" strike="noStrike" baseline="30000">
                <a:solidFill>
                  <a:srgbClr val="000000"/>
                </a:solidFill>
                <a:latin typeface="Arial"/>
                <a:ea typeface="DejaVu Sans"/>
              </a:rPr>
              <a:t>2 </a:t>
            </a:r>
            <a:r>
              <a:rPr b="0" lang="de-DE" sz="1600" spc="-1" strike="noStrike">
                <a:solidFill>
                  <a:srgbClr val="000000"/>
                </a:solidFill>
                <a:latin typeface="Arial"/>
                <a:ea typeface="DejaVu Sans"/>
              </a:rPr>
              <a:t>, s.Mohammad Moulaeifard</a:t>
            </a:r>
            <a:r>
              <a:rPr b="0" lang="en-GB" sz="1600" spc="-1" strike="noStrike" baseline="30000">
                <a:solidFill>
                  <a:srgbClr val="000000"/>
                </a:solidFill>
                <a:latin typeface="Arial"/>
                <a:ea typeface="DejaVu Sans"/>
              </a:rPr>
              <a:t>2</a:t>
            </a:r>
            <a:r>
              <a:rPr b="0" lang="en-GB" sz="1600" spc="-1" strike="noStrike">
                <a:solidFill>
                  <a:srgbClr val="000000"/>
                </a:solidFill>
                <a:latin typeface="Arial"/>
                <a:ea typeface="DejaVu Sans"/>
              </a:rPr>
              <a:t>, Florian Wellmann</a:t>
            </a:r>
            <a:r>
              <a:rPr b="0" lang="en-GB" sz="1600" spc="-1" strike="noStrike" baseline="30000">
                <a:solidFill>
                  <a:srgbClr val="000000"/>
                </a:solidFill>
                <a:latin typeface="Arial"/>
                <a:ea typeface="DejaVu Sans"/>
              </a:rPr>
              <a:t>2</a:t>
            </a:r>
            <a:endParaRPr b="0" lang="en-US" sz="1600" spc="-1" strike="noStrike">
              <a:latin typeface="Arial"/>
            </a:endParaRPr>
          </a:p>
        </p:txBody>
      </p:sp>
      <p:sp>
        <p:nvSpPr>
          <p:cNvPr id="102" name="CustomShape 7"/>
          <p:cNvSpPr/>
          <p:nvPr/>
        </p:nvSpPr>
        <p:spPr>
          <a:xfrm>
            <a:off x="383040" y="6407640"/>
            <a:ext cx="47034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900" spc="-1" strike="noStrike">
                <a:solidFill>
                  <a:srgbClr val="00549f"/>
                </a:solidFill>
                <a:latin typeface="Arial"/>
                <a:ea typeface="DejaVu Sans"/>
              </a:rPr>
              <a:t>EGU 2022 | Vienna, Austria | 23.05.2022 | Daniel Escallon</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2" name="Imagen 6_5" descr=""/>
          <p:cNvPicPr/>
          <p:nvPr/>
        </p:nvPicPr>
        <p:blipFill>
          <a:blip r:embed="rId1"/>
          <a:stretch/>
        </p:blipFill>
        <p:spPr>
          <a:xfrm>
            <a:off x="6084000" y="1404000"/>
            <a:ext cx="6172920" cy="4629240"/>
          </a:xfrm>
          <a:prstGeom prst="rect">
            <a:avLst/>
          </a:prstGeom>
          <a:ln>
            <a:noFill/>
          </a:ln>
        </p:spPr>
      </p:pic>
      <p:sp>
        <p:nvSpPr>
          <p:cNvPr id="193" name="CustomShape 1"/>
          <p:cNvSpPr/>
          <p:nvPr/>
        </p:nvSpPr>
        <p:spPr>
          <a:xfrm>
            <a:off x="384120" y="201600"/>
            <a:ext cx="11422440" cy="542160"/>
          </a:xfrm>
          <a:prstGeom prst="rect">
            <a:avLst/>
          </a:prstGeom>
          <a:noFill/>
          <a:ln>
            <a:noFill/>
          </a:ln>
        </p:spPr>
        <p:style>
          <a:lnRef idx="0"/>
          <a:fillRef idx="0"/>
          <a:effectRef idx="0"/>
          <a:fontRef idx="minor"/>
        </p:style>
        <p:txBody>
          <a:bodyPr lIns="0" rIns="0" tIns="0" bIns="0" anchor="b">
            <a:noAutofit/>
          </a:bodyPr>
          <a:p>
            <a:pPr>
              <a:lnSpc>
                <a:spcPct val="90000"/>
              </a:lnSpc>
            </a:pPr>
            <a:r>
              <a:rPr b="1" lang="en-US" sz="2000" spc="-1" strike="noStrike">
                <a:solidFill>
                  <a:srgbClr val="00549f"/>
                </a:solidFill>
                <a:latin typeface="Arial"/>
                <a:ea typeface="DejaVu Sans"/>
              </a:rPr>
              <a:t>Verification </a:t>
            </a:r>
            <a:endParaRPr b="0" lang="en-US" sz="2000" spc="-1" strike="noStrike">
              <a:latin typeface="Arial"/>
            </a:endParaRPr>
          </a:p>
        </p:txBody>
      </p:sp>
      <p:sp>
        <p:nvSpPr>
          <p:cNvPr id="194" name="CustomShape 2"/>
          <p:cNvSpPr/>
          <p:nvPr/>
        </p:nvSpPr>
        <p:spPr>
          <a:xfrm>
            <a:off x="384120" y="1152000"/>
            <a:ext cx="11424240" cy="250560"/>
          </a:xfrm>
          <a:prstGeom prst="rect">
            <a:avLst/>
          </a:prstGeom>
          <a:noFill/>
          <a:ln>
            <a:noFill/>
          </a:ln>
        </p:spPr>
        <p:style>
          <a:lnRef idx="0"/>
          <a:fillRef idx="0"/>
          <a:effectRef idx="0"/>
          <a:fontRef idx="minor"/>
        </p:style>
        <p:txBody>
          <a:bodyPr lIns="0" rIns="0" tIns="0" bIns="0">
            <a:noAutofit/>
          </a:bodyPr>
          <a:p>
            <a:pPr>
              <a:lnSpc>
                <a:spcPct val="100000"/>
              </a:lnSpc>
              <a:tabLst>
                <a:tab algn="l" pos="0"/>
              </a:tabLst>
            </a:pPr>
            <a:r>
              <a:rPr b="1" lang="en-US" sz="2000" spc="-1" strike="noStrike">
                <a:solidFill>
                  <a:srgbClr val="000000"/>
                </a:solidFill>
                <a:latin typeface="Arial"/>
                <a:ea typeface="DejaVu Sans"/>
              </a:rPr>
              <a:t>Salt dome model </a:t>
            </a:r>
            <a:endParaRPr b="0" lang="en-US" sz="2000" spc="-1" strike="noStrike">
              <a:latin typeface="Arial"/>
            </a:endParaRPr>
          </a:p>
        </p:txBody>
      </p:sp>
      <p:sp>
        <p:nvSpPr>
          <p:cNvPr id="195" name="CustomShape 3"/>
          <p:cNvSpPr/>
          <p:nvPr/>
        </p:nvSpPr>
        <p:spPr>
          <a:xfrm>
            <a:off x="8193600" y="1965960"/>
            <a:ext cx="175536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Arial"/>
                <a:ea typeface="DejaVu Sans"/>
              </a:rPr>
              <a:t>IGA: 2681 DOF</a:t>
            </a:r>
            <a:endParaRPr b="0" lang="en-US" sz="1800" spc="-1" strike="noStrike">
              <a:latin typeface="Arial"/>
            </a:endParaRPr>
          </a:p>
        </p:txBody>
      </p:sp>
      <p:sp>
        <p:nvSpPr>
          <p:cNvPr id="196" name="CustomShape 4"/>
          <p:cNvSpPr/>
          <p:nvPr/>
        </p:nvSpPr>
        <p:spPr>
          <a:xfrm>
            <a:off x="5913360" y="6328800"/>
            <a:ext cx="9792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2000" spc="-1" strike="noStrike">
                <a:solidFill>
                  <a:srgbClr val="00549f"/>
                </a:solidFill>
                <a:latin typeface="Arial"/>
                <a:ea typeface="DejaVu Sans"/>
              </a:rPr>
              <a:t>10</a:t>
            </a:r>
            <a:br/>
            <a:endParaRPr b="0" lang="en-US" sz="2000" spc="-1" strike="noStrike">
              <a:latin typeface="Arial"/>
            </a:endParaRPr>
          </a:p>
        </p:txBody>
      </p:sp>
      <p:grpSp>
        <p:nvGrpSpPr>
          <p:cNvPr id="197" name="Group 5"/>
          <p:cNvGrpSpPr/>
          <p:nvPr/>
        </p:nvGrpSpPr>
        <p:grpSpPr>
          <a:xfrm>
            <a:off x="52560" y="2408040"/>
            <a:ext cx="6126840" cy="2986200"/>
            <a:chOff x="52560" y="2408040"/>
            <a:chExt cx="6126840" cy="2986200"/>
          </a:xfrm>
        </p:grpSpPr>
        <p:pic>
          <p:nvPicPr>
            <p:cNvPr id="198" name="Imagen 5_1" descr="Gráfico&#10;&#10;Descripción generada automáticamente"/>
            <p:cNvPicPr/>
            <p:nvPr/>
          </p:nvPicPr>
          <p:blipFill>
            <a:blip r:embed="rId2"/>
            <a:srcRect l="4884" t="24672" r="0" b="14017"/>
            <a:stretch/>
          </p:blipFill>
          <p:spPr>
            <a:xfrm>
              <a:off x="52560" y="2432520"/>
              <a:ext cx="6126840" cy="2961720"/>
            </a:xfrm>
            <a:prstGeom prst="rect">
              <a:avLst/>
            </a:prstGeom>
            <a:ln>
              <a:noFill/>
            </a:ln>
          </p:spPr>
        </p:pic>
        <p:pic>
          <p:nvPicPr>
            <p:cNvPr id="199" name="Imagen 15_1" descr=""/>
            <p:cNvPicPr/>
            <p:nvPr/>
          </p:nvPicPr>
          <p:blipFill>
            <a:blip r:embed="rId3"/>
            <a:srcRect l="86041" t="21939" r="0" b="21132"/>
            <a:stretch/>
          </p:blipFill>
          <p:spPr>
            <a:xfrm>
              <a:off x="5266800" y="2408040"/>
              <a:ext cx="846720" cy="2588400"/>
            </a:xfrm>
            <a:prstGeom prst="rect">
              <a:avLst/>
            </a:prstGeom>
            <a:ln>
              <a:noFill/>
            </a:ln>
          </p:spPr>
        </p:pic>
      </p:grpSp>
      <p:sp>
        <p:nvSpPr>
          <p:cNvPr id="200" name="CustomShape 6"/>
          <p:cNvSpPr/>
          <p:nvPr/>
        </p:nvSpPr>
        <p:spPr>
          <a:xfrm>
            <a:off x="1981440" y="2011680"/>
            <a:ext cx="184392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Arial"/>
                <a:ea typeface="DejaVu Sans"/>
              </a:rPr>
              <a:t>FEM: 2381 DOF</a:t>
            </a:r>
            <a:endParaRPr b="0" lang="en-US" sz="1800" spc="-1" strike="noStrike">
              <a:latin typeface="Arial"/>
            </a:endParaRPr>
          </a:p>
        </p:txBody>
      </p:sp>
      <p:sp>
        <p:nvSpPr>
          <p:cNvPr id="201" name="CustomShape 7"/>
          <p:cNvSpPr/>
          <p:nvPr/>
        </p:nvSpPr>
        <p:spPr>
          <a:xfrm>
            <a:off x="383040" y="6407640"/>
            <a:ext cx="47034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900" spc="-1" strike="noStrike">
                <a:solidFill>
                  <a:srgbClr val="00549f"/>
                </a:solidFill>
                <a:latin typeface="Arial"/>
                <a:ea typeface="DejaVu Sans"/>
              </a:rPr>
              <a:t>EGU 2022 | Vienna, Austria | 23.05.2022 | Daniel Escallon</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384120" y="201600"/>
            <a:ext cx="11422440" cy="542160"/>
          </a:xfrm>
          <a:prstGeom prst="rect">
            <a:avLst/>
          </a:prstGeom>
          <a:noFill/>
          <a:ln>
            <a:noFill/>
          </a:ln>
        </p:spPr>
        <p:style>
          <a:lnRef idx="0"/>
          <a:fillRef idx="0"/>
          <a:effectRef idx="0"/>
          <a:fontRef idx="minor"/>
        </p:style>
        <p:txBody>
          <a:bodyPr lIns="0" rIns="0" tIns="0" bIns="0" anchor="b">
            <a:noAutofit/>
          </a:bodyPr>
          <a:p>
            <a:pPr>
              <a:lnSpc>
                <a:spcPct val="90000"/>
              </a:lnSpc>
            </a:pPr>
            <a:r>
              <a:rPr b="1" lang="en-US" sz="2000" spc="-1" strike="noStrike">
                <a:solidFill>
                  <a:srgbClr val="00549f"/>
                </a:solidFill>
                <a:latin typeface="Arial"/>
                <a:ea typeface="DejaVu Sans"/>
              </a:rPr>
              <a:t>Conclusions  </a:t>
            </a:r>
            <a:endParaRPr b="0" lang="en-US" sz="2000" spc="-1" strike="noStrike">
              <a:latin typeface="Arial"/>
            </a:endParaRPr>
          </a:p>
        </p:txBody>
      </p:sp>
      <p:sp>
        <p:nvSpPr>
          <p:cNvPr id="203" name="CustomShape 2"/>
          <p:cNvSpPr/>
          <p:nvPr/>
        </p:nvSpPr>
        <p:spPr>
          <a:xfrm>
            <a:off x="383040" y="962640"/>
            <a:ext cx="601560" cy="250560"/>
          </a:xfrm>
          <a:prstGeom prst="rect">
            <a:avLst/>
          </a:prstGeom>
          <a:noFill/>
          <a:ln>
            <a:noFill/>
          </a:ln>
        </p:spPr>
        <p:style>
          <a:lnRef idx="0"/>
          <a:fillRef idx="0"/>
          <a:effectRef idx="0"/>
          <a:fontRef idx="minor"/>
        </p:style>
        <p:txBody>
          <a:bodyPr lIns="0" rIns="0" tIns="0" bIns="0">
            <a:noAutofit/>
          </a:bodyPr>
          <a:p>
            <a:pPr>
              <a:lnSpc>
                <a:spcPct val="100000"/>
              </a:lnSpc>
              <a:tabLst>
                <a:tab algn="l" pos="0"/>
              </a:tabLst>
            </a:pPr>
            <a:r>
              <a:rPr b="1" lang="en-US" sz="2000" spc="-1" strike="noStrike">
                <a:solidFill>
                  <a:srgbClr val="000000"/>
                </a:solidFill>
                <a:latin typeface="Arial"/>
                <a:ea typeface="DejaVu Sans"/>
              </a:rPr>
              <a:t>FEM</a:t>
            </a:r>
            <a:endParaRPr b="0" lang="en-US" sz="2000" spc="-1" strike="noStrike">
              <a:latin typeface="Arial"/>
            </a:endParaRPr>
          </a:p>
        </p:txBody>
      </p:sp>
      <p:sp>
        <p:nvSpPr>
          <p:cNvPr id="204" name="CustomShape 3"/>
          <p:cNvSpPr/>
          <p:nvPr/>
        </p:nvSpPr>
        <p:spPr>
          <a:xfrm>
            <a:off x="6537240" y="996840"/>
            <a:ext cx="471960" cy="216360"/>
          </a:xfrm>
          <a:prstGeom prst="rect">
            <a:avLst/>
          </a:prstGeom>
          <a:noFill/>
          <a:ln>
            <a:noFill/>
          </a:ln>
        </p:spPr>
        <p:style>
          <a:lnRef idx="0"/>
          <a:fillRef idx="0"/>
          <a:effectRef idx="0"/>
          <a:fontRef idx="minor"/>
        </p:style>
        <p:txBody>
          <a:bodyPr lIns="0" rIns="0" tIns="0" bIns="0">
            <a:noAutofit/>
          </a:bodyPr>
          <a:p>
            <a:pPr>
              <a:lnSpc>
                <a:spcPct val="100000"/>
              </a:lnSpc>
              <a:tabLst>
                <a:tab algn="l" pos="0"/>
              </a:tabLst>
            </a:pPr>
            <a:r>
              <a:rPr b="1" lang="en-US" sz="2000" spc="-1" strike="noStrike">
                <a:solidFill>
                  <a:srgbClr val="000000"/>
                </a:solidFill>
                <a:latin typeface="Arial"/>
                <a:ea typeface="DejaVu Sans"/>
              </a:rPr>
              <a:t>IGA</a:t>
            </a:r>
            <a:endParaRPr b="0" lang="en-US" sz="2000" spc="-1" strike="noStrike">
              <a:latin typeface="Arial"/>
            </a:endParaRPr>
          </a:p>
        </p:txBody>
      </p:sp>
      <p:pic>
        <p:nvPicPr>
          <p:cNvPr id="205" name="Imagen 13_0" descr=""/>
          <p:cNvPicPr/>
          <p:nvPr/>
        </p:nvPicPr>
        <p:blipFill>
          <a:blip r:embed="rId1"/>
          <a:stretch/>
        </p:blipFill>
        <p:spPr>
          <a:xfrm>
            <a:off x="7132320" y="1097280"/>
            <a:ext cx="1897920" cy="1423440"/>
          </a:xfrm>
          <a:prstGeom prst="rect">
            <a:avLst/>
          </a:prstGeom>
          <a:ln>
            <a:noFill/>
          </a:ln>
        </p:spPr>
      </p:pic>
      <p:pic>
        <p:nvPicPr>
          <p:cNvPr id="206" name="Imagen 14_2" descr=""/>
          <p:cNvPicPr/>
          <p:nvPr/>
        </p:nvPicPr>
        <p:blipFill>
          <a:blip r:embed="rId2"/>
          <a:stretch/>
        </p:blipFill>
        <p:spPr>
          <a:xfrm>
            <a:off x="1280160" y="1097280"/>
            <a:ext cx="1485000" cy="1462320"/>
          </a:xfrm>
          <a:prstGeom prst="rect">
            <a:avLst/>
          </a:prstGeom>
          <a:ln>
            <a:noFill/>
          </a:ln>
        </p:spPr>
      </p:pic>
      <p:sp>
        <p:nvSpPr>
          <p:cNvPr id="207" name="CustomShape 4"/>
          <p:cNvSpPr/>
          <p:nvPr/>
        </p:nvSpPr>
        <p:spPr>
          <a:xfrm>
            <a:off x="2377440" y="2286000"/>
            <a:ext cx="364248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Arial"/>
                <a:ea typeface="DejaVu Sans"/>
              </a:rPr>
              <a:t>Geometry is just an approximation</a:t>
            </a:r>
            <a:endParaRPr b="0" lang="en-US" sz="1800" spc="-1" strike="noStrike">
              <a:latin typeface="Arial"/>
            </a:endParaRPr>
          </a:p>
        </p:txBody>
      </p:sp>
      <p:sp>
        <p:nvSpPr>
          <p:cNvPr id="208" name="CustomShape 5"/>
          <p:cNvSpPr/>
          <p:nvPr/>
        </p:nvSpPr>
        <p:spPr>
          <a:xfrm>
            <a:off x="8321040" y="2194560"/>
            <a:ext cx="20210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Arial"/>
                <a:ea typeface="DejaVu Sans"/>
              </a:rPr>
              <a:t>Geometry is exact</a:t>
            </a:r>
            <a:endParaRPr b="0" lang="en-US" sz="1800" spc="-1" strike="noStrike">
              <a:latin typeface="Arial"/>
            </a:endParaRPr>
          </a:p>
        </p:txBody>
      </p:sp>
      <p:sp>
        <p:nvSpPr>
          <p:cNvPr id="209" name="CustomShape 6"/>
          <p:cNvSpPr/>
          <p:nvPr/>
        </p:nvSpPr>
        <p:spPr>
          <a:xfrm>
            <a:off x="5913360" y="6328800"/>
            <a:ext cx="9792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2000" spc="-1" strike="noStrike">
                <a:solidFill>
                  <a:srgbClr val="00549f"/>
                </a:solidFill>
                <a:latin typeface="Arial"/>
                <a:ea typeface="DejaVu Sans"/>
              </a:rPr>
              <a:t>11</a:t>
            </a:r>
            <a:endParaRPr b="0" lang="en-US" sz="2000" spc="-1" strike="noStrike">
              <a:latin typeface="Arial"/>
            </a:endParaRPr>
          </a:p>
        </p:txBody>
      </p:sp>
      <p:grpSp>
        <p:nvGrpSpPr>
          <p:cNvPr id="210" name="Group 7"/>
          <p:cNvGrpSpPr/>
          <p:nvPr/>
        </p:nvGrpSpPr>
        <p:grpSpPr>
          <a:xfrm>
            <a:off x="918000" y="2716200"/>
            <a:ext cx="4019040" cy="2220840"/>
            <a:chOff x="918000" y="2716200"/>
            <a:chExt cx="4019040" cy="2220840"/>
          </a:xfrm>
        </p:grpSpPr>
        <p:pic>
          <p:nvPicPr>
            <p:cNvPr id="211" name="Imagen 9_1" descr="Gráfico&#10;&#10;Descripción generada automáticamente"/>
            <p:cNvPicPr/>
            <p:nvPr/>
          </p:nvPicPr>
          <p:blipFill>
            <a:blip r:embed="rId3"/>
            <a:srcRect l="0" t="20071" r="0" b="13050"/>
            <a:stretch/>
          </p:blipFill>
          <p:spPr>
            <a:xfrm>
              <a:off x="918000" y="2716200"/>
              <a:ext cx="4019040" cy="2220840"/>
            </a:xfrm>
            <a:prstGeom prst="rect">
              <a:avLst/>
            </a:prstGeom>
            <a:ln>
              <a:noFill/>
            </a:ln>
          </p:spPr>
        </p:pic>
        <p:pic>
          <p:nvPicPr>
            <p:cNvPr id="212" name="Imagen 18_0" descr=""/>
            <p:cNvPicPr/>
            <p:nvPr/>
          </p:nvPicPr>
          <p:blipFill>
            <a:blip r:embed="rId4"/>
            <a:srcRect l="86041" t="21939" r="0" b="21132"/>
            <a:stretch/>
          </p:blipFill>
          <p:spPr>
            <a:xfrm>
              <a:off x="4380480" y="2846520"/>
              <a:ext cx="536040" cy="1806840"/>
            </a:xfrm>
            <a:prstGeom prst="rect">
              <a:avLst/>
            </a:prstGeom>
            <a:ln>
              <a:noFill/>
            </a:ln>
          </p:spPr>
        </p:pic>
      </p:grpSp>
      <p:pic>
        <p:nvPicPr>
          <p:cNvPr id="213" name="Imagen 6_0" descr=""/>
          <p:cNvPicPr/>
          <p:nvPr/>
        </p:nvPicPr>
        <p:blipFill>
          <a:blip r:embed="rId5"/>
          <a:srcRect l="0" t="23474" r="0" b="17008"/>
          <a:stretch/>
        </p:blipFill>
        <p:spPr>
          <a:xfrm>
            <a:off x="7040880" y="2856240"/>
            <a:ext cx="4302000" cy="1919160"/>
          </a:xfrm>
          <a:prstGeom prst="rect">
            <a:avLst/>
          </a:prstGeom>
          <a:ln>
            <a:noFill/>
          </a:ln>
        </p:spPr>
      </p:pic>
      <p:sp>
        <p:nvSpPr>
          <p:cNvPr id="214" name="CustomShape 8"/>
          <p:cNvSpPr/>
          <p:nvPr/>
        </p:nvSpPr>
        <p:spPr>
          <a:xfrm>
            <a:off x="822960" y="4937760"/>
            <a:ext cx="4354200" cy="6382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Arial"/>
                <a:ea typeface="DejaVu Sans"/>
              </a:rPr>
              <a:t>Need further refinement: Increase the dof</a:t>
            </a:r>
            <a:endParaRPr b="0" lang="en-US" sz="1800" spc="-1" strike="noStrike">
              <a:latin typeface="Arial"/>
            </a:endParaRPr>
          </a:p>
          <a:p>
            <a:pPr>
              <a:lnSpc>
                <a:spcPct val="100000"/>
              </a:lnSpc>
            </a:pPr>
            <a:r>
              <a:rPr b="0" lang="en-US" sz="1800" spc="-1" strike="noStrike">
                <a:solidFill>
                  <a:srgbClr val="000000"/>
                </a:solidFill>
                <a:latin typeface="Arial"/>
                <a:ea typeface="DejaVu Sans"/>
              </a:rPr>
              <a:t>+ Computational time </a:t>
            </a:r>
            <a:endParaRPr b="0" lang="en-US" sz="1800" spc="-1" strike="noStrike">
              <a:latin typeface="Arial"/>
            </a:endParaRPr>
          </a:p>
        </p:txBody>
      </p:sp>
      <p:sp>
        <p:nvSpPr>
          <p:cNvPr id="215" name="CustomShape 9"/>
          <p:cNvSpPr/>
          <p:nvPr/>
        </p:nvSpPr>
        <p:spPr>
          <a:xfrm>
            <a:off x="6858000" y="4846320"/>
            <a:ext cx="4875480" cy="9126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Arial"/>
                <a:ea typeface="DejaVu Sans"/>
              </a:rPr>
              <a:t>Less amount of dof to resolve areas of interest</a:t>
            </a:r>
            <a:endParaRPr b="0" lang="en-US" sz="1800" spc="-1" strike="noStrike">
              <a:latin typeface="Arial"/>
            </a:endParaRPr>
          </a:p>
          <a:p>
            <a:pPr>
              <a:lnSpc>
                <a:spcPct val="100000"/>
              </a:lnSpc>
            </a:pPr>
            <a:r>
              <a:rPr b="0" lang="en-US" sz="1800" spc="-1" strike="noStrike">
                <a:solidFill>
                  <a:srgbClr val="000000"/>
                </a:solidFill>
                <a:latin typeface="Arial"/>
                <a:ea typeface="DejaVu Sans"/>
              </a:rPr>
              <a:t>- Computational time </a:t>
            </a:r>
            <a:endParaRPr b="0" lang="en-US" sz="1800" spc="-1" strike="noStrike">
              <a:latin typeface="Arial"/>
            </a:endParaRPr>
          </a:p>
          <a:p>
            <a:pPr>
              <a:lnSpc>
                <a:spcPct val="100000"/>
              </a:lnSpc>
            </a:pPr>
            <a:endParaRPr b="0" lang="en-US" sz="1800" spc="-1" strike="noStrike">
              <a:latin typeface="Arial"/>
            </a:endParaRPr>
          </a:p>
        </p:txBody>
      </p:sp>
      <p:sp>
        <p:nvSpPr>
          <p:cNvPr id="216" name="CustomShape 10"/>
          <p:cNvSpPr/>
          <p:nvPr/>
        </p:nvSpPr>
        <p:spPr>
          <a:xfrm>
            <a:off x="383040" y="6407640"/>
            <a:ext cx="47034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900" spc="-1" strike="noStrike">
                <a:solidFill>
                  <a:srgbClr val="00549f"/>
                </a:solidFill>
                <a:latin typeface="Arial"/>
                <a:ea typeface="DejaVu Sans"/>
              </a:rPr>
              <a:t>EGU 2022 | Vienna, Austria | 23.05.2022 | Daniel Escallon</a:t>
            </a:r>
            <a:endParaRPr b="0" lang="en-US" sz="900" spc="-1" strike="noStrike">
              <a:latin typeface="Arial"/>
            </a:endParaRPr>
          </a:p>
        </p:txBody>
      </p:sp>
    </p:spTree>
  </p:cSld>
  <mc:AlternateContent>
    <mc:Choice Requires="p14">
      <p:transition spd="slow" p14:dur="2000"/>
    </mc:Choice>
    <mc:Fallback>
      <p:transition spd="slow"/>
    </mc:Fallback>
  </mc:AlternateContent>
  <p:timing>
    <p:tnLst>
      <p:par>
        <p:cTn id="162" dur="indefinite" restart="never" nodeType="tmRoot">
          <p:childTnLst>
            <p:seq>
              <p:cTn id="163" dur="indefinite" nodeType="mainSeq">
                <p:childTnLst>
                  <p:par>
                    <p:cTn id="164" fill="hold">
                      <p:stCondLst>
                        <p:cond delay="0"/>
                      </p:stCondLst>
                      <p:childTnLst>
                        <p:par>
                          <p:cTn id="165" fill="hold">
                            <p:stCondLst>
                              <p:cond delay="0"/>
                            </p:stCondLst>
                            <p:childTnLst>
                              <p:par>
                                <p:cTn id="166" nodeType="withEffect" fill="hold" presetClass="entr" presetID="1">
                                  <p:stCondLst>
                                    <p:cond delay="0"/>
                                  </p:stCondLst>
                                  <p:childTnLst>
                                    <p:set>
                                      <p:cBhvr>
                                        <p:cTn id="167"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384120" y="201600"/>
            <a:ext cx="11422440" cy="542160"/>
          </a:xfrm>
          <a:prstGeom prst="rect">
            <a:avLst/>
          </a:prstGeom>
          <a:noFill/>
          <a:ln>
            <a:noFill/>
          </a:ln>
        </p:spPr>
        <p:style>
          <a:lnRef idx="0"/>
          <a:fillRef idx="0"/>
          <a:effectRef idx="0"/>
          <a:fontRef idx="minor"/>
        </p:style>
        <p:txBody>
          <a:bodyPr lIns="0" rIns="0" tIns="0" bIns="0" anchor="b">
            <a:noAutofit/>
          </a:bodyPr>
          <a:p>
            <a:pPr>
              <a:lnSpc>
                <a:spcPct val="90000"/>
              </a:lnSpc>
            </a:pPr>
            <a:r>
              <a:rPr b="1" lang="en-US" sz="2000" spc="-1" strike="noStrike">
                <a:solidFill>
                  <a:srgbClr val="00549f"/>
                </a:solidFill>
                <a:latin typeface="Arial"/>
                <a:ea typeface="DejaVu Sans"/>
              </a:rPr>
              <a:t>Thank you!</a:t>
            </a:r>
            <a:endParaRPr b="0" lang="en-US" sz="2000" spc="-1" strike="noStrike">
              <a:latin typeface="Arial"/>
            </a:endParaRPr>
          </a:p>
        </p:txBody>
      </p:sp>
      <p:sp>
        <p:nvSpPr>
          <p:cNvPr id="218" name="CustomShape 2"/>
          <p:cNvSpPr/>
          <p:nvPr/>
        </p:nvSpPr>
        <p:spPr>
          <a:xfrm>
            <a:off x="5913360" y="6328800"/>
            <a:ext cx="9792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2000" spc="-1" strike="noStrike">
                <a:solidFill>
                  <a:srgbClr val="00549f"/>
                </a:solidFill>
                <a:latin typeface="Arial"/>
                <a:ea typeface="DejaVu Sans"/>
              </a:rPr>
              <a:t>12</a:t>
            </a:r>
            <a:endParaRPr b="0" lang="en-US" sz="2000" spc="-1" strike="noStrike">
              <a:latin typeface="Arial"/>
            </a:endParaRPr>
          </a:p>
        </p:txBody>
      </p:sp>
      <p:sp>
        <p:nvSpPr>
          <p:cNvPr id="219" name="CustomShape 3"/>
          <p:cNvSpPr/>
          <p:nvPr/>
        </p:nvSpPr>
        <p:spPr>
          <a:xfrm>
            <a:off x="383040" y="6407640"/>
            <a:ext cx="47034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900" spc="-1" strike="noStrike">
                <a:solidFill>
                  <a:srgbClr val="00549f"/>
                </a:solidFill>
                <a:latin typeface="Arial"/>
                <a:ea typeface="DejaVu Sans"/>
              </a:rPr>
              <a:t>EGU 2022 | Vienna, Austria | 23.05.2022 | Daniel Escallon</a:t>
            </a:r>
            <a:endParaRPr b="0" lang="en-US" sz="900" spc="-1" strike="noStrike">
              <a:latin typeface="Arial"/>
            </a:endParaRPr>
          </a:p>
        </p:txBody>
      </p:sp>
      <p:sp>
        <p:nvSpPr>
          <p:cNvPr id="220" name="CustomShape 4"/>
          <p:cNvSpPr/>
          <p:nvPr/>
        </p:nvSpPr>
        <p:spPr>
          <a:xfrm>
            <a:off x="2851920" y="3422160"/>
            <a:ext cx="1981800" cy="4863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800" spc="-1" strike="noStrike">
                <a:latin typeface="Arial"/>
              </a:rPr>
              <a:t>Questions?</a:t>
            </a:r>
            <a:endParaRPr b="0" lang="en-US" sz="2800" spc="-1" strike="noStrike">
              <a:latin typeface="Arial"/>
            </a:endParaRPr>
          </a:p>
        </p:txBody>
      </p:sp>
      <p:pic>
        <p:nvPicPr>
          <p:cNvPr id="221" name="" descr=""/>
          <p:cNvPicPr/>
          <p:nvPr/>
        </p:nvPicPr>
        <p:blipFill>
          <a:blip r:embed="rId1"/>
          <a:stretch/>
        </p:blipFill>
        <p:spPr>
          <a:xfrm>
            <a:off x="6309360" y="2377440"/>
            <a:ext cx="5107320" cy="26514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382320" y="1229760"/>
            <a:ext cx="11424240" cy="1079640"/>
          </a:xfrm>
          <a:prstGeom prst="rect">
            <a:avLst/>
          </a:prstGeom>
          <a:noFill/>
          <a:ln>
            <a:noFill/>
          </a:ln>
        </p:spPr>
        <p:style>
          <a:lnRef idx="0"/>
          <a:fillRef idx="0"/>
          <a:effectRef idx="0"/>
          <a:fontRef idx="minor"/>
        </p:style>
        <p:txBody>
          <a:bodyPr lIns="0" rIns="0" tIns="0" bIns="0">
            <a:noAutofit/>
          </a:bodyPr>
          <a:p>
            <a:pPr algn="ctr">
              <a:lnSpc>
                <a:spcPct val="100000"/>
              </a:lnSpc>
              <a:tabLst>
                <a:tab algn="l" pos="0"/>
              </a:tabLst>
            </a:pPr>
            <a:r>
              <a:rPr b="1" lang="en-US" sz="2800" spc="-1" strike="noStrike">
                <a:solidFill>
                  <a:srgbClr val="000000"/>
                </a:solidFill>
                <a:latin typeface="Arial"/>
                <a:ea typeface="DejaVu Sans"/>
              </a:rPr>
              <a:t>How to solve partial differential equations (PDE) based on a geologic model (geometry)?</a:t>
            </a:r>
            <a:endParaRPr b="0" lang="en-US" sz="2800" spc="-1" strike="noStrike">
              <a:latin typeface="Arial"/>
            </a:endParaRPr>
          </a:p>
          <a:p>
            <a:pPr>
              <a:lnSpc>
                <a:spcPct val="100000"/>
              </a:lnSpc>
              <a:tabLst>
                <a:tab algn="l" pos="0"/>
              </a:tabLst>
            </a:pPr>
            <a:endParaRPr b="0" lang="en-US" sz="2800" spc="-1" strike="noStrike">
              <a:latin typeface="Arial"/>
            </a:endParaRPr>
          </a:p>
        </p:txBody>
      </p:sp>
      <p:sp>
        <p:nvSpPr>
          <p:cNvPr id="104" name="CustomShape 2"/>
          <p:cNvSpPr/>
          <p:nvPr/>
        </p:nvSpPr>
        <p:spPr>
          <a:xfrm>
            <a:off x="383040" y="2714400"/>
            <a:ext cx="11424240" cy="2163240"/>
          </a:xfrm>
          <a:prstGeom prst="rect">
            <a:avLst/>
          </a:prstGeom>
          <a:noFill/>
          <a:ln>
            <a:noFill/>
          </a:ln>
        </p:spPr>
        <p:style>
          <a:lnRef idx="0"/>
          <a:fillRef idx="0"/>
          <a:effectRef idx="0"/>
          <a:fontRef idx="minor"/>
        </p:style>
        <p:txBody>
          <a:bodyPr lIns="0" rIns="0" tIns="0" bIns="0">
            <a:noAutofit/>
          </a:bodyPr>
          <a:p>
            <a:pPr>
              <a:lnSpc>
                <a:spcPct val="150000"/>
              </a:lnSpc>
              <a:tabLst>
                <a:tab algn="l" pos="216000"/>
              </a:tabLst>
            </a:pPr>
            <a:endParaRPr b="0" lang="en-US" sz="1800" spc="-1" strike="noStrike">
              <a:latin typeface="Arial"/>
            </a:endParaRPr>
          </a:p>
          <a:p>
            <a:pPr>
              <a:lnSpc>
                <a:spcPct val="150000"/>
              </a:lnSpc>
              <a:tabLst>
                <a:tab algn="l" pos="216000"/>
              </a:tabLst>
            </a:pPr>
            <a:endParaRPr b="0" lang="en-US" sz="1800" spc="-1" strike="noStrike">
              <a:latin typeface="Arial"/>
            </a:endParaRPr>
          </a:p>
          <a:p>
            <a:pPr lvl="1" marL="559080" indent="-341640">
              <a:lnSpc>
                <a:spcPct val="150000"/>
              </a:lnSpc>
              <a:buClr>
                <a:srgbClr val="00549f"/>
              </a:buClr>
              <a:buFont typeface="Arial"/>
              <a:buAutoNum type="arabicPeriod"/>
              <a:tabLst>
                <a:tab algn="l" pos="432000"/>
              </a:tabLst>
            </a:pPr>
            <a:r>
              <a:rPr b="0" lang="en-US" sz="1600" spc="-1" strike="noStrike">
                <a:solidFill>
                  <a:srgbClr val="000000"/>
                </a:solidFill>
                <a:latin typeface="Arial"/>
                <a:ea typeface="DejaVu Sans"/>
              </a:rPr>
              <a:t>How do we create geological models?</a:t>
            </a:r>
            <a:endParaRPr b="0" lang="en-US" sz="1600" spc="-1" strike="noStrike">
              <a:latin typeface="Arial"/>
            </a:endParaRPr>
          </a:p>
          <a:p>
            <a:pPr lvl="1" marL="559080" indent="-341640">
              <a:lnSpc>
                <a:spcPct val="150000"/>
              </a:lnSpc>
              <a:buClr>
                <a:srgbClr val="00549f"/>
              </a:buClr>
              <a:buFont typeface="Arial"/>
              <a:buAutoNum type="arabicPeriod"/>
              <a:tabLst>
                <a:tab algn="l" pos="432000"/>
              </a:tabLst>
            </a:pPr>
            <a:r>
              <a:rPr b="0" lang="en-US" sz="1600" spc="-1" strike="noStrike">
                <a:solidFill>
                  <a:srgbClr val="000000"/>
                </a:solidFill>
                <a:latin typeface="Arial"/>
                <a:ea typeface="DejaVu Sans"/>
              </a:rPr>
              <a:t>How do we transfer this information using finite elements (FE)?</a:t>
            </a:r>
            <a:endParaRPr b="0" lang="en-US" sz="1600" spc="-1" strike="noStrike">
              <a:latin typeface="Arial"/>
            </a:endParaRPr>
          </a:p>
        </p:txBody>
      </p:sp>
      <p:sp>
        <p:nvSpPr>
          <p:cNvPr id="105" name="CustomShape 3"/>
          <p:cNvSpPr/>
          <p:nvPr/>
        </p:nvSpPr>
        <p:spPr>
          <a:xfrm>
            <a:off x="384120" y="201600"/>
            <a:ext cx="11422440" cy="542160"/>
          </a:xfrm>
          <a:prstGeom prst="rect">
            <a:avLst/>
          </a:prstGeom>
          <a:noFill/>
          <a:ln>
            <a:noFill/>
          </a:ln>
        </p:spPr>
        <p:style>
          <a:lnRef idx="0"/>
          <a:fillRef idx="0"/>
          <a:effectRef idx="0"/>
          <a:fontRef idx="minor"/>
        </p:style>
        <p:txBody>
          <a:bodyPr lIns="0" rIns="0" tIns="0" bIns="0" anchor="b">
            <a:noAutofit/>
          </a:bodyPr>
          <a:p>
            <a:pPr>
              <a:lnSpc>
                <a:spcPct val="90000"/>
              </a:lnSpc>
            </a:pPr>
            <a:r>
              <a:rPr b="1" lang="de-DE" sz="2000" spc="-1" strike="noStrike">
                <a:solidFill>
                  <a:srgbClr val="00549f"/>
                </a:solidFill>
                <a:latin typeface="Arial"/>
                <a:ea typeface="DejaVu Sans"/>
              </a:rPr>
              <a:t>Research question?</a:t>
            </a:r>
            <a:endParaRPr b="0" lang="en-US" sz="2000" spc="-1" strike="noStrike">
              <a:latin typeface="Arial"/>
            </a:endParaRPr>
          </a:p>
        </p:txBody>
      </p:sp>
      <p:sp>
        <p:nvSpPr>
          <p:cNvPr id="106" name="CustomShape 4"/>
          <p:cNvSpPr/>
          <p:nvPr/>
        </p:nvSpPr>
        <p:spPr>
          <a:xfrm>
            <a:off x="4389120" y="2714400"/>
            <a:ext cx="321876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ff0000"/>
                </a:solidFill>
                <a:latin typeface="Arial"/>
                <a:ea typeface="DejaVu Sans"/>
              </a:rPr>
              <a:t>Isogeometric Analysis (IGA)</a:t>
            </a:r>
            <a:endParaRPr b="0" lang="en-US" sz="1800" spc="-1" strike="noStrike">
              <a:latin typeface="Arial"/>
            </a:endParaRPr>
          </a:p>
        </p:txBody>
      </p:sp>
      <p:sp>
        <p:nvSpPr>
          <p:cNvPr id="107" name="CustomShape 5"/>
          <p:cNvSpPr/>
          <p:nvPr/>
        </p:nvSpPr>
        <p:spPr>
          <a:xfrm>
            <a:off x="5913360" y="6328800"/>
            <a:ext cx="9792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2000" spc="-1" strike="noStrike">
                <a:solidFill>
                  <a:srgbClr val="00549f"/>
                </a:solidFill>
                <a:latin typeface="Arial"/>
                <a:ea typeface="DejaVu Sans"/>
              </a:rPr>
              <a:t>2</a:t>
            </a:r>
            <a:br/>
            <a:endParaRPr b="0" lang="en-US" sz="2000" spc="-1" strike="noStrike">
              <a:latin typeface="Arial"/>
            </a:endParaRPr>
          </a:p>
        </p:txBody>
      </p:sp>
      <p:sp>
        <p:nvSpPr>
          <p:cNvPr id="108" name="CustomShape 6"/>
          <p:cNvSpPr/>
          <p:nvPr/>
        </p:nvSpPr>
        <p:spPr>
          <a:xfrm>
            <a:off x="383040" y="6407640"/>
            <a:ext cx="47034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900" spc="-1" strike="noStrike">
                <a:solidFill>
                  <a:srgbClr val="00549f"/>
                </a:solidFill>
                <a:latin typeface="Arial"/>
                <a:ea typeface="DejaVu Sans"/>
              </a:rPr>
              <a:t>EGU 2022 | Vienna, Austria | 23.05.2022 | Daniel Escallon</a:t>
            </a:r>
            <a:endParaRPr b="0" lang="en-US" sz="9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104">
                                            <p:txEl>
                                              <p:pRg st="2" end="2"/>
                                            </p:txEl>
                                          </p:spTgt>
                                        </p:tgtEl>
                                        <p:attrNameLst>
                                          <p:attrName>style.visibility</p:attrName>
                                        </p:attrNameLst>
                                      </p:cBhvr>
                                      <p:to>
                                        <p:strVal val="visible"/>
                                      </p:to>
                                    </p:set>
                                  </p:childTnLst>
                                </p:cTn>
                              </p:par>
                              <p:par>
                                <p:cTn id="11" nodeType="withEffect" fill="hold" presetClass="entr" presetID="1">
                                  <p:stCondLst>
                                    <p:cond delay="0"/>
                                  </p:stCondLst>
                                  <p:childTnLst>
                                    <p:set>
                                      <p:cBhvr>
                                        <p:cTn id="12" dur="1" fill="hold">
                                          <p:stCondLst>
                                            <p:cond delay="0"/>
                                          </p:stCondLst>
                                        </p:cTn>
                                        <p:tgtEl>
                                          <p:spTgt spid="10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384120" y="201600"/>
            <a:ext cx="11422440" cy="542160"/>
          </a:xfrm>
          <a:prstGeom prst="rect">
            <a:avLst/>
          </a:prstGeom>
          <a:noFill/>
          <a:ln>
            <a:noFill/>
          </a:ln>
        </p:spPr>
        <p:style>
          <a:lnRef idx="0"/>
          <a:fillRef idx="0"/>
          <a:effectRef idx="0"/>
          <a:fontRef idx="minor"/>
        </p:style>
        <p:txBody>
          <a:bodyPr lIns="0" rIns="0" tIns="0" bIns="0" anchor="b">
            <a:noAutofit/>
          </a:bodyPr>
          <a:p>
            <a:pPr>
              <a:lnSpc>
                <a:spcPct val="90000"/>
              </a:lnSpc>
            </a:pPr>
            <a:r>
              <a:rPr b="1" lang="en-US" sz="2000" spc="-1" strike="noStrike">
                <a:solidFill>
                  <a:srgbClr val="00549f"/>
                </a:solidFill>
                <a:latin typeface="Arial"/>
                <a:ea typeface="DejaVu Sans"/>
              </a:rPr>
              <a:t>Implicit modeling vs Explicit modeling in Geosciences </a:t>
            </a:r>
            <a:endParaRPr b="0" lang="en-US" sz="2000" spc="-1" strike="noStrike">
              <a:latin typeface="Arial"/>
            </a:endParaRPr>
          </a:p>
        </p:txBody>
      </p:sp>
      <p:sp>
        <p:nvSpPr>
          <p:cNvPr id="110" name="CustomShape 2"/>
          <p:cNvSpPr/>
          <p:nvPr/>
        </p:nvSpPr>
        <p:spPr>
          <a:xfrm>
            <a:off x="383040" y="1023480"/>
            <a:ext cx="2243520" cy="250560"/>
          </a:xfrm>
          <a:prstGeom prst="rect">
            <a:avLst/>
          </a:prstGeom>
          <a:noFill/>
          <a:ln>
            <a:noFill/>
          </a:ln>
        </p:spPr>
        <p:style>
          <a:lnRef idx="0"/>
          <a:fillRef idx="0"/>
          <a:effectRef idx="0"/>
          <a:fontRef idx="minor"/>
        </p:style>
        <p:txBody>
          <a:bodyPr lIns="0" rIns="0" tIns="0" bIns="0">
            <a:noAutofit/>
          </a:bodyPr>
          <a:p>
            <a:pPr>
              <a:lnSpc>
                <a:spcPct val="100000"/>
              </a:lnSpc>
              <a:tabLst>
                <a:tab algn="l" pos="0"/>
              </a:tabLst>
            </a:pPr>
            <a:r>
              <a:rPr b="1" lang="en-US" sz="2000" spc="-1" strike="noStrike">
                <a:solidFill>
                  <a:srgbClr val="000000"/>
                </a:solidFill>
                <a:latin typeface="Arial"/>
                <a:ea typeface="DejaVu Sans"/>
              </a:rPr>
              <a:t>Explicit modeling </a:t>
            </a:r>
            <a:endParaRPr b="0" lang="en-US" sz="2000" spc="-1" strike="noStrike">
              <a:latin typeface="Arial"/>
            </a:endParaRPr>
          </a:p>
        </p:txBody>
      </p:sp>
      <p:pic>
        <p:nvPicPr>
          <p:cNvPr id="111" name="Imagen 8" descr=""/>
          <p:cNvPicPr/>
          <p:nvPr/>
        </p:nvPicPr>
        <p:blipFill>
          <a:blip r:embed="rId1"/>
          <a:stretch/>
        </p:blipFill>
        <p:spPr>
          <a:xfrm>
            <a:off x="553680" y="1820160"/>
            <a:ext cx="4146840" cy="2025360"/>
          </a:xfrm>
          <a:prstGeom prst="rect">
            <a:avLst/>
          </a:prstGeom>
          <a:ln>
            <a:noFill/>
          </a:ln>
        </p:spPr>
      </p:pic>
      <p:pic>
        <p:nvPicPr>
          <p:cNvPr id="112" name="Imagen 10" descr=""/>
          <p:cNvPicPr/>
          <p:nvPr/>
        </p:nvPicPr>
        <p:blipFill>
          <a:blip r:embed="rId2"/>
          <a:stretch/>
        </p:blipFill>
        <p:spPr>
          <a:xfrm>
            <a:off x="553680" y="3846960"/>
            <a:ext cx="4131720" cy="2025360"/>
          </a:xfrm>
          <a:prstGeom prst="rect">
            <a:avLst/>
          </a:prstGeom>
          <a:ln>
            <a:noFill/>
          </a:ln>
        </p:spPr>
      </p:pic>
      <p:sp>
        <p:nvSpPr>
          <p:cNvPr id="113" name="CustomShape 3"/>
          <p:cNvSpPr/>
          <p:nvPr/>
        </p:nvSpPr>
        <p:spPr>
          <a:xfrm>
            <a:off x="8023320" y="5733000"/>
            <a:ext cx="752112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Arial"/>
                <a:ea typeface="DejaVu Sans"/>
              </a:rPr>
              <a:t>Figures taken from Wellman, F., and Caumon,G. (2018)</a:t>
            </a:r>
            <a:endParaRPr b="0" lang="en-US" sz="1200" spc="-1" strike="noStrike">
              <a:latin typeface="Arial"/>
            </a:endParaRPr>
          </a:p>
        </p:txBody>
      </p:sp>
      <p:sp>
        <p:nvSpPr>
          <p:cNvPr id="114" name="CustomShape 4"/>
          <p:cNvSpPr/>
          <p:nvPr/>
        </p:nvSpPr>
        <p:spPr>
          <a:xfrm>
            <a:off x="5913360" y="6328800"/>
            <a:ext cx="9792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2000" spc="-1" strike="noStrike">
                <a:solidFill>
                  <a:srgbClr val="00549f"/>
                </a:solidFill>
                <a:latin typeface="Arial"/>
                <a:ea typeface="DejaVu Sans"/>
              </a:rPr>
              <a:t>3</a:t>
            </a:r>
            <a:br/>
            <a:endParaRPr b="0" lang="en-US" sz="2000" spc="-1" strike="noStrike">
              <a:latin typeface="Arial"/>
            </a:endParaRPr>
          </a:p>
        </p:txBody>
      </p:sp>
      <p:pic>
        <p:nvPicPr>
          <p:cNvPr id="115" name="Imagen 16" descr=""/>
          <p:cNvPicPr/>
          <p:nvPr/>
        </p:nvPicPr>
        <p:blipFill>
          <a:blip r:embed="rId3"/>
          <a:stretch/>
        </p:blipFill>
        <p:spPr>
          <a:xfrm>
            <a:off x="5844240" y="2947320"/>
            <a:ext cx="5687280" cy="2768040"/>
          </a:xfrm>
          <a:prstGeom prst="rect">
            <a:avLst/>
          </a:prstGeom>
          <a:ln>
            <a:noFill/>
          </a:ln>
        </p:spPr>
      </p:pic>
      <p:sp>
        <p:nvSpPr>
          <p:cNvPr id="116" name="CustomShape 5"/>
          <p:cNvSpPr/>
          <p:nvPr/>
        </p:nvSpPr>
        <p:spPr>
          <a:xfrm>
            <a:off x="4927320" y="1663200"/>
            <a:ext cx="752112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What if we can not see the geometry? How can we create a model? </a:t>
            </a:r>
            <a:endParaRPr b="0" lang="en-US" sz="1800" spc="-1" strike="noStrike">
              <a:latin typeface="Arial"/>
            </a:endParaRPr>
          </a:p>
        </p:txBody>
      </p:sp>
      <p:sp>
        <p:nvSpPr>
          <p:cNvPr id="117" name="CustomShape 6"/>
          <p:cNvSpPr/>
          <p:nvPr/>
        </p:nvSpPr>
        <p:spPr>
          <a:xfrm>
            <a:off x="5738760" y="2012400"/>
            <a:ext cx="589788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Interpolation of data (surface points and orientations)</a:t>
            </a:r>
            <a:endParaRPr b="0" lang="en-US" sz="1800" spc="-1" strike="noStrike">
              <a:latin typeface="Arial"/>
            </a:endParaRPr>
          </a:p>
          <a:p>
            <a:pPr lvl="1" marL="743040" indent="-284400">
              <a:lnSpc>
                <a:spcPct val="100000"/>
              </a:lnSpc>
              <a:buClr>
                <a:srgbClr val="000000"/>
              </a:buClr>
              <a:buFont typeface="Arial"/>
              <a:buChar char="•"/>
            </a:pPr>
            <a:r>
              <a:rPr b="0" lang="en-US" sz="1800" spc="-1" strike="noStrike">
                <a:solidFill>
                  <a:srgbClr val="000000"/>
                </a:solidFill>
                <a:latin typeface="Arial"/>
                <a:ea typeface="DejaVu Sans"/>
              </a:rPr>
              <a:t>Co-kriging</a:t>
            </a:r>
            <a:endParaRPr b="0" lang="en-US" sz="1800" spc="-1" strike="noStrike">
              <a:latin typeface="Arial"/>
            </a:endParaRPr>
          </a:p>
        </p:txBody>
      </p:sp>
      <p:sp>
        <p:nvSpPr>
          <p:cNvPr id="118" name="CustomShape 7"/>
          <p:cNvSpPr/>
          <p:nvPr/>
        </p:nvSpPr>
        <p:spPr>
          <a:xfrm>
            <a:off x="4973400" y="1001520"/>
            <a:ext cx="2243520" cy="250560"/>
          </a:xfrm>
          <a:prstGeom prst="rect">
            <a:avLst/>
          </a:prstGeom>
          <a:noFill/>
          <a:ln>
            <a:noFill/>
          </a:ln>
        </p:spPr>
        <p:style>
          <a:lnRef idx="0"/>
          <a:fillRef idx="0"/>
          <a:effectRef idx="0"/>
          <a:fontRef idx="minor"/>
        </p:style>
        <p:txBody>
          <a:bodyPr lIns="0" rIns="0" tIns="0" bIns="0">
            <a:noAutofit/>
          </a:bodyPr>
          <a:p>
            <a:pPr>
              <a:lnSpc>
                <a:spcPct val="100000"/>
              </a:lnSpc>
              <a:tabLst>
                <a:tab algn="l" pos="0"/>
              </a:tabLst>
            </a:pPr>
            <a:r>
              <a:rPr b="1" lang="en-US" sz="2000" spc="-1" strike="noStrike">
                <a:solidFill>
                  <a:srgbClr val="000000"/>
                </a:solidFill>
                <a:latin typeface="Arial"/>
                <a:ea typeface="DejaVu Sans"/>
              </a:rPr>
              <a:t>Implicit modeling </a:t>
            </a:r>
            <a:endParaRPr b="0" lang="en-US" sz="2000" spc="-1" strike="noStrike">
              <a:latin typeface="Arial"/>
            </a:endParaRPr>
          </a:p>
        </p:txBody>
      </p:sp>
      <p:sp>
        <p:nvSpPr>
          <p:cNvPr id="119" name="CustomShape 8"/>
          <p:cNvSpPr/>
          <p:nvPr/>
        </p:nvSpPr>
        <p:spPr>
          <a:xfrm>
            <a:off x="383040" y="6407640"/>
            <a:ext cx="47034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900" spc="-1" strike="noStrike">
                <a:solidFill>
                  <a:srgbClr val="00549f"/>
                </a:solidFill>
                <a:latin typeface="Arial"/>
                <a:ea typeface="DejaVu Sans"/>
              </a:rPr>
              <a:t>EGU 2022 | Vienna, Austria | 23.05.2022 | Daniel Escallon</a:t>
            </a:r>
            <a:endParaRPr b="0" lang="en-US" sz="9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nodeType="withEffect" fill="hold" presetClass="entr" presetID="1">
                                  <p:stCondLst>
                                    <p:cond delay="0"/>
                                  </p:stCondLst>
                                  <p:childTnLst>
                                    <p:set>
                                      <p:cBhvr>
                                        <p:cTn id="24" dur="1" fill="hold">
                                          <p:stCondLst>
                                            <p:cond delay="0"/>
                                          </p:stCondLst>
                                        </p:cTn>
                                        <p:tgtEl>
                                          <p:spTgt spid="1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116"/>
                                        </p:tgtEl>
                                        <p:attrNameLst>
                                          <p:attrName>style.visibility</p:attrName>
                                        </p:attrNameLst>
                                      </p:cBhvr>
                                      <p:to>
                                        <p:strVal val="visible"/>
                                      </p:to>
                                    </p:set>
                                  </p:childTnLst>
                                </p:cTn>
                              </p:par>
                              <p:par>
                                <p:cTn id="29" nodeType="withEffect" fill="hold" presetClass="entr" presetID="1">
                                  <p:stCondLst>
                                    <p:cond delay="0"/>
                                  </p:stCondLst>
                                  <p:childTnLst>
                                    <p:set>
                                      <p:cBhvr>
                                        <p:cTn id="30" dur="1" fill="hold">
                                          <p:stCondLst>
                                            <p:cond delay="0"/>
                                          </p:stCondLst>
                                        </p:cTn>
                                        <p:tgtEl>
                                          <p:spTgt spid="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nodeType="withEffect" fill="hold" presetClass="entr" presetID="1">
                                  <p:stCondLst>
                                    <p:cond delay="0"/>
                                  </p:stCondLst>
                                  <p:childTnLst>
                                    <p:set>
                                      <p:cBhvr>
                                        <p:cTn id="36" dur="1" fill="hold">
                                          <p:stCondLst>
                                            <p:cond delay="0"/>
                                          </p:stCondLst>
                                        </p:cTn>
                                        <p:tgtEl>
                                          <p:spTgt spid="118">
                                            <p:txEl>
                                              <p:pRg st="0" end="0"/>
                                            </p:txEl>
                                          </p:spTgt>
                                        </p:tgtEl>
                                        <p:attrNameLst>
                                          <p:attrName>style.visibility</p:attrName>
                                        </p:attrNameLst>
                                      </p:cBhvr>
                                      <p:to>
                                        <p:strVal val="visible"/>
                                      </p:to>
                                    </p:set>
                                  </p:childTnLst>
                                </p:cTn>
                              </p:par>
                              <p:par>
                                <p:cTn id="37" nodeType="withEffect" fill="hold" presetClass="entr" presetID="1">
                                  <p:stCondLst>
                                    <p:cond delay="0"/>
                                  </p:stCondLst>
                                  <p:childTnLst>
                                    <p:set>
                                      <p:cBhvr>
                                        <p:cTn id="38"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579240" y="934560"/>
            <a:ext cx="11227320" cy="5007600"/>
          </a:xfrm>
          <a:prstGeom prst="roundRect">
            <a:avLst>
              <a:gd name="adj" fmla="val 16667"/>
            </a:avLst>
          </a:prstGeom>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p:style>
      </p:sp>
      <p:sp>
        <p:nvSpPr>
          <p:cNvPr id="121" name="CustomShape 2"/>
          <p:cNvSpPr/>
          <p:nvPr/>
        </p:nvSpPr>
        <p:spPr>
          <a:xfrm>
            <a:off x="2237400" y="1615320"/>
            <a:ext cx="8910360" cy="448920"/>
          </a:xfrm>
          <a:prstGeom prst="rect">
            <a:avLst/>
          </a:prstGeom>
          <a:noFill/>
          <a:ln>
            <a:noFill/>
          </a:ln>
        </p:spPr>
        <p:style>
          <a:lnRef idx="0"/>
          <a:fillRef idx="0"/>
          <a:effectRef idx="0"/>
          <a:fontRef idx="minor"/>
        </p:style>
        <p:txBody>
          <a:bodyPr lIns="0" rIns="0" tIns="0" bIns="0" anchor="b">
            <a:normAutofit/>
          </a:bodyPr>
          <a:p>
            <a:pPr>
              <a:lnSpc>
                <a:spcPct val="90000"/>
              </a:lnSpc>
            </a:pPr>
            <a:r>
              <a:rPr b="1" lang="en-US" sz="2000" spc="-1" strike="noStrike">
                <a:solidFill>
                  <a:srgbClr val="000000"/>
                </a:solidFill>
                <a:latin typeface="Arial"/>
                <a:ea typeface="DejaVu Sans"/>
              </a:rPr>
              <a:t>Controllable model </a:t>
            </a:r>
            <a:r>
              <a:rPr b="0" lang="en-US" sz="2000" spc="-1" strike="noStrike">
                <a:solidFill>
                  <a:srgbClr val="000000"/>
                </a:solidFill>
                <a:latin typeface="Arial"/>
                <a:ea typeface="DejaVu Sans"/>
              </a:rPr>
              <a:t>with just</a:t>
            </a:r>
            <a:r>
              <a:rPr b="1" lang="en-US" sz="2000" spc="-1" strike="noStrike">
                <a:solidFill>
                  <a:srgbClr val="000000"/>
                </a:solidFill>
                <a:latin typeface="Arial"/>
                <a:ea typeface="DejaVu Sans"/>
              </a:rPr>
              <a:t> </a:t>
            </a:r>
            <a:r>
              <a:rPr b="1" lang="en-US" sz="2000" spc="-1" strike="noStrike" u="sng">
                <a:solidFill>
                  <a:srgbClr val="000000"/>
                </a:solidFill>
                <a:uFillTx/>
                <a:latin typeface="Arial"/>
                <a:ea typeface="DejaVu Sans"/>
              </a:rPr>
              <a:t>54 Control Points</a:t>
            </a:r>
            <a:endParaRPr b="0" lang="en-US" sz="2000" spc="-1" strike="noStrike">
              <a:latin typeface="Arial"/>
            </a:endParaRPr>
          </a:p>
        </p:txBody>
      </p:sp>
      <p:sp>
        <p:nvSpPr>
          <p:cNvPr id="122" name="CustomShape 3"/>
          <p:cNvSpPr/>
          <p:nvPr/>
        </p:nvSpPr>
        <p:spPr>
          <a:xfrm>
            <a:off x="384120" y="201600"/>
            <a:ext cx="11422440" cy="542160"/>
          </a:xfrm>
          <a:prstGeom prst="rect">
            <a:avLst/>
          </a:prstGeom>
          <a:noFill/>
          <a:ln>
            <a:noFill/>
          </a:ln>
        </p:spPr>
        <p:style>
          <a:lnRef idx="0"/>
          <a:fillRef idx="0"/>
          <a:effectRef idx="0"/>
          <a:fontRef idx="minor"/>
        </p:style>
        <p:txBody>
          <a:bodyPr lIns="0" rIns="0" tIns="0" bIns="0" anchor="b">
            <a:noAutofit/>
          </a:bodyPr>
          <a:p>
            <a:pPr>
              <a:lnSpc>
                <a:spcPct val="90000"/>
              </a:lnSpc>
            </a:pPr>
            <a:r>
              <a:rPr b="1" lang="en-US" sz="2000" spc="-1" strike="noStrike">
                <a:solidFill>
                  <a:srgbClr val="00549f"/>
                </a:solidFill>
                <a:latin typeface="Arial"/>
                <a:ea typeface="DejaVu Sans"/>
              </a:rPr>
              <a:t>Advantages vs disadvantages</a:t>
            </a:r>
            <a:endParaRPr b="0" lang="en-US" sz="2000" spc="-1" strike="noStrike">
              <a:latin typeface="Arial"/>
            </a:endParaRPr>
          </a:p>
        </p:txBody>
      </p:sp>
      <p:pic>
        <p:nvPicPr>
          <p:cNvPr id="123" name="Picture 4" descr=""/>
          <p:cNvPicPr/>
          <p:nvPr/>
        </p:nvPicPr>
        <p:blipFill>
          <a:blip r:embed="rId1"/>
          <a:stretch/>
        </p:blipFill>
        <p:spPr>
          <a:xfrm>
            <a:off x="1004040" y="2474280"/>
            <a:ext cx="4915800" cy="2225520"/>
          </a:xfrm>
          <a:prstGeom prst="rect">
            <a:avLst/>
          </a:prstGeom>
          <a:ln>
            <a:noFill/>
          </a:ln>
        </p:spPr>
      </p:pic>
      <p:pic>
        <p:nvPicPr>
          <p:cNvPr id="124" name="Picture 6" descr=""/>
          <p:cNvPicPr/>
          <p:nvPr/>
        </p:nvPicPr>
        <p:blipFill>
          <a:blip r:embed="rId2"/>
          <a:stretch/>
        </p:blipFill>
        <p:spPr>
          <a:xfrm>
            <a:off x="6136920" y="2474280"/>
            <a:ext cx="4915800" cy="2225520"/>
          </a:xfrm>
          <a:prstGeom prst="rect">
            <a:avLst/>
          </a:prstGeom>
          <a:ln>
            <a:noFill/>
          </a:ln>
        </p:spPr>
      </p:pic>
      <p:sp>
        <p:nvSpPr>
          <p:cNvPr id="125" name="CustomShape 4"/>
          <p:cNvSpPr/>
          <p:nvPr/>
        </p:nvSpPr>
        <p:spPr>
          <a:xfrm>
            <a:off x="2658600" y="4304880"/>
            <a:ext cx="512280" cy="333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600" spc="-1" strike="noStrike">
                <a:solidFill>
                  <a:srgbClr val="000000"/>
                </a:solidFill>
                <a:latin typeface="Arial"/>
                <a:ea typeface="DejaVu Sans"/>
              </a:rPr>
              <a:t>Cp.</a:t>
            </a:r>
            <a:endParaRPr b="0" lang="en-US" sz="1600" spc="-1" strike="noStrike">
              <a:latin typeface="Arial"/>
            </a:endParaRPr>
          </a:p>
        </p:txBody>
      </p:sp>
      <p:sp>
        <p:nvSpPr>
          <p:cNvPr id="126" name="CustomShape 5"/>
          <p:cNvSpPr/>
          <p:nvPr/>
        </p:nvSpPr>
        <p:spPr>
          <a:xfrm>
            <a:off x="7749000" y="4622040"/>
            <a:ext cx="512280" cy="333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600" spc="-1" strike="noStrike">
                <a:solidFill>
                  <a:srgbClr val="000000"/>
                </a:solidFill>
                <a:latin typeface="Arial"/>
                <a:ea typeface="DejaVu Sans"/>
              </a:rPr>
              <a:t>Cp</a:t>
            </a:r>
            <a:r>
              <a:rPr b="0" lang="en-US" sz="1600" spc="-1" strike="noStrike">
                <a:solidFill>
                  <a:srgbClr val="000000"/>
                </a:solidFill>
                <a:latin typeface="Times New Roman"/>
                <a:ea typeface="DejaVu Sans"/>
              </a:rPr>
              <a:t>.</a:t>
            </a:r>
            <a:endParaRPr b="0" lang="en-US" sz="1600" spc="-1" strike="noStrike">
              <a:latin typeface="Arial"/>
            </a:endParaRPr>
          </a:p>
        </p:txBody>
      </p:sp>
      <p:sp>
        <p:nvSpPr>
          <p:cNvPr id="127" name="CustomShape 6"/>
          <p:cNvSpPr/>
          <p:nvPr/>
        </p:nvSpPr>
        <p:spPr>
          <a:xfrm>
            <a:off x="2795760" y="4151160"/>
            <a:ext cx="118440" cy="115200"/>
          </a:xfrm>
          <a:prstGeom prst="ellipse">
            <a:avLst/>
          </a:prstGeom>
          <a:ln/>
        </p:spPr>
        <p:style>
          <a:lnRef idx="2">
            <a:schemeClr val="accent2">
              <a:shade val="50000"/>
            </a:schemeClr>
          </a:lnRef>
          <a:fillRef idx="1">
            <a:schemeClr val="accent2"/>
          </a:fillRef>
          <a:effectRef idx="0">
            <a:schemeClr val="accent2"/>
          </a:effectRef>
          <a:fontRef idx="minor"/>
        </p:style>
      </p:sp>
      <p:sp>
        <p:nvSpPr>
          <p:cNvPr id="128" name="CustomShape 7"/>
          <p:cNvSpPr/>
          <p:nvPr/>
        </p:nvSpPr>
        <p:spPr>
          <a:xfrm>
            <a:off x="7905960" y="4476240"/>
            <a:ext cx="118440" cy="115200"/>
          </a:xfrm>
          <a:prstGeom prst="ellipse">
            <a:avLst/>
          </a:prstGeom>
          <a:ln/>
        </p:spPr>
        <p:style>
          <a:lnRef idx="2">
            <a:schemeClr val="accent2">
              <a:shade val="50000"/>
            </a:schemeClr>
          </a:lnRef>
          <a:fillRef idx="1">
            <a:schemeClr val="accent2"/>
          </a:fillRef>
          <a:effectRef idx="0">
            <a:schemeClr val="accent2"/>
          </a:effectRef>
          <a:fontRef idx="minor"/>
        </p:style>
      </p:sp>
      <p:sp>
        <p:nvSpPr>
          <p:cNvPr id="129" name="CustomShape 8"/>
          <p:cNvSpPr/>
          <p:nvPr/>
        </p:nvSpPr>
        <p:spPr>
          <a:xfrm>
            <a:off x="8142480" y="4139280"/>
            <a:ext cx="118440" cy="294840"/>
          </a:xfrm>
          <a:prstGeom prst="down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130" name="CustomShape 9"/>
          <p:cNvSpPr/>
          <p:nvPr/>
        </p:nvSpPr>
        <p:spPr>
          <a:xfrm>
            <a:off x="1004040" y="4807440"/>
            <a:ext cx="903096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Arial"/>
                <a:ea typeface="DejaVu Sans"/>
              </a:rPr>
              <a:t>Taken from M. Moulaeifard , F. Wellmann (2021)</a:t>
            </a:r>
            <a:endParaRPr b="0" lang="en-US" sz="1200" spc="-1" strike="noStrike">
              <a:latin typeface="Arial"/>
            </a:endParaRPr>
          </a:p>
        </p:txBody>
      </p:sp>
      <p:sp>
        <p:nvSpPr>
          <p:cNvPr id="131" name="CustomShape 10"/>
          <p:cNvSpPr/>
          <p:nvPr/>
        </p:nvSpPr>
        <p:spPr>
          <a:xfrm>
            <a:off x="5913360" y="6328800"/>
            <a:ext cx="9792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2000" spc="-1" strike="noStrike">
                <a:solidFill>
                  <a:srgbClr val="00549f"/>
                </a:solidFill>
                <a:latin typeface="Arial"/>
                <a:ea typeface="DejaVu Sans"/>
              </a:rPr>
              <a:t>4</a:t>
            </a:r>
            <a:br/>
            <a:endParaRPr b="0" lang="en-US" sz="2000" spc="-1" strike="noStrike">
              <a:latin typeface="Arial"/>
            </a:endParaRPr>
          </a:p>
        </p:txBody>
      </p:sp>
      <p:sp>
        <p:nvSpPr>
          <p:cNvPr id="132" name="CustomShape 11"/>
          <p:cNvSpPr/>
          <p:nvPr/>
        </p:nvSpPr>
        <p:spPr>
          <a:xfrm>
            <a:off x="383040" y="6407640"/>
            <a:ext cx="47034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900" spc="-1" strike="noStrike">
                <a:solidFill>
                  <a:srgbClr val="00549f"/>
                </a:solidFill>
                <a:latin typeface="Arial"/>
                <a:ea typeface="DejaVu Sans"/>
              </a:rPr>
              <a:t>EGU 2022 | Vienna, Austria | 23.05.2022 | Daniel Escallon</a:t>
            </a:r>
            <a:endParaRPr b="0" lang="en-US" sz="900" spc="-1" strike="noStrike">
              <a:latin typeface="Arial"/>
            </a:endParaRPr>
          </a:p>
        </p:txBody>
      </p:sp>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childTnLst>
                  <p:par>
                    <p:cTn id="41" fill="hold">
                      <p:stCondLst>
                        <p:cond delay="indefinite"/>
                      </p:stCondLst>
                      <p:childTnLst>
                        <p:par>
                          <p:cTn id="42" fill="hold">
                            <p:stCondLst>
                              <p:cond delay="0"/>
                            </p:stCondLst>
                            <p:childTnLst>
                              <p:par>
                                <p:cTn id="43" nodeType="clickEffect" fill="hold" presetClass="entr" presetID="10">
                                  <p:stCondLst>
                                    <p:cond delay="0"/>
                                  </p:stCondLst>
                                  <p:childTnLst>
                                    <p:set>
                                      <p:cBhvr>
                                        <p:cTn id="44" dur="1" fill="hold">
                                          <p:stCondLst>
                                            <p:cond delay="0"/>
                                          </p:stCondLst>
                                        </p:cTn>
                                        <p:tgtEl>
                                          <p:spTgt spid="125"/>
                                        </p:tgtEl>
                                        <p:attrNameLst>
                                          <p:attrName>style.visibility</p:attrName>
                                        </p:attrNameLst>
                                      </p:cBhvr>
                                      <p:to>
                                        <p:strVal val="visible"/>
                                      </p:to>
                                    </p:set>
                                    <p:animEffect filter="fade" transition="in">
                                      <p:cBhvr additive="repl">
                                        <p:cTn id="45" dur="500"/>
                                        <p:tgtEl>
                                          <p:spTgt spid="125"/>
                                        </p:tgtEl>
                                      </p:cBhvr>
                                    </p:animEffect>
                                  </p:childTnLst>
                                </p:cTn>
                              </p:par>
                              <p:par>
                                <p:cTn id="46" nodeType="withEffect" fill="hold" presetClass="entr" presetID="10">
                                  <p:stCondLst>
                                    <p:cond delay="0"/>
                                  </p:stCondLst>
                                  <p:childTnLst>
                                    <p:set>
                                      <p:cBhvr>
                                        <p:cTn id="47" dur="1" fill="hold">
                                          <p:stCondLst>
                                            <p:cond delay="0"/>
                                          </p:stCondLst>
                                        </p:cTn>
                                        <p:tgtEl>
                                          <p:spTgt spid="127"/>
                                        </p:tgtEl>
                                        <p:attrNameLst>
                                          <p:attrName>style.visibility</p:attrName>
                                        </p:attrNameLst>
                                      </p:cBhvr>
                                      <p:to>
                                        <p:strVal val="visible"/>
                                      </p:to>
                                    </p:set>
                                    <p:animEffect filter="fade" transition="in">
                                      <p:cBhvr additive="repl">
                                        <p:cTn id="48" dur="500"/>
                                        <p:tgtEl>
                                          <p:spTgt spid="127"/>
                                        </p:tgtEl>
                                      </p:cBhvr>
                                    </p:animEffec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0">
                                  <p:stCondLst>
                                    <p:cond delay="0"/>
                                  </p:stCondLst>
                                  <p:childTnLst>
                                    <p:set>
                                      <p:cBhvr>
                                        <p:cTn id="52" dur="1" fill="hold">
                                          <p:stCondLst>
                                            <p:cond delay="0"/>
                                          </p:stCondLst>
                                        </p:cTn>
                                        <p:tgtEl>
                                          <p:spTgt spid="129"/>
                                        </p:tgtEl>
                                        <p:attrNameLst>
                                          <p:attrName>style.visibility</p:attrName>
                                        </p:attrNameLst>
                                      </p:cBhvr>
                                      <p:to>
                                        <p:strVal val="visible"/>
                                      </p:to>
                                    </p:set>
                                    <p:animEffect filter="fade" transition="in">
                                      <p:cBhvr additive="repl">
                                        <p:cTn id="53" dur="500"/>
                                        <p:tgtEl>
                                          <p:spTgt spid="129"/>
                                        </p:tgtEl>
                                      </p:cBhvr>
                                    </p:animEffect>
                                  </p:childTnLst>
                                </p:cTn>
                              </p:par>
                              <p:par>
                                <p:cTn id="54" nodeType="withEffect" fill="hold" presetClass="entr" presetID="10">
                                  <p:stCondLst>
                                    <p:cond delay="0"/>
                                  </p:stCondLst>
                                  <p:childTnLst>
                                    <p:set>
                                      <p:cBhvr>
                                        <p:cTn id="55" dur="1" fill="hold">
                                          <p:stCondLst>
                                            <p:cond delay="0"/>
                                          </p:stCondLst>
                                        </p:cTn>
                                        <p:tgtEl>
                                          <p:spTgt spid="128"/>
                                        </p:tgtEl>
                                        <p:attrNameLst>
                                          <p:attrName>style.visibility</p:attrName>
                                        </p:attrNameLst>
                                      </p:cBhvr>
                                      <p:to>
                                        <p:strVal val="visible"/>
                                      </p:to>
                                    </p:set>
                                    <p:animEffect filter="fade" transition="in">
                                      <p:cBhvr additive="repl">
                                        <p:cTn id="56" dur="500"/>
                                        <p:tgtEl>
                                          <p:spTgt spid="128"/>
                                        </p:tgtEl>
                                      </p:cBhvr>
                                    </p:animEffect>
                                  </p:childTnLst>
                                </p:cTn>
                              </p:par>
                              <p:par>
                                <p:cTn id="57" nodeType="withEffect" fill="hold" presetClass="entr" presetID="10">
                                  <p:stCondLst>
                                    <p:cond delay="0"/>
                                  </p:stCondLst>
                                  <p:childTnLst>
                                    <p:set>
                                      <p:cBhvr>
                                        <p:cTn id="58" dur="1" fill="hold">
                                          <p:stCondLst>
                                            <p:cond delay="0"/>
                                          </p:stCondLst>
                                        </p:cTn>
                                        <p:tgtEl>
                                          <p:spTgt spid="126"/>
                                        </p:tgtEl>
                                        <p:attrNameLst>
                                          <p:attrName>style.visibility</p:attrName>
                                        </p:attrNameLst>
                                      </p:cBhvr>
                                      <p:to>
                                        <p:strVal val="visible"/>
                                      </p:to>
                                    </p:set>
                                    <p:animEffect filter="fade" transition="in">
                                      <p:cBhvr additive="repl">
                                        <p:cTn id="59" dur="5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3920040" y="2463480"/>
            <a:ext cx="2348280" cy="1887840"/>
          </a:xfrm>
          <a:prstGeom prst="roundRect">
            <a:avLst>
              <a:gd name="adj" fmla="val 16667"/>
            </a:avLst>
          </a:prstGeom>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p:style>
      </p:sp>
      <p:sp>
        <p:nvSpPr>
          <p:cNvPr id="134" name="CustomShape 2"/>
          <p:cNvSpPr/>
          <p:nvPr/>
        </p:nvSpPr>
        <p:spPr>
          <a:xfrm>
            <a:off x="384120" y="201600"/>
            <a:ext cx="11422440" cy="542160"/>
          </a:xfrm>
          <a:prstGeom prst="rect">
            <a:avLst/>
          </a:prstGeom>
          <a:noFill/>
          <a:ln>
            <a:noFill/>
          </a:ln>
        </p:spPr>
        <p:style>
          <a:lnRef idx="0"/>
          <a:fillRef idx="0"/>
          <a:effectRef idx="0"/>
          <a:fontRef idx="minor"/>
        </p:style>
        <p:txBody>
          <a:bodyPr lIns="0" rIns="0" tIns="0" bIns="0" anchor="b">
            <a:noAutofit/>
          </a:bodyPr>
          <a:p>
            <a:pPr>
              <a:lnSpc>
                <a:spcPct val="90000"/>
              </a:lnSpc>
            </a:pPr>
            <a:r>
              <a:rPr b="1" lang="en-US" sz="2000" spc="-1" strike="noStrike">
                <a:solidFill>
                  <a:srgbClr val="00549f"/>
                </a:solidFill>
                <a:latin typeface="Arial"/>
                <a:ea typeface="DejaVu Sans"/>
              </a:rPr>
              <a:t>What is IGA?</a:t>
            </a:r>
            <a:endParaRPr b="0" lang="en-US" sz="2000" spc="-1" strike="noStrike">
              <a:latin typeface="Arial"/>
            </a:endParaRPr>
          </a:p>
        </p:txBody>
      </p:sp>
      <p:sp>
        <p:nvSpPr>
          <p:cNvPr id="135" name="CustomShape 3"/>
          <p:cNvSpPr/>
          <p:nvPr/>
        </p:nvSpPr>
        <p:spPr>
          <a:xfrm>
            <a:off x="347760" y="1793160"/>
            <a:ext cx="6346080" cy="363960"/>
          </a:xfrm>
          <a:prstGeom prst="rect">
            <a:avLst/>
          </a:prstGeom>
          <a:noFill/>
          <a:ln>
            <a:noFill/>
          </a:ln>
        </p:spPr>
        <p:style>
          <a:lnRef idx="0"/>
          <a:fillRef idx="0"/>
          <a:effectRef idx="0"/>
          <a:fontRef idx="minor"/>
        </p:style>
        <p:txBody>
          <a:bodyPr lIns="90000" rIns="90000" tIns="45000" bIns="45000">
            <a:spAutoFit/>
          </a:bodyPr>
          <a:p>
            <a:pPr marL="285840" indent="-284400">
              <a:lnSpc>
                <a:spcPct val="100000"/>
              </a:lnSpc>
              <a:buClr>
                <a:srgbClr val="000000"/>
              </a:buClr>
              <a:buFont typeface="Arial"/>
              <a:buChar char="•"/>
            </a:pPr>
            <a:r>
              <a:rPr b="0" lang="en-US" sz="1800" spc="-1" strike="noStrike">
                <a:solidFill>
                  <a:srgbClr val="000000"/>
                </a:solidFill>
                <a:latin typeface="Arial"/>
                <a:ea typeface="DejaVu Sans"/>
              </a:rPr>
              <a:t>Conservation of Geometry in analysis</a:t>
            </a:r>
            <a:endParaRPr b="0" lang="en-US" sz="1800" spc="-1" strike="noStrike">
              <a:latin typeface="Arial"/>
            </a:endParaRPr>
          </a:p>
        </p:txBody>
      </p:sp>
      <p:sp>
        <p:nvSpPr>
          <p:cNvPr id="136" name="CustomShape 4"/>
          <p:cNvSpPr/>
          <p:nvPr/>
        </p:nvSpPr>
        <p:spPr>
          <a:xfrm>
            <a:off x="347760" y="999720"/>
            <a:ext cx="7575480" cy="638280"/>
          </a:xfrm>
          <a:prstGeom prst="rect">
            <a:avLst/>
          </a:prstGeom>
          <a:noFill/>
          <a:ln>
            <a:noFill/>
          </a:ln>
        </p:spPr>
        <p:style>
          <a:lnRef idx="0"/>
          <a:fillRef idx="0"/>
          <a:effectRef idx="0"/>
          <a:fontRef idx="minor"/>
        </p:style>
        <p:txBody>
          <a:bodyPr lIns="90000" rIns="90000" tIns="45000" bIns="45000">
            <a:spAutoFit/>
          </a:bodyPr>
          <a:p>
            <a:pPr marL="285840" indent="-284400">
              <a:lnSpc>
                <a:spcPct val="100000"/>
              </a:lnSpc>
              <a:buClr>
                <a:srgbClr val="000000"/>
              </a:buClr>
              <a:buFont typeface="Arial"/>
              <a:buChar char="•"/>
            </a:pPr>
            <a:r>
              <a:rPr b="0" lang="en-US" sz="1800" spc="-1" strike="noStrike">
                <a:solidFill>
                  <a:srgbClr val="000000"/>
                </a:solidFill>
                <a:latin typeface="Arial"/>
                <a:ea typeface="DejaVu Sans"/>
              </a:rPr>
              <a:t>Hot-Topic: </a:t>
            </a:r>
            <a:r>
              <a:rPr b="1" lang="en-US" sz="1800" spc="-1" strike="noStrike">
                <a:solidFill>
                  <a:srgbClr val="000000"/>
                </a:solidFill>
                <a:latin typeface="Arial"/>
                <a:ea typeface="DejaVu Sans"/>
              </a:rPr>
              <a:t>Compatible Spatial Discretizations for Partial Differential Equations</a:t>
            </a:r>
            <a:endParaRPr b="0" lang="en-US" sz="1800" spc="-1" strike="noStrike">
              <a:latin typeface="Arial"/>
            </a:endParaRPr>
          </a:p>
        </p:txBody>
      </p:sp>
      <p:pic>
        <p:nvPicPr>
          <p:cNvPr id="137" name="Imagen 8" descr=""/>
          <p:cNvPicPr/>
          <p:nvPr/>
        </p:nvPicPr>
        <p:blipFill>
          <a:blip r:embed="rId1"/>
          <a:stretch/>
        </p:blipFill>
        <p:spPr>
          <a:xfrm>
            <a:off x="7651440" y="997200"/>
            <a:ext cx="3236760" cy="4859640"/>
          </a:xfrm>
          <a:prstGeom prst="rect">
            <a:avLst/>
          </a:prstGeom>
          <a:ln>
            <a:noFill/>
          </a:ln>
          <a:effectLst>
            <a:outerShdw algn="tl" blurRad="292100" dir="2700000" dist="138479" rotWithShape="0">
              <a:srgbClr val="333333">
                <a:alpha val="65000"/>
              </a:srgbClr>
            </a:outerShdw>
          </a:effectLst>
        </p:spPr>
      </p:pic>
      <p:sp>
        <p:nvSpPr>
          <p:cNvPr id="138" name="CustomShape 5"/>
          <p:cNvSpPr/>
          <p:nvPr/>
        </p:nvSpPr>
        <p:spPr>
          <a:xfrm>
            <a:off x="782280" y="2463480"/>
            <a:ext cx="2486160" cy="1887840"/>
          </a:xfrm>
          <a:prstGeom prst="roundRect">
            <a:avLst>
              <a:gd name="adj" fmla="val 16667"/>
            </a:avLst>
          </a:prstGeom>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p:style>
      </p:sp>
      <p:sp>
        <p:nvSpPr>
          <p:cNvPr id="139" name="CustomShape 6"/>
          <p:cNvSpPr/>
          <p:nvPr/>
        </p:nvSpPr>
        <p:spPr>
          <a:xfrm>
            <a:off x="4072320" y="2629800"/>
            <a:ext cx="2348280" cy="638280"/>
          </a:xfrm>
          <a:prstGeom prst="rect">
            <a:avLst/>
          </a:prstGeom>
          <a:noFill/>
          <a:ln>
            <a:noFill/>
          </a:ln>
        </p:spPr>
        <p:style>
          <a:lnRef idx="0"/>
          <a:fillRef idx="0"/>
          <a:effectRef idx="0"/>
          <a:fontRef idx="minor"/>
        </p:style>
        <p:txBody>
          <a:bodyPr lIns="90000" rIns="90000" tIns="45000" bIns="45000">
            <a:spAutoFit/>
          </a:bodyPr>
          <a:p>
            <a:pPr marL="285840" indent="-284400">
              <a:lnSpc>
                <a:spcPct val="100000"/>
              </a:lnSpc>
              <a:buClr>
                <a:srgbClr val="000000"/>
              </a:buClr>
              <a:buFont typeface="Arial"/>
              <a:buChar char="•"/>
            </a:pPr>
            <a:r>
              <a:rPr b="0" lang="en-US" sz="1800" spc="-1" strike="noStrike">
                <a:solidFill>
                  <a:srgbClr val="000000"/>
                </a:solidFill>
                <a:latin typeface="Arial"/>
                <a:ea typeface="DejaVu Sans"/>
              </a:rPr>
              <a:t>FEM: Finite Element Method</a:t>
            </a:r>
            <a:endParaRPr b="0" lang="en-US" sz="1800" spc="-1" strike="noStrike">
              <a:latin typeface="Arial"/>
            </a:endParaRPr>
          </a:p>
        </p:txBody>
      </p:sp>
      <p:sp>
        <p:nvSpPr>
          <p:cNvPr id="140" name="CustomShape 7"/>
          <p:cNvSpPr/>
          <p:nvPr/>
        </p:nvSpPr>
        <p:spPr>
          <a:xfrm>
            <a:off x="870840" y="2629800"/>
            <a:ext cx="2348280" cy="638280"/>
          </a:xfrm>
          <a:prstGeom prst="rect">
            <a:avLst/>
          </a:prstGeom>
          <a:noFill/>
          <a:ln>
            <a:noFill/>
          </a:ln>
        </p:spPr>
        <p:style>
          <a:lnRef idx="0"/>
          <a:fillRef idx="0"/>
          <a:effectRef idx="0"/>
          <a:fontRef idx="minor"/>
        </p:style>
        <p:txBody>
          <a:bodyPr lIns="90000" rIns="90000" tIns="45000" bIns="45000">
            <a:spAutoFit/>
          </a:bodyPr>
          <a:p>
            <a:pPr marL="285840" indent="-284400">
              <a:lnSpc>
                <a:spcPct val="100000"/>
              </a:lnSpc>
              <a:buClr>
                <a:srgbClr val="000000"/>
              </a:buClr>
              <a:buFont typeface="Arial"/>
              <a:buChar char="•"/>
            </a:pPr>
            <a:r>
              <a:rPr b="0" lang="en-US" sz="1800" spc="-1" strike="noStrike">
                <a:solidFill>
                  <a:srgbClr val="000000"/>
                </a:solidFill>
                <a:latin typeface="Arial"/>
                <a:ea typeface="DejaVu Sans"/>
              </a:rPr>
              <a:t>CAD: Computer-Aided Design</a:t>
            </a:r>
            <a:endParaRPr b="0" lang="en-US" sz="1800" spc="-1" strike="noStrike">
              <a:latin typeface="Arial"/>
            </a:endParaRPr>
          </a:p>
        </p:txBody>
      </p:sp>
      <p:sp>
        <p:nvSpPr>
          <p:cNvPr id="141" name="CustomShape 8"/>
          <p:cNvSpPr/>
          <p:nvPr/>
        </p:nvSpPr>
        <p:spPr>
          <a:xfrm>
            <a:off x="3350880" y="3277800"/>
            <a:ext cx="49608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VS</a:t>
            </a:r>
            <a:endParaRPr b="0" lang="en-US" sz="1800" spc="-1" strike="noStrike">
              <a:latin typeface="Arial"/>
            </a:endParaRPr>
          </a:p>
        </p:txBody>
      </p:sp>
      <p:sp>
        <p:nvSpPr>
          <p:cNvPr id="142" name="CustomShape 9"/>
          <p:cNvSpPr/>
          <p:nvPr/>
        </p:nvSpPr>
        <p:spPr>
          <a:xfrm>
            <a:off x="951840" y="3415320"/>
            <a:ext cx="2348280" cy="5763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600" spc="-1" strike="noStrike">
                <a:solidFill>
                  <a:srgbClr val="000000"/>
                </a:solidFill>
                <a:latin typeface="Arial"/>
                <a:ea typeface="DejaVu Sans"/>
              </a:rPr>
              <a:t>CAD geometry is exact</a:t>
            </a:r>
            <a:endParaRPr b="0" lang="en-US" sz="1600" spc="-1" strike="noStrike">
              <a:latin typeface="Arial"/>
            </a:endParaRPr>
          </a:p>
          <a:p>
            <a:pPr>
              <a:lnSpc>
                <a:spcPct val="100000"/>
              </a:lnSpc>
            </a:pPr>
            <a:r>
              <a:rPr b="0" lang="en-US" sz="1600" spc="-1" strike="noStrike">
                <a:solidFill>
                  <a:srgbClr val="000000"/>
                </a:solidFill>
                <a:latin typeface="Arial"/>
                <a:ea typeface="DejaVu Sans"/>
              </a:rPr>
              <a:t>(e.g. NURBS)</a:t>
            </a:r>
            <a:endParaRPr b="0" lang="en-US" sz="1600" spc="-1" strike="noStrike">
              <a:latin typeface="Arial"/>
            </a:endParaRPr>
          </a:p>
        </p:txBody>
      </p:sp>
      <p:sp>
        <p:nvSpPr>
          <p:cNvPr id="143" name="CustomShape 10"/>
          <p:cNvSpPr/>
          <p:nvPr/>
        </p:nvSpPr>
        <p:spPr>
          <a:xfrm>
            <a:off x="4251960" y="3336480"/>
            <a:ext cx="2348280" cy="8197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600" spc="-1" strike="noStrike">
                <a:solidFill>
                  <a:srgbClr val="000000"/>
                </a:solidFill>
                <a:latin typeface="Arial"/>
                <a:ea typeface="DejaVu Sans"/>
              </a:rPr>
              <a:t>CAD geometry is replaced by FEM geometry (“mesh”)</a:t>
            </a:r>
            <a:endParaRPr b="0" lang="en-US" sz="1600" spc="-1" strike="noStrike">
              <a:latin typeface="Arial"/>
            </a:endParaRPr>
          </a:p>
        </p:txBody>
      </p:sp>
      <p:sp>
        <p:nvSpPr>
          <p:cNvPr id="144" name="CustomShape 11"/>
          <p:cNvSpPr/>
          <p:nvPr/>
        </p:nvSpPr>
        <p:spPr>
          <a:xfrm>
            <a:off x="417960" y="4901760"/>
            <a:ext cx="6248520" cy="363960"/>
          </a:xfrm>
          <a:prstGeom prst="rect">
            <a:avLst/>
          </a:prstGeom>
          <a:noFill/>
          <a:ln>
            <a:noFill/>
          </a:ln>
        </p:spPr>
        <p:style>
          <a:lnRef idx="0"/>
          <a:fillRef idx="0"/>
          <a:effectRef idx="0"/>
          <a:fontRef idx="minor"/>
        </p:style>
        <p:txBody>
          <a:bodyPr lIns="90000" rIns="90000" tIns="45000" bIns="45000">
            <a:spAutoFit/>
          </a:bodyPr>
          <a:p>
            <a:pPr marL="285840" indent="-284400">
              <a:lnSpc>
                <a:spcPct val="100000"/>
              </a:lnSpc>
              <a:buClr>
                <a:srgbClr val="000000"/>
              </a:buClr>
              <a:buFont typeface="Arial"/>
              <a:buChar char="•"/>
            </a:pPr>
            <a:r>
              <a:rPr b="0" lang="en-US" sz="1800" spc="-1" strike="noStrike">
                <a:solidFill>
                  <a:srgbClr val="000000"/>
                </a:solidFill>
                <a:latin typeface="Arial"/>
                <a:ea typeface="DejaVu Sans"/>
              </a:rPr>
              <a:t>Mesh generation is </a:t>
            </a:r>
            <a:r>
              <a:rPr b="1" lang="en-US" sz="1800" spc="-1" strike="noStrike">
                <a:solidFill>
                  <a:srgbClr val="000000"/>
                </a:solidFill>
                <a:latin typeface="Arial"/>
                <a:ea typeface="DejaVu Sans"/>
              </a:rPr>
              <a:t>time consuming</a:t>
            </a:r>
            <a:endParaRPr b="0" lang="en-US" sz="1800" spc="-1" strike="noStrike">
              <a:latin typeface="Arial"/>
            </a:endParaRPr>
          </a:p>
        </p:txBody>
      </p:sp>
      <p:sp>
        <p:nvSpPr>
          <p:cNvPr id="145" name="CustomShape 12"/>
          <p:cNvSpPr/>
          <p:nvPr/>
        </p:nvSpPr>
        <p:spPr>
          <a:xfrm>
            <a:off x="409680" y="5312520"/>
            <a:ext cx="6248520" cy="363960"/>
          </a:xfrm>
          <a:prstGeom prst="rect">
            <a:avLst/>
          </a:prstGeom>
          <a:noFill/>
          <a:ln>
            <a:noFill/>
          </a:ln>
        </p:spPr>
        <p:style>
          <a:lnRef idx="0"/>
          <a:fillRef idx="0"/>
          <a:effectRef idx="0"/>
          <a:fontRef idx="minor"/>
        </p:style>
        <p:txBody>
          <a:bodyPr lIns="90000" rIns="90000" tIns="45000" bIns="45000">
            <a:spAutoFit/>
          </a:bodyPr>
          <a:p>
            <a:pPr marL="285840" indent="-284400">
              <a:lnSpc>
                <a:spcPct val="100000"/>
              </a:lnSpc>
              <a:buClr>
                <a:srgbClr val="000000"/>
              </a:buClr>
              <a:buFont typeface="Arial"/>
              <a:buChar char="•"/>
            </a:pPr>
            <a:r>
              <a:rPr b="0" lang="en-US" sz="1800" spc="-1" strike="noStrike">
                <a:solidFill>
                  <a:srgbClr val="000000"/>
                </a:solidFill>
                <a:latin typeface="Arial"/>
                <a:ea typeface="DejaVu Sans"/>
              </a:rPr>
              <a:t>The mesh is an </a:t>
            </a:r>
            <a:r>
              <a:rPr b="1" lang="en-US" sz="1800" spc="-1" strike="noStrike">
                <a:solidFill>
                  <a:srgbClr val="000000"/>
                </a:solidFill>
                <a:latin typeface="Arial"/>
                <a:ea typeface="DejaVu Sans"/>
              </a:rPr>
              <a:t>approximate</a:t>
            </a:r>
            <a:r>
              <a:rPr b="0" i="1" lang="en-US" sz="1800" spc="-1" strike="noStrike">
                <a:solidFill>
                  <a:srgbClr val="000000"/>
                </a:solidFill>
                <a:latin typeface="Arial"/>
                <a:ea typeface="DejaVu Sans"/>
              </a:rPr>
              <a:t> </a:t>
            </a:r>
            <a:r>
              <a:rPr b="0" lang="en-US" sz="1800" spc="-1" strike="noStrike">
                <a:solidFill>
                  <a:srgbClr val="000000"/>
                </a:solidFill>
                <a:latin typeface="Arial"/>
                <a:ea typeface="DejaVu Sans"/>
              </a:rPr>
              <a:t>geometry</a:t>
            </a:r>
            <a:endParaRPr b="0" lang="en-US" sz="1800" spc="-1" strike="noStrike">
              <a:latin typeface="Arial"/>
            </a:endParaRPr>
          </a:p>
        </p:txBody>
      </p:sp>
      <p:sp>
        <p:nvSpPr>
          <p:cNvPr id="146" name="CustomShape 13"/>
          <p:cNvSpPr/>
          <p:nvPr/>
        </p:nvSpPr>
        <p:spPr>
          <a:xfrm>
            <a:off x="7651440" y="1544400"/>
            <a:ext cx="3148200" cy="1414800"/>
          </a:xfrm>
          <a:prstGeom prst="roundRect">
            <a:avLst>
              <a:gd name="adj" fmla="val 16667"/>
            </a:avLst>
          </a:prstGeom>
          <a:noFill/>
          <a:ln w="47520">
            <a:solidFill>
              <a:schemeClr val="accent6"/>
            </a:solidFill>
          </a:ln>
        </p:spPr>
        <p:style>
          <a:lnRef idx="2">
            <a:schemeClr val="accent1">
              <a:shade val="50000"/>
            </a:schemeClr>
          </a:lnRef>
          <a:fillRef idx="1">
            <a:schemeClr val="accent1"/>
          </a:fillRef>
          <a:effectRef idx="0">
            <a:schemeClr val="accent1"/>
          </a:effectRef>
          <a:fontRef idx="minor"/>
        </p:style>
      </p:sp>
      <p:sp>
        <p:nvSpPr>
          <p:cNvPr id="147" name="CustomShape 14"/>
          <p:cNvSpPr/>
          <p:nvPr/>
        </p:nvSpPr>
        <p:spPr>
          <a:xfrm>
            <a:off x="2688840" y="176400"/>
            <a:ext cx="11422440" cy="542160"/>
          </a:xfrm>
          <a:prstGeom prst="rect">
            <a:avLst/>
          </a:prstGeom>
          <a:noFill/>
          <a:ln>
            <a:noFill/>
          </a:ln>
        </p:spPr>
        <p:style>
          <a:lnRef idx="0"/>
          <a:fillRef idx="0"/>
          <a:effectRef idx="0"/>
          <a:fontRef idx="minor"/>
        </p:style>
        <p:txBody>
          <a:bodyPr lIns="0" rIns="0" tIns="0" bIns="0" anchor="b">
            <a:noAutofit/>
          </a:bodyPr>
          <a:p>
            <a:pPr>
              <a:lnSpc>
                <a:spcPct val="90000"/>
              </a:lnSpc>
            </a:pPr>
            <a:endParaRPr b="0" lang="en-US" sz="1800" spc="-1" strike="noStrike">
              <a:latin typeface="Arial"/>
            </a:endParaRPr>
          </a:p>
          <a:p>
            <a:pPr>
              <a:lnSpc>
                <a:spcPct val="90000"/>
              </a:lnSpc>
            </a:pPr>
            <a:r>
              <a:rPr b="1" lang="en-US" sz="2000" spc="-1" strike="noStrike">
                <a:solidFill>
                  <a:srgbClr val="00549f"/>
                </a:solidFill>
                <a:latin typeface="Arial"/>
                <a:ea typeface="DejaVu Sans"/>
              </a:rPr>
              <a:t>Analysis, simulation, Modeling and Design </a:t>
            </a:r>
            <a:endParaRPr b="0" lang="en-US" sz="2000" spc="-1" strike="noStrike">
              <a:latin typeface="Arial"/>
            </a:endParaRPr>
          </a:p>
        </p:txBody>
      </p:sp>
      <p:sp>
        <p:nvSpPr>
          <p:cNvPr id="148" name="CustomShape 15"/>
          <p:cNvSpPr/>
          <p:nvPr/>
        </p:nvSpPr>
        <p:spPr>
          <a:xfrm>
            <a:off x="2129040" y="518400"/>
            <a:ext cx="372600" cy="153000"/>
          </a:xfrm>
          <a:prstGeom prst="rightArrow">
            <a:avLst>
              <a:gd name="adj1" fmla="val 50000"/>
              <a:gd name="adj2" fmla="val 50000"/>
            </a:avLst>
          </a:prstGeom>
          <a:ln/>
        </p:spPr>
        <p:style>
          <a:lnRef idx="2">
            <a:schemeClr val="accent6">
              <a:shade val="50000"/>
            </a:schemeClr>
          </a:lnRef>
          <a:fillRef idx="1">
            <a:schemeClr val="accent6"/>
          </a:fillRef>
          <a:effectRef idx="0">
            <a:schemeClr val="accent6"/>
          </a:effectRef>
          <a:fontRef idx="minor"/>
        </p:style>
      </p:sp>
      <p:sp>
        <p:nvSpPr>
          <p:cNvPr id="149" name="CustomShape 16"/>
          <p:cNvSpPr/>
          <p:nvPr/>
        </p:nvSpPr>
        <p:spPr>
          <a:xfrm>
            <a:off x="1554480" y="4572000"/>
            <a:ext cx="2207160" cy="1358640"/>
          </a:xfrm>
          <a:prstGeom prst="mathMultiply">
            <a:avLst>
              <a:gd name="adj1" fmla="val 23520"/>
            </a:avLst>
          </a:prstGeom>
          <a:solidFill>
            <a:srgbClr val="cc071e">
              <a:alpha val="50000"/>
            </a:srgbClr>
          </a:solidFill>
          <a:ln>
            <a:solidFill>
              <a:schemeClr val="accent6"/>
            </a:solidFill>
          </a:ln>
        </p:spPr>
        <p:style>
          <a:lnRef idx="2">
            <a:schemeClr val="accent1">
              <a:shade val="50000"/>
            </a:schemeClr>
          </a:lnRef>
          <a:fillRef idx="1">
            <a:schemeClr val="accent1"/>
          </a:fillRef>
          <a:effectRef idx="0">
            <a:schemeClr val="accent1"/>
          </a:effectRef>
          <a:fontRef idx="minor"/>
        </p:style>
      </p:sp>
      <p:sp>
        <p:nvSpPr>
          <p:cNvPr id="150" name="CustomShape 17"/>
          <p:cNvSpPr/>
          <p:nvPr/>
        </p:nvSpPr>
        <p:spPr>
          <a:xfrm>
            <a:off x="5913360" y="6328800"/>
            <a:ext cx="9792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2000" spc="-1" strike="noStrike">
                <a:solidFill>
                  <a:srgbClr val="00549f"/>
                </a:solidFill>
                <a:latin typeface="Arial"/>
                <a:ea typeface="DejaVu Sans"/>
              </a:rPr>
              <a:t>5</a:t>
            </a:r>
            <a:br/>
            <a:endParaRPr b="0" lang="en-US" sz="2000" spc="-1" strike="noStrike">
              <a:latin typeface="Arial"/>
            </a:endParaRPr>
          </a:p>
        </p:txBody>
      </p:sp>
      <p:sp>
        <p:nvSpPr>
          <p:cNvPr id="151" name="CustomShape 18"/>
          <p:cNvSpPr/>
          <p:nvPr/>
        </p:nvSpPr>
        <p:spPr>
          <a:xfrm>
            <a:off x="1463040" y="3713040"/>
            <a:ext cx="822240" cy="273600"/>
          </a:xfrm>
          <a:prstGeom prst="rect">
            <a:avLst/>
          </a:prstGeom>
          <a:noFill/>
          <a:ln w="12600">
            <a:solidFill>
              <a:srgbClr val="ff0000"/>
            </a:solidFill>
            <a:round/>
          </a:ln>
        </p:spPr>
        <p:style>
          <a:lnRef idx="0"/>
          <a:fillRef idx="0"/>
          <a:effectRef idx="0"/>
          <a:fontRef idx="minor"/>
        </p:style>
      </p:sp>
      <p:sp>
        <p:nvSpPr>
          <p:cNvPr id="152" name="CustomShape 19"/>
          <p:cNvSpPr/>
          <p:nvPr/>
        </p:nvSpPr>
        <p:spPr>
          <a:xfrm>
            <a:off x="383040" y="6407640"/>
            <a:ext cx="47034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900" spc="-1" strike="noStrike">
                <a:solidFill>
                  <a:srgbClr val="00549f"/>
                </a:solidFill>
                <a:latin typeface="Arial"/>
                <a:ea typeface="DejaVu Sans"/>
              </a:rPr>
              <a:t>EGU 2022 | Vienna, Austria | 23.05.2022 | Daniel Escallon</a:t>
            </a:r>
            <a:endParaRPr b="0" lang="en-US" sz="900" spc="-1" strike="noStrike">
              <a:latin typeface="Arial"/>
            </a:endParaRPr>
          </a:p>
        </p:txBody>
      </p:sp>
    </p:spTree>
  </p:cSld>
  <mc:AlternateContent>
    <mc:Choice Requires="p14">
      <p:transition spd="slow" p14:dur="2000"/>
    </mc:Choice>
    <mc:Fallback>
      <p:transition spd="slow"/>
    </mc:Fallback>
  </mc:AlternateContent>
  <p:timing>
    <p:tnLst>
      <p:par>
        <p:cTn id="60" dur="indefinite" restart="never" nodeType="tmRoot">
          <p:childTnLst>
            <p:seq>
              <p:cTn id="61" dur="indefinite" nodeType="mainSeq">
                <p:childTnLst>
                  <p:par>
                    <p:cTn id="62" fill="hold">
                      <p:stCondLst>
                        <p:cond delay="indefinite"/>
                      </p:stCondLst>
                      <p:childTnLst>
                        <p:par>
                          <p:cTn id="63" fill="hold">
                            <p:stCondLst>
                              <p:cond delay="0"/>
                            </p:stCondLst>
                            <p:childTnLst>
                              <p:par>
                                <p:cTn id="64" nodeType="clickEffect" fill="hold" presetClass="entr" presetID="1">
                                  <p:stCondLst>
                                    <p:cond delay="0"/>
                                  </p:stCondLst>
                                  <p:childTnLst>
                                    <p:set>
                                      <p:cBhvr>
                                        <p:cTn id="65" dur="1" fill="hold">
                                          <p:stCondLst>
                                            <p:cond delay="0"/>
                                          </p:stCondLst>
                                        </p:cTn>
                                        <p:tgtEl>
                                          <p:spTgt spid="13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nodeType="clickEffect" fill="hold" presetClass="entr" presetID="1">
                                  <p:stCondLst>
                                    <p:cond delay="0"/>
                                  </p:stCondLst>
                                  <p:childTnLst>
                                    <p:set>
                                      <p:cBhvr>
                                        <p:cTn id="69" dur="1" fill="hold">
                                          <p:stCondLst>
                                            <p:cond delay="0"/>
                                          </p:stCondLst>
                                        </p:cTn>
                                        <p:tgtEl>
                                          <p:spTgt spid="13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nodeType="clickEffect" fill="hold" presetClass="entr" presetID="1">
                                  <p:stCondLst>
                                    <p:cond delay="0"/>
                                  </p:stCondLst>
                                  <p:childTnLst>
                                    <p:set>
                                      <p:cBhvr>
                                        <p:cTn id="73" dur="1" fill="hold">
                                          <p:stCondLst>
                                            <p:cond delay="0"/>
                                          </p:stCondLst>
                                        </p:cTn>
                                        <p:tgtEl>
                                          <p:spTgt spid="138"/>
                                        </p:tgtEl>
                                        <p:attrNameLst>
                                          <p:attrName>style.visibility</p:attrName>
                                        </p:attrNameLst>
                                      </p:cBhvr>
                                      <p:to>
                                        <p:strVal val="visible"/>
                                      </p:to>
                                    </p:set>
                                  </p:childTnLst>
                                </p:cTn>
                              </p:par>
                              <p:par>
                                <p:cTn id="74" nodeType="withEffect" fill="hold" presetClass="entr" presetID="1">
                                  <p:stCondLst>
                                    <p:cond delay="0"/>
                                  </p:stCondLst>
                                  <p:childTnLst>
                                    <p:set>
                                      <p:cBhvr>
                                        <p:cTn id="75" dur="1" fill="hold">
                                          <p:stCondLst>
                                            <p:cond delay="0"/>
                                          </p:stCondLst>
                                        </p:cTn>
                                        <p:tgtEl>
                                          <p:spTgt spid="133"/>
                                        </p:tgtEl>
                                        <p:attrNameLst>
                                          <p:attrName>style.visibility</p:attrName>
                                        </p:attrNameLst>
                                      </p:cBhvr>
                                      <p:to>
                                        <p:strVal val="visible"/>
                                      </p:to>
                                    </p:set>
                                  </p:childTnLst>
                                </p:cTn>
                              </p:par>
                              <p:par>
                                <p:cTn id="76" nodeType="withEffect" fill="hold" presetClass="entr" presetID="1">
                                  <p:stCondLst>
                                    <p:cond delay="0"/>
                                  </p:stCondLst>
                                  <p:childTnLst>
                                    <p:set>
                                      <p:cBhvr>
                                        <p:cTn id="77" dur="1" fill="hold">
                                          <p:stCondLst>
                                            <p:cond delay="0"/>
                                          </p:stCondLst>
                                        </p:cTn>
                                        <p:tgtEl>
                                          <p:spTgt spid="140"/>
                                        </p:tgtEl>
                                        <p:attrNameLst>
                                          <p:attrName>style.visibility</p:attrName>
                                        </p:attrNameLst>
                                      </p:cBhvr>
                                      <p:to>
                                        <p:strVal val="visible"/>
                                      </p:to>
                                    </p:set>
                                  </p:childTnLst>
                                </p:cTn>
                              </p:par>
                              <p:par>
                                <p:cTn id="78" nodeType="withEffect" fill="hold" presetClass="entr" presetID="1">
                                  <p:stCondLst>
                                    <p:cond delay="0"/>
                                  </p:stCondLst>
                                  <p:childTnLst>
                                    <p:set>
                                      <p:cBhvr>
                                        <p:cTn id="79" dur="1" fill="hold">
                                          <p:stCondLst>
                                            <p:cond delay="0"/>
                                          </p:stCondLst>
                                        </p:cTn>
                                        <p:tgtEl>
                                          <p:spTgt spid="139"/>
                                        </p:tgtEl>
                                        <p:attrNameLst>
                                          <p:attrName>style.visibility</p:attrName>
                                        </p:attrNameLst>
                                      </p:cBhvr>
                                      <p:to>
                                        <p:strVal val="visible"/>
                                      </p:to>
                                    </p:set>
                                  </p:childTnLst>
                                </p:cTn>
                              </p:par>
                              <p:par>
                                <p:cTn id="80" nodeType="withEffect" fill="hold" presetClass="entr" presetID="1">
                                  <p:stCondLst>
                                    <p:cond delay="0"/>
                                  </p:stCondLst>
                                  <p:childTnLst>
                                    <p:set>
                                      <p:cBhvr>
                                        <p:cTn id="81" dur="1" fill="hold">
                                          <p:stCondLst>
                                            <p:cond delay="0"/>
                                          </p:stCondLst>
                                        </p:cTn>
                                        <p:tgtEl>
                                          <p:spTgt spid="14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nodeType="clickEffect" fill="hold" presetClass="entr" presetID="1">
                                  <p:stCondLst>
                                    <p:cond delay="0"/>
                                  </p:stCondLst>
                                  <p:childTnLst>
                                    <p:set>
                                      <p:cBhvr>
                                        <p:cTn id="85" dur="1" fill="hold">
                                          <p:stCondLst>
                                            <p:cond delay="0"/>
                                          </p:stCondLst>
                                        </p:cTn>
                                        <p:tgtEl>
                                          <p:spTgt spid="14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nodeType="clickEffect" fill="hold" presetClass="entr" presetID="1">
                                  <p:stCondLst>
                                    <p:cond delay="0"/>
                                  </p:stCondLst>
                                  <p:childTnLst>
                                    <p:set>
                                      <p:cBhvr>
                                        <p:cTn id="89" dur="1" fill="hold">
                                          <p:stCondLst>
                                            <p:cond delay="0"/>
                                          </p:stCondLst>
                                        </p:cTn>
                                        <p:tgtEl>
                                          <p:spTgt spid="14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nodeType="clickEffect" fill="hold" presetClass="entr" presetID="1">
                                  <p:stCondLst>
                                    <p:cond delay="0"/>
                                  </p:stCondLst>
                                  <p:childTnLst>
                                    <p:set>
                                      <p:cBhvr>
                                        <p:cTn id="93" dur="1" fill="hold">
                                          <p:stCondLst>
                                            <p:cond delay="0"/>
                                          </p:stCondLst>
                                        </p:cTn>
                                        <p:tgtEl>
                                          <p:spTgt spid="14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nodeType="clickEffect" fill="hold" presetClass="entr" presetID="1">
                                  <p:stCondLst>
                                    <p:cond delay="0"/>
                                  </p:stCondLst>
                                  <p:childTnLst>
                                    <p:set>
                                      <p:cBhvr>
                                        <p:cTn id="97" dur="1" fill="hold">
                                          <p:stCondLst>
                                            <p:cond delay="0"/>
                                          </p:stCondLst>
                                        </p:cTn>
                                        <p:tgtEl>
                                          <p:spTgt spid="14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nodeType="clickEffect" fill="hold" presetClass="entr" presetID="1">
                                  <p:stCondLst>
                                    <p:cond delay="0"/>
                                  </p:stCondLst>
                                  <p:childTnLst>
                                    <p:set>
                                      <p:cBhvr>
                                        <p:cTn id="101" dur="1" fill="hold">
                                          <p:stCondLst>
                                            <p:cond delay="0"/>
                                          </p:stCondLst>
                                        </p:cTn>
                                        <p:tgtEl>
                                          <p:spTgt spid="146"/>
                                        </p:tgtEl>
                                        <p:attrNameLst>
                                          <p:attrName>style.visibility</p:attrName>
                                        </p:attrNameLst>
                                      </p:cBhvr>
                                      <p:to>
                                        <p:strVal val="visible"/>
                                      </p:to>
                                    </p:set>
                                  </p:childTnLst>
                                </p:cTn>
                              </p:par>
                              <p:par>
                                <p:cTn id="102" nodeType="withEffect" fill="hold" presetClass="entr" presetID="1">
                                  <p:stCondLst>
                                    <p:cond delay="0"/>
                                  </p:stCondLst>
                                  <p:childTnLst>
                                    <p:set>
                                      <p:cBhvr>
                                        <p:cTn id="103" dur="1" fill="hold">
                                          <p:stCondLst>
                                            <p:cond delay="0"/>
                                          </p:stCondLst>
                                        </p:cTn>
                                        <p:tgtEl>
                                          <p:spTgt spid="149"/>
                                        </p:tgtEl>
                                        <p:attrNameLst>
                                          <p:attrName>style.visibility</p:attrName>
                                        </p:attrNameLst>
                                      </p:cBhvr>
                                      <p:to>
                                        <p:strVal val="visible"/>
                                      </p:to>
                                    </p:set>
                                  </p:childTnLst>
                                </p:cTn>
                              </p:par>
                              <p:par>
                                <p:cTn id="104" nodeType="withEffect" fill="hold" presetClass="entr" presetID="1">
                                  <p:stCondLst>
                                    <p:cond delay="0"/>
                                  </p:stCondLst>
                                  <p:childTnLst>
                                    <p:set>
                                      <p:cBhvr>
                                        <p:cTn id="105" dur="1" fill="hold">
                                          <p:stCondLst>
                                            <p:cond delay="0"/>
                                          </p:stCondLst>
                                        </p:cTn>
                                        <p:tgtEl>
                                          <p:spTgt spid="148"/>
                                        </p:tgtEl>
                                        <p:attrNameLst>
                                          <p:attrName>style.visibility</p:attrName>
                                        </p:attrNameLst>
                                      </p:cBhvr>
                                      <p:to>
                                        <p:strVal val="visible"/>
                                      </p:to>
                                    </p:set>
                                  </p:childTnLst>
                                </p:cTn>
                              </p:par>
                              <p:par>
                                <p:cTn id="106" nodeType="withEffect" fill="hold" presetClass="entr" presetID="1">
                                  <p:stCondLst>
                                    <p:cond delay="0"/>
                                  </p:stCondLst>
                                  <p:childTnLst>
                                    <p:set>
                                      <p:cBhvr>
                                        <p:cTn id="107" dur="1" fill="hold">
                                          <p:stCondLst>
                                            <p:cond delay="0"/>
                                          </p:stCondLst>
                                        </p:cTn>
                                        <p:tgtEl>
                                          <p:spTgt spid="14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nodeType="clickEffect" fill="hold" presetClass="entr" presetID="1">
                                  <p:stCondLst>
                                    <p:cond delay="0"/>
                                  </p:stCondLst>
                                  <p:childTnLst>
                                    <p:set>
                                      <p:cBhvr>
                                        <p:cTn id="111"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 name="Imagen 25" descr=""/>
          <p:cNvPicPr/>
          <p:nvPr/>
        </p:nvPicPr>
        <p:blipFill>
          <a:blip r:embed="rId1"/>
          <a:stretch/>
        </p:blipFill>
        <p:spPr>
          <a:xfrm>
            <a:off x="8469720" y="2647080"/>
            <a:ext cx="3720600" cy="2790360"/>
          </a:xfrm>
          <a:prstGeom prst="rect">
            <a:avLst/>
          </a:prstGeom>
          <a:ln>
            <a:noFill/>
          </a:ln>
        </p:spPr>
      </p:pic>
      <p:pic>
        <p:nvPicPr>
          <p:cNvPr id="154" name="Imagen 27_0" descr=""/>
          <p:cNvPicPr/>
          <p:nvPr/>
        </p:nvPicPr>
        <p:blipFill>
          <a:blip r:embed="rId2"/>
          <a:stretch/>
        </p:blipFill>
        <p:spPr>
          <a:xfrm>
            <a:off x="5524200" y="2865960"/>
            <a:ext cx="3369240" cy="2526480"/>
          </a:xfrm>
          <a:prstGeom prst="rect">
            <a:avLst/>
          </a:prstGeom>
          <a:ln>
            <a:noFill/>
          </a:ln>
        </p:spPr>
      </p:pic>
      <p:sp>
        <p:nvSpPr>
          <p:cNvPr id="155" name="CustomShape 1"/>
          <p:cNvSpPr/>
          <p:nvPr/>
        </p:nvSpPr>
        <p:spPr>
          <a:xfrm>
            <a:off x="384120" y="201600"/>
            <a:ext cx="11422440" cy="542160"/>
          </a:xfrm>
          <a:prstGeom prst="rect">
            <a:avLst/>
          </a:prstGeom>
          <a:noFill/>
          <a:ln>
            <a:noFill/>
          </a:ln>
        </p:spPr>
        <p:style>
          <a:lnRef idx="0"/>
          <a:fillRef idx="0"/>
          <a:effectRef idx="0"/>
          <a:fontRef idx="minor"/>
        </p:style>
        <p:txBody>
          <a:bodyPr lIns="0" rIns="0" tIns="0" bIns="0" anchor="b">
            <a:noAutofit/>
          </a:bodyPr>
          <a:p>
            <a:pPr>
              <a:lnSpc>
                <a:spcPct val="90000"/>
              </a:lnSpc>
            </a:pPr>
            <a:r>
              <a:rPr b="1" lang="en-US" sz="2000" spc="-1" strike="noStrike">
                <a:solidFill>
                  <a:srgbClr val="00549f"/>
                </a:solidFill>
                <a:latin typeface="Arial"/>
                <a:ea typeface="DejaVu Sans"/>
              </a:rPr>
              <a:t>FEM mesh vs IGA mesh</a:t>
            </a:r>
            <a:endParaRPr b="0" lang="en-US" sz="2000" spc="-1" strike="noStrike">
              <a:latin typeface="Arial"/>
            </a:endParaRPr>
          </a:p>
        </p:txBody>
      </p:sp>
      <p:sp>
        <p:nvSpPr>
          <p:cNvPr id="156" name="CustomShape 2"/>
          <p:cNvSpPr/>
          <p:nvPr/>
        </p:nvSpPr>
        <p:spPr>
          <a:xfrm>
            <a:off x="393120" y="1234440"/>
            <a:ext cx="4624920" cy="9126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000000"/>
                </a:solidFill>
                <a:latin typeface="Arial"/>
                <a:ea typeface="DejaVu Sans"/>
              </a:rPr>
              <a:t>Finite Element Method (FEM)</a:t>
            </a:r>
            <a:endParaRPr b="0" lang="en-US" sz="1800" spc="-1" strike="noStrike">
              <a:latin typeface="Arial"/>
            </a:endParaRPr>
          </a:p>
          <a:p>
            <a:pPr marL="285840" indent="-284400">
              <a:lnSpc>
                <a:spcPct val="100000"/>
              </a:lnSpc>
              <a:buClr>
                <a:srgbClr val="000000"/>
              </a:buClr>
              <a:buFont typeface="Arial"/>
              <a:buChar char="•"/>
            </a:pPr>
            <a:r>
              <a:rPr b="0" lang="en-US" sz="1800" spc="-1" strike="noStrike">
                <a:solidFill>
                  <a:srgbClr val="000000"/>
                </a:solidFill>
                <a:latin typeface="Arial"/>
                <a:ea typeface="DejaVu Sans"/>
              </a:rPr>
              <a:t>Simple elements (triangles, tetrahedra…)</a:t>
            </a:r>
            <a:endParaRPr b="0" lang="en-US" sz="1800" spc="-1" strike="noStrike">
              <a:latin typeface="Arial"/>
            </a:endParaRPr>
          </a:p>
          <a:p>
            <a:pPr marL="285840" indent="-284400">
              <a:lnSpc>
                <a:spcPct val="100000"/>
              </a:lnSpc>
              <a:buClr>
                <a:srgbClr val="000000"/>
              </a:buClr>
              <a:buFont typeface="Arial"/>
              <a:buChar char="•"/>
            </a:pPr>
            <a:r>
              <a:rPr b="0" lang="en-US" sz="1800" spc="-1" strike="noStrike">
                <a:solidFill>
                  <a:srgbClr val="000000"/>
                </a:solidFill>
                <a:latin typeface="Arial"/>
                <a:ea typeface="DejaVu Sans"/>
              </a:rPr>
              <a:t>Geometry approximation</a:t>
            </a:r>
            <a:endParaRPr b="0" lang="en-US" sz="1800" spc="-1" strike="noStrike">
              <a:latin typeface="Arial"/>
            </a:endParaRPr>
          </a:p>
        </p:txBody>
      </p:sp>
      <p:sp>
        <p:nvSpPr>
          <p:cNvPr id="157" name="CustomShape 3"/>
          <p:cNvSpPr/>
          <p:nvPr/>
        </p:nvSpPr>
        <p:spPr>
          <a:xfrm>
            <a:off x="6118200" y="1234440"/>
            <a:ext cx="4120560" cy="9126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000000"/>
                </a:solidFill>
                <a:latin typeface="Arial"/>
                <a:ea typeface="DejaVu Sans"/>
              </a:rPr>
              <a:t>Isogeometric Analysis (IGA)</a:t>
            </a:r>
            <a:endParaRPr b="0" lang="en-US" sz="1800" spc="-1" strike="noStrike">
              <a:latin typeface="Arial"/>
            </a:endParaRPr>
          </a:p>
          <a:p>
            <a:pPr marL="285840" indent="-284400">
              <a:lnSpc>
                <a:spcPct val="100000"/>
              </a:lnSpc>
              <a:buClr>
                <a:srgbClr val="000000"/>
              </a:buClr>
              <a:buFont typeface="Arial"/>
              <a:buChar char="•"/>
            </a:pPr>
            <a:r>
              <a:rPr b="0" lang="en-US" sz="1800" spc="-1" strike="noStrike">
                <a:solidFill>
                  <a:srgbClr val="000000"/>
                </a:solidFill>
                <a:latin typeface="Arial"/>
                <a:ea typeface="DejaVu Sans"/>
              </a:rPr>
              <a:t>Geometry map (splines, NURBS,…)</a:t>
            </a:r>
            <a:endParaRPr b="0" lang="en-US" sz="1800" spc="-1" strike="noStrike">
              <a:latin typeface="Arial"/>
            </a:endParaRPr>
          </a:p>
          <a:p>
            <a:pPr marL="285840" indent="-284400">
              <a:lnSpc>
                <a:spcPct val="100000"/>
              </a:lnSpc>
              <a:buClr>
                <a:srgbClr val="000000"/>
              </a:buClr>
              <a:buFont typeface="Arial"/>
              <a:buChar char="•"/>
            </a:pPr>
            <a:r>
              <a:rPr b="0" lang="en-US" sz="1800" spc="-1" strike="noStrike">
                <a:solidFill>
                  <a:srgbClr val="000000"/>
                </a:solidFill>
                <a:latin typeface="Arial"/>
                <a:ea typeface="DejaVu Sans"/>
              </a:rPr>
              <a:t>Use exact CAD geometry</a:t>
            </a:r>
            <a:endParaRPr b="0" lang="en-US" sz="1800" spc="-1" strike="noStrike">
              <a:latin typeface="Arial"/>
            </a:endParaRPr>
          </a:p>
        </p:txBody>
      </p:sp>
      <p:sp>
        <p:nvSpPr>
          <p:cNvPr id="158" name="CustomShape 4"/>
          <p:cNvSpPr/>
          <p:nvPr/>
        </p:nvSpPr>
        <p:spPr>
          <a:xfrm>
            <a:off x="8664120" y="3729600"/>
            <a:ext cx="598680" cy="155520"/>
          </a:xfrm>
          <a:prstGeom prst="rightArrow">
            <a:avLst>
              <a:gd name="adj1" fmla="val 50000"/>
              <a:gd name="adj2" fmla="val 50000"/>
            </a:avLst>
          </a:prstGeom>
          <a:ln/>
        </p:spPr>
        <p:style>
          <a:lnRef idx="2">
            <a:schemeClr val="accent6">
              <a:shade val="50000"/>
            </a:schemeClr>
          </a:lnRef>
          <a:fillRef idx="1">
            <a:schemeClr val="accent6"/>
          </a:fillRef>
          <a:effectRef idx="0">
            <a:schemeClr val="accent6"/>
          </a:effectRef>
          <a:fontRef idx="minor"/>
        </p:style>
      </p:sp>
      <p:sp>
        <p:nvSpPr>
          <p:cNvPr id="159" name="CustomShape 5"/>
          <p:cNvSpPr/>
          <p:nvPr/>
        </p:nvSpPr>
        <p:spPr>
          <a:xfrm>
            <a:off x="8515080" y="3429000"/>
            <a:ext cx="896400" cy="2570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100" spc="-1" strike="noStrike">
                <a:solidFill>
                  <a:srgbClr val="000000"/>
                </a:solidFill>
                <a:latin typeface="Arial"/>
                <a:ea typeface="DejaVu Sans"/>
              </a:rPr>
              <a:t>Refinement</a:t>
            </a:r>
            <a:endParaRPr b="0" lang="en-US" sz="1100" spc="-1" strike="noStrike">
              <a:latin typeface="Arial"/>
            </a:endParaRPr>
          </a:p>
        </p:txBody>
      </p:sp>
      <p:pic>
        <p:nvPicPr>
          <p:cNvPr id="160" name="Imagen 21_0" descr=""/>
          <p:cNvPicPr/>
          <p:nvPr/>
        </p:nvPicPr>
        <p:blipFill>
          <a:blip r:embed="rId3"/>
          <a:stretch/>
        </p:blipFill>
        <p:spPr>
          <a:xfrm>
            <a:off x="3051720" y="2929320"/>
            <a:ext cx="2484000" cy="2399760"/>
          </a:xfrm>
          <a:prstGeom prst="rect">
            <a:avLst/>
          </a:prstGeom>
          <a:ln>
            <a:noFill/>
          </a:ln>
        </p:spPr>
      </p:pic>
      <p:pic>
        <p:nvPicPr>
          <p:cNvPr id="161" name="Imagen 23_1" descr=""/>
          <p:cNvPicPr/>
          <p:nvPr/>
        </p:nvPicPr>
        <p:blipFill>
          <a:blip r:embed="rId4"/>
          <a:stretch/>
        </p:blipFill>
        <p:spPr>
          <a:xfrm>
            <a:off x="212040" y="2767680"/>
            <a:ext cx="2566080" cy="2526480"/>
          </a:xfrm>
          <a:prstGeom prst="rect">
            <a:avLst/>
          </a:prstGeom>
          <a:ln>
            <a:noFill/>
          </a:ln>
        </p:spPr>
      </p:pic>
      <p:sp>
        <p:nvSpPr>
          <p:cNvPr id="162" name="CustomShape 6"/>
          <p:cNvSpPr/>
          <p:nvPr/>
        </p:nvSpPr>
        <p:spPr>
          <a:xfrm>
            <a:off x="2870640" y="3682080"/>
            <a:ext cx="598680" cy="155520"/>
          </a:xfrm>
          <a:prstGeom prst="rightArrow">
            <a:avLst>
              <a:gd name="adj1" fmla="val 50000"/>
              <a:gd name="adj2" fmla="val 50000"/>
            </a:avLst>
          </a:prstGeom>
          <a:ln/>
        </p:spPr>
        <p:style>
          <a:lnRef idx="2">
            <a:schemeClr val="accent6">
              <a:shade val="50000"/>
            </a:schemeClr>
          </a:lnRef>
          <a:fillRef idx="1">
            <a:schemeClr val="accent6"/>
          </a:fillRef>
          <a:effectRef idx="0">
            <a:schemeClr val="accent6"/>
          </a:effectRef>
          <a:fontRef idx="minor"/>
        </p:style>
      </p:sp>
      <p:sp>
        <p:nvSpPr>
          <p:cNvPr id="163" name="CustomShape 7"/>
          <p:cNvSpPr/>
          <p:nvPr/>
        </p:nvSpPr>
        <p:spPr>
          <a:xfrm>
            <a:off x="2672280" y="3368880"/>
            <a:ext cx="896400" cy="2570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100" spc="-1" strike="noStrike">
                <a:solidFill>
                  <a:srgbClr val="000000"/>
                </a:solidFill>
                <a:latin typeface="Arial"/>
                <a:ea typeface="DejaVu Sans"/>
              </a:rPr>
              <a:t>Refinement</a:t>
            </a:r>
            <a:endParaRPr b="0" lang="en-US" sz="1100" spc="-1" strike="noStrike">
              <a:latin typeface="Arial"/>
            </a:endParaRPr>
          </a:p>
        </p:txBody>
      </p:sp>
      <p:sp>
        <p:nvSpPr>
          <p:cNvPr id="164" name="CustomShape 8"/>
          <p:cNvSpPr/>
          <p:nvPr/>
        </p:nvSpPr>
        <p:spPr>
          <a:xfrm>
            <a:off x="5913360" y="6328800"/>
            <a:ext cx="9792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2000" spc="-1" strike="noStrike">
                <a:solidFill>
                  <a:srgbClr val="00549f"/>
                </a:solidFill>
                <a:latin typeface="Arial"/>
                <a:ea typeface="DejaVu Sans"/>
              </a:rPr>
              <a:t>6</a:t>
            </a:r>
            <a:br/>
            <a:endParaRPr b="0" lang="en-US" sz="2000" spc="-1" strike="noStrike">
              <a:latin typeface="Arial"/>
            </a:endParaRPr>
          </a:p>
        </p:txBody>
      </p:sp>
      <p:sp>
        <p:nvSpPr>
          <p:cNvPr id="165" name="CustomShape 9"/>
          <p:cNvSpPr/>
          <p:nvPr/>
        </p:nvSpPr>
        <p:spPr>
          <a:xfrm>
            <a:off x="383040" y="6407640"/>
            <a:ext cx="47034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900" spc="-1" strike="noStrike">
                <a:solidFill>
                  <a:srgbClr val="00549f"/>
                </a:solidFill>
                <a:latin typeface="Arial"/>
                <a:ea typeface="DejaVu Sans"/>
              </a:rPr>
              <a:t>EGU 2022 | Vienna, Austria | 23.05.2022 | Daniel Escallon</a:t>
            </a:r>
            <a:endParaRPr b="0" lang="en-US" sz="900" spc="-1" strike="noStrike">
              <a:latin typeface="Arial"/>
            </a:endParaRPr>
          </a:p>
        </p:txBody>
      </p:sp>
    </p:spTree>
  </p:cSld>
  <mc:AlternateContent>
    <mc:Choice Requires="p14">
      <p:transition spd="slow" p14:dur="2000"/>
    </mc:Choice>
    <mc:Fallback>
      <p:transition spd="slow"/>
    </mc:Fallback>
  </mc:AlternateContent>
  <p:timing>
    <p:tnLst>
      <p:par>
        <p:cTn id="112" dur="indefinite" restart="never" nodeType="tmRoot">
          <p:childTnLst>
            <p:seq>
              <p:cTn id="113" dur="indefinite" nodeType="mainSeq">
                <p:childTnLst>
                  <p:par>
                    <p:cTn id="114" fill="hold">
                      <p:stCondLst>
                        <p:cond delay="indefinite"/>
                      </p:stCondLst>
                      <p:childTnLst>
                        <p:par>
                          <p:cTn id="115" fill="hold">
                            <p:stCondLst>
                              <p:cond delay="0"/>
                            </p:stCondLst>
                            <p:childTnLst>
                              <p:par>
                                <p:cTn id="116" nodeType="clickEffect" fill="hold" presetClass="entr" presetID="1">
                                  <p:stCondLst>
                                    <p:cond delay="0"/>
                                  </p:stCondLst>
                                  <p:childTnLst>
                                    <p:set>
                                      <p:cBhvr>
                                        <p:cTn id="117" dur="1" fill="hold">
                                          <p:stCondLst>
                                            <p:cond delay="0"/>
                                          </p:stCondLst>
                                        </p:cTn>
                                        <p:tgtEl>
                                          <p:spTgt spid="157"/>
                                        </p:tgtEl>
                                        <p:attrNameLst>
                                          <p:attrName>style.visibility</p:attrName>
                                        </p:attrNameLst>
                                      </p:cBhvr>
                                      <p:to>
                                        <p:strVal val="visible"/>
                                      </p:to>
                                    </p:set>
                                  </p:childTnLst>
                                </p:cTn>
                              </p:par>
                              <p:par>
                                <p:cTn id="118" nodeType="withEffect" fill="hold" presetClass="entr" presetID="1">
                                  <p:stCondLst>
                                    <p:cond delay="0"/>
                                  </p:stCondLst>
                                  <p:childTnLst>
                                    <p:set>
                                      <p:cBhvr>
                                        <p:cTn id="119" dur="1" fill="hold">
                                          <p:stCondLst>
                                            <p:cond delay="0"/>
                                          </p:stCondLst>
                                        </p:cTn>
                                        <p:tgtEl>
                                          <p:spTgt spid="154"/>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nodeType="clickEffect" fill="hold" presetClass="entr" presetID="1">
                                  <p:stCondLst>
                                    <p:cond delay="0"/>
                                  </p:stCondLst>
                                  <p:childTnLst>
                                    <p:set>
                                      <p:cBhvr>
                                        <p:cTn id="123" dur="1" fill="hold">
                                          <p:stCondLst>
                                            <p:cond delay="0"/>
                                          </p:stCondLst>
                                        </p:cTn>
                                        <p:tgtEl>
                                          <p:spTgt spid="162"/>
                                        </p:tgtEl>
                                        <p:attrNameLst>
                                          <p:attrName>style.visibility</p:attrName>
                                        </p:attrNameLst>
                                      </p:cBhvr>
                                      <p:to>
                                        <p:strVal val="visible"/>
                                      </p:to>
                                    </p:set>
                                  </p:childTnLst>
                                </p:cTn>
                              </p:par>
                              <p:par>
                                <p:cTn id="124" nodeType="withEffect" fill="hold" presetClass="entr" presetID="1">
                                  <p:stCondLst>
                                    <p:cond delay="0"/>
                                  </p:stCondLst>
                                  <p:childTnLst>
                                    <p:set>
                                      <p:cBhvr>
                                        <p:cTn id="125" dur="1" fill="hold">
                                          <p:stCondLst>
                                            <p:cond delay="0"/>
                                          </p:stCondLst>
                                        </p:cTn>
                                        <p:tgtEl>
                                          <p:spTgt spid="163"/>
                                        </p:tgtEl>
                                        <p:attrNameLst>
                                          <p:attrName>style.visibility</p:attrName>
                                        </p:attrNameLst>
                                      </p:cBhvr>
                                      <p:to>
                                        <p:strVal val="visible"/>
                                      </p:to>
                                    </p:set>
                                  </p:childTnLst>
                                </p:cTn>
                              </p:par>
                              <p:par>
                                <p:cTn id="126" nodeType="withEffect" fill="hold" presetClass="entr" presetID="1">
                                  <p:stCondLst>
                                    <p:cond delay="0"/>
                                  </p:stCondLst>
                                  <p:childTnLst>
                                    <p:set>
                                      <p:cBhvr>
                                        <p:cTn id="127" dur="1" fill="hold">
                                          <p:stCondLst>
                                            <p:cond delay="0"/>
                                          </p:stCondLst>
                                        </p:cTn>
                                        <p:tgtEl>
                                          <p:spTgt spid="159"/>
                                        </p:tgtEl>
                                        <p:attrNameLst>
                                          <p:attrName>style.visibility</p:attrName>
                                        </p:attrNameLst>
                                      </p:cBhvr>
                                      <p:to>
                                        <p:strVal val="visible"/>
                                      </p:to>
                                    </p:set>
                                  </p:childTnLst>
                                </p:cTn>
                              </p:par>
                              <p:par>
                                <p:cTn id="128" nodeType="withEffect" fill="hold" presetClass="entr" presetID="1">
                                  <p:stCondLst>
                                    <p:cond delay="0"/>
                                  </p:stCondLst>
                                  <p:childTnLst>
                                    <p:set>
                                      <p:cBhvr>
                                        <p:cTn id="129" dur="1" fill="hold">
                                          <p:stCondLst>
                                            <p:cond delay="0"/>
                                          </p:stCondLst>
                                        </p:cTn>
                                        <p:tgtEl>
                                          <p:spTgt spid="158"/>
                                        </p:tgtEl>
                                        <p:attrNameLst>
                                          <p:attrName>style.visibility</p:attrName>
                                        </p:attrNameLst>
                                      </p:cBhvr>
                                      <p:to>
                                        <p:strVal val="visible"/>
                                      </p:to>
                                    </p:set>
                                  </p:childTnLst>
                                </p:cTn>
                              </p:par>
                              <p:par>
                                <p:cTn id="130" nodeType="withEffect" fill="hold" presetClass="entr" presetID="1">
                                  <p:stCondLst>
                                    <p:cond delay="0"/>
                                  </p:stCondLst>
                                  <p:childTnLst>
                                    <p:set>
                                      <p:cBhvr>
                                        <p:cTn id="131" dur="1" fill="hold">
                                          <p:stCondLst>
                                            <p:cond delay="0"/>
                                          </p:stCondLst>
                                        </p:cTn>
                                        <p:tgtEl>
                                          <p:spTgt spid="160"/>
                                        </p:tgtEl>
                                        <p:attrNameLst>
                                          <p:attrName>style.visibility</p:attrName>
                                        </p:attrNameLst>
                                      </p:cBhvr>
                                      <p:to>
                                        <p:strVal val="visible"/>
                                      </p:to>
                                    </p:set>
                                  </p:childTnLst>
                                </p:cTn>
                              </p:par>
                              <p:par>
                                <p:cTn id="132" nodeType="withEffect" fill="hold" presetClass="entr" presetID="1">
                                  <p:stCondLst>
                                    <p:cond delay="0"/>
                                  </p:stCondLst>
                                  <p:childTnLst>
                                    <p:set>
                                      <p:cBhvr>
                                        <p:cTn id="133"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384120" y="201600"/>
            <a:ext cx="11422440" cy="542160"/>
          </a:xfrm>
          <a:prstGeom prst="rect">
            <a:avLst/>
          </a:prstGeom>
          <a:noFill/>
          <a:ln>
            <a:noFill/>
          </a:ln>
        </p:spPr>
        <p:style>
          <a:lnRef idx="0"/>
          <a:fillRef idx="0"/>
          <a:effectRef idx="0"/>
          <a:fontRef idx="minor"/>
        </p:style>
        <p:txBody>
          <a:bodyPr lIns="0" rIns="0" tIns="0" bIns="0" anchor="b">
            <a:noAutofit/>
          </a:bodyPr>
          <a:p>
            <a:pPr>
              <a:lnSpc>
                <a:spcPct val="90000"/>
              </a:lnSpc>
            </a:pPr>
            <a:r>
              <a:rPr b="1" lang="en-US" sz="2000" spc="-1" strike="noStrike">
                <a:solidFill>
                  <a:srgbClr val="00549f"/>
                </a:solidFill>
                <a:latin typeface="Arial"/>
                <a:ea typeface="DejaVu Sans"/>
              </a:rPr>
              <a:t>pyGeoIGA: </a:t>
            </a:r>
            <a:r>
              <a:rPr b="0" lang="en-US" sz="2000" spc="-1" strike="noStrike">
                <a:solidFill>
                  <a:srgbClr val="00549f"/>
                </a:solidFill>
                <a:latin typeface="Arial"/>
                <a:ea typeface="DejaVu Sans"/>
              </a:rPr>
              <a:t>Open-source</a:t>
            </a:r>
            <a:r>
              <a:rPr b="1" lang="en-US" sz="2000" spc="-1" strike="noStrike">
                <a:solidFill>
                  <a:srgbClr val="00549f"/>
                </a:solidFill>
                <a:latin typeface="Arial"/>
                <a:ea typeface="DejaVu Sans"/>
              </a:rPr>
              <a:t> </a:t>
            </a:r>
            <a:r>
              <a:rPr b="0" lang="de-DE" sz="2000" spc="-1" strike="noStrike">
                <a:solidFill>
                  <a:srgbClr val="00549f"/>
                </a:solidFill>
                <a:latin typeface="Arial"/>
                <a:ea typeface="DejaVu Sans"/>
              </a:rPr>
              <a:t>IGA Multi-patch implementation in python </a:t>
            </a:r>
            <a:endParaRPr b="0" lang="en-US" sz="2000" spc="-1" strike="noStrike">
              <a:latin typeface="Arial"/>
            </a:endParaRPr>
          </a:p>
        </p:txBody>
      </p:sp>
      <p:pic>
        <p:nvPicPr>
          <p:cNvPr id="167" name="Imagen 6_3" descr=""/>
          <p:cNvPicPr/>
          <p:nvPr/>
        </p:nvPicPr>
        <p:blipFill>
          <a:blip r:embed="rId1"/>
          <a:stretch/>
        </p:blipFill>
        <p:spPr>
          <a:xfrm>
            <a:off x="203760" y="1671120"/>
            <a:ext cx="4264560" cy="4232160"/>
          </a:xfrm>
          <a:prstGeom prst="rect">
            <a:avLst/>
          </a:prstGeom>
          <a:ln>
            <a:noFill/>
          </a:ln>
        </p:spPr>
      </p:pic>
      <p:sp>
        <p:nvSpPr>
          <p:cNvPr id="168" name="CustomShape 2"/>
          <p:cNvSpPr/>
          <p:nvPr/>
        </p:nvSpPr>
        <p:spPr>
          <a:xfrm>
            <a:off x="5913360" y="6328800"/>
            <a:ext cx="9792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2000" spc="-1" strike="noStrike">
                <a:solidFill>
                  <a:srgbClr val="00549f"/>
                </a:solidFill>
                <a:latin typeface="Arial"/>
                <a:ea typeface="DejaVu Sans"/>
              </a:rPr>
              <a:t>7</a:t>
            </a:r>
            <a:br/>
            <a:endParaRPr b="0" lang="en-US" sz="2000" spc="-1" strike="noStrike">
              <a:latin typeface="Arial"/>
            </a:endParaRPr>
          </a:p>
        </p:txBody>
      </p:sp>
      <p:pic>
        <p:nvPicPr>
          <p:cNvPr id="169" name="" descr=""/>
          <p:cNvPicPr/>
          <p:nvPr/>
        </p:nvPicPr>
        <p:blipFill>
          <a:blip r:embed="rId2"/>
          <a:stretch/>
        </p:blipFill>
        <p:spPr>
          <a:xfrm>
            <a:off x="4840560" y="3887280"/>
            <a:ext cx="6954480" cy="2010960"/>
          </a:xfrm>
          <a:prstGeom prst="rect">
            <a:avLst/>
          </a:prstGeom>
          <a:ln>
            <a:noFill/>
          </a:ln>
        </p:spPr>
      </p:pic>
      <p:pic>
        <p:nvPicPr>
          <p:cNvPr id="170" name="" descr=""/>
          <p:cNvPicPr/>
          <p:nvPr/>
        </p:nvPicPr>
        <p:blipFill>
          <a:blip r:embed="rId3"/>
          <a:stretch/>
        </p:blipFill>
        <p:spPr>
          <a:xfrm>
            <a:off x="4865760" y="1728720"/>
            <a:ext cx="6746400" cy="2102400"/>
          </a:xfrm>
          <a:prstGeom prst="rect">
            <a:avLst/>
          </a:prstGeom>
          <a:ln>
            <a:noFill/>
          </a:ln>
        </p:spPr>
      </p:pic>
      <p:sp>
        <p:nvSpPr>
          <p:cNvPr id="171" name="CustomShape 3"/>
          <p:cNvSpPr/>
          <p:nvPr/>
        </p:nvSpPr>
        <p:spPr>
          <a:xfrm>
            <a:off x="903600" y="1097280"/>
            <a:ext cx="4122720" cy="6015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u="sng">
                <a:solidFill>
                  <a:srgbClr val="612158"/>
                </a:solidFill>
                <a:uFillTx/>
                <a:latin typeface="Arial"/>
                <a:ea typeface="DejaVu Sans"/>
                <a:hlinkClick r:id="rId4"/>
              </a:rPr>
              <a:t>https://github.com/danielsk78/pygeoiga</a:t>
            </a:r>
            <a:endParaRPr b="0" lang="en-US" sz="1800" spc="-1" strike="noStrike">
              <a:latin typeface="Arial"/>
            </a:endParaRPr>
          </a:p>
          <a:p>
            <a:pPr>
              <a:lnSpc>
                <a:spcPct val="100000"/>
              </a:lnSpc>
            </a:pPr>
            <a:endParaRPr b="0" lang="en-US" sz="1800" spc="-1" strike="noStrike">
              <a:latin typeface="Arial"/>
            </a:endParaRPr>
          </a:p>
        </p:txBody>
      </p:sp>
      <p:pic>
        <p:nvPicPr>
          <p:cNvPr id="172" name="" descr=""/>
          <p:cNvPicPr/>
          <p:nvPr/>
        </p:nvPicPr>
        <p:blipFill>
          <a:blip r:embed="rId5"/>
          <a:stretch/>
        </p:blipFill>
        <p:spPr>
          <a:xfrm>
            <a:off x="165960" y="1044000"/>
            <a:ext cx="747720" cy="418320"/>
          </a:xfrm>
          <a:prstGeom prst="rect">
            <a:avLst/>
          </a:prstGeom>
          <a:ln>
            <a:noFill/>
          </a:ln>
        </p:spPr>
      </p:pic>
      <p:sp>
        <p:nvSpPr>
          <p:cNvPr id="173" name="CustomShape 4"/>
          <p:cNvSpPr/>
          <p:nvPr/>
        </p:nvSpPr>
        <p:spPr>
          <a:xfrm>
            <a:off x="383040" y="6407640"/>
            <a:ext cx="47034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900" spc="-1" strike="noStrike">
                <a:solidFill>
                  <a:srgbClr val="00549f"/>
                </a:solidFill>
                <a:latin typeface="Arial"/>
                <a:ea typeface="DejaVu Sans"/>
              </a:rPr>
              <a:t>EGU 2022 | Vienna, Austria | 23.05.2022 | Daniel Escallon</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4" name="Imagen 6" descr=""/>
          <p:cNvPicPr/>
          <p:nvPr/>
        </p:nvPicPr>
        <p:blipFill>
          <a:blip r:embed="rId1"/>
          <a:srcRect l="0" t="19685" r="0" b="13652"/>
          <a:stretch/>
        </p:blipFill>
        <p:spPr>
          <a:xfrm>
            <a:off x="0" y="900000"/>
            <a:ext cx="6094440" cy="3046680"/>
          </a:xfrm>
          <a:prstGeom prst="rect">
            <a:avLst/>
          </a:prstGeom>
          <a:ln>
            <a:noFill/>
          </a:ln>
        </p:spPr>
      </p:pic>
      <p:pic>
        <p:nvPicPr>
          <p:cNvPr id="175" name="Imagen 8_2" descr=""/>
          <p:cNvPicPr/>
          <p:nvPr/>
        </p:nvPicPr>
        <p:blipFill>
          <a:blip r:embed="rId2"/>
          <a:srcRect l="0" t="18494" r="0" b="12303"/>
          <a:stretch/>
        </p:blipFill>
        <p:spPr>
          <a:xfrm>
            <a:off x="2641680" y="1923840"/>
            <a:ext cx="6094440" cy="3162600"/>
          </a:xfrm>
          <a:prstGeom prst="rect">
            <a:avLst/>
          </a:prstGeom>
          <a:ln>
            <a:noFill/>
          </a:ln>
        </p:spPr>
      </p:pic>
      <p:sp>
        <p:nvSpPr>
          <p:cNvPr id="176" name="CustomShape 1"/>
          <p:cNvSpPr/>
          <p:nvPr/>
        </p:nvSpPr>
        <p:spPr>
          <a:xfrm>
            <a:off x="384120" y="201600"/>
            <a:ext cx="11422440" cy="542160"/>
          </a:xfrm>
          <a:prstGeom prst="rect">
            <a:avLst/>
          </a:prstGeom>
          <a:noFill/>
          <a:ln>
            <a:noFill/>
          </a:ln>
        </p:spPr>
        <p:style>
          <a:lnRef idx="0"/>
          <a:fillRef idx="0"/>
          <a:effectRef idx="0"/>
          <a:fontRef idx="minor"/>
        </p:style>
        <p:txBody>
          <a:bodyPr lIns="0" rIns="0" tIns="0" bIns="0" anchor="b">
            <a:noAutofit/>
          </a:bodyPr>
          <a:p>
            <a:pPr>
              <a:lnSpc>
                <a:spcPct val="90000"/>
              </a:lnSpc>
            </a:pPr>
            <a:r>
              <a:rPr b="1" lang="en-US" sz="2000" spc="-1" strike="noStrike">
                <a:solidFill>
                  <a:srgbClr val="00549f"/>
                </a:solidFill>
                <a:latin typeface="Arial"/>
                <a:ea typeface="DejaVu Sans"/>
              </a:rPr>
              <a:t>pyGeoIGA: Salt Dome example</a:t>
            </a:r>
            <a:endParaRPr b="0" lang="en-US" sz="2000" spc="-1" strike="noStrike">
              <a:latin typeface="Arial"/>
            </a:endParaRPr>
          </a:p>
        </p:txBody>
      </p:sp>
      <p:sp>
        <p:nvSpPr>
          <p:cNvPr id="177" name="CustomShape 2"/>
          <p:cNvSpPr/>
          <p:nvPr/>
        </p:nvSpPr>
        <p:spPr>
          <a:xfrm>
            <a:off x="383040" y="4977000"/>
            <a:ext cx="3365280" cy="1003680"/>
          </a:xfrm>
          <a:prstGeom prst="rect">
            <a:avLst/>
          </a:prstGeom>
          <a:solidFill>
            <a:srgbClr val="2b2b2b"/>
          </a:solidFill>
          <a:ln>
            <a:noFill/>
          </a:ln>
        </p:spPr>
        <p:style>
          <a:lnRef idx="0"/>
          <a:fillRef idx="0"/>
          <a:effectRef idx="0"/>
          <a:fontRef idx="minor"/>
        </p:style>
        <p:txBody>
          <a:bodyPr lIns="90000" rIns="90000" tIns="45000" bIns="45000" anchor="ctr">
            <a:spAutoFit/>
          </a:bodyPr>
          <a:p>
            <a:pPr>
              <a:lnSpc>
                <a:spcPct val="100000"/>
              </a:lnSpc>
              <a:tabLst>
                <a:tab algn="l" pos="0"/>
              </a:tabLst>
            </a:pPr>
            <a:r>
              <a:rPr b="0" lang="en-US" sz="1000" spc="-1" strike="noStrike">
                <a:solidFill>
                  <a:srgbClr val="a9b7c6"/>
                </a:solidFill>
                <a:latin typeface="JetBrains Mono"/>
                <a:ea typeface="DejaVu Sans"/>
              </a:rPr>
              <a:t>red = </a:t>
            </a:r>
            <a:r>
              <a:rPr b="0" lang="en-US" sz="1000" spc="-1" strike="noStrike">
                <a:solidFill>
                  <a:srgbClr val="6897bb"/>
                </a:solidFill>
                <a:latin typeface="JetBrains Mono"/>
                <a:ea typeface="DejaVu Sans"/>
              </a:rPr>
              <a:t>3.1  </a:t>
            </a:r>
            <a:r>
              <a:rPr b="0" lang="en-US" sz="1000" spc="-1" strike="noStrike">
                <a:solidFill>
                  <a:srgbClr val="808080"/>
                </a:solidFill>
                <a:latin typeface="JetBrains Mono"/>
                <a:ea typeface="DejaVu Sans"/>
              </a:rPr>
              <a:t># W/mK Granite</a:t>
            </a:r>
            <a:br/>
            <a:r>
              <a:rPr b="0" lang="en-US" sz="1000" spc="-1" strike="noStrike">
                <a:solidFill>
                  <a:srgbClr val="a9b7c6"/>
                </a:solidFill>
                <a:latin typeface="JetBrains Mono"/>
                <a:ea typeface="DejaVu Sans"/>
              </a:rPr>
              <a:t>blue = </a:t>
            </a:r>
            <a:r>
              <a:rPr b="0" lang="en-US" sz="1000" spc="-1" strike="noStrike">
                <a:solidFill>
                  <a:srgbClr val="6897bb"/>
                </a:solidFill>
                <a:latin typeface="JetBrains Mono"/>
                <a:ea typeface="DejaVu Sans"/>
              </a:rPr>
              <a:t>7.5  </a:t>
            </a:r>
            <a:r>
              <a:rPr b="0" lang="en-US" sz="1000" spc="-1" strike="noStrike">
                <a:solidFill>
                  <a:srgbClr val="808080"/>
                </a:solidFill>
                <a:latin typeface="JetBrains Mono"/>
                <a:ea typeface="DejaVu Sans"/>
              </a:rPr>
              <a:t>#W/mK Salt</a:t>
            </a:r>
            <a:br/>
            <a:r>
              <a:rPr b="0" lang="en-US" sz="1000" spc="-1" strike="noStrike">
                <a:solidFill>
                  <a:srgbClr val="a9b7c6"/>
                </a:solidFill>
                <a:latin typeface="JetBrains Mono"/>
                <a:ea typeface="DejaVu Sans"/>
              </a:rPr>
              <a:t>brown = </a:t>
            </a:r>
            <a:r>
              <a:rPr b="0" lang="en-US" sz="1000" spc="-1" strike="noStrike">
                <a:solidFill>
                  <a:srgbClr val="6897bb"/>
                </a:solidFill>
                <a:latin typeface="JetBrains Mono"/>
                <a:ea typeface="DejaVu Sans"/>
              </a:rPr>
              <a:t>1.2  </a:t>
            </a:r>
            <a:r>
              <a:rPr b="0" lang="en-US" sz="1000" spc="-1" strike="noStrike">
                <a:solidFill>
                  <a:srgbClr val="808080"/>
                </a:solidFill>
                <a:latin typeface="JetBrains Mono"/>
                <a:ea typeface="DejaVu Sans"/>
              </a:rPr>
              <a:t># 1.05–1.45 W/mK, shale</a:t>
            </a:r>
            <a:br/>
            <a:r>
              <a:rPr b="0" lang="en-US" sz="1000" spc="-1" strike="noStrike">
                <a:solidFill>
                  <a:srgbClr val="a9b7c6"/>
                </a:solidFill>
                <a:latin typeface="JetBrains Mono"/>
                <a:ea typeface="DejaVu Sans"/>
              </a:rPr>
              <a:t>yellow = </a:t>
            </a:r>
            <a:r>
              <a:rPr b="0" lang="en-US" sz="1000" spc="-1" strike="noStrike">
                <a:solidFill>
                  <a:srgbClr val="6897bb"/>
                </a:solidFill>
                <a:latin typeface="JetBrains Mono"/>
                <a:ea typeface="DejaVu Sans"/>
              </a:rPr>
              <a:t>3  </a:t>
            </a:r>
            <a:r>
              <a:rPr b="0" lang="en-US" sz="1000" spc="-1" strike="noStrike">
                <a:solidFill>
                  <a:srgbClr val="808080"/>
                </a:solidFill>
                <a:latin typeface="JetBrains Mono"/>
                <a:ea typeface="DejaVu Sans"/>
              </a:rPr>
              <a:t># 2.50–4.20 W/mK Sandstone</a:t>
            </a:r>
            <a:br/>
            <a:r>
              <a:rPr b="0" lang="en-US" sz="1000" spc="-1" strike="noStrike">
                <a:solidFill>
                  <a:srgbClr val="a9b7c6"/>
                </a:solidFill>
                <a:latin typeface="JetBrains Mono"/>
                <a:ea typeface="DejaVu Sans"/>
              </a:rPr>
              <a:t>gray = </a:t>
            </a:r>
            <a:r>
              <a:rPr b="0" lang="en-US" sz="1000" spc="-1" strike="noStrike">
                <a:solidFill>
                  <a:srgbClr val="6897bb"/>
                </a:solidFill>
                <a:latin typeface="JetBrains Mono"/>
                <a:ea typeface="DejaVu Sans"/>
              </a:rPr>
              <a:t>0.9 </a:t>
            </a:r>
            <a:r>
              <a:rPr b="0" lang="en-US" sz="1000" spc="-1" strike="noStrike">
                <a:solidFill>
                  <a:srgbClr val="808080"/>
                </a:solidFill>
                <a:latin typeface="JetBrains Mono"/>
                <a:ea typeface="DejaVu Sans"/>
              </a:rPr>
              <a:t>#0.80–1.25 W/mK Claystone-Siltstone</a:t>
            </a:r>
            <a:br/>
            <a:r>
              <a:rPr b="0" lang="en-US" sz="1000" spc="-1" strike="noStrike">
                <a:solidFill>
                  <a:srgbClr val="a9b7c6"/>
                </a:solidFill>
                <a:latin typeface="JetBrains Mono"/>
                <a:ea typeface="DejaVu Sans"/>
              </a:rPr>
              <a:t>green = </a:t>
            </a:r>
            <a:r>
              <a:rPr b="0" lang="en-US" sz="1000" spc="-1" strike="noStrike">
                <a:solidFill>
                  <a:srgbClr val="6897bb"/>
                </a:solidFill>
                <a:latin typeface="JetBrains Mono"/>
                <a:ea typeface="DejaVu Sans"/>
              </a:rPr>
              <a:t>3 </a:t>
            </a:r>
            <a:r>
              <a:rPr b="0" lang="en-US" sz="1000" spc="-1" strike="noStrike">
                <a:solidFill>
                  <a:srgbClr val="808080"/>
                </a:solidFill>
                <a:latin typeface="JetBrains Mono"/>
                <a:ea typeface="DejaVu Sans"/>
              </a:rPr>
              <a:t># 2.50–4.20 W/mK Sandstone</a:t>
            </a:r>
            <a:endParaRPr b="0" lang="en-US" sz="1000" spc="-1" strike="noStrike">
              <a:latin typeface="Arial"/>
            </a:endParaRPr>
          </a:p>
        </p:txBody>
      </p:sp>
      <p:sp>
        <p:nvSpPr>
          <p:cNvPr id="178" name="CustomShape 3"/>
          <p:cNvSpPr/>
          <p:nvPr/>
        </p:nvSpPr>
        <p:spPr>
          <a:xfrm>
            <a:off x="5913360" y="6328800"/>
            <a:ext cx="9792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2000" spc="-1" strike="noStrike">
                <a:solidFill>
                  <a:srgbClr val="00549f"/>
                </a:solidFill>
                <a:latin typeface="Arial"/>
                <a:ea typeface="DejaVu Sans"/>
              </a:rPr>
              <a:t>8</a:t>
            </a:r>
            <a:br/>
            <a:endParaRPr b="0" lang="en-US" sz="2000" spc="-1" strike="noStrike">
              <a:latin typeface="Arial"/>
            </a:endParaRPr>
          </a:p>
        </p:txBody>
      </p:sp>
      <p:pic>
        <p:nvPicPr>
          <p:cNvPr id="179" name="" descr=""/>
          <p:cNvPicPr/>
          <p:nvPr/>
        </p:nvPicPr>
        <p:blipFill>
          <a:blip r:embed="rId3"/>
          <a:srcRect l="50187" t="0" r="0" b="0"/>
          <a:stretch/>
        </p:blipFill>
        <p:spPr>
          <a:xfrm>
            <a:off x="6157800" y="2834640"/>
            <a:ext cx="5454360" cy="2989440"/>
          </a:xfrm>
          <a:prstGeom prst="rect">
            <a:avLst/>
          </a:prstGeom>
          <a:ln>
            <a:noFill/>
          </a:ln>
        </p:spPr>
      </p:pic>
      <p:sp>
        <p:nvSpPr>
          <p:cNvPr id="180" name="CustomShape 4"/>
          <p:cNvSpPr/>
          <p:nvPr/>
        </p:nvSpPr>
        <p:spPr>
          <a:xfrm>
            <a:off x="383040" y="6244920"/>
            <a:ext cx="47034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900" spc="-1" strike="noStrike">
                <a:solidFill>
                  <a:srgbClr val="00549f"/>
                </a:solidFill>
                <a:latin typeface="Arial"/>
                <a:ea typeface="DejaVu Sans"/>
              </a:rPr>
              <a:t>Making sense of Isogeometric Analysis for geothermal applications  </a:t>
            </a:r>
            <a:endParaRPr b="0" lang="en-US" sz="900" spc="-1" strike="noStrike">
              <a:latin typeface="Arial"/>
            </a:endParaRPr>
          </a:p>
          <a:p>
            <a:pPr>
              <a:lnSpc>
                <a:spcPct val="100000"/>
              </a:lnSpc>
            </a:pPr>
            <a:r>
              <a:rPr b="0" lang="de-DE" sz="900" spc="-1" strike="noStrike">
                <a:solidFill>
                  <a:srgbClr val="00549f"/>
                </a:solidFill>
                <a:latin typeface="Arial"/>
                <a:ea typeface="DejaVu Sans"/>
              </a:rPr>
              <a:t>Parametric geomodeling (NURBS) for fast model construction, simulation and adaptation</a:t>
            </a:r>
            <a:endParaRPr b="0" lang="en-US" sz="900" spc="-1" strike="noStrike">
              <a:latin typeface="Arial"/>
            </a:endParaRPr>
          </a:p>
          <a:p>
            <a:pPr>
              <a:lnSpc>
                <a:spcPct val="100000"/>
              </a:lnSpc>
            </a:pPr>
            <a:r>
              <a:rPr b="0" lang="de-DE" sz="900" spc="-1" strike="noStrike">
                <a:solidFill>
                  <a:srgbClr val="00549f"/>
                </a:solidFill>
                <a:latin typeface="Arial"/>
                <a:ea typeface="DejaVu Sans"/>
              </a:rPr>
              <a:t>Daniel Escallon | 03.12.2021 | Heitfeld-Stiftung</a:t>
            </a:r>
            <a:endParaRPr b="0" lang="en-US" sz="900" spc="-1" strike="noStrike">
              <a:latin typeface="Arial"/>
            </a:endParaRPr>
          </a:p>
        </p:txBody>
      </p:sp>
    </p:spTree>
  </p:cSld>
  <mc:AlternateContent>
    <mc:Choice Requires="p14">
      <p:transition spd="slow" p14:dur="2000"/>
    </mc:Choice>
    <mc:Fallback>
      <p:transition spd="slow"/>
    </mc:Fallback>
  </mc:AlternateContent>
  <p:timing>
    <p:tnLst>
      <p:par>
        <p:cTn id="134" dur="indefinite" restart="never" nodeType="tmRoot">
          <p:childTnLst>
            <p:seq>
              <p:cTn id="135" dur="indefinite" nodeType="mainSeq">
                <p:childTnLst>
                  <p:par>
                    <p:cTn id="136" fill="hold">
                      <p:stCondLst>
                        <p:cond delay="indefinite"/>
                      </p:stCondLst>
                      <p:childTnLst>
                        <p:par>
                          <p:cTn id="137" fill="hold">
                            <p:stCondLst>
                              <p:cond delay="0"/>
                            </p:stCondLst>
                            <p:childTnLst>
                              <p:par>
                                <p:cTn id="138" nodeType="clickEffect" fill="hold" presetClass="entr" presetID="1">
                                  <p:stCondLst>
                                    <p:cond delay="0"/>
                                  </p:stCondLst>
                                  <p:childTnLst>
                                    <p:set>
                                      <p:cBhvr>
                                        <p:cTn id="139" dur="1" fill="hold">
                                          <p:stCondLst>
                                            <p:cond delay="0"/>
                                          </p:stCondLst>
                                        </p:cTn>
                                        <p:tgtEl>
                                          <p:spTgt spid="175"/>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nodeType="clickEffect" fill="hold" presetClass="entr" presetID="1">
                                  <p:stCondLst>
                                    <p:cond delay="0"/>
                                  </p:stCondLst>
                                  <p:childTnLst>
                                    <p:set>
                                      <p:cBhvr>
                                        <p:cTn id="143"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384120" y="201600"/>
            <a:ext cx="11422440" cy="542160"/>
          </a:xfrm>
          <a:prstGeom prst="rect">
            <a:avLst/>
          </a:prstGeom>
          <a:noFill/>
          <a:ln>
            <a:noFill/>
          </a:ln>
        </p:spPr>
        <p:style>
          <a:lnRef idx="0"/>
          <a:fillRef idx="0"/>
          <a:effectRef idx="0"/>
          <a:fontRef idx="minor"/>
        </p:style>
        <p:txBody>
          <a:bodyPr lIns="0" rIns="0" tIns="0" bIns="0" anchor="b">
            <a:noAutofit/>
          </a:bodyPr>
          <a:p>
            <a:pPr>
              <a:lnSpc>
                <a:spcPct val="90000"/>
              </a:lnSpc>
            </a:pPr>
            <a:r>
              <a:rPr b="1" lang="en-US" sz="2000" spc="-1" strike="noStrike">
                <a:solidFill>
                  <a:srgbClr val="00549f"/>
                </a:solidFill>
                <a:latin typeface="Arial"/>
                <a:ea typeface="DejaVu Sans"/>
              </a:rPr>
              <a:t>Mesh comparison</a:t>
            </a:r>
            <a:endParaRPr b="0" lang="en-US" sz="2000" spc="-1" strike="noStrike">
              <a:latin typeface="Arial"/>
            </a:endParaRPr>
          </a:p>
        </p:txBody>
      </p:sp>
      <p:pic>
        <p:nvPicPr>
          <p:cNvPr id="182" name="Imagen 12_1" descr=""/>
          <p:cNvPicPr/>
          <p:nvPr/>
        </p:nvPicPr>
        <p:blipFill>
          <a:blip r:embed="rId1"/>
          <a:stretch/>
        </p:blipFill>
        <p:spPr>
          <a:xfrm>
            <a:off x="571680" y="3671280"/>
            <a:ext cx="4614480" cy="2341440"/>
          </a:xfrm>
          <a:prstGeom prst="rect">
            <a:avLst/>
          </a:prstGeom>
          <a:ln>
            <a:noFill/>
          </a:ln>
        </p:spPr>
      </p:pic>
      <p:pic>
        <p:nvPicPr>
          <p:cNvPr id="183" name="Imagen 16_1" descr=""/>
          <p:cNvPicPr/>
          <p:nvPr/>
        </p:nvPicPr>
        <p:blipFill>
          <a:blip r:embed="rId2"/>
          <a:srcRect l="0" t="18494" r="0" b="12303"/>
          <a:stretch/>
        </p:blipFill>
        <p:spPr>
          <a:xfrm>
            <a:off x="0" y="829440"/>
            <a:ext cx="5441400" cy="2823840"/>
          </a:xfrm>
          <a:prstGeom prst="rect">
            <a:avLst/>
          </a:prstGeom>
          <a:ln>
            <a:noFill/>
          </a:ln>
        </p:spPr>
      </p:pic>
      <p:sp>
        <p:nvSpPr>
          <p:cNvPr id="184" name="CustomShape 2"/>
          <p:cNvSpPr/>
          <p:nvPr/>
        </p:nvSpPr>
        <p:spPr>
          <a:xfrm>
            <a:off x="2249640" y="5239800"/>
            <a:ext cx="520920" cy="419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p:style>
      </p:sp>
      <p:sp>
        <p:nvSpPr>
          <p:cNvPr id="185" name="CustomShape 3"/>
          <p:cNvSpPr/>
          <p:nvPr/>
        </p:nvSpPr>
        <p:spPr>
          <a:xfrm>
            <a:off x="4486320" y="5054760"/>
            <a:ext cx="699840" cy="60444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p:style>
      </p:sp>
      <p:pic>
        <p:nvPicPr>
          <p:cNvPr id="186" name="Imagen 25_1" descr=""/>
          <p:cNvPicPr/>
          <p:nvPr/>
        </p:nvPicPr>
        <p:blipFill>
          <a:blip r:embed="rId3"/>
          <a:stretch/>
        </p:blipFill>
        <p:spPr>
          <a:xfrm>
            <a:off x="6850800" y="1077840"/>
            <a:ext cx="3583440" cy="2349720"/>
          </a:xfrm>
          <a:prstGeom prst="rect">
            <a:avLst/>
          </a:prstGeom>
          <a:ln>
            <a:solidFill>
              <a:schemeClr val="accent6"/>
            </a:solidFill>
          </a:ln>
        </p:spPr>
      </p:pic>
      <p:sp>
        <p:nvSpPr>
          <p:cNvPr id="187" name="CustomShape 4"/>
          <p:cNvSpPr/>
          <p:nvPr/>
        </p:nvSpPr>
        <p:spPr>
          <a:xfrm flipV="1">
            <a:off x="2772360" y="2250360"/>
            <a:ext cx="4077000" cy="3195360"/>
          </a:xfrm>
          <a:custGeom>
            <a:avLst/>
            <a:gdLst/>
            <a:ahLst/>
            <a:rect l="l" t="t" r="r" b="b"/>
            <a:pathLst>
              <a:path w="21600" h="21600">
                <a:moveTo>
                  <a:pt x="0" y="0"/>
                </a:moveTo>
                <a:lnTo>
                  <a:pt x="21600" y="21600"/>
                </a:lnTo>
              </a:path>
            </a:pathLst>
          </a:custGeom>
          <a:noFill/>
          <a:ln>
            <a:solidFill>
              <a:schemeClr val="accent6"/>
            </a:solidFill>
            <a:tailEnd len="med" type="triangle" w="med"/>
          </a:ln>
        </p:spPr>
        <p:style>
          <a:lnRef idx="1">
            <a:schemeClr val="accent1"/>
          </a:lnRef>
          <a:fillRef idx="0">
            <a:schemeClr val="accent1"/>
          </a:fillRef>
          <a:effectRef idx="0">
            <a:schemeClr val="accent1"/>
          </a:effectRef>
          <a:fontRef idx="minor"/>
        </p:style>
      </p:sp>
      <p:pic>
        <p:nvPicPr>
          <p:cNvPr id="188" name="Imagen 32_2" descr=""/>
          <p:cNvPicPr/>
          <p:nvPr/>
        </p:nvPicPr>
        <p:blipFill>
          <a:blip r:embed="rId4"/>
          <a:stretch/>
        </p:blipFill>
        <p:spPr>
          <a:xfrm>
            <a:off x="6901920" y="3671280"/>
            <a:ext cx="3981600" cy="1936080"/>
          </a:xfrm>
          <a:prstGeom prst="rect">
            <a:avLst/>
          </a:prstGeom>
          <a:ln>
            <a:solidFill>
              <a:schemeClr val="accent6"/>
            </a:solidFill>
          </a:ln>
        </p:spPr>
      </p:pic>
      <p:sp>
        <p:nvSpPr>
          <p:cNvPr id="189" name="CustomShape 5"/>
          <p:cNvSpPr/>
          <p:nvPr/>
        </p:nvSpPr>
        <p:spPr>
          <a:xfrm flipV="1">
            <a:off x="5187600" y="4637160"/>
            <a:ext cx="1712880" cy="716040"/>
          </a:xfrm>
          <a:custGeom>
            <a:avLst/>
            <a:gdLst/>
            <a:ahLst/>
            <a:rect l="l" t="t" r="r" b="b"/>
            <a:pathLst>
              <a:path w="21600" h="21600">
                <a:moveTo>
                  <a:pt x="0" y="0"/>
                </a:moveTo>
                <a:lnTo>
                  <a:pt x="21600" y="21600"/>
                </a:lnTo>
              </a:path>
            </a:pathLst>
          </a:custGeom>
          <a:noFill/>
          <a:ln>
            <a:solidFill>
              <a:schemeClr val="accent6"/>
            </a:solidFill>
            <a:tailEnd len="med" type="triangle" w="med"/>
          </a:ln>
        </p:spPr>
        <p:style>
          <a:lnRef idx="1">
            <a:schemeClr val="accent1"/>
          </a:lnRef>
          <a:fillRef idx="0">
            <a:schemeClr val="accent1"/>
          </a:fillRef>
          <a:effectRef idx="0">
            <a:schemeClr val="accent1"/>
          </a:effectRef>
          <a:fontRef idx="minor"/>
        </p:style>
      </p:sp>
      <p:sp>
        <p:nvSpPr>
          <p:cNvPr id="190" name="CustomShape 6"/>
          <p:cNvSpPr/>
          <p:nvPr/>
        </p:nvSpPr>
        <p:spPr>
          <a:xfrm>
            <a:off x="5913360" y="6328800"/>
            <a:ext cx="9792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2000" spc="-1" strike="noStrike">
                <a:solidFill>
                  <a:srgbClr val="00549f"/>
                </a:solidFill>
                <a:latin typeface="Arial"/>
                <a:ea typeface="DejaVu Sans"/>
              </a:rPr>
              <a:t>9</a:t>
            </a:r>
            <a:br/>
            <a:endParaRPr b="0" lang="en-US" sz="2000" spc="-1" strike="noStrike">
              <a:latin typeface="Arial"/>
            </a:endParaRPr>
          </a:p>
        </p:txBody>
      </p:sp>
      <p:sp>
        <p:nvSpPr>
          <p:cNvPr id="191" name="CustomShape 7"/>
          <p:cNvSpPr/>
          <p:nvPr/>
        </p:nvSpPr>
        <p:spPr>
          <a:xfrm>
            <a:off x="383040" y="6407640"/>
            <a:ext cx="4703400" cy="395280"/>
          </a:xfrm>
          <a:prstGeom prst="rect">
            <a:avLst/>
          </a:prstGeom>
          <a:noFill/>
          <a:ln>
            <a:noFill/>
          </a:ln>
        </p:spPr>
        <p:style>
          <a:lnRef idx="0"/>
          <a:fillRef idx="0"/>
          <a:effectRef idx="0"/>
          <a:fontRef idx="minor"/>
        </p:style>
        <p:txBody>
          <a:bodyPr lIns="0" rIns="0" tIns="0" bIns="0">
            <a:noAutofit/>
          </a:bodyPr>
          <a:p>
            <a:pPr>
              <a:lnSpc>
                <a:spcPct val="100000"/>
              </a:lnSpc>
            </a:pPr>
            <a:r>
              <a:rPr b="0" lang="de-DE" sz="900" spc="-1" strike="noStrike">
                <a:solidFill>
                  <a:srgbClr val="00549f"/>
                </a:solidFill>
                <a:latin typeface="Arial"/>
                <a:ea typeface="DejaVu Sans"/>
              </a:rPr>
              <a:t>EGU 2022 | Vienna, Austria | 23.05.2022 | Daniel Escallon</a:t>
            </a:r>
            <a:endParaRPr b="0" lang="en-US" sz="900" spc="-1" strike="noStrike">
              <a:latin typeface="Arial"/>
            </a:endParaRPr>
          </a:p>
        </p:txBody>
      </p:sp>
    </p:spTree>
  </p:cSld>
  <mc:AlternateContent>
    <mc:Choice Requires="p14">
      <p:transition spd="slow" p14:dur="2000"/>
    </mc:Choice>
    <mc:Fallback>
      <p:transition spd="slow"/>
    </mc:Fallback>
  </mc:AlternateContent>
  <p:timing>
    <p:tnLst>
      <p:par>
        <p:cTn id="144" dur="indefinite" restart="never" nodeType="tmRoot">
          <p:childTnLst>
            <p:seq>
              <p:cTn id="145" dur="indefinite" nodeType="mainSeq">
                <p:childTnLst>
                  <p:par>
                    <p:cTn id="146" fill="hold">
                      <p:stCondLst>
                        <p:cond delay="indefinite"/>
                      </p:stCondLst>
                      <p:childTnLst>
                        <p:par>
                          <p:cTn id="147" fill="hold">
                            <p:stCondLst>
                              <p:cond delay="0"/>
                            </p:stCondLst>
                            <p:childTnLst>
                              <p:par>
                                <p:cTn id="148" nodeType="clickEffect" fill="hold" presetClass="entr" presetID="1">
                                  <p:stCondLst>
                                    <p:cond delay="0"/>
                                  </p:stCondLst>
                                  <p:childTnLst>
                                    <p:set>
                                      <p:cBhvr>
                                        <p:cTn id="149" dur="1" fill="hold">
                                          <p:stCondLst>
                                            <p:cond delay="0"/>
                                          </p:stCondLst>
                                        </p:cTn>
                                        <p:tgtEl>
                                          <p:spTgt spid="187"/>
                                        </p:tgtEl>
                                        <p:attrNameLst>
                                          <p:attrName>style.visibility</p:attrName>
                                        </p:attrNameLst>
                                      </p:cBhvr>
                                      <p:to>
                                        <p:strVal val="visible"/>
                                      </p:to>
                                    </p:set>
                                  </p:childTnLst>
                                </p:cTn>
                              </p:par>
                              <p:par>
                                <p:cTn id="150" nodeType="withEffect" fill="hold" presetClass="entr" presetID="1">
                                  <p:stCondLst>
                                    <p:cond delay="0"/>
                                  </p:stCondLst>
                                  <p:childTnLst>
                                    <p:set>
                                      <p:cBhvr>
                                        <p:cTn id="151" dur="1" fill="hold">
                                          <p:stCondLst>
                                            <p:cond delay="0"/>
                                          </p:stCondLst>
                                        </p:cTn>
                                        <p:tgtEl>
                                          <p:spTgt spid="184"/>
                                        </p:tgtEl>
                                        <p:attrNameLst>
                                          <p:attrName>style.visibility</p:attrName>
                                        </p:attrNameLst>
                                      </p:cBhvr>
                                      <p:to>
                                        <p:strVal val="visible"/>
                                      </p:to>
                                    </p:set>
                                  </p:childTnLst>
                                </p:cTn>
                              </p:par>
                              <p:par>
                                <p:cTn id="152" nodeType="withEffect" fill="hold" presetClass="entr" presetID="1">
                                  <p:stCondLst>
                                    <p:cond delay="0"/>
                                  </p:stCondLst>
                                  <p:childTnLst>
                                    <p:set>
                                      <p:cBhvr>
                                        <p:cTn id="153" dur="1" fill="hold">
                                          <p:stCondLst>
                                            <p:cond delay="0"/>
                                          </p:stCondLst>
                                        </p:cTn>
                                        <p:tgtEl>
                                          <p:spTgt spid="186"/>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nodeType="clickEffect" fill="hold" presetClass="entr" presetID="1">
                                  <p:stCondLst>
                                    <p:cond delay="0"/>
                                  </p:stCondLst>
                                  <p:childTnLst>
                                    <p:set>
                                      <p:cBhvr>
                                        <p:cTn id="157" dur="1" fill="hold">
                                          <p:stCondLst>
                                            <p:cond delay="0"/>
                                          </p:stCondLst>
                                        </p:cTn>
                                        <p:tgtEl>
                                          <p:spTgt spid="185"/>
                                        </p:tgtEl>
                                        <p:attrNameLst>
                                          <p:attrName>style.visibility</p:attrName>
                                        </p:attrNameLst>
                                      </p:cBhvr>
                                      <p:to>
                                        <p:strVal val="visible"/>
                                      </p:to>
                                    </p:set>
                                  </p:childTnLst>
                                </p:cTn>
                              </p:par>
                              <p:par>
                                <p:cTn id="158" nodeType="withEffect" fill="hold" presetClass="entr" presetID="1">
                                  <p:stCondLst>
                                    <p:cond delay="0"/>
                                  </p:stCondLst>
                                  <p:childTnLst>
                                    <p:set>
                                      <p:cBhvr>
                                        <p:cTn id="159" dur="1" fill="hold">
                                          <p:stCondLst>
                                            <p:cond delay="0"/>
                                          </p:stCondLst>
                                        </p:cTn>
                                        <p:tgtEl>
                                          <p:spTgt spid="189"/>
                                        </p:tgtEl>
                                        <p:attrNameLst>
                                          <p:attrName>style.visibility</p:attrName>
                                        </p:attrNameLst>
                                      </p:cBhvr>
                                      <p:to>
                                        <p:strVal val="visible"/>
                                      </p:to>
                                    </p:set>
                                  </p:childTnLst>
                                </p:cTn>
                              </p:par>
                              <p:par>
                                <p:cTn id="160" nodeType="withEffect" fill="hold" presetClass="entr" presetID="1">
                                  <p:stCondLst>
                                    <p:cond delay="0"/>
                                  </p:stCondLst>
                                  <p:childTnLst>
                                    <p:set>
                                      <p:cBhvr>
                                        <p:cTn id="161"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549f"/>
      </a:dk2>
      <a:lt2>
        <a:srgbClr val="8ebae5"/>
      </a:lt2>
      <a:accent1>
        <a:srgbClr val="006165"/>
      </a:accent1>
      <a:accent2>
        <a:srgbClr val="0098a1"/>
      </a:accent2>
      <a:accent3>
        <a:srgbClr val="57ab27"/>
      </a:accent3>
      <a:accent4>
        <a:srgbClr val="bdcd00"/>
      </a:accent4>
      <a:accent5>
        <a:srgbClr val="f6a800"/>
      </a:accent5>
      <a:accent6>
        <a:srgbClr val="cc071e"/>
      </a:accent6>
      <a:hlink>
        <a:srgbClr val="612158"/>
      </a:hlink>
      <a:folHlink>
        <a:srgbClr val="7a6fa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549f"/>
      </a:dk2>
      <a:lt2>
        <a:srgbClr val="8ebae5"/>
      </a:lt2>
      <a:accent1>
        <a:srgbClr val="006165"/>
      </a:accent1>
      <a:accent2>
        <a:srgbClr val="0098a1"/>
      </a:accent2>
      <a:accent3>
        <a:srgbClr val="57ab27"/>
      </a:accent3>
      <a:accent4>
        <a:srgbClr val="bdcd00"/>
      </a:accent4>
      <a:accent5>
        <a:srgbClr val="f6a800"/>
      </a:accent5>
      <a:accent6>
        <a:srgbClr val="cc071e"/>
      </a:accent6>
      <a:hlink>
        <a:srgbClr val="612158"/>
      </a:hlink>
      <a:folHlink>
        <a:srgbClr val="7a6fa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549f"/>
      </a:dk2>
      <a:lt2>
        <a:srgbClr val="8ebae5"/>
      </a:lt2>
      <a:accent1>
        <a:srgbClr val="006165"/>
      </a:accent1>
      <a:accent2>
        <a:srgbClr val="0098a1"/>
      </a:accent2>
      <a:accent3>
        <a:srgbClr val="57ab27"/>
      </a:accent3>
      <a:accent4>
        <a:srgbClr val="bdcd00"/>
      </a:accent4>
      <a:accent5>
        <a:srgbClr val="f6a800"/>
      </a:accent5>
      <a:accent6>
        <a:srgbClr val="cc071e"/>
      </a:accent6>
      <a:hlink>
        <a:srgbClr val="612158"/>
      </a:hlink>
      <a:folHlink>
        <a:srgbClr val="7a6fa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5992</TotalTime>
  <Application>LibreOffice/6.4.7.2$Linux_X86_64 LibreOffice_project/40$Build-2</Application>
  <Words>7823</Words>
  <Paragraphs>792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2020-12-17T00:39:35Z</dcterms:created>
  <dc:creator>Daniel Escallon Botero</dc:creator>
  <dc:description/>
  <dc:language>en-US</dc:language>
  <cp:lastModifiedBy/>
  <dcterms:modified xsi:type="dcterms:W3CDTF">2022-05-21T20:15:57Z</dcterms:modified>
  <cp:revision>9</cp:revision>
  <dc:subject/>
  <dc:title>(1) AR-Sandbox for education and outreach in Geosciences, and  (2) Isogeometric Analysis (IGA) for geothermal simulations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6</vt:i4>
  </property>
  <property fmtid="{D5CDD505-2E9C-101B-9397-08002B2CF9AE}" pid="7" name="Notes">
    <vt:i4>49</vt:i4>
  </property>
  <property fmtid="{D5CDD505-2E9C-101B-9397-08002B2CF9AE}" pid="8" name="PresentationFormat">
    <vt:lpwstr>Panorámica</vt:lpwstr>
  </property>
  <property fmtid="{D5CDD505-2E9C-101B-9397-08002B2CF9AE}" pid="9" name="ScaleCrop">
    <vt:bool>0</vt:bool>
  </property>
  <property fmtid="{D5CDD505-2E9C-101B-9397-08002B2CF9AE}" pid="10" name="ShareDoc">
    <vt:bool>0</vt:bool>
  </property>
  <property fmtid="{D5CDD505-2E9C-101B-9397-08002B2CF9AE}" pid="11" name="Slides">
    <vt:i4>63</vt:i4>
  </property>
</Properties>
</file>