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8" r:id="rId6"/>
    <p:sldId id="257" r:id="rId7"/>
    <p:sldId id="259" r:id="rId8"/>
    <p:sldId id="262"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7A73D-0E33-48B1-B678-53D7169A4153}" v="90" dt="2022-05-25T15:03:19.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3" autoAdjust="0"/>
    <p:restoredTop sz="81786" autoAdjust="0"/>
  </p:normalViewPr>
  <p:slideViewPr>
    <p:cSldViewPr snapToGrid="0">
      <p:cViewPr varScale="1">
        <p:scale>
          <a:sx n="52" d="100"/>
          <a:sy n="52" d="100"/>
        </p:scale>
        <p:origin x="15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ER, CHARLOTTE M." userId="4b7491f1-faf1-4b7c-b812-ec0c31dd70dd" providerId="ADAL" clId="{9B87A73D-0E33-48B1-B678-53D7169A4153}"/>
    <pc:docChg chg="undo custSel modSld">
      <pc:chgData name="CARTER, CHARLOTTE M." userId="4b7491f1-faf1-4b7c-b812-ec0c31dd70dd" providerId="ADAL" clId="{9B87A73D-0E33-48B1-B678-53D7169A4153}" dt="2022-05-25T15:03:28.886" v="640" actId="478"/>
      <pc:docMkLst>
        <pc:docMk/>
      </pc:docMkLst>
      <pc:sldChg chg="addSp delSp modSp mod">
        <pc:chgData name="CARTER, CHARLOTTE M." userId="4b7491f1-faf1-4b7c-b812-ec0c31dd70dd" providerId="ADAL" clId="{9B87A73D-0E33-48B1-B678-53D7169A4153}" dt="2022-05-25T15:03:14.326" v="635" actId="1076"/>
        <pc:sldMkLst>
          <pc:docMk/>
          <pc:sldMk cId="232229308" sldId="256"/>
        </pc:sldMkLst>
        <pc:spChg chg="add del mod">
          <ac:chgData name="CARTER, CHARLOTTE M." userId="4b7491f1-faf1-4b7c-b812-ec0c31dd70dd" providerId="ADAL" clId="{9B87A73D-0E33-48B1-B678-53D7169A4153}" dt="2022-05-25T14:11:38.468" v="134" actId="478"/>
          <ac:spMkLst>
            <pc:docMk/>
            <pc:sldMk cId="232229308" sldId="256"/>
            <ac:spMk id="9" creationId="{A72F5971-064B-B1C4-0D58-0B590B04E665}"/>
          </ac:spMkLst>
        </pc:spChg>
        <pc:picChg chg="mod">
          <ac:chgData name="CARTER, CHARLOTTE M." userId="4b7491f1-faf1-4b7c-b812-ec0c31dd70dd" providerId="ADAL" clId="{9B87A73D-0E33-48B1-B678-53D7169A4153}" dt="2022-05-25T15:03:14.326" v="635" actId="1076"/>
          <ac:picMkLst>
            <pc:docMk/>
            <pc:sldMk cId="232229308" sldId="256"/>
            <ac:picMk id="5" creationId="{00000000-0000-0000-0000-000000000000}"/>
          </ac:picMkLst>
        </pc:picChg>
      </pc:sldChg>
      <pc:sldChg chg="addSp modSp mod modAnim modNotesTx">
        <pc:chgData name="CARTER, CHARLOTTE M." userId="4b7491f1-faf1-4b7c-b812-ec0c31dd70dd" providerId="ADAL" clId="{9B87A73D-0E33-48B1-B678-53D7169A4153}" dt="2022-05-25T15:01:08.157" v="625"/>
        <pc:sldMkLst>
          <pc:docMk/>
          <pc:sldMk cId="1077151269" sldId="257"/>
        </pc:sldMkLst>
        <pc:spChg chg="add mod">
          <ac:chgData name="CARTER, CHARLOTTE M." userId="4b7491f1-faf1-4b7c-b812-ec0c31dd70dd" providerId="ADAL" clId="{9B87A73D-0E33-48B1-B678-53D7169A4153}" dt="2022-05-25T14:20:36.737" v="194" actId="208"/>
          <ac:spMkLst>
            <pc:docMk/>
            <pc:sldMk cId="1077151269" sldId="257"/>
            <ac:spMk id="4" creationId="{481F2A7D-E737-4CA7-193C-4D9D0AD7B329}"/>
          </ac:spMkLst>
        </pc:spChg>
        <pc:spChg chg="mod">
          <ac:chgData name="CARTER, CHARLOTTE M." userId="4b7491f1-faf1-4b7c-b812-ec0c31dd70dd" providerId="ADAL" clId="{9B87A73D-0E33-48B1-B678-53D7169A4153}" dt="2022-05-25T14:12:59.189" v="141" actId="255"/>
          <ac:spMkLst>
            <pc:docMk/>
            <pc:sldMk cId="1077151269" sldId="257"/>
            <ac:spMk id="19" creationId="{EDE26AE7-BE15-4025-83AF-5CF823875BAA}"/>
          </ac:spMkLst>
        </pc:spChg>
        <pc:spChg chg="add mod">
          <ac:chgData name="CARTER, CHARLOTTE M." userId="4b7491f1-faf1-4b7c-b812-ec0c31dd70dd" providerId="ADAL" clId="{9B87A73D-0E33-48B1-B678-53D7169A4153}" dt="2022-05-25T14:12:36.467" v="138"/>
          <ac:spMkLst>
            <pc:docMk/>
            <pc:sldMk cId="1077151269" sldId="257"/>
            <ac:spMk id="20" creationId="{06A2E5AB-6109-C474-23B7-55C5825DB524}"/>
          </ac:spMkLst>
        </pc:spChg>
        <pc:spChg chg="add mod">
          <ac:chgData name="CARTER, CHARLOTTE M." userId="4b7491f1-faf1-4b7c-b812-ec0c31dd70dd" providerId="ADAL" clId="{9B87A73D-0E33-48B1-B678-53D7169A4153}" dt="2022-05-25T14:20:57.342" v="198" actId="1076"/>
          <ac:spMkLst>
            <pc:docMk/>
            <pc:sldMk cId="1077151269" sldId="257"/>
            <ac:spMk id="22" creationId="{340B2C5E-BD8F-3A27-48FC-92D0CA4A4CAE}"/>
          </ac:spMkLst>
        </pc:spChg>
        <pc:spChg chg="add mod">
          <ac:chgData name="CARTER, CHARLOTTE M." userId="4b7491f1-faf1-4b7c-b812-ec0c31dd70dd" providerId="ADAL" clId="{9B87A73D-0E33-48B1-B678-53D7169A4153}" dt="2022-05-25T14:21:08.619" v="202" actId="14100"/>
          <ac:spMkLst>
            <pc:docMk/>
            <pc:sldMk cId="1077151269" sldId="257"/>
            <ac:spMk id="23" creationId="{017EC20F-39D4-6AB9-0229-E7362EA9F6F6}"/>
          </ac:spMkLst>
        </pc:spChg>
        <pc:spChg chg="add mod">
          <ac:chgData name="CARTER, CHARLOTTE M." userId="4b7491f1-faf1-4b7c-b812-ec0c31dd70dd" providerId="ADAL" clId="{9B87A73D-0E33-48B1-B678-53D7169A4153}" dt="2022-05-25T14:33:37.455" v="302" actId="1036"/>
          <ac:spMkLst>
            <pc:docMk/>
            <pc:sldMk cId="1077151269" sldId="257"/>
            <ac:spMk id="24" creationId="{BF178037-501C-BB0F-309F-A9AF8DE2311F}"/>
          </ac:spMkLst>
        </pc:spChg>
        <pc:spChg chg="add mod">
          <ac:chgData name="CARTER, CHARLOTTE M." userId="4b7491f1-faf1-4b7c-b812-ec0c31dd70dd" providerId="ADAL" clId="{9B87A73D-0E33-48B1-B678-53D7169A4153}" dt="2022-05-25T14:33:22.953" v="293" actId="1036"/>
          <ac:spMkLst>
            <pc:docMk/>
            <pc:sldMk cId="1077151269" sldId="257"/>
            <ac:spMk id="25" creationId="{43C16400-1FA9-829F-ADDC-50D018302759}"/>
          </ac:spMkLst>
        </pc:spChg>
        <pc:spChg chg="add mod">
          <ac:chgData name="CARTER, CHARLOTTE M." userId="4b7491f1-faf1-4b7c-b812-ec0c31dd70dd" providerId="ADAL" clId="{9B87A73D-0E33-48B1-B678-53D7169A4153}" dt="2022-05-25T14:22:03.828" v="235" actId="1076"/>
          <ac:spMkLst>
            <pc:docMk/>
            <pc:sldMk cId="1077151269" sldId="257"/>
            <ac:spMk id="26" creationId="{58D6D1B4-EF6E-CBEA-7D37-49B6FFF2EC7C}"/>
          </ac:spMkLst>
        </pc:spChg>
        <pc:spChg chg="add mod">
          <ac:chgData name="CARTER, CHARLOTTE M." userId="4b7491f1-faf1-4b7c-b812-ec0c31dd70dd" providerId="ADAL" clId="{9B87A73D-0E33-48B1-B678-53D7169A4153}" dt="2022-05-25T14:22:22.963" v="237" actId="1076"/>
          <ac:spMkLst>
            <pc:docMk/>
            <pc:sldMk cId="1077151269" sldId="257"/>
            <ac:spMk id="27" creationId="{95B3FE2C-ACF4-9F8B-5596-0CCA7DB080E7}"/>
          </ac:spMkLst>
        </pc:spChg>
        <pc:spChg chg="add mod">
          <ac:chgData name="CARTER, CHARLOTTE M." userId="4b7491f1-faf1-4b7c-b812-ec0c31dd70dd" providerId="ADAL" clId="{9B87A73D-0E33-48B1-B678-53D7169A4153}" dt="2022-05-25T14:22:32.698" v="240" actId="14100"/>
          <ac:spMkLst>
            <pc:docMk/>
            <pc:sldMk cId="1077151269" sldId="257"/>
            <ac:spMk id="28" creationId="{3C20A064-D4E9-0188-B67B-311146DF2BB4}"/>
          </ac:spMkLst>
        </pc:spChg>
        <pc:spChg chg="add mod">
          <ac:chgData name="CARTER, CHARLOTTE M." userId="4b7491f1-faf1-4b7c-b812-ec0c31dd70dd" providerId="ADAL" clId="{9B87A73D-0E33-48B1-B678-53D7169A4153}" dt="2022-05-25T14:23:08.939" v="248" actId="1076"/>
          <ac:spMkLst>
            <pc:docMk/>
            <pc:sldMk cId="1077151269" sldId="257"/>
            <ac:spMk id="29" creationId="{61BD226C-8CB7-9246-9AD5-06395B0F4959}"/>
          </ac:spMkLst>
        </pc:spChg>
        <pc:spChg chg="add mod">
          <ac:chgData name="CARTER, CHARLOTTE M." userId="4b7491f1-faf1-4b7c-b812-ec0c31dd70dd" providerId="ADAL" clId="{9B87A73D-0E33-48B1-B678-53D7169A4153}" dt="2022-05-25T14:23:15.447" v="250" actId="14100"/>
          <ac:spMkLst>
            <pc:docMk/>
            <pc:sldMk cId="1077151269" sldId="257"/>
            <ac:spMk id="30" creationId="{EE4D78B4-8A2B-CA49-8123-83932648C484}"/>
          </ac:spMkLst>
        </pc:spChg>
        <pc:spChg chg="add mod">
          <ac:chgData name="CARTER, CHARLOTTE M." userId="4b7491f1-faf1-4b7c-b812-ec0c31dd70dd" providerId="ADAL" clId="{9B87A73D-0E33-48B1-B678-53D7169A4153}" dt="2022-05-25T14:27:32.615" v="257" actId="571"/>
          <ac:spMkLst>
            <pc:docMk/>
            <pc:sldMk cId="1077151269" sldId="257"/>
            <ac:spMk id="32" creationId="{5F1FDADE-B9B2-01A7-53FE-8B6103FF8AD2}"/>
          </ac:spMkLst>
        </pc:spChg>
        <pc:spChg chg="add mod">
          <ac:chgData name="CARTER, CHARLOTTE M." userId="4b7491f1-faf1-4b7c-b812-ec0c31dd70dd" providerId="ADAL" clId="{9B87A73D-0E33-48B1-B678-53D7169A4153}" dt="2022-05-25T14:34:51.143" v="305" actId="14100"/>
          <ac:spMkLst>
            <pc:docMk/>
            <pc:sldMk cId="1077151269" sldId="257"/>
            <ac:spMk id="33" creationId="{019B4C3B-7754-B2B7-6500-124CA552F3AB}"/>
          </ac:spMkLst>
        </pc:spChg>
        <pc:picChg chg="mod">
          <ac:chgData name="CARTER, CHARLOTTE M." userId="4b7491f1-faf1-4b7c-b812-ec0c31dd70dd" providerId="ADAL" clId="{9B87A73D-0E33-48B1-B678-53D7169A4153}" dt="2022-05-25T14:22:53.125" v="247" actId="1076"/>
          <ac:picMkLst>
            <pc:docMk/>
            <pc:sldMk cId="1077151269" sldId="257"/>
            <ac:picMk id="14" creationId="{079494A5-0EF1-4509-88EB-DD84E3041264}"/>
          </ac:picMkLst>
        </pc:picChg>
        <pc:picChg chg="add mod">
          <ac:chgData name="CARTER, CHARLOTTE M." userId="4b7491f1-faf1-4b7c-b812-ec0c31dd70dd" providerId="ADAL" clId="{9B87A73D-0E33-48B1-B678-53D7169A4153}" dt="2022-05-25T14:27:32.615" v="257" actId="571"/>
          <ac:picMkLst>
            <pc:docMk/>
            <pc:sldMk cId="1077151269" sldId="257"/>
            <ac:picMk id="31" creationId="{B91DCDEC-FF67-849C-6198-F4502CA677AE}"/>
          </ac:picMkLst>
        </pc:picChg>
      </pc:sldChg>
      <pc:sldChg chg="addSp delSp modSp mod modNotesTx">
        <pc:chgData name="CARTER, CHARLOTTE M." userId="4b7491f1-faf1-4b7c-b812-ec0c31dd70dd" providerId="ADAL" clId="{9B87A73D-0E33-48B1-B678-53D7169A4153}" dt="2022-05-25T15:00:47.694" v="624"/>
        <pc:sldMkLst>
          <pc:docMk/>
          <pc:sldMk cId="3225864461" sldId="258"/>
        </pc:sldMkLst>
        <pc:spChg chg="mod">
          <ac:chgData name="CARTER, CHARLOTTE M." userId="4b7491f1-faf1-4b7c-b812-ec0c31dd70dd" providerId="ADAL" clId="{9B87A73D-0E33-48B1-B678-53D7169A4153}" dt="2022-05-19T10:38:08.179" v="3" actId="1076"/>
          <ac:spMkLst>
            <pc:docMk/>
            <pc:sldMk cId="3225864461" sldId="258"/>
            <ac:spMk id="13" creationId="{69B2582F-319B-42F8-ADE2-57EA70CCD3A8}"/>
          </ac:spMkLst>
        </pc:spChg>
        <pc:spChg chg="add mod">
          <ac:chgData name="CARTER, CHARLOTTE M." userId="4b7491f1-faf1-4b7c-b812-ec0c31dd70dd" providerId="ADAL" clId="{9B87A73D-0E33-48B1-B678-53D7169A4153}" dt="2022-05-25T14:14:10.873" v="182" actId="1076"/>
          <ac:spMkLst>
            <pc:docMk/>
            <pc:sldMk cId="3225864461" sldId="258"/>
            <ac:spMk id="15" creationId="{22514A31-5F3D-CFB1-F3A3-497133E57248}"/>
          </ac:spMkLst>
        </pc:spChg>
        <pc:spChg chg="add mod">
          <ac:chgData name="CARTER, CHARLOTTE M." userId="4b7491f1-faf1-4b7c-b812-ec0c31dd70dd" providerId="ADAL" clId="{9B87A73D-0E33-48B1-B678-53D7169A4153}" dt="2022-05-25T14:12:27.191" v="137" actId="207"/>
          <ac:spMkLst>
            <pc:docMk/>
            <pc:sldMk cId="3225864461" sldId="258"/>
            <ac:spMk id="16" creationId="{CA0E0C32-397B-9581-D8D6-D2C9655F9271}"/>
          </ac:spMkLst>
        </pc:spChg>
        <pc:spChg chg="add del mod">
          <ac:chgData name="CARTER, CHARLOTTE M." userId="4b7491f1-faf1-4b7c-b812-ec0c31dd70dd" providerId="ADAL" clId="{9B87A73D-0E33-48B1-B678-53D7169A4153}" dt="2022-05-19T10:39:26.656" v="69" actId="478"/>
          <ac:spMkLst>
            <pc:docMk/>
            <pc:sldMk cId="3225864461" sldId="258"/>
            <ac:spMk id="16" creationId="{D8C04EF7-4E6F-F569-1584-212D24726100}"/>
          </ac:spMkLst>
        </pc:spChg>
        <pc:spChg chg="add mod">
          <ac:chgData name="CARTER, CHARLOTTE M." userId="4b7491f1-faf1-4b7c-b812-ec0c31dd70dd" providerId="ADAL" clId="{9B87A73D-0E33-48B1-B678-53D7169A4153}" dt="2022-05-19T10:39:50.690" v="98" actId="1076"/>
          <ac:spMkLst>
            <pc:docMk/>
            <pc:sldMk cId="3225864461" sldId="258"/>
            <ac:spMk id="17" creationId="{6159046A-820B-D86B-2197-81D2486484BE}"/>
          </ac:spMkLst>
        </pc:spChg>
        <pc:picChg chg="mod">
          <ac:chgData name="CARTER, CHARLOTTE M." userId="4b7491f1-faf1-4b7c-b812-ec0c31dd70dd" providerId="ADAL" clId="{9B87A73D-0E33-48B1-B678-53D7169A4153}" dt="2022-05-19T10:38:11.559" v="5" actId="1076"/>
          <ac:picMkLst>
            <pc:docMk/>
            <pc:sldMk cId="3225864461" sldId="258"/>
            <ac:picMk id="4" creationId="{00000000-0000-0000-0000-000000000000}"/>
          </ac:picMkLst>
        </pc:picChg>
        <pc:cxnChg chg="mod">
          <ac:chgData name="CARTER, CHARLOTTE M." userId="4b7491f1-faf1-4b7c-b812-ec0c31dd70dd" providerId="ADAL" clId="{9B87A73D-0E33-48B1-B678-53D7169A4153}" dt="2022-05-19T10:38:33.469" v="17" actId="14100"/>
          <ac:cxnSpMkLst>
            <pc:docMk/>
            <pc:sldMk cId="3225864461" sldId="258"/>
            <ac:cxnSpMk id="14" creationId="{D4A9D5E8-12A3-4765-8424-7BBB8F0C39B0}"/>
          </ac:cxnSpMkLst>
        </pc:cxnChg>
      </pc:sldChg>
      <pc:sldChg chg="addSp delSp modSp mod delAnim modAnim modNotesTx">
        <pc:chgData name="CARTER, CHARLOTTE M." userId="4b7491f1-faf1-4b7c-b812-ec0c31dd70dd" providerId="ADAL" clId="{9B87A73D-0E33-48B1-B678-53D7169A4153}" dt="2022-05-25T15:01:26.905" v="626"/>
        <pc:sldMkLst>
          <pc:docMk/>
          <pc:sldMk cId="3393012475" sldId="259"/>
        </pc:sldMkLst>
        <pc:spChg chg="add mod">
          <ac:chgData name="CARTER, CHARLOTTE M." userId="4b7491f1-faf1-4b7c-b812-ec0c31dd70dd" providerId="ADAL" clId="{9B87A73D-0E33-48B1-B678-53D7169A4153}" dt="2022-05-25T14:13:13.766" v="142"/>
          <ac:spMkLst>
            <pc:docMk/>
            <pc:sldMk cId="3393012475" sldId="259"/>
            <ac:spMk id="24" creationId="{5AF9CC1A-3EB5-9578-B12C-BA060EF6A9AD}"/>
          </ac:spMkLst>
        </pc:spChg>
        <pc:spChg chg="add mod">
          <ac:chgData name="CARTER, CHARLOTTE M." userId="4b7491f1-faf1-4b7c-b812-ec0c31dd70dd" providerId="ADAL" clId="{9B87A73D-0E33-48B1-B678-53D7169A4153}" dt="2022-05-25T14:39:18.437" v="486" actId="1076"/>
          <ac:spMkLst>
            <pc:docMk/>
            <pc:sldMk cId="3393012475" sldId="259"/>
            <ac:spMk id="25" creationId="{E2D7C30F-03F8-4DA6-58E7-804258DC6D99}"/>
          </ac:spMkLst>
        </pc:spChg>
        <pc:spChg chg="add del mod">
          <ac:chgData name="CARTER, CHARLOTTE M." userId="4b7491f1-faf1-4b7c-b812-ec0c31dd70dd" providerId="ADAL" clId="{9B87A73D-0E33-48B1-B678-53D7169A4153}" dt="2022-05-25T14:39:52.498" v="507" actId="478"/>
          <ac:spMkLst>
            <pc:docMk/>
            <pc:sldMk cId="3393012475" sldId="259"/>
            <ac:spMk id="26" creationId="{CC8FD5CE-854E-8DBC-BCE6-18521DBF14AF}"/>
          </ac:spMkLst>
        </pc:spChg>
        <pc:spChg chg="add mod">
          <ac:chgData name="CARTER, CHARLOTTE M." userId="4b7491f1-faf1-4b7c-b812-ec0c31dd70dd" providerId="ADAL" clId="{9B87A73D-0E33-48B1-B678-53D7169A4153}" dt="2022-05-25T14:38:46.414" v="452" actId="1037"/>
          <ac:spMkLst>
            <pc:docMk/>
            <pc:sldMk cId="3393012475" sldId="259"/>
            <ac:spMk id="27" creationId="{90DFFFD7-9B33-BC02-A9E0-D34435E599D6}"/>
          </ac:spMkLst>
        </pc:spChg>
        <pc:spChg chg="add mod">
          <ac:chgData name="CARTER, CHARLOTTE M." userId="4b7491f1-faf1-4b7c-b812-ec0c31dd70dd" providerId="ADAL" clId="{9B87A73D-0E33-48B1-B678-53D7169A4153}" dt="2022-05-25T14:38:50.768" v="481" actId="1035"/>
          <ac:spMkLst>
            <pc:docMk/>
            <pc:sldMk cId="3393012475" sldId="259"/>
            <ac:spMk id="29" creationId="{A2A58454-885D-2CB2-A9F6-E41E57F4EDEE}"/>
          </ac:spMkLst>
        </pc:spChg>
        <pc:spChg chg="add del mod">
          <ac:chgData name="CARTER, CHARLOTTE M." userId="4b7491f1-faf1-4b7c-b812-ec0c31dd70dd" providerId="ADAL" clId="{9B87A73D-0E33-48B1-B678-53D7169A4153}" dt="2022-05-25T14:40:01.753" v="513" actId="478"/>
          <ac:spMkLst>
            <pc:docMk/>
            <pc:sldMk cId="3393012475" sldId="259"/>
            <ac:spMk id="30" creationId="{E3502873-3342-271E-68B9-C403D74CBFE2}"/>
          </ac:spMkLst>
        </pc:spChg>
        <pc:spChg chg="add mod">
          <ac:chgData name="CARTER, CHARLOTTE M." userId="4b7491f1-faf1-4b7c-b812-ec0c31dd70dd" providerId="ADAL" clId="{9B87A73D-0E33-48B1-B678-53D7169A4153}" dt="2022-05-25T14:41:47.720" v="518" actId="1076"/>
          <ac:spMkLst>
            <pc:docMk/>
            <pc:sldMk cId="3393012475" sldId="259"/>
            <ac:spMk id="31" creationId="{3269A814-8AC1-8A1A-1C62-710A06776C15}"/>
          </ac:spMkLst>
        </pc:spChg>
        <pc:spChg chg="add mod">
          <ac:chgData name="CARTER, CHARLOTTE M." userId="4b7491f1-faf1-4b7c-b812-ec0c31dd70dd" providerId="ADAL" clId="{9B87A73D-0E33-48B1-B678-53D7169A4153}" dt="2022-05-25T14:41:55.775" v="524" actId="1038"/>
          <ac:spMkLst>
            <pc:docMk/>
            <pc:sldMk cId="3393012475" sldId="259"/>
            <ac:spMk id="32" creationId="{1AC9578A-57AD-3758-C2A0-37620CD36300}"/>
          </ac:spMkLst>
        </pc:spChg>
        <pc:spChg chg="add mod">
          <ac:chgData name="CARTER, CHARLOTTE M." userId="4b7491f1-faf1-4b7c-b812-ec0c31dd70dd" providerId="ADAL" clId="{9B87A73D-0E33-48B1-B678-53D7169A4153}" dt="2022-05-25T14:42:05.090" v="557" actId="1038"/>
          <ac:spMkLst>
            <pc:docMk/>
            <pc:sldMk cId="3393012475" sldId="259"/>
            <ac:spMk id="33" creationId="{DAED23BF-88D4-520C-0225-E6909138C3EE}"/>
          </ac:spMkLst>
        </pc:spChg>
        <pc:spChg chg="add mod">
          <ac:chgData name="CARTER, CHARLOTTE M." userId="4b7491f1-faf1-4b7c-b812-ec0c31dd70dd" providerId="ADAL" clId="{9B87A73D-0E33-48B1-B678-53D7169A4153}" dt="2022-05-25T14:42:13.406" v="591" actId="1037"/>
          <ac:spMkLst>
            <pc:docMk/>
            <pc:sldMk cId="3393012475" sldId="259"/>
            <ac:spMk id="34" creationId="{16AFE64F-332D-E84C-48FD-30E358458901}"/>
          </ac:spMkLst>
        </pc:spChg>
        <pc:spChg chg="add mod">
          <ac:chgData name="CARTER, CHARLOTTE M." userId="4b7491f1-faf1-4b7c-b812-ec0c31dd70dd" providerId="ADAL" clId="{9B87A73D-0E33-48B1-B678-53D7169A4153}" dt="2022-05-25T14:45:48.759" v="607" actId="1035"/>
          <ac:spMkLst>
            <pc:docMk/>
            <pc:sldMk cId="3393012475" sldId="259"/>
            <ac:spMk id="35" creationId="{B120D928-EF78-5CD0-498F-E7B9462F5A35}"/>
          </ac:spMkLst>
        </pc:spChg>
        <pc:spChg chg="add mod">
          <ac:chgData name="CARTER, CHARLOTTE M." userId="4b7491f1-faf1-4b7c-b812-ec0c31dd70dd" providerId="ADAL" clId="{9B87A73D-0E33-48B1-B678-53D7169A4153}" dt="2022-05-25T14:45:57.426" v="613" actId="1038"/>
          <ac:spMkLst>
            <pc:docMk/>
            <pc:sldMk cId="3393012475" sldId="259"/>
            <ac:spMk id="36" creationId="{AA27C317-81C9-1D41-5324-A6C97275C797}"/>
          </ac:spMkLst>
        </pc:spChg>
        <pc:picChg chg="mod">
          <ac:chgData name="CARTER, CHARLOTTE M." userId="4b7491f1-faf1-4b7c-b812-ec0c31dd70dd" providerId="ADAL" clId="{9B87A73D-0E33-48B1-B678-53D7169A4153}" dt="2022-05-25T14:13:20.040" v="158" actId="1035"/>
          <ac:picMkLst>
            <pc:docMk/>
            <pc:sldMk cId="3393012475" sldId="259"/>
            <ac:picMk id="4" creationId="{B34C1E64-8461-0FF7-D1E3-451B2A0A7345}"/>
          </ac:picMkLst>
        </pc:picChg>
        <pc:picChg chg="mod">
          <ac:chgData name="CARTER, CHARLOTTE M." userId="4b7491f1-faf1-4b7c-b812-ec0c31dd70dd" providerId="ADAL" clId="{9B87A73D-0E33-48B1-B678-53D7169A4153}" dt="2022-05-25T14:39:18.437" v="486" actId="1076"/>
          <ac:picMkLst>
            <pc:docMk/>
            <pc:sldMk cId="3393012475" sldId="259"/>
            <ac:picMk id="5" creationId="{564B79FD-867B-4941-8D02-C79B91F6CE51}"/>
          </ac:picMkLst>
        </pc:picChg>
        <pc:picChg chg="mod">
          <ac:chgData name="CARTER, CHARLOTTE M." userId="4b7491f1-faf1-4b7c-b812-ec0c31dd70dd" providerId="ADAL" clId="{9B87A73D-0E33-48B1-B678-53D7169A4153}" dt="2022-05-25T14:13:34.527" v="177" actId="1035"/>
          <ac:picMkLst>
            <pc:docMk/>
            <pc:sldMk cId="3393012475" sldId="259"/>
            <ac:picMk id="6" creationId="{6C6CB449-6927-45AC-8B8B-907117BFCEEE}"/>
          </ac:picMkLst>
        </pc:picChg>
        <pc:picChg chg="add del mod">
          <ac:chgData name="CARTER, CHARLOTTE M." userId="4b7491f1-faf1-4b7c-b812-ec0c31dd70dd" providerId="ADAL" clId="{9B87A73D-0E33-48B1-B678-53D7169A4153}" dt="2022-05-25T14:38:43.938" v="450"/>
          <ac:picMkLst>
            <pc:docMk/>
            <pc:sldMk cId="3393012475" sldId="259"/>
            <ac:picMk id="28" creationId="{332A996A-E807-B4A4-DE9F-250870346635}"/>
          </ac:picMkLst>
        </pc:picChg>
      </pc:sldChg>
      <pc:sldChg chg="addSp delSp modSp mod modNotesTx">
        <pc:chgData name="CARTER, CHARLOTTE M." userId="4b7491f1-faf1-4b7c-b812-ec0c31dd70dd" providerId="ADAL" clId="{9B87A73D-0E33-48B1-B678-53D7169A4153}" dt="2022-05-25T15:03:28.886" v="640" actId="478"/>
        <pc:sldMkLst>
          <pc:docMk/>
          <pc:sldMk cId="3451801542" sldId="261"/>
        </pc:sldMkLst>
        <pc:spChg chg="add mod">
          <ac:chgData name="CARTER, CHARLOTTE M." userId="4b7491f1-faf1-4b7c-b812-ec0c31dd70dd" providerId="ADAL" clId="{9B87A73D-0E33-48B1-B678-53D7169A4153}" dt="2022-05-25T14:13:56.725" v="180"/>
          <ac:spMkLst>
            <pc:docMk/>
            <pc:sldMk cId="3451801542" sldId="261"/>
            <ac:spMk id="5" creationId="{35FB220F-0EB6-50F1-5F57-BF07E6A39304}"/>
          </ac:spMkLst>
        </pc:spChg>
        <pc:picChg chg="add del mod">
          <ac:chgData name="CARTER, CHARLOTTE M." userId="4b7491f1-faf1-4b7c-b812-ec0c31dd70dd" providerId="ADAL" clId="{9B87A73D-0E33-48B1-B678-53D7169A4153}" dt="2022-05-25T15:03:28.886" v="640" actId="478"/>
          <ac:picMkLst>
            <pc:docMk/>
            <pc:sldMk cId="3451801542" sldId="261"/>
            <ac:picMk id="6" creationId="{2FEC4921-0DD8-F61D-2979-A5991C9F8D06}"/>
          </ac:picMkLst>
        </pc:picChg>
      </pc:sldChg>
      <pc:sldChg chg="addSp modSp mod modNotesTx">
        <pc:chgData name="CARTER, CHARLOTTE M." userId="4b7491f1-faf1-4b7c-b812-ec0c31dd70dd" providerId="ADAL" clId="{9B87A73D-0E33-48B1-B678-53D7169A4153}" dt="2022-05-25T15:01:45.549" v="627"/>
        <pc:sldMkLst>
          <pc:docMk/>
          <pc:sldMk cId="3402105516" sldId="262"/>
        </pc:sldMkLst>
        <pc:spChg chg="mod">
          <ac:chgData name="CARTER, CHARLOTTE M." userId="4b7491f1-faf1-4b7c-b812-ec0c31dd70dd" providerId="ADAL" clId="{9B87A73D-0E33-48B1-B678-53D7169A4153}" dt="2022-05-25T14:13:51.962" v="179" actId="404"/>
          <ac:spMkLst>
            <pc:docMk/>
            <pc:sldMk cId="3402105516" sldId="262"/>
            <ac:spMk id="29" creationId="{65799EEE-E469-4539-9389-600E78530FE8}"/>
          </ac:spMkLst>
        </pc:spChg>
        <pc:spChg chg="add mod">
          <ac:chgData name="CARTER, CHARLOTTE M." userId="4b7491f1-faf1-4b7c-b812-ec0c31dd70dd" providerId="ADAL" clId="{9B87A73D-0E33-48B1-B678-53D7169A4153}" dt="2022-05-25T14:13:44.736" v="178"/>
          <ac:spMkLst>
            <pc:docMk/>
            <pc:sldMk cId="3402105516" sldId="262"/>
            <ac:spMk id="39" creationId="{076014FF-C2A6-1589-CAD9-7F1074041489}"/>
          </ac:spMkLst>
        </pc:spChg>
      </pc:sldChg>
    </pc:docChg>
  </pc:docChgLst>
  <pc:docChgLst>
    <pc:chgData name="CARTER, CHARLOTTE M." userId="4b7491f1-faf1-4b7c-b812-ec0c31dd70dd" providerId="ADAL" clId="{A2BE012F-A602-479B-A87B-0F8EE89D8445}"/>
    <pc:docChg chg="custSel modSld">
      <pc:chgData name="CARTER, CHARLOTTE M." userId="4b7491f1-faf1-4b7c-b812-ec0c31dd70dd" providerId="ADAL" clId="{A2BE012F-A602-479B-A87B-0F8EE89D8445}" dt="2022-05-17T14:05:05.337" v="202" actId="478"/>
      <pc:docMkLst>
        <pc:docMk/>
      </pc:docMkLst>
      <pc:sldChg chg="modNotesTx">
        <pc:chgData name="CARTER, CHARLOTTE M." userId="4b7491f1-faf1-4b7c-b812-ec0c31dd70dd" providerId="ADAL" clId="{A2BE012F-A602-479B-A87B-0F8EE89D8445}" dt="2022-05-17T11:13:23.114" v="0" actId="20577"/>
        <pc:sldMkLst>
          <pc:docMk/>
          <pc:sldMk cId="232229308" sldId="256"/>
        </pc:sldMkLst>
      </pc:sldChg>
      <pc:sldChg chg="modSp mod modNotesTx">
        <pc:chgData name="CARTER, CHARLOTTE M." userId="4b7491f1-faf1-4b7c-b812-ec0c31dd70dd" providerId="ADAL" clId="{A2BE012F-A602-479B-A87B-0F8EE89D8445}" dt="2022-05-17T11:20:27.682" v="35" actId="20577"/>
        <pc:sldMkLst>
          <pc:docMk/>
          <pc:sldMk cId="1077151269" sldId="257"/>
        </pc:sldMkLst>
        <pc:spChg chg="mod">
          <ac:chgData name="CARTER, CHARLOTTE M." userId="4b7491f1-faf1-4b7c-b812-ec0c31dd70dd" providerId="ADAL" clId="{A2BE012F-A602-479B-A87B-0F8EE89D8445}" dt="2022-05-17T11:20:27.682" v="35" actId="20577"/>
          <ac:spMkLst>
            <pc:docMk/>
            <pc:sldMk cId="1077151269" sldId="257"/>
            <ac:spMk id="19" creationId="{EDE26AE7-BE15-4025-83AF-5CF823875BAA}"/>
          </ac:spMkLst>
        </pc:spChg>
      </pc:sldChg>
      <pc:sldChg chg="modNotesTx">
        <pc:chgData name="CARTER, CHARLOTTE M." userId="4b7491f1-faf1-4b7c-b812-ec0c31dd70dd" providerId="ADAL" clId="{A2BE012F-A602-479B-A87B-0F8EE89D8445}" dt="2022-05-17T11:14:08.428" v="12" actId="5793"/>
        <pc:sldMkLst>
          <pc:docMk/>
          <pc:sldMk cId="3225864461" sldId="258"/>
        </pc:sldMkLst>
      </pc:sldChg>
      <pc:sldChg chg="delSp modSp mod modNotesTx">
        <pc:chgData name="CARTER, CHARLOTTE M." userId="4b7491f1-faf1-4b7c-b812-ec0c31dd70dd" providerId="ADAL" clId="{A2BE012F-A602-479B-A87B-0F8EE89D8445}" dt="2022-05-17T14:05:05.337" v="202" actId="478"/>
        <pc:sldMkLst>
          <pc:docMk/>
          <pc:sldMk cId="3393012475" sldId="259"/>
        </pc:sldMkLst>
        <pc:spChg chg="mod">
          <ac:chgData name="CARTER, CHARLOTTE M." userId="4b7491f1-faf1-4b7c-b812-ec0c31dd70dd" providerId="ADAL" clId="{A2BE012F-A602-479B-A87B-0F8EE89D8445}" dt="2022-05-17T11:20:42.708" v="36" actId="1038"/>
          <ac:spMkLst>
            <pc:docMk/>
            <pc:sldMk cId="3393012475" sldId="259"/>
            <ac:spMk id="23" creationId="{D1D09F4D-D92B-4E2F-AB72-9CAF35D10DB5}"/>
          </ac:spMkLst>
        </pc:spChg>
        <pc:spChg chg="del">
          <ac:chgData name="CARTER, CHARLOTTE M." userId="4b7491f1-faf1-4b7c-b812-ec0c31dd70dd" providerId="ADAL" clId="{A2BE012F-A602-479B-A87B-0F8EE89D8445}" dt="2022-05-17T14:05:05.337" v="202" actId="478"/>
          <ac:spMkLst>
            <pc:docMk/>
            <pc:sldMk cId="3393012475" sldId="259"/>
            <ac:spMk id="24" creationId="{2452C81E-CCD3-418B-AFAF-FDBDA68FBF63}"/>
          </ac:spMkLst>
        </pc:spChg>
        <pc:spChg chg="del">
          <ac:chgData name="CARTER, CHARLOTTE M." userId="4b7491f1-faf1-4b7c-b812-ec0c31dd70dd" providerId="ADAL" clId="{A2BE012F-A602-479B-A87B-0F8EE89D8445}" dt="2022-05-17T14:04:59.840" v="197" actId="478"/>
          <ac:spMkLst>
            <pc:docMk/>
            <pc:sldMk cId="3393012475" sldId="259"/>
            <ac:spMk id="25" creationId="{C0246A80-158A-4549-A35E-6A15FB41EC76}"/>
          </ac:spMkLst>
        </pc:spChg>
        <pc:spChg chg="del">
          <ac:chgData name="CARTER, CHARLOTTE M." userId="4b7491f1-faf1-4b7c-b812-ec0c31dd70dd" providerId="ADAL" clId="{A2BE012F-A602-479B-A87B-0F8EE89D8445}" dt="2022-05-17T14:05:02.180" v="199" actId="478"/>
          <ac:spMkLst>
            <pc:docMk/>
            <pc:sldMk cId="3393012475" sldId="259"/>
            <ac:spMk id="26" creationId="{7139D844-E229-46BE-84DA-A979A21D73DB}"/>
          </ac:spMkLst>
        </pc:spChg>
        <pc:cxnChg chg="del">
          <ac:chgData name="CARTER, CHARLOTTE M." userId="4b7491f1-faf1-4b7c-b812-ec0c31dd70dd" providerId="ADAL" clId="{A2BE012F-A602-479B-A87B-0F8EE89D8445}" dt="2022-05-17T14:05:03.313" v="200" actId="478"/>
          <ac:cxnSpMkLst>
            <pc:docMk/>
            <pc:sldMk cId="3393012475" sldId="259"/>
            <ac:cxnSpMk id="7" creationId="{88B2DAAA-5370-40E6-B272-FB8B3C224827}"/>
          </ac:cxnSpMkLst>
        </pc:cxnChg>
        <pc:cxnChg chg="del">
          <ac:chgData name="CARTER, CHARLOTTE M." userId="4b7491f1-faf1-4b7c-b812-ec0c31dd70dd" providerId="ADAL" clId="{A2BE012F-A602-479B-A87B-0F8EE89D8445}" dt="2022-05-17T14:05:00.843" v="198" actId="478"/>
          <ac:cxnSpMkLst>
            <pc:docMk/>
            <pc:sldMk cId="3393012475" sldId="259"/>
            <ac:cxnSpMk id="27" creationId="{C5C4C948-69F3-47FD-B83C-A8D9B8620D0E}"/>
          </ac:cxnSpMkLst>
        </pc:cxnChg>
        <pc:cxnChg chg="del">
          <ac:chgData name="CARTER, CHARLOTTE M." userId="4b7491f1-faf1-4b7c-b812-ec0c31dd70dd" providerId="ADAL" clId="{A2BE012F-A602-479B-A87B-0F8EE89D8445}" dt="2022-05-17T14:05:04.097" v="201" actId="478"/>
          <ac:cxnSpMkLst>
            <pc:docMk/>
            <pc:sldMk cId="3393012475" sldId="259"/>
            <ac:cxnSpMk id="29" creationId="{16AC127B-D6F3-4EF1-8EDF-EEC785BEC358}"/>
          </ac:cxnSpMkLst>
        </pc:cxnChg>
      </pc:sldChg>
      <pc:sldChg chg="modSp mod">
        <pc:chgData name="CARTER, CHARLOTTE M." userId="4b7491f1-faf1-4b7c-b812-ec0c31dd70dd" providerId="ADAL" clId="{A2BE012F-A602-479B-A87B-0F8EE89D8445}" dt="2022-05-17T11:25:09.142" v="196" actId="20577"/>
        <pc:sldMkLst>
          <pc:docMk/>
          <pc:sldMk cId="3451801542" sldId="261"/>
        </pc:sldMkLst>
        <pc:spChg chg="mod">
          <ac:chgData name="CARTER, CHARLOTTE M." userId="4b7491f1-faf1-4b7c-b812-ec0c31dd70dd" providerId="ADAL" clId="{A2BE012F-A602-479B-A87B-0F8EE89D8445}" dt="2022-05-17T11:25:09.142" v="196" actId="20577"/>
          <ac:spMkLst>
            <pc:docMk/>
            <pc:sldMk cId="3451801542" sldId="261"/>
            <ac:spMk id="3" creationId="{A09149B1-EBA6-AF14-3207-13EB2C424BEB}"/>
          </ac:spMkLst>
        </pc:spChg>
      </pc:sldChg>
      <pc:sldChg chg="addSp modSp mod modNotesTx">
        <pc:chgData name="CARTER, CHARLOTTE M." userId="4b7491f1-faf1-4b7c-b812-ec0c31dd70dd" providerId="ADAL" clId="{A2BE012F-A602-479B-A87B-0F8EE89D8445}" dt="2022-05-17T11:24:55.332" v="194" actId="20577"/>
        <pc:sldMkLst>
          <pc:docMk/>
          <pc:sldMk cId="3402105516" sldId="262"/>
        </pc:sldMkLst>
        <pc:spChg chg="mod">
          <ac:chgData name="CARTER, CHARLOTTE M." userId="4b7491f1-faf1-4b7c-b812-ec0c31dd70dd" providerId="ADAL" clId="{A2BE012F-A602-479B-A87B-0F8EE89D8445}" dt="2022-05-17T11:24:55.332" v="194" actId="20577"/>
          <ac:spMkLst>
            <pc:docMk/>
            <pc:sldMk cId="3402105516" sldId="262"/>
            <ac:spMk id="29" creationId="{65799EEE-E469-4539-9389-600E78530FE8}"/>
          </ac:spMkLst>
        </pc:spChg>
        <pc:spChg chg="add mod">
          <ac:chgData name="CARTER, CHARLOTTE M." userId="4b7491f1-faf1-4b7c-b812-ec0c31dd70dd" providerId="ADAL" clId="{A2BE012F-A602-479B-A87B-0F8EE89D8445}" dt="2022-05-17T11:23:07.876" v="185" actId="1038"/>
          <ac:spMkLst>
            <pc:docMk/>
            <pc:sldMk cId="3402105516" sldId="262"/>
            <ac:spMk id="37" creationId="{DB3B5415-A8EF-4DCB-9D18-D819CC60EA88}"/>
          </ac:spMkLst>
        </pc:spChg>
        <pc:spChg chg="mod">
          <ac:chgData name="CARTER, CHARLOTTE M." userId="4b7491f1-faf1-4b7c-b812-ec0c31dd70dd" providerId="ADAL" clId="{A2BE012F-A602-479B-A87B-0F8EE89D8445}" dt="2022-05-17T11:22:41.966" v="164" actId="1037"/>
          <ac:spMkLst>
            <pc:docMk/>
            <pc:sldMk cId="3402105516" sldId="262"/>
            <ac:spMk id="43" creationId="{E878324A-0FE1-40D0-AD15-8DB844C3BA66}"/>
          </ac:spMkLst>
        </pc:spChg>
        <pc:cxnChg chg="add mod">
          <ac:chgData name="CARTER, CHARLOTTE M." userId="4b7491f1-faf1-4b7c-b812-ec0c31dd70dd" providerId="ADAL" clId="{A2BE012F-A602-479B-A87B-0F8EE89D8445}" dt="2022-05-17T11:22:36.114" v="145" actId="1037"/>
          <ac:cxnSpMkLst>
            <pc:docMk/>
            <pc:sldMk cId="3402105516" sldId="262"/>
            <ac:cxnSpMk id="36" creationId="{249540F4-C1F2-4912-A3FD-2880C57C9F7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D32C6-10A3-440A-8950-72897EC52605}" type="datetimeFigureOut">
              <a:rPr lang="en-GB" smtClean="0"/>
              <a:t>25/05/2022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E88A2-06B8-4169-B938-3F8C88C5E2D9}" type="slidenum">
              <a:rPr lang="en-GB" smtClean="0"/>
              <a:t>‹#›</a:t>
            </a:fld>
            <a:endParaRPr lang="en-GB"/>
          </a:p>
        </p:txBody>
      </p:sp>
    </p:spTree>
    <p:extLst>
      <p:ext uri="{BB962C8B-B14F-4D97-AF65-F5344CB8AC3E}">
        <p14:creationId xmlns:p14="http://schemas.microsoft.com/office/powerpoint/2010/main" val="144309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E88A2-06B8-4169-B938-3F8C88C5E2D9}" type="slidenum">
              <a:rPr lang="en-GB" smtClean="0"/>
              <a:t>1</a:t>
            </a:fld>
            <a:endParaRPr lang="en-GB"/>
          </a:p>
        </p:txBody>
      </p:sp>
    </p:spTree>
    <p:extLst>
      <p:ext uri="{BB962C8B-B14F-4D97-AF65-F5344CB8AC3E}">
        <p14:creationId xmlns:p14="http://schemas.microsoft.com/office/powerpoint/2010/main" val="376144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To introduce my study region: the Evans-Rutford Region is located south of the Antarctic Peninsula, and above the Ellsworth mountains. The main areas of focus are the Evans and Rutford ice streams, which flow into the Ronne ice shelf. </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Detailed studies of the subglacial topography of the whole of the region are limited, however, there have been smaller scale glaciological investigations into the dynamics of the Rutford ice stream.</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study arose from the release of the legacy GRADES-IMAGE radar dataset, the flightlines of which are displayed on this map. </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aim to infer the landscape evolution and ice sheet history of the region, with the objectives of mapping the subglacial topography and conducting morphometric analysis of the bed.</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with a view to understanding how the subglacial topography might have a control on ice flow. </a:t>
            </a:r>
          </a:p>
          <a:p>
            <a:pPr marL="0" indent="0">
              <a:buFontTx/>
              <a:buNone/>
            </a:pPr>
            <a:endParaRPr lang="en-GB" dirty="0"/>
          </a:p>
        </p:txBody>
      </p:sp>
      <p:sp>
        <p:nvSpPr>
          <p:cNvPr id="4" name="Slide Number Placeholder 3"/>
          <p:cNvSpPr>
            <a:spLocks noGrp="1"/>
          </p:cNvSpPr>
          <p:nvPr>
            <p:ph type="sldNum" sz="quarter" idx="5"/>
          </p:nvPr>
        </p:nvSpPr>
        <p:spPr/>
        <p:txBody>
          <a:bodyPr/>
          <a:lstStyle/>
          <a:p>
            <a:fld id="{5DBE88A2-06B8-4169-B938-3F8C88C5E2D9}" type="slidenum">
              <a:rPr lang="en-GB" smtClean="0"/>
              <a:t>2</a:t>
            </a:fld>
            <a:endParaRPr lang="en-GB"/>
          </a:p>
        </p:txBody>
      </p:sp>
    </p:spTree>
    <p:extLst>
      <p:ext uri="{BB962C8B-B14F-4D97-AF65-F5344CB8AC3E}">
        <p14:creationId xmlns:p14="http://schemas.microsoft.com/office/powerpoint/2010/main" val="176700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Using the GRADES-IMAGE bed elevation picks, we have interpolated a new DEM of the region, using cubic spline approximation. </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We repicked some sections of the automatic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bedpicks</a:t>
            </a:r>
            <a:r>
              <a:rPr lang="en-GB" sz="1100" dirty="0">
                <a:effectLst/>
                <a:latin typeface="Calibri" panose="020F0502020204030204" pitchFamily="34" charset="0"/>
                <a:ea typeface="Calibri" panose="020F0502020204030204" pitchFamily="34" charset="0"/>
                <a:cs typeface="Times New Roman" panose="02020603050405020304" pitchFamily="18" charset="0"/>
              </a:rPr>
              <a:t> to remove data gaps as it struggled in some areas, which was most commonly, deep troughs and their steep sides weren’t picked up accurately, and side echoes in areas of alpine topography disrupted the bed picks. </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To increase the spatial coverage and point density, the DEM also includes bed elevation points from the TORUS and Evans 1994/95 legacy radar datasets, as well as exposed bedrock datapoints derived from the REMA dataset.</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Key features that we’ve seen within the DEM are: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Improved clarity of the alpine topography at the base of the Peninsula</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Flat plateaus at similar elevations that are spread across the region</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It reaffirms deeply incised troughs containing current and past ice flow that have abrupt linear margins, some of which potentially have tectonic controls </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Have seen some asymmetry in the Carlson Inlet, which is deeper on the north side than the south, as well as the Evans Ice Stream, which seems shallower in the north than the south and ice flow is faster in the north</a:t>
            </a:r>
          </a:p>
          <a:p>
            <a:pPr marL="0" indent="0">
              <a:buFontTx/>
              <a:buNone/>
            </a:pPr>
            <a:endParaRPr lang="en-GB" dirty="0"/>
          </a:p>
        </p:txBody>
      </p:sp>
      <p:sp>
        <p:nvSpPr>
          <p:cNvPr id="4" name="Slide Number Placeholder 3"/>
          <p:cNvSpPr>
            <a:spLocks noGrp="1"/>
          </p:cNvSpPr>
          <p:nvPr>
            <p:ph type="sldNum" sz="quarter" idx="5"/>
          </p:nvPr>
        </p:nvSpPr>
        <p:spPr/>
        <p:txBody>
          <a:bodyPr/>
          <a:lstStyle/>
          <a:p>
            <a:fld id="{5DBE88A2-06B8-4169-B938-3F8C88C5E2D9}" type="slidenum">
              <a:rPr lang="en-GB" smtClean="0"/>
              <a:t>3</a:t>
            </a:fld>
            <a:endParaRPr lang="en-GB"/>
          </a:p>
        </p:txBody>
      </p:sp>
    </p:spTree>
    <p:extLst>
      <p:ext uri="{BB962C8B-B14F-4D97-AF65-F5344CB8AC3E}">
        <p14:creationId xmlns:p14="http://schemas.microsoft.com/office/powerpoint/2010/main" val="329488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One of the main features that we would like to discuss are the series of flat plateaus spread across the region, outlined in black on the map. </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Multiple plateaux sit at very similar elevations, suggesting a regionally coherent surface.</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 set of higher plateaux is evident, for example, 5, 6, 7 and 9, and sets of lower plateaus e.g. 1, 2, and 3</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plateau elevations of 8 and 10 line up with the surfaces found under present day ice rises within the Ronne Ice Shelf.</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However, some of these plateaus have variations within the surface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For example, plateau 9, on the Fletcher Promontory, includes interesting V shaped channels radiating from the centre. </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hypsometric curve on the top right has 3 evident peaks in elevation, highlighting the plateau surfaces within the landscape </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peak at 728m below sea level pertains to the troughs containing the ice streams, particularly the broad trough underlying Evans.</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Between plateaus 1 to 4, and 6 and 7, are asymmetric V shaped troughs that have been incised into the landscape, with the thalwegs tending to one side of the channel.</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Around plateau 9, the troughs containing the Rutford Ice Stream and Carlson Inlet have a potential tectonic control. The deep erosion into the base of the trough walls indicates potential fault bounding, similar to that seen in the George VI Sound.</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We have also used a flexural isostatic rebounding model to reconstruct the land surface with ice having been removed. </a:t>
            </a:r>
          </a:p>
          <a:p>
            <a:pPr marL="342900" lvl="0" indent="-342900">
              <a:lnSpc>
                <a:spcPct val="107000"/>
              </a:lnSpc>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hypsometric curve produced from this only demonstrates two significant peaks in elevation</a:t>
            </a:r>
          </a:p>
          <a:p>
            <a:pPr marL="342900" lvl="0" indent="-342900">
              <a:lnSpc>
                <a:spcPct val="107000"/>
              </a:lnSpc>
              <a:spcAft>
                <a:spcPts val="800"/>
              </a:spcAft>
              <a:buFont typeface="Calibri" panose="020F050202020403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Deeper areas with thicker ice have rebounded to an elevation that is comparable to some shallower areas with thinner ice, and have converged such that 3 peaks have become 2</a:t>
            </a:r>
          </a:p>
          <a:p>
            <a:pPr marL="0" indent="0">
              <a:buFontTx/>
              <a:buNone/>
            </a:pPr>
            <a:endParaRPr lang="en-GB" i="0" dirty="0">
              <a:solidFill>
                <a:srgbClr val="FF0000"/>
              </a:solidFill>
            </a:endParaRPr>
          </a:p>
        </p:txBody>
      </p:sp>
      <p:sp>
        <p:nvSpPr>
          <p:cNvPr id="4" name="Slide Number Placeholder 3"/>
          <p:cNvSpPr>
            <a:spLocks noGrp="1"/>
          </p:cNvSpPr>
          <p:nvPr>
            <p:ph type="sldNum" sz="quarter" idx="5"/>
          </p:nvPr>
        </p:nvSpPr>
        <p:spPr/>
        <p:txBody>
          <a:bodyPr/>
          <a:lstStyle/>
          <a:p>
            <a:fld id="{5DBE88A2-06B8-4169-B938-3F8C88C5E2D9}" type="slidenum">
              <a:rPr lang="en-GB" smtClean="0"/>
              <a:t>4</a:t>
            </a:fld>
            <a:endParaRPr lang="en-GB"/>
          </a:p>
        </p:txBody>
      </p:sp>
    </p:spTree>
    <p:extLst>
      <p:ext uri="{BB962C8B-B14F-4D97-AF65-F5344CB8AC3E}">
        <p14:creationId xmlns:p14="http://schemas.microsoft.com/office/powerpoint/2010/main" val="175707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an example radargram of plateaus 1, 2 and 3, and demonstrates how well the DEM represents the direct data measurements from the radar. </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cross profile along the plateaus shows the flat surfaces and how they sit at almost the exact same elevation. This indicates that there may be a regionally coherent surface that has been latterly incised by ice sheet flow.</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also display evidence of flexure at the margins, as a result of trough incision.</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also see from the profile how it compares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BedMachine</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which is the red line on the graph. </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level of accuracy means that we can draw long profiles of the plateaus where direct data measurements aren’t present. </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From this, we have seen that the Fletcher Promontory plateau between Carlson and Rutford, contains two separate surfaces with a distinct step between them, where the lower surface (10) is cut into the higher one (9).</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geometry of the surrounding troughs may also suggest some tectonic influence in controlling ice flow patterns.</a:t>
            </a:r>
          </a:p>
          <a:p>
            <a:pPr marL="0" indent="0">
              <a:buFontTx/>
              <a:buNone/>
            </a:pPr>
            <a:endParaRPr lang="en-GB" i="0" dirty="0"/>
          </a:p>
        </p:txBody>
      </p:sp>
      <p:sp>
        <p:nvSpPr>
          <p:cNvPr id="4" name="Slide Number Placeholder 3"/>
          <p:cNvSpPr>
            <a:spLocks noGrp="1"/>
          </p:cNvSpPr>
          <p:nvPr>
            <p:ph type="sldNum" sz="quarter" idx="5"/>
          </p:nvPr>
        </p:nvSpPr>
        <p:spPr/>
        <p:txBody>
          <a:bodyPr/>
          <a:lstStyle/>
          <a:p>
            <a:fld id="{5DBE88A2-06B8-4169-B938-3F8C88C5E2D9}" type="slidenum">
              <a:rPr lang="en-GB" smtClean="0"/>
              <a:t>5</a:t>
            </a:fld>
            <a:endParaRPr lang="en-GB"/>
          </a:p>
        </p:txBody>
      </p:sp>
    </p:spTree>
    <p:extLst>
      <p:ext uri="{BB962C8B-B14F-4D97-AF65-F5344CB8AC3E}">
        <p14:creationId xmlns:p14="http://schemas.microsoft.com/office/powerpoint/2010/main" val="215336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So to conclude: we have interpolated a new DEM of the Evans-Rutford Region, and have found a series of flat plateaus with incised troughs showing different phases of landscape evolution. </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morphology of some of the trough margins is also indicative of fault bounding.</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Continuing with the project, we are going to look at potential timing of the plateau formation.</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also will be investigating the influence of tectonics on the trough boundaries and how this might have impacted ice sheet behaviour in this region.</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so much for listening, and if you have any questions, my email is on the slide. </a:t>
            </a:r>
          </a:p>
          <a:p>
            <a:endParaRPr lang="en-GB" dirty="0"/>
          </a:p>
        </p:txBody>
      </p:sp>
      <p:sp>
        <p:nvSpPr>
          <p:cNvPr id="4" name="Slide Number Placeholder 3"/>
          <p:cNvSpPr>
            <a:spLocks noGrp="1"/>
          </p:cNvSpPr>
          <p:nvPr>
            <p:ph type="sldNum" sz="quarter" idx="5"/>
          </p:nvPr>
        </p:nvSpPr>
        <p:spPr/>
        <p:txBody>
          <a:bodyPr/>
          <a:lstStyle/>
          <a:p>
            <a:fld id="{5DBE88A2-06B8-4169-B938-3F8C88C5E2D9}" type="slidenum">
              <a:rPr lang="en-GB" smtClean="0"/>
              <a:t>6</a:t>
            </a:fld>
            <a:endParaRPr lang="en-GB"/>
          </a:p>
        </p:txBody>
      </p:sp>
    </p:spTree>
    <p:extLst>
      <p:ext uri="{BB962C8B-B14F-4D97-AF65-F5344CB8AC3E}">
        <p14:creationId xmlns:p14="http://schemas.microsoft.com/office/powerpoint/2010/main" val="344464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FCEF5F-94E8-46D0-8D31-FA578EB7E1E6}" type="datetime1">
              <a:rPr lang="en-GB" smtClean="0"/>
              <a:t>25/05/2022</a:t>
            </a:fld>
            <a:endParaRPr lang="en-GB"/>
          </a:p>
        </p:txBody>
      </p:sp>
      <p:sp>
        <p:nvSpPr>
          <p:cNvPr id="5" name="Footer Placeholder 4"/>
          <p:cNvSpPr>
            <a:spLocks noGrp="1"/>
          </p:cNvSpPr>
          <p:nvPr>
            <p:ph type="ftr" sz="quarter" idx="11"/>
          </p:nvPr>
        </p:nvSpPr>
        <p:spPr/>
        <p:txBody>
          <a:bodyPr/>
          <a:lstStyle/>
          <a:p>
            <a:r>
              <a:rPr lang="en-GB"/>
              <a:t>Charlotte Carter - EGU22-2467</a:t>
            </a:r>
          </a:p>
        </p:txBody>
      </p:sp>
      <p:sp>
        <p:nvSpPr>
          <p:cNvPr id="6" name="Slide Number Placeholder 5"/>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333393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5C1099-6769-4F27-B1D7-D762EF4BF8EE}" type="datetime1">
              <a:rPr lang="en-GB" smtClean="0"/>
              <a:t>25/05/2022</a:t>
            </a:fld>
            <a:endParaRPr lang="en-GB"/>
          </a:p>
        </p:txBody>
      </p:sp>
      <p:sp>
        <p:nvSpPr>
          <p:cNvPr id="5" name="Footer Placeholder 4"/>
          <p:cNvSpPr>
            <a:spLocks noGrp="1"/>
          </p:cNvSpPr>
          <p:nvPr>
            <p:ph type="ftr" sz="quarter" idx="11"/>
          </p:nvPr>
        </p:nvSpPr>
        <p:spPr/>
        <p:txBody>
          <a:bodyPr/>
          <a:lstStyle/>
          <a:p>
            <a:r>
              <a:rPr lang="en-GB"/>
              <a:t>Charlotte Carter - EGU22-2467</a:t>
            </a:r>
          </a:p>
        </p:txBody>
      </p:sp>
      <p:sp>
        <p:nvSpPr>
          <p:cNvPr id="6" name="Slide Number Placeholder 5"/>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15621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E90F9-37F8-48D4-B840-B123DDF9F187}" type="datetime1">
              <a:rPr lang="en-GB" smtClean="0"/>
              <a:t>25/05/2022</a:t>
            </a:fld>
            <a:endParaRPr lang="en-GB"/>
          </a:p>
        </p:txBody>
      </p:sp>
      <p:sp>
        <p:nvSpPr>
          <p:cNvPr id="5" name="Footer Placeholder 4"/>
          <p:cNvSpPr>
            <a:spLocks noGrp="1"/>
          </p:cNvSpPr>
          <p:nvPr>
            <p:ph type="ftr" sz="quarter" idx="11"/>
          </p:nvPr>
        </p:nvSpPr>
        <p:spPr/>
        <p:txBody>
          <a:bodyPr/>
          <a:lstStyle/>
          <a:p>
            <a:r>
              <a:rPr lang="en-GB"/>
              <a:t>Charlotte Carter - EGU22-2467</a:t>
            </a:r>
          </a:p>
        </p:txBody>
      </p:sp>
      <p:sp>
        <p:nvSpPr>
          <p:cNvPr id="6" name="Slide Number Placeholder 5"/>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221297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E7648A-5510-41AE-B166-5BF3B475742F}" type="datetime1">
              <a:rPr lang="en-GB" smtClean="0"/>
              <a:t>25/05/2022</a:t>
            </a:fld>
            <a:endParaRPr lang="en-GB"/>
          </a:p>
        </p:txBody>
      </p:sp>
      <p:sp>
        <p:nvSpPr>
          <p:cNvPr id="5" name="Footer Placeholder 4"/>
          <p:cNvSpPr>
            <a:spLocks noGrp="1"/>
          </p:cNvSpPr>
          <p:nvPr>
            <p:ph type="ftr" sz="quarter" idx="11"/>
          </p:nvPr>
        </p:nvSpPr>
        <p:spPr/>
        <p:txBody>
          <a:bodyPr/>
          <a:lstStyle/>
          <a:p>
            <a:r>
              <a:rPr lang="en-GB"/>
              <a:t>Charlotte Carter - EGU22-2467</a:t>
            </a:r>
          </a:p>
        </p:txBody>
      </p:sp>
      <p:sp>
        <p:nvSpPr>
          <p:cNvPr id="6" name="Slide Number Placeholder 5"/>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243164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FF1246-CFE3-4D19-AC37-A6FE6B3F9565}" type="datetime1">
              <a:rPr lang="en-GB" smtClean="0"/>
              <a:t>25/05/2022</a:t>
            </a:fld>
            <a:endParaRPr lang="en-GB"/>
          </a:p>
        </p:txBody>
      </p:sp>
      <p:sp>
        <p:nvSpPr>
          <p:cNvPr id="5" name="Footer Placeholder 4"/>
          <p:cNvSpPr>
            <a:spLocks noGrp="1"/>
          </p:cNvSpPr>
          <p:nvPr>
            <p:ph type="ftr" sz="quarter" idx="11"/>
          </p:nvPr>
        </p:nvSpPr>
        <p:spPr/>
        <p:txBody>
          <a:bodyPr/>
          <a:lstStyle/>
          <a:p>
            <a:r>
              <a:rPr lang="en-GB"/>
              <a:t>Charlotte Carter - EGU22-2467</a:t>
            </a:r>
          </a:p>
        </p:txBody>
      </p:sp>
      <p:sp>
        <p:nvSpPr>
          <p:cNvPr id="6" name="Slide Number Placeholder 5"/>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12112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97A94C-C674-4C08-9A21-D4312F1BC0FF}" type="datetime1">
              <a:rPr lang="en-GB" smtClean="0"/>
              <a:t>25/05/2022</a:t>
            </a:fld>
            <a:endParaRPr lang="en-GB"/>
          </a:p>
        </p:txBody>
      </p:sp>
      <p:sp>
        <p:nvSpPr>
          <p:cNvPr id="6" name="Footer Placeholder 5"/>
          <p:cNvSpPr>
            <a:spLocks noGrp="1"/>
          </p:cNvSpPr>
          <p:nvPr>
            <p:ph type="ftr" sz="quarter" idx="11"/>
          </p:nvPr>
        </p:nvSpPr>
        <p:spPr/>
        <p:txBody>
          <a:bodyPr/>
          <a:lstStyle/>
          <a:p>
            <a:r>
              <a:rPr lang="en-GB"/>
              <a:t>Charlotte Carter - EGU22-2467</a:t>
            </a:r>
          </a:p>
        </p:txBody>
      </p:sp>
      <p:sp>
        <p:nvSpPr>
          <p:cNvPr id="7" name="Slide Number Placeholder 6"/>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3158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72569C-F6EF-42B7-A667-FF6BC03CAAA2}" type="datetime1">
              <a:rPr lang="en-GB" smtClean="0"/>
              <a:t>25/05/2022</a:t>
            </a:fld>
            <a:endParaRPr lang="en-GB"/>
          </a:p>
        </p:txBody>
      </p:sp>
      <p:sp>
        <p:nvSpPr>
          <p:cNvPr id="8" name="Footer Placeholder 7"/>
          <p:cNvSpPr>
            <a:spLocks noGrp="1"/>
          </p:cNvSpPr>
          <p:nvPr>
            <p:ph type="ftr" sz="quarter" idx="11"/>
          </p:nvPr>
        </p:nvSpPr>
        <p:spPr/>
        <p:txBody>
          <a:bodyPr/>
          <a:lstStyle/>
          <a:p>
            <a:r>
              <a:rPr lang="en-GB"/>
              <a:t>Charlotte Carter - EGU22-2467</a:t>
            </a:r>
          </a:p>
        </p:txBody>
      </p:sp>
      <p:sp>
        <p:nvSpPr>
          <p:cNvPr id="9" name="Slide Number Placeholder 8"/>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23278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E6809B-00AF-45C7-8FC0-86E8E8DB7177}" type="datetime1">
              <a:rPr lang="en-GB" smtClean="0"/>
              <a:t>25/05/2022</a:t>
            </a:fld>
            <a:endParaRPr lang="en-GB"/>
          </a:p>
        </p:txBody>
      </p:sp>
      <p:sp>
        <p:nvSpPr>
          <p:cNvPr id="4" name="Footer Placeholder 3"/>
          <p:cNvSpPr>
            <a:spLocks noGrp="1"/>
          </p:cNvSpPr>
          <p:nvPr>
            <p:ph type="ftr" sz="quarter" idx="11"/>
          </p:nvPr>
        </p:nvSpPr>
        <p:spPr/>
        <p:txBody>
          <a:bodyPr/>
          <a:lstStyle/>
          <a:p>
            <a:r>
              <a:rPr lang="en-GB"/>
              <a:t>Charlotte Carter - EGU22-2467</a:t>
            </a:r>
          </a:p>
        </p:txBody>
      </p:sp>
      <p:sp>
        <p:nvSpPr>
          <p:cNvPr id="5" name="Slide Number Placeholder 4"/>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313289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A9B7F-0949-4E56-9547-CBC6540AFC51}" type="datetime1">
              <a:rPr lang="en-GB" smtClean="0"/>
              <a:t>25/05/2022</a:t>
            </a:fld>
            <a:endParaRPr lang="en-GB"/>
          </a:p>
        </p:txBody>
      </p:sp>
      <p:sp>
        <p:nvSpPr>
          <p:cNvPr id="3" name="Footer Placeholder 2"/>
          <p:cNvSpPr>
            <a:spLocks noGrp="1"/>
          </p:cNvSpPr>
          <p:nvPr>
            <p:ph type="ftr" sz="quarter" idx="11"/>
          </p:nvPr>
        </p:nvSpPr>
        <p:spPr/>
        <p:txBody>
          <a:bodyPr/>
          <a:lstStyle/>
          <a:p>
            <a:r>
              <a:rPr lang="en-GB"/>
              <a:t>Charlotte Carter - EGU22-2467</a:t>
            </a:r>
          </a:p>
        </p:txBody>
      </p:sp>
      <p:sp>
        <p:nvSpPr>
          <p:cNvPr id="4" name="Slide Number Placeholder 3"/>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274436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F892FB-3736-42CC-9278-73B612F9BC0D}" type="datetime1">
              <a:rPr lang="en-GB" smtClean="0"/>
              <a:t>25/05/2022</a:t>
            </a:fld>
            <a:endParaRPr lang="en-GB"/>
          </a:p>
        </p:txBody>
      </p:sp>
      <p:sp>
        <p:nvSpPr>
          <p:cNvPr id="6" name="Footer Placeholder 5"/>
          <p:cNvSpPr>
            <a:spLocks noGrp="1"/>
          </p:cNvSpPr>
          <p:nvPr>
            <p:ph type="ftr" sz="quarter" idx="11"/>
          </p:nvPr>
        </p:nvSpPr>
        <p:spPr/>
        <p:txBody>
          <a:bodyPr/>
          <a:lstStyle/>
          <a:p>
            <a:r>
              <a:rPr lang="en-GB"/>
              <a:t>Charlotte Carter - EGU22-2467</a:t>
            </a:r>
          </a:p>
        </p:txBody>
      </p:sp>
      <p:sp>
        <p:nvSpPr>
          <p:cNvPr id="7" name="Slide Number Placeholder 6"/>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256965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1F752-32E0-4B75-A716-F63898D8753B}" type="datetime1">
              <a:rPr lang="en-GB" smtClean="0"/>
              <a:t>25/05/2022</a:t>
            </a:fld>
            <a:endParaRPr lang="en-GB"/>
          </a:p>
        </p:txBody>
      </p:sp>
      <p:sp>
        <p:nvSpPr>
          <p:cNvPr id="6" name="Footer Placeholder 5"/>
          <p:cNvSpPr>
            <a:spLocks noGrp="1"/>
          </p:cNvSpPr>
          <p:nvPr>
            <p:ph type="ftr" sz="quarter" idx="11"/>
          </p:nvPr>
        </p:nvSpPr>
        <p:spPr/>
        <p:txBody>
          <a:bodyPr/>
          <a:lstStyle/>
          <a:p>
            <a:r>
              <a:rPr lang="en-GB"/>
              <a:t>Charlotte Carter - EGU22-2467</a:t>
            </a:r>
          </a:p>
        </p:txBody>
      </p:sp>
      <p:sp>
        <p:nvSpPr>
          <p:cNvPr id="7" name="Slide Number Placeholder 6"/>
          <p:cNvSpPr>
            <a:spLocks noGrp="1"/>
          </p:cNvSpPr>
          <p:nvPr>
            <p:ph type="sldNum" sz="quarter" idx="12"/>
          </p:nvPr>
        </p:nvSpPr>
        <p:spPr/>
        <p:txBody>
          <a:bodyPr/>
          <a:lstStyle/>
          <a:p>
            <a:fld id="{D9AAA617-0BB2-41F3-9E17-7E6EB57196A5}" type="slidenum">
              <a:rPr lang="en-GB" smtClean="0"/>
              <a:t>‹#›</a:t>
            </a:fld>
            <a:endParaRPr lang="en-GB"/>
          </a:p>
        </p:txBody>
      </p:sp>
    </p:spTree>
    <p:extLst>
      <p:ext uri="{BB962C8B-B14F-4D97-AF65-F5344CB8AC3E}">
        <p14:creationId xmlns:p14="http://schemas.microsoft.com/office/powerpoint/2010/main" val="404768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22C32-2146-43E8-B17C-4BB556DD2141}" type="datetime1">
              <a:rPr lang="en-GB" smtClean="0"/>
              <a:t>25/05/2022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Charlotte Carter - EGU22-2467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AA617-0BB2-41F3-9E17-7E6EB57196A5}" type="slidenum">
              <a:rPr lang="en-GB" smtClean="0"/>
              <a:t>‹#›</a:t>
            </a:fld>
            <a:endParaRPr lang="en-GB"/>
          </a:p>
        </p:txBody>
      </p:sp>
    </p:spTree>
    <p:extLst>
      <p:ext uri="{BB962C8B-B14F-4D97-AF65-F5344CB8AC3E}">
        <p14:creationId xmlns:p14="http://schemas.microsoft.com/office/powerpoint/2010/main" val="315458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95" t="12499" r="1092" b="9837"/>
          <a:stretch/>
        </p:blipFill>
        <p:spPr>
          <a:xfrm>
            <a:off x="-1" y="-13647"/>
            <a:ext cx="12201099" cy="6864824"/>
          </a:xfrm>
          <a:prstGeom prst="rect">
            <a:avLst/>
          </a:prstGeom>
        </p:spPr>
      </p:pic>
      <p:sp>
        <p:nvSpPr>
          <p:cNvPr id="2" name="Title 1"/>
          <p:cNvSpPr>
            <a:spLocks noGrp="1"/>
          </p:cNvSpPr>
          <p:nvPr>
            <p:ph type="ctrTitle"/>
          </p:nvPr>
        </p:nvSpPr>
        <p:spPr>
          <a:solidFill>
            <a:srgbClr val="FFFFFF">
              <a:alpha val="85098"/>
            </a:srgbClr>
          </a:solidFill>
        </p:spPr>
        <p:txBody>
          <a:bodyPr>
            <a:noAutofit/>
          </a:bodyPr>
          <a:lstStyle/>
          <a:p>
            <a:r>
              <a:rPr lang="en-GB" sz="4000" dirty="0"/>
              <a:t>Subglacial topography and landscape evolution from radio-echo sounding data in the Evans-Rutford Region, southern Antarctic Peninsula </a:t>
            </a:r>
          </a:p>
        </p:txBody>
      </p:sp>
      <p:sp>
        <p:nvSpPr>
          <p:cNvPr id="3" name="Subtitle 2"/>
          <p:cNvSpPr>
            <a:spLocks noGrp="1"/>
          </p:cNvSpPr>
          <p:nvPr>
            <p:ph type="subTitle" idx="1"/>
          </p:nvPr>
        </p:nvSpPr>
        <p:spPr>
          <a:xfrm>
            <a:off x="1524000" y="3602038"/>
            <a:ext cx="9144000" cy="1157110"/>
          </a:xfrm>
          <a:solidFill>
            <a:srgbClr val="FFFFFF">
              <a:alpha val="85098"/>
            </a:srgbClr>
          </a:solidFill>
        </p:spPr>
        <p:txBody>
          <a:bodyPr/>
          <a:lstStyle/>
          <a:p>
            <a:r>
              <a:rPr lang="en-GB" b="1" dirty="0"/>
              <a:t>Charlotte Carter</a:t>
            </a:r>
            <a:r>
              <a:rPr lang="en-GB" b="1" baseline="30000" dirty="0"/>
              <a:t>1</a:t>
            </a:r>
            <a:r>
              <a:rPr lang="en-GB" dirty="0"/>
              <a:t>, Michael Bentley</a:t>
            </a:r>
            <a:r>
              <a:rPr lang="en-GB" baseline="30000" dirty="0"/>
              <a:t>1</a:t>
            </a:r>
            <a:r>
              <a:rPr lang="en-GB" dirty="0"/>
              <a:t>, Stewart Jamieson</a:t>
            </a:r>
            <a:r>
              <a:rPr lang="en-GB" baseline="30000" dirty="0"/>
              <a:t>1</a:t>
            </a:r>
            <a:r>
              <a:rPr lang="en-GB" dirty="0"/>
              <a:t>, Neil Ross</a:t>
            </a:r>
            <a:r>
              <a:rPr lang="en-GB" baseline="30000" dirty="0"/>
              <a:t>2</a:t>
            </a:r>
            <a:r>
              <a:rPr lang="en-GB" dirty="0"/>
              <a:t>, Tom Jordan</a:t>
            </a:r>
            <a:r>
              <a:rPr lang="en-GB" baseline="30000" dirty="0"/>
              <a:t>3</a:t>
            </a:r>
            <a:r>
              <a:rPr lang="en-GB" dirty="0"/>
              <a:t>, and Julien Bodart</a:t>
            </a:r>
            <a:r>
              <a:rPr lang="en-GB" baseline="30000" dirty="0"/>
              <a:t>4</a:t>
            </a:r>
          </a:p>
          <a:p>
            <a:r>
              <a:rPr lang="en-GB" sz="1600" dirty="0"/>
              <a:t>Contact author: Charlotte Carter (charlotte.m.carter@durham.ac.uk)</a:t>
            </a:r>
          </a:p>
        </p:txBody>
      </p:sp>
      <p:sp>
        <p:nvSpPr>
          <p:cNvPr id="4" name="Subtitle 2"/>
          <p:cNvSpPr txBox="1">
            <a:spLocks/>
          </p:cNvSpPr>
          <p:nvPr/>
        </p:nvSpPr>
        <p:spPr>
          <a:xfrm>
            <a:off x="0" y="5611229"/>
            <a:ext cx="5261022" cy="1257299"/>
          </a:xfrm>
          <a:prstGeom prst="rect">
            <a:avLst/>
          </a:prstGeom>
          <a:solidFill>
            <a:srgbClr val="FFFFFF">
              <a:alpha val="85098"/>
            </a:srgb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aseline="30000" dirty="0"/>
              <a:t>1</a:t>
            </a:r>
            <a:r>
              <a:rPr lang="en-GB" sz="1400" dirty="0"/>
              <a:t>Department of Geography, Durham University, UK</a:t>
            </a:r>
          </a:p>
          <a:p>
            <a:pPr algn="l"/>
            <a:r>
              <a:rPr lang="en-GB" sz="1400" baseline="30000" dirty="0"/>
              <a:t>2</a:t>
            </a:r>
            <a:r>
              <a:rPr lang="en-GB" sz="1400" dirty="0"/>
              <a:t>School of Geography, Politics and Sociology, Newcastle University, UK </a:t>
            </a:r>
          </a:p>
          <a:p>
            <a:pPr algn="l"/>
            <a:r>
              <a:rPr lang="en-GB" sz="1400" baseline="30000" dirty="0"/>
              <a:t>3</a:t>
            </a:r>
            <a:r>
              <a:rPr lang="en-GB" sz="1400" dirty="0"/>
              <a:t>British Antarctic Survey, UK</a:t>
            </a:r>
          </a:p>
          <a:p>
            <a:pPr algn="l"/>
            <a:r>
              <a:rPr lang="en-GB" sz="1400" baseline="30000" dirty="0"/>
              <a:t>4</a:t>
            </a:r>
            <a:r>
              <a:rPr lang="en-GB" sz="1400" dirty="0"/>
              <a:t>School of Geosciences, University of Edinburgh, UK</a:t>
            </a:r>
            <a:endParaRPr lang="en-GB" sz="1400" baseline="30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1436" y="4057048"/>
            <a:ext cx="2110564" cy="28114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8103" y="5524667"/>
            <a:ext cx="1333333" cy="1333333"/>
          </a:xfrm>
          <a:prstGeom prst="rect">
            <a:avLst/>
          </a:prstGeom>
        </p:spPr>
      </p:pic>
    </p:spTree>
    <p:extLst>
      <p:ext uri="{BB962C8B-B14F-4D97-AF65-F5344CB8AC3E}">
        <p14:creationId xmlns:p14="http://schemas.microsoft.com/office/powerpoint/2010/main" val="23222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69" y="869194"/>
            <a:ext cx="7011922" cy="4958531"/>
          </a:xfrm>
          <a:prstGeom prst="rect">
            <a:avLst/>
          </a:prstGeom>
          <a:ln>
            <a:solidFill>
              <a:schemeClr val="tx1"/>
            </a:solidFill>
          </a:ln>
        </p:spPr>
      </p:pic>
      <p:sp>
        <p:nvSpPr>
          <p:cNvPr id="2" name="TextBox 1">
            <a:extLst>
              <a:ext uri="{FF2B5EF4-FFF2-40B4-BE49-F238E27FC236}">
                <a16:creationId xmlns:a16="http://schemas.microsoft.com/office/drawing/2014/main" id="{24E05932-2FF8-61C0-B598-298608E74CB1}"/>
              </a:ext>
            </a:extLst>
          </p:cNvPr>
          <p:cNvSpPr txBox="1"/>
          <p:nvPr/>
        </p:nvSpPr>
        <p:spPr>
          <a:xfrm>
            <a:off x="142240" y="68566"/>
            <a:ext cx="11878492" cy="769441"/>
          </a:xfrm>
          <a:prstGeom prst="rect">
            <a:avLst/>
          </a:prstGeom>
          <a:noFill/>
        </p:spPr>
        <p:txBody>
          <a:bodyPr wrap="square" rtlCol="0">
            <a:spAutoFit/>
          </a:bodyPr>
          <a:lstStyle/>
          <a:p>
            <a:r>
              <a:rPr lang="en-GB" sz="2200" b="1" dirty="0"/>
              <a:t>Aim</a:t>
            </a:r>
            <a:r>
              <a:rPr lang="en-GB" sz="2200" dirty="0"/>
              <a:t>: To infer the landscape evolution and ice history of the Evans-Rutford Region (ERR) of the southern Antarctic Peninsula using radio-echo sounding data.</a:t>
            </a:r>
          </a:p>
        </p:txBody>
      </p:sp>
      <p:sp>
        <p:nvSpPr>
          <p:cNvPr id="3" name="TextBox 2">
            <a:extLst>
              <a:ext uri="{FF2B5EF4-FFF2-40B4-BE49-F238E27FC236}">
                <a16:creationId xmlns:a16="http://schemas.microsoft.com/office/drawing/2014/main" id="{E71DFC30-6BC3-2062-78A8-3B4FCEFA4A0D}"/>
              </a:ext>
            </a:extLst>
          </p:cNvPr>
          <p:cNvSpPr txBox="1"/>
          <p:nvPr/>
        </p:nvSpPr>
        <p:spPr>
          <a:xfrm>
            <a:off x="142240" y="5924538"/>
            <a:ext cx="7198952" cy="861774"/>
          </a:xfrm>
          <a:prstGeom prst="rect">
            <a:avLst/>
          </a:prstGeom>
          <a:noFill/>
        </p:spPr>
        <p:txBody>
          <a:bodyPr wrap="square" rtlCol="0">
            <a:spAutoFit/>
          </a:bodyPr>
          <a:lstStyle/>
          <a:p>
            <a:pPr marL="285750" indent="-285750">
              <a:buFont typeface="Arial" panose="020B0604020202020204" pitchFamily="34" charset="0"/>
              <a:buChar char="•"/>
            </a:pPr>
            <a:r>
              <a:rPr lang="en-GB" sz="1600" dirty="0"/>
              <a:t>Multiple RES surveys of the region (GRADES-IMAGE (illustrated by black line), TORUS, Evans 1994/95) with a total of </a:t>
            </a:r>
            <a:r>
              <a:rPr lang="en-GB" sz="1600" b="1" dirty="0"/>
              <a:t>48,550 line km </a:t>
            </a:r>
            <a:r>
              <a:rPr lang="en-GB" sz="1600" dirty="0"/>
              <a:t>of data. </a:t>
            </a:r>
          </a:p>
          <a:p>
            <a:pPr marL="285750" indent="-285750">
              <a:buFont typeface="Arial" panose="020B0604020202020204" pitchFamily="34" charset="0"/>
              <a:buChar char="•"/>
            </a:pPr>
            <a:r>
              <a:rPr lang="en-GB" sz="1600" dirty="0"/>
              <a:t>Not all of these surveys are included in </a:t>
            </a:r>
            <a:r>
              <a:rPr lang="en-GB" sz="1600" dirty="0" err="1"/>
              <a:t>BedMachine</a:t>
            </a:r>
            <a:r>
              <a:rPr lang="en-GB" sz="1600" dirty="0"/>
              <a:t>. </a:t>
            </a:r>
          </a:p>
        </p:txBody>
      </p:sp>
      <p:sp>
        <p:nvSpPr>
          <p:cNvPr id="6" name="TextBox 5">
            <a:extLst>
              <a:ext uri="{FF2B5EF4-FFF2-40B4-BE49-F238E27FC236}">
                <a16:creationId xmlns:a16="http://schemas.microsoft.com/office/drawing/2014/main" id="{01E483B2-885D-9588-F93B-6B522EA12A02}"/>
              </a:ext>
            </a:extLst>
          </p:cNvPr>
          <p:cNvSpPr txBox="1"/>
          <p:nvPr/>
        </p:nvSpPr>
        <p:spPr>
          <a:xfrm>
            <a:off x="7384734" y="869194"/>
            <a:ext cx="4679540" cy="4493538"/>
          </a:xfrm>
          <a:prstGeom prst="rect">
            <a:avLst/>
          </a:prstGeom>
          <a:noFill/>
        </p:spPr>
        <p:txBody>
          <a:bodyPr wrap="square" rtlCol="0">
            <a:spAutoFit/>
          </a:bodyPr>
          <a:lstStyle/>
          <a:p>
            <a:r>
              <a:rPr lang="en-GB" sz="2200" b="1" dirty="0"/>
              <a:t>Objectives</a:t>
            </a:r>
            <a:r>
              <a:rPr lang="en-GB" sz="2200" dirty="0"/>
              <a:t>:</a:t>
            </a:r>
          </a:p>
          <a:p>
            <a:pPr marL="285750" indent="-285750">
              <a:buFont typeface="Arial" panose="020B0604020202020204" pitchFamily="34" charset="0"/>
              <a:buChar char="•"/>
            </a:pPr>
            <a:r>
              <a:rPr lang="en-GB" sz="2200" dirty="0"/>
              <a:t>Compile available RES and other datasets relevant to the ERR</a:t>
            </a:r>
          </a:p>
          <a:p>
            <a:pPr marL="285750" indent="-285750">
              <a:buFont typeface="Arial" panose="020B0604020202020204" pitchFamily="34" charset="0"/>
              <a:buChar char="•"/>
            </a:pPr>
            <a:r>
              <a:rPr lang="en-GB" sz="2200" dirty="0"/>
              <a:t>Map subglacial topography</a:t>
            </a:r>
          </a:p>
          <a:p>
            <a:pPr marL="285750" indent="-285750">
              <a:buFont typeface="Arial" panose="020B0604020202020204" pitchFamily="34" charset="0"/>
              <a:buChar char="•"/>
            </a:pPr>
            <a:r>
              <a:rPr lang="en-GB" sz="2200" dirty="0"/>
              <a:t>Morphometric analysis of bed topography </a:t>
            </a:r>
          </a:p>
          <a:p>
            <a:pPr marL="285750" indent="-285750">
              <a:buFont typeface="Arial" panose="020B0604020202020204" pitchFamily="34" charset="0"/>
              <a:buChar char="•"/>
            </a:pPr>
            <a:r>
              <a:rPr lang="en-GB" sz="2200" dirty="0"/>
              <a:t>Infer landscape evolution of the ERR</a:t>
            </a:r>
          </a:p>
          <a:p>
            <a:pPr marL="285750" indent="-285750">
              <a:buFont typeface="Arial" panose="020B0604020202020204" pitchFamily="34" charset="0"/>
              <a:buChar char="•"/>
            </a:pPr>
            <a:endParaRPr lang="en-GB" sz="2200" dirty="0"/>
          </a:p>
          <a:p>
            <a:r>
              <a:rPr lang="en-GB" sz="2200" b="1" dirty="0"/>
              <a:t>Rationale</a:t>
            </a:r>
            <a:r>
              <a:rPr lang="en-GB" sz="2200" dirty="0"/>
              <a:t>:</a:t>
            </a:r>
          </a:p>
          <a:p>
            <a:r>
              <a:rPr lang="en-GB" sz="2200" dirty="0"/>
              <a:t>We want to understand how the subglacial landscape might have evolved, and how it exerts control on ice flow in this region. </a:t>
            </a:r>
          </a:p>
        </p:txBody>
      </p:sp>
      <p:pic>
        <p:nvPicPr>
          <p:cNvPr id="5" name="Picture 4">
            <a:extLst>
              <a:ext uri="{FF2B5EF4-FFF2-40B4-BE49-F238E27FC236}">
                <a16:creationId xmlns:a16="http://schemas.microsoft.com/office/drawing/2014/main" id="{7F5F91E2-27E7-4043-8C52-711D29DCA272}"/>
              </a:ext>
            </a:extLst>
          </p:cNvPr>
          <p:cNvPicPr>
            <a:picLocks noChangeAspect="1"/>
          </p:cNvPicPr>
          <p:nvPr/>
        </p:nvPicPr>
        <p:blipFill>
          <a:blip r:embed="rId4"/>
          <a:stretch>
            <a:fillRect/>
          </a:stretch>
        </p:blipFill>
        <p:spPr>
          <a:xfrm>
            <a:off x="5264426" y="869194"/>
            <a:ext cx="1997765" cy="1997765"/>
          </a:xfrm>
          <a:prstGeom prst="rect">
            <a:avLst/>
          </a:prstGeom>
          <a:ln>
            <a:solidFill>
              <a:schemeClr val="tx1"/>
            </a:solidFill>
          </a:ln>
        </p:spPr>
      </p:pic>
      <p:sp>
        <p:nvSpPr>
          <p:cNvPr id="7" name="Rectangle 6">
            <a:extLst>
              <a:ext uri="{FF2B5EF4-FFF2-40B4-BE49-F238E27FC236}">
                <a16:creationId xmlns:a16="http://schemas.microsoft.com/office/drawing/2014/main" id="{A8978465-C6B9-4C0F-AE51-3A6A7115B5A6}"/>
              </a:ext>
            </a:extLst>
          </p:cNvPr>
          <p:cNvSpPr/>
          <p:nvPr/>
        </p:nvSpPr>
        <p:spPr>
          <a:xfrm>
            <a:off x="5603358" y="1537438"/>
            <a:ext cx="387867" cy="324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5074583-8651-4B1C-91E4-AAEA0A0F9F4A}"/>
              </a:ext>
            </a:extLst>
          </p:cNvPr>
          <p:cNvSpPr txBox="1"/>
          <p:nvPr/>
        </p:nvSpPr>
        <p:spPr>
          <a:xfrm>
            <a:off x="4462535" y="3482788"/>
            <a:ext cx="1140823" cy="246221"/>
          </a:xfrm>
          <a:prstGeom prst="rect">
            <a:avLst/>
          </a:prstGeom>
          <a:noFill/>
        </p:spPr>
        <p:txBody>
          <a:bodyPr wrap="square" rtlCol="0">
            <a:spAutoFit/>
          </a:bodyPr>
          <a:lstStyle/>
          <a:p>
            <a:r>
              <a:rPr lang="en-GB" sz="1000" dirty="0"/>
              <a:t>Evans Ice Stream</a:t>
            </a:r>
          </a:p>
        </p:txBody>
      </p:sp>
      <p:cxnSp>
        <p:nvCxnSpPr>
          <p:cNvPr id="10" name="Straight Arrow Connector 9">
            <a:extLst>
              <a:ext uri="{FF2B5EF4-FFF2-40B4-BE49-F238E27FC236}">
                <a16:creationId xmlns:a16="http://schemas.microsoft.com/office/drawing/2014/main" id="{FDD98FCE-DDC3-4AE1-904F-36250C734B14}"/>
              </a:ext>
            </a:extLst>
          </p:cNvPr>
          <p:cNvCxnSpPr>
            <a:cxnSpLocks/>
          </p:cNvCxnSpPr>
          <p:nvPr/>
        </p:nvCxnSpPr>
        <p:spPr>
          <a:xfrm flipH="1">
            <a:off x="4222377" y="3688668"/>
            <a:ext cx="389964" cy="532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69B2582F-319B-42F8-ADE2-57EA70CCD3A8}"/>
              </a:ext>
            </a:extLst>
          </p:cNvPr>
          <p:cNvSpPr txBox="1"/>
          <p:nvPr/>
        </p:nvSpPr>
        <p:spPr>
          <a:xfrm>
            <a:off x="4876432" y="3930317"/>
            <a:ext cx="684261" cy="553998"/>
          </a:xfrm>
          <a:prstGeom prst="rect">
            <a:avLst/>
          </a:prstGeom>
          <a:noFill/>
        </p:spPr>
        <p:txBody>
          <a:bodyPr wrap="square" rtlCol="0">
            <a:spAutoFit/>
          </a:bodyPr>
          <a:lstStyle/>
          <a:p>
            <a:pPr algn="ctr"/>
            <a:r>
              <a:rPr lang="en-GB" sz="1000" dirty="0"/>
              <a:t>Rutford Ice Stream</a:t>
            </a:r>
          </a:p>
        </p:txBody>
      </p:sp>
      <p:cxnSp>
        <p:nvCxnSpPr>
          <p:cNvPr id="14" name="Straight Arrow Connector 13">
            <a:extLst>
              <a:ext uri="{FF2B5EF4-FFF2-40B4-BE49-F238E27FC236}">
                <a16:creationId xmlns:a16="http://schemas.microsoft.com/office/drawing/2014/main" id="{D4A9D5E8-12A3-4765-8424-7BBB8F0C39B0}"/>
              </a:ext>
            </a:extLst>
          </p:cNvPr>
          <p:cNvCxnSpPr>
            <a:cxnSpLocks/>
          </p:cNvCxnSpPr>
          <p:nvPr/>
        </p:nvCxnSpPr>
        <p:spPr>
          <a:xfrm flipH="1">
            <a:off x="5264426" y="4463995"/>
            <a:ext cx="25257" cy="321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2514A31-5F3D-CFB1-F3A3-497133E57248}"/>
              </a:ext>
            </a:extLst>
          </p:cNvPr>
          <p:cNvSpPr txBox="1"/>
          <p:nvPr/>
        </p:nvSpPr>
        <p:spPr>
          <a:xfrm rot="20375540">
            <a:off x="4820871" y="5268238"/>
            <a:ext cx="1508809" cy="246221"/>
          </a:xfrm>
          <a:prstGeom prst="rect">
            <a:avLst/>
          </a:prstGeom>
          <a:noFill/>
        </p:spPr>
        <p:txBody>
          <a:bodyPr wrap="square" rtlCol="0">
            <a:spAutoFit/>
          </a:bodyPr>
          <a:lstStyle/>
          <a:p>
            <a:r>
              <a:rPr lang="en-GB" sz="1000" dirty="0"/>
              <a:t>Ellsworth Mountains</a:t>
            </a:r>
          </a:p>
        </p:txBody>
      </p:sp>
      <p:sp>
        <p:nvSpPr>
          <p:cNvPr id="17" name="TextBox 16">
            <a:extLst>
              <a:ext uri="{FF2B5EF4-FFF2-40B4-BE49-F238E27FC236}">
                <a16:creationId xmlns:a16="http://schemas.microsoft.com/office/drawing/2014/main" id="{6159046A-820B-D86B-2197-81D2486484BE}"/>
              </a:ext>
            </a:extLst>
          </p:cNvPr>
          <p:cNvSpPr txBox="1"/>
          <p:nvPr/>
        </p:nvSpPr>
        <p:spPr>
          <a:xfrm>
            <a:off x="2939941" y="2805542"/>
            <a:ext cx="1508809" cy="246221"/>
          </a:xfrm>
          <a:prstGeom prst="rect">
            <a:avLst/>
          </a:prstGeom>
          <a:noFill/>
        </p:spPr>
        <p:txBody>
          <a:bodyPr wrap="square" rtlCol="0">
            <a:spAutoFit/>
          </a:bodyPr>
          <a:lstStyle/>
          <a:p>
            <a:r>
              <a:rPr lang="en-GB" sz="1000" dirty="0"/>
              <a:t>Antarctic Peninsula</a:t>
            </a:r>
          </a:p>
        </p:txBody>
      </p:sp>
      <p:sp>
        <p:nvSpPr>
          <p:cNvPr id="16" name="TextBox 15">
            <a:extLst>
              <a:ext uri="{FF2B5EF4-FFF2-40B4-BE49-F238E27FC236}">
                <a16:creationId xmlns:a16="http://schemas.microsoft.com/office/drawing/2014/main" id="{CA0E0C32-397B-9581-D8D6-D2C9655F9271}"/>
              </a:ext>
            </a:extLst>
          </p:cNvPr>
          <p:cNvSpPr txBox="1"/>
          <p:nvPr/>
        </p:nvSpPr>
        <p:spPr>
          <a:xfrm>
            <a:off x="-19063" y="6550223"/>
            <a:ext cx="12201098" cy="307777"/>
          </a:xfrm>
          <a:prstGeom prst="rect">
            <a:avLst/>
          </a:prstGeom>
          <a:noFill/>
        </p:spPr>
        <p:txBody>
          <a:bodyPr wrap="square" rtlCol="0">
            <a:spAutoFit/>
          </a:bodyPr>
          <a:lstStyle/>
          <a:p>
            <a:pPr algn="r"/>
            <a:r>
              <a:rPr lang="en-GB" sz="1400" dirty="0">
                <a:solidFill>
                  <a:schemeClr val="bg1">
                    <a:lumMod val="50000"/>
                  </a:schemeClr>
                </a:solidFill>
              </a:rPr>
              <a:t>Charlotte Carter – EGU22-2467</a:t>
            </a:r>
          </a:p>
        </p:txBody>
      </p:sp>
    </p:spTree>
    <p:extLst>
      <p:ext uri="{BB962C8B-B14F-4D97-AF65-F5344CB8AC3E}">
        <p14:creationId xmlns:p14="http://schemas.microsoft.com/office/powerpoint/2010/main" val="322586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9494A5-0EF1-4509-88EB-DD84E3041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8" y="342698"/>
            <a:ext cx="9067454" cy="6488668"/>
          </a:xfrm>
          <a:prstGeom prst="rect">
            <a:avLst/>
          </a:prstGeom>
        </p:spPr>
      </p:pic>
      <p:grpSp>
        <p:nvGrpSpPr>
          <p:cNvPr id="21" name="Group 20">
            <a:extLst>
              <a:ext uri="{FF2B5EF4-FFF2-40B4-BE49-F238E27FC236}">
                <a16:creationId xmlns:a16="http://schemas.microsoft.com/office/drawing/2014/main" id="{04D9BE5D-67F0-47E4-A201-A195B5F9904A}"/>
              </a:ext>
            </a:extLst>
          </p:cNvPr>
          <p:cNvGrpSpPr/>
          <p:nvPr/>
        </p:nvGrpSpPr>
        <p:grpSpPr>
          <a:xfrm>
            <a:off x="5088118" y="6278628"/>
            <a:ext cx="4482004" cy="473121"/>
            <a:chOff x="5088118" y="6278628"/>
            <a:chExt cx="4482004" cy="473121"/>
          </a:xfrm>
        </p:grpSpPr>
        <p:sp>
          <p:nvSpPr>
            <p:cNvPr id="15" name="Rectangle 14">
              <a:extLst>
                <a:ext uri="{FF2B5EF4-FFF2-40B4-BE49-F238E27FC236}">
                  <a16:creationId xmlns:a16="http://schemas.microsoft.com/office/drawing/2014/main" id="{B32DB3DD-1EE0-4B75-B250-7AB3FC4E17A9}"/>
                </a:ext>
              </a:extLst>
            </p:cNvPr>
            <p:cNvSpPr/>
            <p:nvPr/>
          </p:nvSpPr>
          <p:spPr>
            <a:xfrm>
              <a:off x="5105038" y="6278628"/>
              <a:ext cx="3940103" cy="432577"/>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F35C0019-D7C9-4F61-AF6E-CE189C08F3E1}"/>
                </a:ext>
              </a:extLst>
            </p:cNvPr>
            <p:cNvPicPr>
              <a:picLocks/>
            </p:cNvPicPr>
            <p:nvPr/>
          </p:nvPicPr>
          <p:blipFill>
            <a:blip r:embed="rId4"/>
            <a:stretch>
              <a:fillRect/>
            </a:stretch>
          </p:blipFill>
          <p:spPr>
            <a:xfrm>
              <a:off x="5272598" y="6346239"/>
              <a:ext cx="3443633" cy="143216"/>
            </a:xfrm>
            <a:prstGeom prst="rect">
              <a:avLst/>
            </a:prstGeom>
            <a:ln>
              <a:solidFill>
                <a:schemeClr val="tx1"/>
              </a:solidFill>
            </a:ln>
          </p:spPr>
        </p:pic>
        <p:sp>
          <p:nvSpPr>
            <p:cNvPr id="17" name="TextBox 16">
              <a:extLst>
                <a:ext uri="{FF2B5EF4-FFF2-40B4-BE49-F238E27FC236}">
                  <a16:creationId xmlns:a16="http://schemas.microsoft.com/office/drawing/2014/main" id="{26B502FC-CE4E-44F0-BB11-09E9B1270E86}"/>
                </a:ext>
              </a:extLst>
            </p:cNvPr>
            <p:cNvSpPr txBox="1"/>
            <p:nvPr/>
          </p:nvSpPr>
          <p:spPr>
            <a:xfrm>
              <a:off x="5088118" y="6474750"/>
              <a:ext cx="4482004" cy="276999"/>
            </a:xfrm>
            <a:prstGeom prst="rect">
              <a:avLst/>
            </a:prstGeom>
            <a:noFill/>
          </p:spPr>
          <p:txBody>
            <a:bodyPr wrap="square" rtlCol="0">
              <a:spAutoFit/>
            </a:bodyPr>
            <a:lstStyle/>
            <a:p>
              <a:r>
                <a:rPr lang="en-GB" sz="1200" dirty="0"/>
                <a:t>-2.5                                             0                                            2.5  </a:t>
              </a:r>
            </a:p>
          </p:txBody>
        </p:sp>
        <p:sp>
          <p:nvSpPr>
            <p:cNvPr id="18" name="TextBox 17">
              <a:extLst>
                <a:ext uri="{FF2B5EF4-FFF2-40B4-BE49-F238E27FC236}">
                  <a16:creationId xmlns:a16="http://schemas.microsoft.com/office/drawing/2014/main" id="{28E4B4CD-526B-4ABE-BB52-D7CAF914A53F}"/>
                </a:ext>
              </a:extLst>
            </p:cNvPr>
            <p:cNvSpPr txBox="1"/>
            <p:nvPr/>
          </p:nvSpPr>
          <p:spPr>
            <a:xfrm>
              <a:off x="8704357" y="6278629"/>
              <a:ext cx="573115" cy="262081"/>
            </a:xfrm>
            <a:prstGeom prst="rect">
              <a:avLst/>
            </a:prstGeom>
            <a:noFill/>
          </p:spPr>
          <p:txBody>
            <a:bodyPr wrap="square" rtlCol="0">
              <a:spAutoFit/>
            </a:bodyPr>
            <a:lstStyle/>
            <a:p>
              <a:r>
                <a:rPr lang="en-GB" sz="1200" dirty="0"/>
                <a:t>km</a:t>
              </a:r>
            </a:p>
          </p:txBody>
        </p:sp>
      </p:grpSp>
      <p:sp>
        <p:nvSpPr>
          <p:cNvPr id="3" name="TextBox 2">
            <a:extLst>
              <a:ext uri="{FF2B5EF4-FFF2-40B4-BE49-F238E27FC236}">
                <a16:creationId xmlns:a16="http://schemas.microsoft.com/office/drawing/2014/main" id="{88172B8A-DD51-8447-1A40-04D3E5B8B867}"/>
              </a:ext>
            </a:extLst>
          </p:cNvPr>
          <p:cNvSpPr txBox="1"/>
          <p:nvPr/>
        </p:nvSpPr>
        <p:spPr>
          <a:xfrm>
            <a:off x="77058" y="24239"/>
            <a:ext cx="8330486" cy="430887"/>
          </a:xfrm>
          <a:prstGeom prst="rect">
            <a:avLst/>
          </a:prstGeom>
          <a:noFill/>
        </p:spPr>
        <p:txBody>
          <a:bodyPr wrap="none" rtlCol="0">
            <a:spAutoFit/>
          </a:bodyPr>
          <a:lstStyle/>
          <a:p>
            <a:r>
              <a:rPr lang="en-GB" sz="2200" b="1" dirty="0"/>
              <a:t>A new Digital Elevation Model interpolated for Evans-Rutford Region </a:t>
            </a:r>
          </a:p>
        </p:txBody>
      </p:sp>
      <p:sp>
        <p:nvSpPr>
          <p:cNvPr id="19" name="TextBox 18">
            <a:extLst>
              <a:ext uri="{FF2B5EF4-FFF2-40B4-BE49-F238E27FC236}">
                <a16:creationId xmlns:a16="http://schemas.microsoft.com/office/drawing/2014/main" id="{EDE26AE7-BE15-4025-83AF-5CF823875BAA}"/>
              </a:ext>
            </a:extLst>
          </p:cNvPr>
          <p:cNvSpPr txBox="1"/>
          <p:nvPr/>
        </p:nvSpPr>
        <p:spPr>
          <a:xfrm>
            <a:off x="9144512" y="78379"/>
            <a:ext cx="2970430" cy="6832640"/>
          </a:xfrm>
          <a:prstGeom prst="rect">
            <a:avLst/>
          </a:prstGeom>
          <a:noFill/>
        </p:spPr>
        <p:txBody>
          <a:bodyPr wrap="square" rtlCol="0">
            <a:spAutoFit/>
          </a:bodyPr>
          <a:lstStyle/>
          <a:p>
            <a:pPr marL="285750" indent="-285750">
              <a:buFont typeface="Arial" panose="020B0604020202020204" pitchFamily="34" charset="0"/>
              <a:buChar char="•"/>
            </a:pPr>
            <a:r>
              <a:rPr lang="en-GB" sz="1750" dirty="0"/>
              <a:t>DEM interpolated using Cubic Spline Approximation in QGIS </a:t>
            </a:r>
          </a:p>
          <a:p>
            <a:pPr marL="285750" indent="-285750">
              <a:buFont typeface="Arial" panose="020B0604020202020204" pitchFamily="34" charset="0"/>
              <a:buChar char="•"/>
            </a:pPr>
            <a:r>
              <a:rPr lang="en-GB" sz="1750" dirty="0"/>
              <a:t>Repicked some sections of automatic </a:t>
            </a:r>
            <a:r>
              <a:rPr lang="en-GB" sz="1750" dirty="0" err="1"/>
              <a:t>bedpicks</a:t>
            </a:r>
            <a:r>
              <a:rPr lang="en-GB" sz="1750" dirty="0"/>
              <a:t> of GRADES-IMAGE survey data </a:t>
            </a:r>
          </a:p>
          <a:p>
            <a:pPr marL="285750" indent="-285750">
              <a:buFont typeface="Arial" panose="020B0604020202020204" pitchFamily="34" charset="0"/>
              <a:buChar char="•"/>
            </a:pPr>
            <a:r>
              <a:rPr lang="en-GB" sz="1750" dirty="0"/>
              <a:t>Includes elevations of bedrock topography in REMA, TORUS, and Evans 1994/95 bed picks</a:t>
            </a:r>
          </a:p>
          <a:p>
            <a:pPr marL="285750" indent="-285750">
              <a:buFont typeface="Arial" panose="020B0604020202020204" pitchFamily="34" charset="0"/>
              <a:buChar char="•"/>
            </a:pPr>
            <a:endParaRPr lang="en-GB" sz="1750" dirty="0"/>
          </a:p>
          <a:p>
            <a:r>
              <a:rPr lang="en-GB" sz="1750" b="1" dirty="0"/>
              <a:t>Key features:</a:t>
            </a:r>
          </a:p>
          <a:p>
            <a:pPr marL="285750" indent="-285750">
              <a:buFont typeface="Arial" panose="020B0604020202020204" pitchFamily="34" charset="0"/>
              <a:buChar char="•"/>
            </a:pPr>
            <a:r>
              <a:rPr lang="en-GB" sz="1750" dirty="0"/>
              <a:t>Improved clarity of topography at base of Peninsula</a:t>
            </a:r>
          </a:p>
          <a:p>
            <a:pPr marL="285750" indent="-285750">
              <a:buFont typeface="Arial" panose="020B0604020202020204" pitchFamily="34" charset="0"/>
              <a:buChar char="•"/>
            </a:pPr>
            <a:r>
              <a:rPr lang="en-GB" sz="1750" dirty="0"/>
              <a:t>Flat plateaus at similar elevations</a:t>
            </a:r>
          </a:p>
          <a:p>
            <a:pPr marL="285750" indent="-285750">
              <a:buFont typeface="Arial" panose="020B0604020202020204" pitchFamily="34" charset="0"/>
              <a:buChar char="•"/>
            </a:pPr>
            <a:r>
              <a:rPr lang="en-GB" sz="1750" dirty="0"/>
              <a:t>Reaffirms deep troughs in which current and past ice has flowed</a:t>
            </a:r>
          </a:p>
          <a:p>
            <a:pPr marL="285750" indent="-285750">
              <a:buFont typeface="Arial" panose="020B0604020202020204" pitchFamily="34" charset="0"/>
              <a:buChar char="•"/>
            </a:pPr>
            <a:r>
              <a:rPr lang="en-GB" sz="1750" dirty="0"/>
              <a:t>Some asymmetry in the floor of Carlson Inlet and Evans Ice Stream</a:t>
            </a:r>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33610541-E32A-47E2-85E8-E9CC0DB9A6C6}"/>
              </a:ext>
            </a:extLst>
          </p:cNvPr>
          <p:cNvSpPr txBox="1"/>
          <p:nvPr/>
        </p:nvSpPr>
        <p:spPr>
          <a:xfrm>
            <a:off x="1776039" y="2555576"/>
            <a:ext cx="1140823" cy="246221"/>
          </a:xfrm>
          <a:prstGeom prst="rect">
            <a:avLst/>
          </a:prstGeom>
          <a:noFill/>
        </p:spPr>
        <p:txBody>
          <a:bodyPr wrap="square" rtlCol="0">
            <a:spAutoFit/>
          </a:bodyPr>
          <a:lstStyle/>
          <a:p>
            <a:r>
              <a:rPr lang="en-GB" sz="1000" dirty="0"/>
              <a:t>Evans Ice Stream</a:t>
            </a:r>
          </a:p>
        </p:txBody>
      </p:sp>
      <p:sp>
        <p:nvSpPr>
          <p:cNvPr id="11" name="TextBox 10">
            <a:extLst>
              <a:ext uri="{FF2B5EF4-FFF2-40B4-BE49-F238E27FC236}">
                <a16:creationId xmlns:a16="http://schemas.microsoft.com/office/drawing/2014/main" id="{644CE136-9BDB-4B39-A9AA-1A3F0A76C7A9}"/>
              </a:ext>
            </a:extLst>
          </p:cNvPr>
          <p:cNvSpPr txBox="1"/>
          <p:nvPr/>
        </p:nvSpPr>
        <p:spPr>
          <a:xfrm rot="18637364">
            <a:off x="3652386" y="3434893"/>
            <a:ext cx="1140823" cy="246221"/>
          </a:xfrm>
          <a:prstGeom prst="rect">
            <a:avLst/>
          </a:prstGeom>
          <a:noFill/>
        </p:spPr>
        <p:txBody>
          <a:bodyPr wrap="square" rtlCol="0">
            <a:spAutoFit/>
          </a:bodyPr>
          <a:lstStyle/>
          <a:p>
            <a:r>
              <a:rPr lang="en-GB" sz="1000" dirty="0"/>
              <a:t>Carlson Inlet</a:t>
            </a:r>
          </a:p>
        </p:txBody>
      </p:sp>
      <p:sp>
        <p:nvSpPr>
          <p:cNvPr id="12" name="TextBox 11">
            <a:extLst>
              <a:ext uri="{FF2B5EF4-FFF2-40B4-BE49-F238E27FC236}">
                <a16:creationId xmlns:a16="http://schemas.microsoft.com/office/drawing/2014/main" id="{39AA57FC-ABBA-4294-9A3E-8D55678D4DBC}"/>
              </a:ext>
            </a:extLst>
          </p:cNvPr>
          <p:cNvSpPr txBox="1"/>
          <p:nvPr/>
        </p:nvSpPr>
        <p:spPr>
          <a:xfrm rot="19829754">
            <a:off x="4288983" y="4063237"/>
            <a:ext cx="1369649" cy="246221"/>
          </a:xfrm>
          <a:prstGeom prst="rect">
            <a:avLst/>
          </a:prstGeom>
          <a:noFill/>
        </p:spPr>
        <p:txBody>
          <a:bodyPr wrap="square" rtlCol="0">
            <a:spAutoFit/>
          </a:bodyPr>
          <a:lstStyle/>
          <a:p>
            <a:r>
              <a:rPr lang="en-GB" sz="1000" dirty="0"/>
              <a:t>Rutford Ice Stream</a:t>
            </a:r>
          </a:p>
        </p:txBody>
      </p:sp>
      <p:sp>
        <p:nvSpPr>
          <p:cNvPr id="13" name="TextBox 12">
            <a:extLst>
              <a:ext uri="{FF2B5EF4-FFF2-40B4-BE49-F238E27FC236}">
                <a16:creationId xmlns:a16="http://schemas.microsoft.com/office/drawing/2014/main" id="{104D3875-4528-4730-9967-FA2509F7D5F2}"/>
              </a:ext>
            </a:extLst>
          </p:cNvPr>
          <p:cNvSpPr txBox="1"/>
          <p:nvPr/>
        </p:nvSpPr>
        <p:spPr>
          <a:xfrm>
            <a:off x="3818274" y="1186097"/>
            <a:ext cx="1140823" cy="246221"/>
          </a:xfrm>
          <a:prstGeom prst="rect">
            <a:avLst/>
          </a:prstGeom>
          <a:noFill/>
        </p:spPr>
        <p:txBody>
          <a:bodyPr wrap="square" rtlCol="0">
            <a:spAutoFit/>
          </a:bodyPr>
          <a:lstStyle/>
          <a:p>
            <a:r>
              <a:rPr lang="en-GB" sz="1000" dirty="0"/>
              <a:t>Ronne Ice Shelf</a:t>
            </a:r>
          </a:p>
        </p:txBody>
      </p:sp>
      <p:sp>
        <p:nvSpPr>
          <p:cNvPr id="20" name="TextBox 19">
            <a:extLst>
              <a:ext uri="{FF2B5EF4-FFF2-40B4-BE49-F238E27FC236}">
                <a16:creationId xmlns:a16="http://schemas.microsoft.com/office/drawing/2014/main" id="{06A2E5AB-6109-C474-23B7-55C5825DB524}"/>
              </a:ext>
            </a:extLst>
          </p:cNvPr>
          <p:cNvSpPr txBox="1"/>
          <p:nvPr/>
        </p:nvSpPr>
        <p:spPr>
          <a:xfrm>
            <a:off x="-19063" y="6550223"/>
            <a:ext cx="12201098" cy="307777"/>
          </a:xfrm>
          <a:prstGeom prst="rect">
            <a:avLst/>
          </a:prstGeom>
          <a:noFill/>
        </p:spPr>
        <p:txBody>
          <a:bodyPr wrap="square" rtlCol="0">
            <a:spAutoFit/>
          </a:bodyPr>
          <a:lstStyle/>
          <a:p>
            <a:pPr algn="r"/>
            <a:r>
              <a:rPr lang="en-GB" sz="1400" dirty="0">
                <a:solidFill>
                  <a:schemeClr val="bg1">
                    <a:lumMod val="50000"/>
                  </a:schemeClr>
                </a:solidFill>
              </a:rPr>
              <a:t>Charlotte Carter – EGU22-2467</a:t>
            </a:r>
          </a:p>
        </p:txBody>
      </p:sp>
      <p:sp>
        <p:nvSpPr>
          <p:cNvPr id="4" name="Rectangle 3">
            <a:extLst>
              <a:ext uri="{FF2B5EF4-FFF2-40B4-BE49-F238E27FC236}">
                <a16:creationId xmlns:a16="http://schemas.microsoft.com/office/drawing/2014/main" id="{481F2A7D-E737-4CA7-193C-4D9D0AD7B329}"/>
              </a:ext>
            </a:extLst>
          </p:cNvPr>
          <p:cNvSpPr/>
          <p:nvPr/>
        </p:nvSpPr>
        <p:spPr>
          <a:xfrm>
            <a:off x="847844" y="558801"/>
            <a:ext cx="2544820" cy="1595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40B2C5E-BD8F-3A27-48FC-92D0CA4A4CAE}"/>
              </a:ext>
            </a:extLst>
          </p:cNvPr>
          <p:cNvSpPr/>
          <p:nvPr/>
        </p:nvSpPr>
        <p:spPr>
          <a:xfrm>
            <a:off x="896438" y="2877270"/>
            <a:ext cx="1317933" cy="797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17EC20F-39D4-6AB9-0229-E7362EA9F6F6}"/>
              </a:ext>
            </a:extLst>
          </p:cNvPr>
          <p:cNvSpPr/>
          <p:nvPr/>
        </p:nvSpPr>
        <p:spPr>
          <a:xfrm>
            <a:off x="2492086" y="3018265"/>
            <a:ext cx="1317933" cy="1062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F178037-501C-BB0F-309F-A9AF8DE2311F}"/>
              </a:ext>
            </a:extLst>
          </p:cNvPr>
          <p:cNvSpPr/>
          <p:nvPr/>
        </p:nvSpPr>
        <p:spPr>
          <a:xfrm>
            <a:off x="2634038" y="4101608"/>
            <a:ext cx="758625" cy="434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3C16400-1FA9-829F-ADDC-50D018302759}"/>
              </a:ext>
            </a:extLst>
          </p:cNvPr>
          <p:cNvSpPr/>
          <p:nvPr/>
        </p:nvSpPr>
        <p:spPr>
          <a:xfrm rot="19238477">
            <a:off x="3370822" y="3790180"/>
            <a:ext cx="1672115" cy="666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8D6D1B4-EF6E-CBEA-7D37-49B6FFF2EC7C}"/>
              </a:ext>
            </a:extLst>
          </p:cNvPr>
          <p:cNvSpPr/>
          <p:nvPr/>
        </p:nvSpPr>
        <p:spPr>
          <a:xfrm>
            <a:off x="2284878" y="1684905"/>
            <a:ext cx="728472" cy="644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5B3FE2C-ACF4-9F8B-5596-0CCA7DB080E7}"/>
              </a:ext>
            </a:extLst>
          </p:cNvPr>
          <p:cNvSpPr/>
          <p:nvPr/>
        </p:nvSpPr>
        <p:spPr>
          <a:xfrm>
            <a:off x="3007917" y="3858389"/>
            <a:ext cx="1317933" cy="1062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C20A064-D4E9-0188-B67B-311146DF2BB4}"/>
              </a:ext>
            </a:extLst>
          </p:cNvPr>
          <p:cNvSpPr/>
          <p:nvPr/>
        </p:nvSpPr>
        <p:spPr>
          <a:xfrm>
            <a:off x="618723" y="2672273"/>
            <a:ext cx="1873363" cy="1186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1BD226C-8CB7-9246-9AD5-06395B0F4959}"/>
              </a:ext>
            </a:extLst>
          </p:cNvPr>
          <p:cNvSpPr/>
          <p:nvPr/>
        </p:nvSpPr>
        <p:spPr>
          <a:xfrm>
            <a:off x="2970664" y="3831755"/>
            <a:ext cx="1091443" cy="802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E4D78B4-8A2B-CA49-8123-83932648C484}"/>
              </a:ext>
            </a:extLst>
          </p:cNvPr>
          <p:cNvSpPr/>
          <p:nvPr/>
        </p:nvSpPr>
        <p:spPr>
          <a:xfrm>
            <a:off x="1108826" y="1840059"/>
            <a:ext cx="1746303" cy="1615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19B4C3B-7754-B2B7-6500-124CA552F3AB}"/>
              </a:ext>
            </a:extLst>
          </p:cNvPr>
          <p:cNvSpPr/>
          <p:nvPr/>
        </p:nvSpPr>
        <p:spPr>
          <a:xfrm>
            <a:off x="1666785" y="3444392"/>
            <a:ext cx="728472" cy="8044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71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6"/>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5"/>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4"/>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3"/>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9"/>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3" grpId="0" animBg="1"/>
      <p:bldP spid="3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64B79FD-867B-4941-8D02-C79B91F6CE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793"/>
          <a:stretch/>
        </p:blipFill>
        <p:spPr>
          <a:xfrm>
            <a:off x="158602" y="381655"/>
            <a:ext cx="7887324" cy="6395781"/>
          </a:xfrm>
          <a:prstGeom prst="rect">
            <a:avLst/>
          </a:prstGeom>
          <a:ln>
            <a:solidFill>
              <a:schemeClr val="tx1"/>
            </a:solidFill>
          </a:ln>
        </p:spPr>
      </p:pic>
      <p:pic>
        <p:nvPicPr>
          <p:cNvPr id="4" name="Picture 3">
            <a:extLst>
              <a:ext uri="{FF2B5EF4-FFF2-40B4-BE49-F238E27FC236}">
                <a16:creationId xmlns:a16="http://schemas.microsoft.com/office/drawing/2014/main" id="{B34C1E64-8461-0FF7-D1E3-451B2A0A7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2148" y="38896"/>
            <a:ext cx="3974315" cy="3244755"/>
          </a:xfrm>
          <a:prstGeom prst="rect">
            <a:avLst/>
          </a:prstGeom>
          <a:ln>
            <a:solidFill>
              <a:schemeClr val="tx1"/>
            </a:solidFill>
          </a:ln>
        </p:spPr>
      </p:pic>
      <p:sp>
        <p:nvSpPr>
          <p:cNvPr id="9" name="TextBox 8">
            <a:extLst>
              <a:ext uri="{FF2B5EF4-FFF2-40B4-BE49-F238E27FC236}">
                <a16:creationId xmlns:a16="http://schemas.microsoft.com/office/drawing/2014/main" id="{D55608CF-0C59-4576-9A0A-6C6351C45E64}"/>
              </a:ext>
            </a:extLst>
          </p:cNvPr>
          <p:cNvSpPr txBox="1"/>
          <p:nvPr/>
        </p:nvSpPr>
        <p:spPr>
          <a:xfrm>
            <a:off x="77058" y="12323"/>
            <a:ext cx="5875070" cy="369332"/>
          </a:xfrm>
          <a:prstGeom prst="rect">
            <a:avLst/>
          </a:prstGeom>
          <a:noFill/>
        </p:spPr>
        <p:txBody>
          <a:bodyPr wrap="none" rtlCol="0">
            <a:spAutoFit/>
          </a:bodyPr>
          <a:lstStyle/>
          <a:p>
            <a:r>
              <a:rPr lang="en-GB" b="1" dirty="0"/>
              <a:t>Landscape classification of flat plateaux and incised troughs</a:t>
            </a:r>
          </a:p>
        </p:txBody>
      </p:sp>
      <p:grpSp>
        <p:nvGrpSpPr>
          <p:cNvPr id="14" name="Group 13">
            <a:extLst>
              <a:ext uri="{FF2B5EF4-FFF2-40B4-BE49-F238E27FC236}">
                <a16:creationId xmlns:a16="http://schemas.microsoft.com/office/drawing/2014/main" id="{48432C65-0AD5-4454-8248-30C42C5CF42C}"/>
              </a:ext>
            </a:extLst>
          </p:cNvPr>
          <p:cNvGrpSpPr/>
          <p:nvPr/>
        </p:nvGrpSpPr>
        <p:grpSpPr>
          <a:xfrm>
            <a:off x="4088903" y="6346538"/>
            <a:ext cx="4482004" cy="473121"/>
            <a:chOff x="5088118" y="6278628"/>
            <a:chExt cx="4482004" cy="473121"/>
          </a:xfrm>
        </p:grpSpPr>
        <p:sp>
          <p:nvSpPr>
            <p:cNvPr id="15" name="Rectangle 14">
              <a:extLst>
                <a:ext uri="{FF2B5EF4-FFF2-40B4-BE49-F238E27FC236}">
                  <a16:creationId xmlns:a16="http://schemas.microsoft.com/office/drawing/2014/main" id="{8782D368-B5E3-474D-8221-2B6A4E98F331}"/>
                </a:ext>
              </a:extLst>
            </p:cNvPr>
            <p:cNvSpPr/>
            <p:nvPr/>
          </p:nvSpPr>
          <p:spPr>
            <a:xfrm>
              <a:off x="5105038" y="6278628"/>
              <a:ext cx="3940103" cy="432577"/>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AA9C5231-3C94-4112-8AD6-1965E6197A2C}"/>
                </a:ext>
              </a:extLst>
            </p:cNvPr>
            <p:cNvPicPr>
              <a:picLocks/>
            </p:cNvPicPr>
            <p:nvPr/>
          </p:nvPicPr>
          <p:blipFill>
            <a:blip r:embed="rId5"/>
            <a:stretch>
              <a:fillRect/>
            </a:stretch>
          </p:blipFill>
          <p:spPr>
            <a:xfrm>
              <a:off x="5272598" y="6346239"/>
              <a:ext cx="3443633" cy="143216"/>
            </a:xfrm>
            <a:prstGeom prst="rect">
              <a:avLst/>
            </a:prstGeom>
            <a:ln>
              <a:solidFill>
                <a:schemeClr val="tx1"/>
              </a:solidFill>
            </a:ln>
          </p:spPr>
        </p:pic>
        <p:sp>
          <p:nvSpPr>
            <p:cNvPr id="17" name="TextBox 16">
              <a:extLst>
                <a:ext uri="{FF2B5EF4-FFF2-40B4-BE49-F238E27FC236}">
                  <a16:creationId xmlns:a16="http://schemas.microsoft.com/office/drawing/2014/main" id="{5F274A70-C104-4080-8ED9-2D1352136C5F}"/>
                </a:ext>
              </a:extLst>
            </p:cNvPr>
            <p:cNvSpPr txBox="1"/>
            <p:nvPr/>
          </p:nvSpPr>
          <p:spPr>
            <a:xfrm>
              <a:off x="5088118" y="6474750"/>
              <a:ext cx="4482004" cy="276999"/>
            </a:xfrm>
            <a:prstGeom prst="rect">
              <a:avLst/>
            </a:prstGeom>
            <a:noFill/>
          </p:spPr>
          <p:txBody>
            <a:bodyPr wrap="square" rtlCol="0">
              <a:spAutoFit/>
            </a:bodyPr>
            <a:lstStyle/>
            <a:p>
              <a:r>
                <a:rPr lang="en-GB" sz="1200" dirty="0"/>
                <a:t>-2.5                                             0                                            2.5  </a:t>
              </a:r>
            </a:p>
          </p:txBody>
        </p:sp>
        <p:sp>
          <p:nvSpPr>
            <p:cNvPr id="18" name="TextBox 17">
              <a:extLst>
                <a:ext uri="{FF2B5EF4-FFF2-40B4-BE49-F238E27FC236}">
                  <a16:creationId xmlns:a16="http://schemas.microsoft.com/office/drawing/2014/main" id="{A0331654-3DC4-4969-96C6-C9FB0B6A7F06}"/>
                </a:ext>
              </a:extLst>
            </p:cNvPr>
            <p:cNvSpPr txBox="1"/>
            <p:nvPr/>
          </p:nvSpPr>
          <p:spPr>
            <a:xfrm>
              <a:off x="8704357" y="6278629"/>
              <a:ext cx="573115" cy="262081"/>
            </a:xfrm>
            <a:prstGeom prst="rect">
              <a:avLst/>
            </a:prstGeom>
            <a:noFill/>
          </p:spPr>
          <p:txBody>
            <a:bodyPr wrap="square" rtlCol="0">
              <a:spAutoFit/>
            </a:bodyPr>
            <a:lstStyle/>
            <a:p>
              <a:r>
                <a:rPr lang="en-GB" sz="1200" dirty="0"/>
                <a:t>km</a:t>
              </a:r>
            </a:p>
          </p:txBody>
        </p:sp>
      </p:grpSp>
      <p:sp>
        <p:nvSpPr>
          <p:cNvPr id="23" name="TextBox 22">
            <a:extLst>
              <a:ext uri="{FF2B5EF4-FFF2-40B4-BE49-F238E27FC236}">
                <a16:creationId xmlns:a16="http://schemas.microsoft.com/office/drawing/2014/main" id="{D1D09F4D-D92B-4E2F-AB72-9CAF35D10DB5}"/>
              </a:ext>
            </a:extLst>
          </p:cNvPr>
          <p:cNvSpPr txBox="1"/>
          <p:nvPr/>
        </p:nvSpPr>
        <p:spPr>
          <a:xfrm>
            <a:off x="5568085" y="369059"/>
            <a:ext cx="2491287" cy="738664"/>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GB" sz="1400" dirty="0"/>
              <a:t>Plateaux outlined in </a:t>
            </a:r>
            <a:r>
              <a:rPr lang="en-GB" sz="1400" b="1" dirty="0"/>
              <a:t>black</a:t>
            </a:r>
          </a:p>
          <a:p>
            <a:pPr marL="285750" indent="-285750">
              <a:buFont typeface="Arial" panose="020B0604020202020204" pitchFamily="34" charset="0"/>
              <a:buChar char="•"/>
            </a:pPr>
            <a:r>
              <a:rPr lang="en-GB" sz="1400" dirty="0"/>
              <a:t>Troughs outlined in </a:t>
            </a:r>
            <a:r>
              <a:rPr lang="en-GB" sz="1400" b="1" dirty="0">
                <a:solidFill>
                  <a:srgbClr val="FF0000"/>
                </a:solidFill>
              </a:rPr>
              <a:t>red</a:t>
            </a:r>
            <a:r>
              <a:rPr lang="en-GB" sz="1400" dirty="0"/>
              <a:t> with thalwegs in yellow</a:t>
            </a:r>
          </a:p>
        </p:txBody>
      </p:sp>
      <p:sp>
        <p:nvSpPr>
          <p:cNvPr id="2" name="TextBox 1">
            <a:extLst>
              <a:ext uri="{FF2B5EF4-FFF2-40B4-BE49-F238E27FC236}">
                <a16:creationId xmlns:a16="http://schemas.microsoft.com/office/drawing/2014/main" id="{081E7CA6-F644-4C30-87D3-7DC96DFA8277}"/>
              </a:ext>
            </a:extLst>
          </p:cNvPr>
          <p:cNvSpPr txBox="1"/>
          <p:nvPr/>
        </p:nvSpPr>
        <p:spPr>
          <a:xfrm rot="19900153">
            <a:off x="6217389" y="5082587"/>
            <a:ext cx="1349205" cy="246221"/>
          </a:xfrm>
          <a:prstGeom prst="rect">
            <a:avLst/>
          </a:prstGeom>
          <a:noFill/>
        </p:spPr>
        <p:txBody>
          <a:bodyPr wrap="square" rtlCol="0">
            <a:spAutoFit/>
          </a:bodyPr>
          <a:lstStyle/>
          <a:p>
            <a:r>
              <a:rPr lang="en-GB" sz="1000" dirty="0"/>
              <a:t>Rutford Ice Stream</a:t>
            </a:r>
          </a:p>
        </p:txBody>
      </p:sp>
      <p:sp>
        <p:nvSpPr>
          <p:cNvPr id="19" name="TextBox 18">
            <a:extLst>
              <a:ext uri="{FF2B5EF4-FFF2-40B4-BE49-F238E27FC236}">
                <a16:creationId xmlns:a16="http://schemas.microsoft.com/office/drawing/2014/main" id="{7B40A4CC-1925-4FD4-89CF-397C4A14F7C9}"/>
              </a:ext>
            </a:extLst>
          </p:cNvPr>
          <p:cNvSpPr txBox="1"/>
          <p:nvPr/>
        </p:nvSpPr>
        <p:spPr>
          <a:xfrm rot="18970701">
            <a:off x="5161873" y="4109169"/>
            <a:ext cx="1140823" cy="246221"/>
          </a:xfrm>
          <a:prstGeom prst="rect">
            <a:avLst/>
          </a:prstGeom>
          <a:noFill/>
        </p:spPr>
        <p:txBody>
          <a:bodyPr wrap="square" rtlCol="0">
            <a:spAutoFit/>
          </a:bodyPr>
          <a:lstStyle/>
          <a:p>
            <a:r>
              <a:rPr lang="en-GB" sz="1000" dirty="0"/>
              <a:t>Carlson Inlet</a:t>
            </a:r>
          </a:p>
        </p:txBody>
      </p:sp>
      <p:sp>
        <p:nvSpPr>
          <p:cNvPr id="20" name="TextBox 19">
            <a:extLst>
              <a:ext uri="{FF2B5EF4-FFF2-40B4-BE49-F238E27FC236}">
                <a16:creationId xmlns:a16="http://schemas.microsoft.com/office/drawing/2014/main" id="{32E77F7F-E771-4500-AD80-22E71056114E}"/>
              </a:ext>
            </a:extLst>
          </p:cNvPr>
          <p:cNvSpPr txBox="1"/>
          <p:nvPr/>
        </p:nvSpPr>
        <p:spPr>
          <a:xfrm>
            <a:off x="2444181" y="2366891"/>
            <a:ext cx="1140823" cy="246221"/>
          </a:xfrm>
          <a:prstGeom prst="rect">
            <a:avLst/>
          </a:prstGeom>
          <a:noFill/>
        </p:spPr>
        <p:txBody>
          <a:bodyPr wrap="square" rtlCol="0">
            <a:spAutoFit/>
          </a:bodyPr>
          <a:lstStyle/>
          <a:p>
            <a:r>
              <a:rPr lang="en-GB" sz="1000" dirty="0"/>
              <a:t>Evans Ice Stream</a:t>
            </a:r>
          </a:p>
        </p:txBody>
      </p:sp>
      <p:sp>
        <p:nvSpPr>
          <p:cNvPr id="21" name="TextBox 20">
            <a:extLst>
              <a:ext uri="{FF2B5EF4-FFF2-40B4-BE49-F238E27FC236}">
                <a16:creationId xmlns:a16="http://schemas.microsoft.com/office/drawing/2014/main" id="{5D3046AA-C2E6-4282-862D-5237346EB05E}"/>
              </a:ext>
            </a:extLst>
          </p:cNvPr>
          <p:cNvSpPr txBox="1"/>
          <p:nvPr/>
        </p:nvSpPr>
        <p:spPr>
          <a:xfrm>
            <a:off x="5952128" y="4078626"/>
            <a:ext cx="1140823" cy="400110"/>
          </a:xfrm>
          <a:prstGeom prst="rect">
            <a:avLst/>
          </a:prstGeom>
          <a:noFill/>
        </p:spPr>
        <p:txBody>
          <a:bodyPr wrap="square" rtlCol="0">
            <a:spAutoFit/>
          </a:bodyPr>
          <a:lstStyle/>
          <a:p>
            <a:pPr algn="ctr"/>
            <a:r>
              <a:rPr lang="en-GB" sz="1000" dirty="0"/>
              <a:t>Fletcher Promontory</a:t>
            </a:r>
          </a:p>
        </p:txBody>
      </p:sp>
      <p:sp>
        <p:nvSpPr>
          <p:cNvPr id="22" name="TextBox 21">
            <a:extLst>
              <a:ext uri="{FF2B5EF4-FFF2-40B4-BE49-F238E27FC236}">
                <a16:creationId xmlns:a16="http://schemas.microsoft.com/office/drawing/2014/main" id="{2A695E1E-ADAC-43D5-A474-AC2306F4FE52}"/>
              </a:ext>
            </a:extLst>
          </p:cNvPr>
          <p:cNvSpPr txBox="1"/>
          <p:nvPr/>
        </p:nvSpPr>
        <p:spPr>
          <a:xfrm>
            <a:off x="6403393" y="1737645"/>
            <a:ext cx="1140823" cy="246221"/>
          </a:xfrm>
          <a:prstGeom prst="rect">
            <a:avLst/>
          </a:prstGeom>
          <a:noFill/>
        </p:spPr>
        <p:txBody>
          <a:bodyPr wrap="square" rtlCol="0">
            <a:spAutoFit/>
          </a:bodyPr>
          <a:lstStyle/>
          <a:p>
            <a:r>
              <a:rPr lang="en-GB" sz="1000" dirty="0"/>
              <a:t>Ronne Ice Shelf</a:t>
            </a:r>
          </a:p>
        </p:txBody>
      </p:sp>
      <p:pic>
        <p:nvPicPr>
          <p:cNvPr id="6" name="Picture 5" descr="Chart, line chart&#10;&#10;Description automatically generated">
            <a:extLst>
              <a:ext uri="{FF2B5EF4-FFF2-40B4-BE49-F238E27FC236}">
                <a16:creationId xmlns:a16="http://schemas.microsoft.com/office/drawing/2014/main" id="{6C6CB449-6927-45AC-8B8B-907117BFCE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47" y="3288776"/>
            <a:ext cx="3974316" cy="3244756"/>
          </a:xfrm>
          <a:prstGeom prst="rect">
            <a:avLst/>
          </a:prstGeom>
          <a:ln>
            <a:solidFill>
              <a:schemeClr val="tx1"/>
            </a:solidFill>
          </a:ln>
        </p:spPr>
      </p:pic>
      <p:sp>
        <p:nvSpPr>
          <p:cNvPr id="24" name="TextBox 23">
            <a:extLst>
              <a:ext uri="{FF2B5EF4-FFF2-40B4-BE49-F238E27FC236}">
                <a16:creationId xmlns:a16="http://schemas.microsoft.com/office/drawing/2014/main" id="{5AF9CC1A-3EB5-9578-B12C-BA060EF6A9AD}"/>
              </a:ext>
            </a:extLst>
          </p:cNvPr>
          <p:cNvSpPr txBox="1"/>
          <p:nvPr/>
        </p:nvSpPr>
        <p:spPr>
          <a:xfrm>
            <a:off x="-19063" y="6550223"/>
            <a:ext cx="12201098" cy="307777"/>
          </a:xfrm>
          <a:prstGeom prst="rect">
            <a:avLst/>
          </a:prstGeom>
          <a:noFill/>
        </p:spPr>
        <p:txBody>
          <a:bodyPr wrap="square" rtlCol="0">
            <a:spAutoFit/>
          </a:bodyPr>
          <a:lstStyle/>
          <a:p>
            <a:pPr algn="r"/>
            <a:r>
              <a:rPr lang="en-GB" sz="1400" dirty="0">
                <a:solidFill>
                  <a:schemeClr val="bg1">
                    <a:lumMod val="50000"/>
                  </a:schemeClr>
                </a:solidFill>
              </a:rPr>
              <a:t>Charlotte Carter – EGU22-2467</a:t>
            </a:r>
          </a:p>
        </p:txBody>
      </p:sp>
      <p:sp>
        <p:nvSpPr>
          <p:cNvPr id="25" name="Rectangle 24">
            <a:extLst>
              <a:ext uri="{FF2B5EF4-FFF2-40B4-BE49-F238E27FC236}">
                <a16:creationId xmlns:a16="http://schemas.microsoft.com/office/drawing/2014/main" id="{E2D7C30F-03F8-4DA6-58E7-804258DC6D99}"/>
              </a:ext>
            </a:extLst>
          </p:cNvPr>
          <p:cNvSpPr/>
          <p:nvPr/>
        </p:nvSpPr>
        <p:spPr>
          <a:xfrm>
            <a:off x="3209439" y="1190995"/>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0DFFFD7-9B33-BC02-A9E0-D34435E599D6}"/>
              </a:ext>
            </a:extLst>
          </p:cNvPr>
          <p:cNvSpPr/>
          <p:nvPr/>
        </p:nvSpPr>
        <p:spPr>
          <a:xfrm>
            <a:off x="3920638" y="5072115"/>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2A58454-885D-2CB2-A9F6-E41E57F4EDEE}"/>
              </a:ext>
            </a:extLst>
          </p:cNvPr>
          <p:cNvSpPr/>
          <p:nvPr/>
        </p:nvSpPr>
        <p:spPr>
          <a:xfrm>
            <a:off x="5282078" y="5214355"/>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269A814-8AC1-8A1A-1C62-710A06776C15}"/>
              </a:ext>
            </a:extLst>
          </p:cNvPr>
          <p:cNvSpPr/>
          <p:nvPr/>
        </p:nvSpPr>
        <p:spPr>
          <a:xfrm>
            <a:off x="3810245" y="3931253"/>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AC9578A-57AD-3758-C2A0-37620CD36300}"/>
              </a:ext>
            </a:extLst>
          </p:cNvPr>
          <p:cNvSpPr/>
          <p:nvPr/>
        </p:nvSpPr>
        <p:spPr>
          <a:xfrm>
            <a:off x="833365" y="3148355"/>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AED23BF-88D4-520C-0225-E6909138C3EE}"/>
              </a:ext>
            </a:extLst>
          </p:cNvPr>
          <p:cNvSpPr/>
          <p:nvPr/>
        </p:nvSpPr>
        <p:spPr>
          <a:xfrm>
            <a:off x="1280405" y="3188995"/>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6AFE64F-332D-E84C-48FD-30E358458901}"/>
              </a:ext>
            </a:extLst>
          </p:cNvPr>
          <p:cNvSpPr/>
          <p:nvPr/>
        </p:nvSpPr>
        <p:spPr>
          <a:xfrm>
            <a:off x="1900165" y="3310915"/>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120D928-EF78-5CD0-498F-E7B9462F5A35}"/>
              </a:ext>
            </a:extLst>
          </p:cNvPr>
          <p:cNvSpPr/>
          <p:nvPr/>
        </p:nvSpPr>
        <p:spPr>
          <a:xfrm>
            <a:off x="5588405" y="2671162"/>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A27C317-81C9-1D41-5324-A6C97275C797}"/>
              </a:ext>
            </a:extLst>
          </p:cNvPr>
          <p:cNvSpPr/>
          <p:nvPr/>
        </p:nvSpPr>
        <p:spPr>
          <a:xfrm>
            <a:off x="6251508" y="4507634"/>
            <a:ext cx="234802" cy="246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30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2"/>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4"/>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2" nodeType="after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3" nodeType="clickEffect">
                                  <p:stCondLst>
                                    <p:cond delay="0"/>
                                  </p:stCondLst>
                                  <p:childTnLst>
                                    <p:set>
                                      <p:cBhvr>
                                        <p:cTn id="55"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7" grpId="1" animBg="1"/>
      <p:bldP spid="29" grpId="0" animBg="1"/>
      <p:bldP spid="29" grpId="1" animBg="1"/>
      <p:bldP spid="29" grpId="2" animBg="1"/>
      <p:bldP spid="29" grpId="3"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E41D45A-6488-4875-A04B-FBBAA7619F27}"/>
              </a:ext>
            </a:extLst>
          </p:cNvPr>
          <p:cNvPicPr>
            <a:picLocks noChangeAspect="1"/>
          </p:cNvPicPr>
          <p:nvPr/>
        </p:nvPicPr>
        <p:blipFill rotWithShape="1">
          <a:blip r:embed="rId3"/>
          <a:srcRect l="3234" t="14624" r="4195" b="5752"/>
          <a:stretch/>
        </p:blipFill>
        <p:spPr>
          <a:xfrm flipH="1">
            <a:off x="338392" y="648104"/>
            <a:ext cx="7581076" cy="3920146"/>
          </a:xfrm>
          <a:prstGeom prst="rect">
            <a:avLst/>
          </a:prstGeom>
        </p:spPr>
      </p:pic>
      <p:pic>
        <p:nvPicPr>
          <p:cNvPr id="5" name="Picture 4">
            <a:extLst>
              <a:ext uri="{FF2B5EF4-FFF2-40B4-BE49-F238E27FC236}">
                <a16:creationId xmlns:a16="http://schemas.microsoft.com/office/drawing/2014/main" id="{1DB39C92-D753-4253-88D4-1F380799D50B}"/>
              </a:ext>
            </a:extLst>
          </p:cNvPr>
          <p:cNvPicPr>
            <a:picLocks noChangeAspect="1"/>
          </p:cNvPicPr>
          <p:nvPr/>
        </p:nvPicPr>
        <p:blipFill rotWithShape="1">
          <a:blip r:embed="rId4"/>
          <a:srcRect l="125" t="13114" b="2627"/>
          <a:stretch/>
        </p:blipFill>
        <p:spPr>
          <a:xfrm>
            <a:off x="4636363" y="4663918"/>
            <a:ext cx="3573564" cy="2105901"/>
          </a:xfrm>
          <a:prstGeom prst="rect">
            <a:avLst/>
          </a:prstGeom>
          <a:ln>
            <a:solidFill>
              <a:schemeClr val="tx1"/>
            </a:solidFill>
          </a:ln>
        </p:spPr>
      </p:pic>
      <p:sp>
        <p:nvSpPr>
          <p:cNvPr id="16" name="TextBox 15">
            <a:extLst>
              <a:ext uri="{FF2B5EF4-FFF2-40B4-BE49-F238E27FC236}">
                <a16:creationId xmlns:a16="http://schemas.microsoft.com/office/drawing/2014/main" id="{614B0219-DB1B-44FE-8484-A30CE2A6C283}"/>
              </a:ext>
            </a:extLst>
          </p:cNvPr>
          <p:cNvSpPr txBox="1"/>
          <p:nvPr/>
        </p:nvSpPr>
        <p:spPr>
          <a:xfrm>
            <a:off x="43741" y="6165634"/>
            <a:ext cx="4535886" cy="584775"/>
          </a:xfrm>
          <a:prstGeom prst="rect">
            <a:avLst/>
          </a:prstGeom>
          <a:noFill/>
        </p:spPr>
        <p:txBody>
          <a:bodyPr wrap="square" rtlCol="0">
            <a:spAutoFit/>
          </a:bodyPr>
          <a:lstStyle/>
          <a:p>
            <a:r>
              <a:rPr lang="en-GB" sz="1600" dirty="0"/>
              <a:t>Interpolated profiles from DEM (black line) and </a:t>
            </a:r>
            <a:r>
              <a:rPr lang="en-GB" sz="1600" dirty="0" err="1"/>
              <a:t>BedMachine</a:t>
            </a:r>
            <a:r>
              <a:rPr lang="en-GB" sz="1600" dirty="0"/>
              <a:t> (red line). </a:t>
            </a:r>
          </a:p>
        </p:txBody>
      </p:sp>
      <p:sp>
        <p:nvSpPr>
          <p:cNvPr id="15" name="TextBox 14">
            <a:extLst>
              <a:ext uri="{FF2B5EF4-FFF2-40B4-BE49-F238E27FC236}">
                <a16:creationId xmlns:a16="http://schemas.microsoft.com/office/drawing/2014/main" id="{674B5B92-2272-4363-A0EC-2571996492C7}"/>
              </a:ext>
            </a:extLst>
          </p:cNvPr>
          <p:cNvSpPr txBox="1"/>
          <p:nvPr/>
        </p:nvSpPr>
        <p:spPr>
          <a:xfrm>
            <a:off x="77058" y="66915"/>
            <a:ext cx="4805739" cy="430887"/>
          </a:xfrm>
          <a:prstGeom prst="rect">
            <a:avLst/>
          </a:prstGeom>
          <a:noFill/>
        </p:spPr>
        <p:txBody>
          <a:bodyPr wrap="none" rtlCol="0">
            <a:spAutoFit/>
          </a:bodyPr>
          <a:lstStyle/>
          <a:p>
            <a:r>
              <a:rPr lang="en-GB" sz="2200" b="1" dirty="0"/>
              <a:t>Example radargram of plateau surfaces </a:t>
            </a:r>
          </a:p>
        </p:txBody>
      </p:sp>
      <p:sp>
        <p:nvSpPr>
          <p:cNvPr id="17" name="TextBox 16">
            <a:extLst>
              <a:ext uri="{FF2B5EF4-FFF2-40B4-BE49-F238E27FC236}">
                <a16:creationId xmlns:a16="http://schemas.microsoft.com/office/drawing/2014/main" id="{28B6579D-2F09-44DE-83C4-E1D39946B066}"/>
              </a:ext>
            </a:extLst>
          </p:cNvPr>
          <p:cNvSpPr txBox="1"/>
          <p:nvPr/>
        </p:nvSpPr>
        <p:spPr>
          <a:xfrm>
            <a:off x="5792164" y="1092313"/>
            <a:ext cx="731221" cy="276999"/>
          </a:xfrm>
          <a:prstGeom prst="rect">
            <a:avLst/>
          </a:prstGeom>
          <a:noFill/>
        </p:spPr>
        <p:txBody>
          <a:bodyPr wrap="square" rtlCol="0">
            <a:spAutoFit/>
          </a:bodyPr>
          <a:lstStyle/>
          <a:p>
            <a:r>
              <a:rPr lang="en-GB" sz="1200" dirty="0"/>
              <a:t>23.5km</a:t>
            </a:r>
          </a:p>
        </p:txBody>
      </p:sp>
      <p:sp>
        <p:nvSpPr>
          <p:cNvPr id="18" name="Oval 17">
            <a:extLst>
              <a:ext uri="{FF2B5EF4-FFF2-40B4-BE49-F238E27FC236}">
                <a16:creationId xmlns:a16="http://schemas.microsoft.com/office/drawing/2014/main" id="{C30AAA8A-1E80-4160-9A1F-8CF934051424}"/>
              </a:ext>
            </a:extLst>
          </p:cNvPr>
          <p:cNvSpPr/>
          <p:nvPr/>
        </p:nvSpPr>
        <p:spPr>
          <a:xfrm>
            <a:off x="4757723" y="569216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A264A3B-A33A-4A52-B4A8-BEA03E4856AD}"/>
              </a:ext>
            </a:extLst>
          </p:cNvPr>
          <p:cNvSpPr/>
          <p:nvPr/>
        </p:nvSpPr>
        <p:spPr>
          <a:xfrm>
            <a:off x="5488336" y="1332336"/>
            <a:ext cx="1168400" cy="45719"/>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D47B6EF-3D40-49D4-882A-48426D5F7E67}"/>
              </a:ext>
            </a:extLst>
          </p:cNvPr>
          <p:cNvSpPr txBox="1"/>
          <p:nvPr/>
        </p:nvSpPr>
        <p:spPr>
          <a:xfrm>
            <a:off x="4595720" y="5736464"/>
            <a:ext cx="635000" cy="261610"/>
          </a:xfrm>
          <a:prstGeom prst="rect">
            <a:avLst/>
          </a:prstGeom>
          <a:noFill/>
        </p:spPr>
        <p:txBody>
          <a:bodyPr wrap="square" rtlCol="0">
            <a:spAutoFit/>
          </a:bodyPr>
          <a:lstStyle/>
          <a:p>
            <a:r>
              <a:rPr lang="en-GB" sz="1100" dirty="0">
                <a:solidFill>
                  <a:srgbClr val="FF0000"/>
                </a:solidFill>
              </a:rPr>
              <a:t>Start</a:t>
            </a:r>
          </a:p>
        </p:txBody>
      </p:sp>
      <p:pic>
        <p:nvPicPr>
          <p:cNvPr id="24" name="Picture 23">
            <a:extLst>
              <a:ext uri="{FF2B5EF4-FFF2-40B4-BE49-F238E27FC236}">
                <a16:creationId xmlns:a16="http://schemas.microsoft.com/office/drawing/2014/main" id="{28F29FF4-0FD9-4DE9-982D-FB6191EFE2A1}"/>
              </a:ext>
            </a:extLst>
          </p:cNvPr>
          <p:cNvPicPr>
            <a:picLocks noChangeAspect="1"/>
          </p:cNvPicPr>
          <p:nvPr/>
        </p:nvPicPr>
        <p:blipFill>
          <a:blip r:embed="rId5"/>
          <a:stretch>
            <a:fillRect/>
          </a:stretch>
        </p:blipFill>
        <p:spPr>
          <a:xfrm>
            <a:off x="8612372" y="465459"/>
            <a:ext cx="3299695" cy="2815439"/>
          </a:xfrm>
          <a:prstGeom prst="rect">
            <a:avLst/>
          </a:prstGeom>
          <a:ln>
            <a:solidFill>
              <a:schemeClr val="tx1"/>
            </a:solidFill>
          </a:ln>
        </p:spPr>
      </p:pic>
      <p:pic>
        <p:nvPicPr>
          <p:cNvPr id="28" name="Picture 27" descr="Chart, line chart&#10;&#10;Description automatically generated">
            <a:extLst>
              <a:ext uri="{FF2B5EF4-FFF2-40B4-BE49-F238E27FC236}">
                <a16:creationId xmlns:a16="http://schemas.microsoft.com/office/drawing/2014/main" id="{1B958DD3-BDA3-4C40-A07D-94B6D2ACF1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0216" y="3306894"/>
            <a:ext cx="3915977" cy="1362927"/>
          </a:xfrm>
          <a:prstGeom prst="rect">
            <a:avLst/>
          </a:prstGeom>
        </p:spPr>
      </p:pic>
      <p:sp>
        <p:nvSpPr>
          <p:cNvPr id="29" name="TextBox 28">
            <a:extLst>
              <a:ext uri="{FF2B5EF4-FFF2-40B4-BE49-F238E27FC236}">
                <a16:creationId xmlns:a16="http://schemas.microsoft.com/office/drawing/2014/main" id="{65799EEE-E469-4539-9389-600E78530FE8}"/>
              </a:ext>
            </a:extLst>
          </p:cNvPr>
          <p:cNvSpPr txBox="1"/>
          <p:nvPr/>
        </p:nvSpPr>
        <p:spPr>
          <a:xfrm>
            <a:off x="8275475" y="4685184"/>
            <a:ext cx="3828826" cy="193899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Fletcher Promontory plateau (above) divided into two surfaces.</a:t>
            </a:r>
          </a:p>
          <a:p>
            <a:pPr marL="342900" indent="-342900">
              <a:buFont typeface="Arial" panose="020B0604020202020204" pitchFamily="34" charset="0"/>
              <a:buChar char="•"/>
            </a:pPr>
            <a:r>
              <a:rPr lang="en-GB" sz="2000" dirty="0"/>
              <a:t>Plateaux south of Evans (left) display evidence of flexure as result of trough incision</a:t>
            </a:r>
          </a:p>
        </p:txBody>
      </p:sp>
      <p:sp>
        <p:nvSpPr>
          <p:cNvPr id="30" name="TextBox 29">
            <a:extLst>
              <a:ext uri="{FF2B5EF4-FFF2-40B4-BE49-F238E27FC236}">
                <a16:creationId xmlns:a16="http://schemas.microsoft.com/office/drawing/2014/main" id="{871E3926-8B3F-4C0A-961C-32E31A696498}"/>
              </a:ext>
            </a:extLst>
          </p:cNvPr>
          <p:cNvSpPr txBox="1"/>
          <p:nvPr/>
        </p:nvSpPr>
        <p:spPr>
          <a:xfrm>
            <a:off x="8714415" y="2523333"/>
            <a:ext cx="635000" cy="261610"/>
          </a:xfrm>
          <a:prstGeom prst="rect">
            <a:avLst/>
          </a:prstGeom>
          <a:noFill/>
        </p:spPr>
        <p:txBody>
          <a:bodyPr wrap="square" rtlCol="0">
            <a:spAutoFit/>
          </a:bodyPr>
          <a:lstStyle/>
          <a:p>
            <a:r>
              <a:rPr lang="en-GB" sz="1100" dirty="0">
                <a:solidFill>
                  <a:srgbClr val="FF0000"/>
                </a:solidFill>
              </a:rPr>
              <a:t>Start</a:t>
            </a:r>
          </a:p>
        </p:txBody>
      </p:sp>
      <p:sp>
        <p:nvSpPr>
          <p:cNvPr id="31" name="Oval 30">
            <a:extLst>
              <a:ext uri="{FF2B5EF4-FFF2-40B4-BE49-F238E27FC236}">
                <a16:creationId xmlns:a16="http://schemas.microsoft.com/office/drawing/2014/main" id="{800E5D2C-4A65-41A1-9C24-76D84BDFA361}"/>
              </a:ext>
            </a:extLst>
          </p:cNvPr>
          <p:cNvSpPr/>
          <p:nvPr/>
        </p:nvSpPr>
        <p:spPr>
          <a:xfrm>
            <a:off x="9154780" y="248670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EA52ABA-127D-4C42-BA9A-F0153DA79602}"/>
              </a:ext>
            </a:extLst>
          </p:cNvPr>
          <p:cNvSpPr txBox="1"/>
          <p:nvPr/>
        </p:nvSpPr>
        <p:spPr>
          <a:xfrm>
            <a:off x="5465665" y="5424943"/>
            <a:ext cx="161365" cy="261610"/>
          </a:xfrm>
          <a:prstGeom prst="rect">
            <a:avLst/>
          </a:prstGeom>
          <a:noFill/>
        </p:spPr>
        <p:txBody>
          <a:bodyPr wrap="square" rtlCol="0">
            <a:spAutoFit/>
          </a:bodyPr>
          <a:lstStyle/>
          <a:p>
            <a:r>
              <a:rPr lang="en-GB" sz="1100" dirty="0"/>
              <a:t>1</a:t>
            </a:r>
          </a:p>
        </p:txBody>
      </p:sp>
      <p:sp>
        <p:nvSpPr>
          <p:cNvPr id="21" name="TextBox 20">
            <a:extLst>
              <a:ext uri="{FF2B5EF4-FFF2-40B4-BE49-F238E27FC236}">
                <a16:creationId xmlns:a16="http://schemas.microsoft.com/office/drawing/2014/main" id="{8CB76CC3-EB87-450C-9DB1-1C0418A80D33}"/>
              </a:ext>
            </a:extLst>
          </p:cNvPr>
          <p:cNvSpPr txBox="1"/>
          <p:nvPr/>
        </p:nvSpPr>
        <p:spPr>
          <a:xfrm>
            <a:off x="6163469" y="5365577"/>
            <a:ext cx="161365" cy="261610"/>
          </a:xfrm>
          <a:prstGeom prst="rect">
            <a:avLst/>
          </a:prstGeom>
          <a:noFill/>
        </p:spPr>
        <p:txBody>
          <a:bodyPr wrap="square" rtlCol="0">
            <a:spAutoFit/>
          </a:bodyPr>
          <a:lstStyle/>
          <a:p>
            <a:r>
              <a:rPr lang="en-GB" sz="1100" dirty="0"/>
              <a:t>2</a:t>
            </a:r>
          </a:p>
        </p:txBody>
      </p:sp>
      <p:sp>
        <p:nvSpPr>
          <p:cNvPr id="22" name="TextBox 21">
            <a:extLst>
              <a:ext uri="{FF2B5EF4-FFF2-40B4-BE49-F238E27FC236}">
                <a16:creationId xmlns:a16="http://schemas.microsoft.com/office/drawing/2014/main" id="{A68B3185-6F44-4E23-BADB-20548D769848}"/>
              </a:ext>
            </a:extLst>
          </p:cNvPr>
          <p:cNvSpPr txBox="1"/>
          <p:nvPr/>
        </p:nvSpPr>
        <p:spPr>
          <a:xfrm>
            <a:off x="7213664" y="5316844"/>
            <a:ext cx="161365" cy="261610"/>
          </a:xfrm>
          <a:prstGeom prst="rect">
            <a:avLst/>
          </a:prstGeom>
          <a:noFill/>
        </p:spPr>
        <p:txBody>
          <a:bodyPr wrap="square" rtlCol="0">
            <a:spAutoFit/>
          </a:bodyPr>
          <a:lstStyle/>
          <a:p>
            <a:r>
              <a:rPr lang="en-GB" sz="1100" dirty="0"/>
              <a:t>3</a:t>
            </a:r>
          </a:p>
        </p:txBody>
      </p:sp>
      <p:sp>
        <p:nvSpPr>
          <p:cNvPr id="23" name="TextBox 22">
            <a:extLst>
              <a:ext uri="{FF2B5EF4-FFF2-40B4-BE49-F238E27FC236}">
                <a16:creationId xmlns:a16="http://schemas.microsoft.com/office/drawing/2014/main" id="{DE2C6304-BFA5-4F62-950A-0198CEB11735}"/>
              </a:ext>
            </a:extLst>
          </p:cNvPr>
          <p:cNvSpPr txBox="1"/>
          <p:nvPr/>
        </p:nvSpPr>
        <p:spPr>
          <a:xfrm>
            <a:off x="5904046" y="2874015"/>
            <a:ext cx="161365" cy="338554"/>
          </a:xfrm>
          <a:prstGeom prst="rect">
            <a:avLst/>
          </a:prstGeom>
          <a:noFill/>
        </p:spPr>
        <p:txBody>
          <a:bodyPr wrap="square" rtlCol="0">
            <a:spAutoFit/>
          </a:bodyPr>
          <a:lstStyle/>
          <a:p>
            <a:r>
              <a:rPr lang="en-GB" sz="1600" dirty="0"/>
              <a:t>3</a:t>
            </a:r>
          </a:p>
        </p:txBody>
      </p:sp>
      <p:sp>
        <p:nvSpPr>
          <p:cNvPr id="25" name="TextBox 24">
            <a:extLst>
              <a:ext uri="{FF2B5EF4-FFF2-40B4-BE49-F238E27FC236}">
                <a16:creationId xmlns:a16="http://schemas.microsoft.com/office/drawing/2014/main" id="{FC7D0DC3-3C86-4E7C-8D44-CBCE58CAC830}"/>
              </a:ext>
            </a:extLst>
          </p:cNvPr>
          <p:cNvSpPr txBox="1"/>
          <p:nvPr/>
        </p:nvSpPr>
        <p:spPr>
          <a:xfrm>
            <a:off x="3677295" y="2874015"/>
            <a:ext cx="148946" cy="338554"/>
          </a:xfrm>
          <a:prstGeom prst="rect">
            <a:avLst/>
          </a:prstGeom>
          <a:noFill/>
        </p:spPr>
        <p:txBody>
          <a:bodyPr wrap="square" rtlCol="0">
            <a:spAutoFit/>
          </a:bodyPr>
          <a:lstStyle/>
          <a:p>
            <a:r>
              <a:rPr lang="en-GB" sz="1600" dirty="0"/>
              <a:t>2</a:t>
            </a:r>
          </a:p>
        </p:txBody>
      </p:sp>
      <p:sp>
        <p:nvSpPr>
          <p:cNvPr id="26" name="TextBox 25">
            <a:extLst>
              <a:ext uri="{FF2B5EF4-FFF2-40B4-BE49-F238E27FC236}">
                <a16:creationId xmlns:a16="http://schemas.microsoft.com/office/drawing/2014/main" id="{631300DF-ABFE-45C0-98FA-93E3E4B01AB1}"/>
              </a:ext>
            </a:extLst>
          </p:cNvPr>
          <p:cNvSpPr txBox="1"/>
          <p:nvPr/>
        </p:nvSpPr>
        <p:spPr>
          <a:xfrm>
            <a:off x="2138463" y="2874015"/>
            <a:ext cx="161365" cy="338554"/>
          </a:xfrm>
          <a:prstGeom prst="rect">
            <a:avLst/>
          </a:prstGeom>
          <a:noFill/>
        </p:spPr>
        <p:txBody>
          <a:bodyPr wrap="square" rtlCol="0">
            <a:spAutoFit/>
          </a:bodyPr>
          <a:lstStyle/>
          <a:p>
            <a:r>
              <a:rPr lang="en-GB" sz="1600" dirty="0"/>
              <a:t>1</a:t>
            </a:r>
          </a:p>
        </p:txBody>
      </p:sp>
      <p:sp>
        <p:nvSpPr>
          <p:cNvPr id="27" name="TextBox 26">
            <a:extLst>
              <a:ext uri="{FF2B5EF4-FFF2-40B4-BE49-F238E27FC236}">
                <a16:creationId xmlns:a16="http://schemas.microsoft.com/office/drawing/2014/main" id="{E05951C4-0BCA-4FA3-876B-B59C32B4B974}"/>
              </a:ext>
            </a:extLst>
          </p:cNvPr>
          <p:cNvSpPr txBox="1"/>
          <p:nvPr/>
        </p:nvSpPr>
        <p:spPr>
          <a:xfrm>
            <a:off x="9636170" y="2206389"/>
            <a:ext cx="161365" cy="261610"/>
          </a:xfrm>
          <a:prstGeom prst="rect">
            <a:avLst/>
          </a:prstGeom>
          <a:noFill/>
        </p:spPr>
        <p:txBody>
          <a:bodyPr wrap="square" rtlCol="0">
            <a:spAutoFit/>
          </a:bodyPr>
          <a:lstStyle/>
          <a:p>
            <a:r>
              <a:rPr lang="en-GB" sz="1100" dirty="0"/>
              <a:t>9</a:t>
            </a:r>
          </a:p>
        </p:txBody>
      </p:sp>
      <p:sp>
        <p:nvSpPr>
          <p:cNvPr id="32" name="TextBox 31">
            <a:extLst>
              <a:ext uri="{FF2B5EF4-FFF2-40B4-BE49-F238E27FC236}">
                <a16:creationId xmlns:a16="http://schemas.microsoft.com/office/drawing/2014/main" id="{22D4BD56-5A7E-42F9-874B-91F66A3EB3D0}"/>
              </a:ext>
            </a:extLst>
          </p:cNvPr>
          <p:cNvSpPr txBox="1"/>
          <p:nvPr/>
        </p:nvSpPr>
        <p:spPr>
          <a:xfrm>
            <a:off x="10511116" y="1181628"/>
            <a:ext cx="387255" cy="261610"/>
          </a:xfrm>
          <a:prstGeom prst="rect">
            <a:avLst/>
          </a:prstGeom>
          <a:noFill/>
        </p:spPr>
        <p:txBody>
          <a:bodyPr wrap="square" rtlCol="0">
            <a:spAutoFit/>
          </a:bodyPr>
          <a:lstStyle/>
          <a:p>
            <a:r>
              <a:rPr lang="en-GB" sz="1100" dirty="0"/>
              <a:t>10</a:t>
            </a:r>
          </a:p>
        </p:txBody>
      </p:sp>
      <p:sp>
        <p:nvSpPr>
          <p:cNvPr id="33" name="TextBox 32">
            <a:extLst>
              <a:ext uri="{FF2B5EF4-FFF2-40B4-BE49-F238E27FC236}">
                <a16:creationId xmlns:a16="http://schemas.microsoft.com/office/drawing/2014/main" id="{091C1301-9135-4032-B7F1-13FD83B8296E}"/>
              </a:ext>
            </a:extLst>
          </p:cNvPr>
          <p:cNvSpPr txBox="1"/>
          <p:nvPr/>
        </p:nvSpPr>
        <p:spPr>
          <a:xfrm rot="19900153">
            <a:off x="10493915" y="2098666"/>
            <a:ext cx="1140823" cy="215444"/>
          </a:xfrm>
          <a:prstGeom prst="rect">
            <a:avLst/>
          </a:prstGeom>
          <a:noFill/>
        </p:spPr>
        <p:txBody>
          <a:bodyPr wrap="square" rtlCol="0">
            <a:spAutoFit/>
          </a:bodyPr>
          <a:lstStyle/>
          <a:p>
            <a:r>
              <a:rPr lang="en-GB" sz="800" dirty="0"/>
              <a:t>Rutford Ice Stream</a:t>
            </a:r>
          </a:p>
        </p:txBody>
      </p:sp>
      <p:sp>
        <p:nvSpPr>
          <p:cNvPr id="34" name="TextBox 33">
            <a:extLst>
              <a:ext uri="{FF2B5EF4-FFF2-40B4-BE49-F238E27FC236}">
                <a16:creationId xmlns:a16="http://schemas.microsoft.com/office/drawing/2014/main" id="{75718BF1-A2C3-406B-9A3E-992D108F10FF}"/>
              </a:ext>
            </a:extLst>
          </p:cNvPr>
          <p:cNvSpPr txBox="1"/>
          <p:nvPr/>
        </p:nvSpPr>
        <p:spPr>
          <a:xfrm rot="18970701">
            <a:off x="9595192" y="1140303"/>
            <a:ext cx="1140823" cy="215444"/>
          </a:xfrm>
          <a:prstGeom prst="rect">
            <a:avLst/>
          </a:prstGeom>
          <a:noFill/>
        </p:spPr>
        <p:txBody>
          <a:bodyPr wrap="square" rtlCol="0">
            <a:spAutoFit/>
          </a:bodyPr>
          <a:lstStyle/>
          <a:p>
            <a:r>
              <a:rPr lang="en-GB" sz="800" dirty="0"/>
              <a:t>Carlson Inlet</a:t>
            </a:r>
          </a:p>
        </p:txBody>
      </p:sp>
      <p:sp>
        <p:nvSpPr>
          <p:cNvPr id="35" name="TextBox 34">
            <a:extLst>
              <a:ext uri="{FF2B5EF4-FFF2-40B4-BE49-F238E27FC236}">
                <a16:creationId xmlns:a16="http://schemas.microsoft.com/office/drawing/2014/main" id="{31DE2265-1A54-46DD-BD64-4459E2E62F72}"/>
              </a:ext>
            </a:extLst>
          </p:cNvPr>
          <p:cNvSpPr txBox="1"/>
          <p:nvPr/>
        </p:nvSpPr>
        <p:spPr>
          <a:xfrm>
            <a:off x="7032062" y="4776912"/>
            <a:ext cx="1140823" cy="215444"/>
          </a:xfrm>
          <a:prstGeom prst="rect">
            <a:avLst/>
          </a:prstGeom>
          <a:noFill/>
        </p:spPr>
        <p:txBody>
          <a:bodyPr wrap="square" rtlCol="0">
            <a:spAutoFit/>
          </a:bodyPr>
          <a:lstStyle/>
          <a:p>
            <a:r>
              <a:rPr lang="en-GB" sz="800" dirty="0"/>
              <a:t>Evans Ice Stream</a:t>
            </a:r>
          </a:p>
        </p:txBody>
      </p:sp>
      <p:cxnSp>
        <p:nvCxnSpPr>
          <p:cNvPr id="8" name="Straight Connector 7">
            <a:extLst>
              <a:ext uri="{FF2B5EF4-FFF2-40B4-BE49-F238E27FC236}">
                <a16:creationId xmlns:a16="http://schemas.microsoft.com/office/drawing/2014/main" id="{C28146CB-942A-42D4-A80E-3A04F45F8F67}"/>
              </a:ext>
            </a:extLst>
          </p:cNvPr>
          <p:cNvCxnSpPr>
            <a:cxnSpLocks/>
          </p:cNvCxnSpPr>
          <p:nvPr/>
        </p:nvCxnSpPr>
        <p:spPr>
          <a:xfrm flipH="1">
            <a:off x="334078" y="641696"/>
            <a:ext cx="1" cy="3926554"/>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4F83E9A-58DC-4B2D-A8D9-813F84FC18D8}"/>
              </a:ext>
            </a:extLst>
          </p:cNvPr>
          <p:cNvCxnSpPr>
            <a:cxnSpLocks/>
          </p:cNvCxnSpPr>
          <p:nvPr/>
        </p:nvCxnSpPr>
        <p:spPr>
          <a:xfrm>
            <a:off x="279264" y="2158585"/>
            <a:ext cx="4610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A60D915-75E1-4CF5-BD21-E721C4B5407D}"/>
              </a:ext>
            </a:extLst>
          </p:cNvPr>
          <p:cNvCxnSpPr>
            <a:cxnSpLocks/>
          </p:cNvCxnSpPr>
          <p:nvPr/>
        </p:nvCxnSpPr>
        <p:spPr>
          <a:xfrm>
            <a:off x="279585" y="3668560"/>
            <a:ext cx="46105" cy="0"/>
          </a:xfrm>
          <a:prstGeom prst="line">
            <a:avLst/>
          </a:prstGeom>
          <a:ln w="12700"/>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CDB1C7F9-9789-469D-8CA8-4F7A12DEA2C6}"/>
              </a:ext>
            </a:extLst>
          </p:cNvPr>
          <p:cNvSpPr txBox="1"/>
          <p:nvPr/>
        </p:nvSpPr>
        <p:spPr>
          <a:xfrm>
            <a:off x="-2859" y="2066252"/>
            <a:ext cx="399079" cy="184666"/>
          </a:xfrm>
          <a:prstGeom prst="rect">
            <a:avLst/>
          </a:prstGeom>
          <a:noFill/>
        </p:spPr>
        <p:txBody>
          <a:bodyPr wrap="square" rtlCol="0">
            <a:spAutoFit/>
          </a:bodyPr>
          <a:lstStyle/>
          <a:p>
            <a:r>
              <a:rPr lang="en-GB" sz="600" dirty="0"/>
              <a:t>1000</a:t>
            </a:r>
          </a:p>
        </p:txBody>
      </p:sp>
      <p:sp>
        <p:nvSpPr>
          <p:cNvPr id="43" name="TextBox 42">
            <a:extLst>
              <a:ext uri="{FF2B5EF4-FFF2-40B4-BE49-F238E27FC236}">
                <a16:creationId xmlns:a16="http://schemas.microsoft.com/office/drawing/2014/main" id="{E878324A-0FE1-40D0-AD15-8DB844C3BA66}"/>
              </a:ext>
            </a:extLst>
          </p:cNvPr>
          <p:cNvSpPr txBox="1"/>
          <p:nvPr/>
        </p:nvSpPr>
        <p:spPr>
          <a:xfrm>
            <a:off x="-2859" y="3574432"/>
            <a:ext cx="399079" cy="184666"/>
          </a:xfrm>
          <a:prstGeom prst="rect">
            <a:avLst/>
          </a:prstGeom>
          <a:noFill/>
        </p:spPr>
        <p:txBody>
          <a:bodyPr wrap="square" rtlCol="0">
            <a:spAutoFit/>
          </a:bodyPr>
          <a:lstStyle/>
          <a:p>
            <a:r>
              <a:rPr lang="en-GB" sz="600" dirty="0"/>
              <a:t>2000</a:t>
            </a:r>
          </a:p>
        </p:txBody>
      </p:sp>
      <p:sp>
        <p:nvSpPr>
          <p:cNvPr id="44" name="TextBox 43">
            <a:extLst>
              <a:ext uri="{FF2B5EF4-FFF2-40B4-BE49-F238E27FC236}">
                <a16:creationId xmlns:a16="http://schemas.microsoft.com/office/drawing/2014/main" id="{64E6EBE0-2F9B-4379-8E73-1D7F934D5BC8}"/>
              </a:ext>
            </a:extLst>
          </p:cNvPr>
          <p:cNvSpPr txBox="1"/>
          <p:nvPr/>
        </p:nvSpPr>
        <p:spPr>
          <a:xfrm rot="16200000">
            <a:off x="-677961" y="2694454"/>
            <a:ext cx="1628954" cy="215444"/>
          </a:xfrm>
          <a:prstGeom prst="rect">
            <a:avLst/>
          </a:prstGeom>
          <a:noFill/>
        </p:spPr>
        <p:txBody>
          <a:bodyPr wrap="square" rtlCol="0">
            <a:spAutoFit/>
          </a:bodyPr>
          <a:lstStyle/>
          <a:p>
            <a:r>
              <a:rPr lang="en-GB" sz="800" dirty="0"/>
              <a:t>Depth (m) at v = 0.1685[m/ns]</a:t>
            </a:r>
          </a:p>
        </p:txBody>
      </p:sp>
      <p:pic>
        <p:nvPicPr>
          <p:cNvPr id="48" name="Picture 47">
            <a:extLst>
              <a:ext uri="{FF2B5EF4-FFF2-40B4-BE49-F238E27FC236}">
                <a16:creationId xmlns:a16="http://schemas.microsoft.com/office/drawing/2014/main" id="{54B372EF-AB35-4A1C-B1AE-1989F09CA3DD}"/>
              </a:ext>
            </a:extLst>
          </p:cNvPr>
          <p:cNvPicPr>
            <a:picLocks noChangeAspect="1"/>
          </p:cNvPicPr>
          <p:nvPr/>
        </p:nvPicPr>
        <p:blipFill rotWithShape="1">
          <a:blip r:embed="rId7"/>
          <a:srcRect t="770"/>
          <a:stretch/>
        </p:blipFill>
        <p:spPr>
          <a:xfrm>
            <a:off x="136516" y="4735060"/>
            <a:ext cx="4443112" cy="1253993"/>
          </a:xfrm>
          <a:prstGeom prst="rect">
            <a:avLst/>
          </a:prstGeom>
        </p:spPr>
      </p:pic>
      <p:sp>
        <p:nvSpPr>
          <p:cNvPr id="49" name="TextBox 48">
            <a:extLst>
              <a:ext uri="{FF2B5EF4-FFF2-40B4-BE49-F238E27FC236}">
                <a16:creationId xmlns:a16="http://schemas.microsoft.com/office/drawing/2014/main" id="{358D2565-0AE7-4105-88C5-807A7C3290CC}"/>
              </a:ext>
            </a:extLst>
          </p:cNvPr>
          <p:cNvSpPr txBox="1"/>
          <p:nvPr/>
        </p:nvSpPr>
        <p:spPr>
          <a:xfrm rot="16200000">
            <a:off x="-272178" y="5212161"/>
            <a:ext cx="722750" cy="200055"/>
          </a:xfrm>
          <a:prstGeom prst="rect">
            <a:avLst/>
          </a:prstGeom>
          <a:noFill/>
        </p:spPr>
        <p:txBody>
          <a:bodyPr wrap="square" rtlCol="0">
            <a:spAutoFit/>
          </a:bodyPr>
          <a:lstStyle/>
          <a:p>
            <a:r>
              <a:rPr lang="en-GB" sz="700" dirty="0"/>
              <a:t>Elevation (m)</a:t>
            </a:r>
          </a:p>
        </p:txBody>
      </p:sp>
      <p:sp>
        <p:nvSpPr>
          <p:cNvPr id="50" name="TextBox 49">
            <a:extLst>
              <a:ext uri="{FF2B5EF4-FFF2-40B4-BE49-F238E27FC236}">
                <a16:creationId xmlns:a16="http://schemas.microsoft.com/office/drawing/2014/main" id="{1FDF7FCE-0579-436D-90D2-4142BAD9CC70}"/>
              </a:ext>
            </a:extLst>
          </p:cNvPr>
          <p:cNvSpPr txBox="1"/>
          <p:nvPr/>
        </p:nvSpPr>
        <p:spPr>
          <a:xfrm>
            <a:off x="1740013" y="5965579"/>
            <a:ext cx="1236118" cy="200055"/>
          </a:xfrm>
          <a:prstGeom prst="rect">
            <a:avLst/>
          </a:prstGeom>
          <a:noFill/>
        </p:spPr>
        <p:txBody>
          <a:bodyPr wrap="square" rtlCol="0">
            <a:spAutoFit/>
          </a:bodyPr>
          <a:lstStyle/>
          <a:p>
            <a:r>
              <a:rPr lang="en-GB" sz="700" dirty="0"/>
              <a:t>Distance along-profile (m)</a:t>
            </a:r>
          </a:p>
        </p:txBody>
      </p:sp>
      <p:cxnSp>
        <p:nvCxnSpPr>
          <p:cNvPr id="36" name="Straight Connector 35">
            <a:extLst>
              <a:ext uri="{FF2B5EF4-FFF2-40B4-BE49-F238E27FC236}">
                <a16:creationId xmlns:a16="http://schemas.microsoft.com/office/drawing/2014/main" id="{249540F4-C1F2-4912-A3FD-2880C57C9F7E}"/>
              </a:ext>
            </a:extLst>
          </p:cNvPr>
          <p:cNvCxnSpPr>
            <a:cxnSpLocks/>
          </p:cNvCxnSpPr>
          <p:nvPr/>
        </p:nvCxnSpPr>
        <p:spPr>
          <a:xfrm>
            <a:off x="297761" y="649918"/>
            <a:ext cx="46105" cy="0"/>
          </a:xfrm>
          <a:prstGeom prst="line">
            <a:avLst/>
          </a:prstGeom>
          <a:ln w="127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DB3B5415-A8EF-4DCB-9D18-D819CC60EA88}"/>
              </a:ext>
            </a:extLst>
          </p:cNvPr>
          <p:cNvSpPr txBox="1"/>
          <p:nvPr/>
        </p:nvSpPr>
        <p:spPr>
          <a:xfrm>
            <a:off x="131782" y="557752"/>
            <a:ext cx="399079" cy="184666"/>
          </a:xfrm>
          <a:prstGeom prst="rect">
            <a:avLst/>
          </a:prstGeom>
          <a:noFill/>
        </p:spPr>
        <p:txBody>
          <a:bodyPr wrap="square" rtlCol="0">
            <a:spAutoFit/>
          </a:bodyPr>
          <a:lstStyle/>
          <a:p>
            <a:r>
              <a:rPr lang="en-GB" sz="600" dirty="0"/>
              <a:t>0</a:t>
            </a:r>
          </a:p>
        </p:txBody>
      </p:sp>
      <p:sp>
        <p:nvSpPr>
          <p:cNvPr id="39" name="TextBox 38">
            <a:extLst>
              <a:ext uri="{FF2B5EF4-FFF2-40B4-BE49-F238E27FC236}">
                <a16:creationId xmlns:a16="http://schemas.microsoft.com/office/drawing/2014/main" id="{076014FF-C2A6-1589-CAD9-7F1074041489}"/>
              </a:ext>
            </a:extLst>
          </p:cNvPr>
          <p:cNvSpPr txBox="1"/>
          <p:nvPr/>
        </p:nvSpPr>
        <p:spPr>
          <a:xfrm>
            <a:off x="-19063" y="6550223"/>
            <a:ext cx="12201098" cy="307777"/>
          </a:xfrm>
          <a:prstGeom prst="rect">
            <a:avLst/>
          </a:prstGeom>
          <a:noFill/>
        </p:spPr>
        <p:txBody>
          <a:bodyPr wrap="square" rtlCol="0">
            <a:spAutoFit/>
          </a:bodyPr>
          <a:lstStyle/>
          <a:p>
            <a:pPr algn="r"/>
            <a:r>
              <a:rPr lang="en-GB" sz="1400" dirty="0">
                <a:solidFill>
                  <a:schemeClr val="bg1">
                    <a:lumMod val="50000"/>
                  </a:schemeClr>
                </a:solidFill>
              </a:rPr>
              <a:t>Charlotte Carter – EGU22-2467</a:t>
            </a:r>
          </a:p>
        </p:txBody>
      </p:sp>
    </p:spTree>
    <p:extLst>
      <p:ext uri="{BB962C8B-B14F-4D97-AF65-F5344CB8AC3E}">
        <p14:creationId xmlns:p14="http://schemas.microsoft.com/office/powerpoint/2010/main" val="340210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B38B-C145-AD52-49F6-8EA8C67BE9F3}"/>
              </a:ext>
            </a:extLst>
          </p:cNvPr>
          <p:cNvSpPr>
            <a:spLocks noGrp="1"/>
          </p:cNvSpPr>
          <p:nvPr>
            <p:ph type="title"/>
          </p:nvPr>
        </p:nvSpPr>
        <p:spPr>
          <a:xfrm>
            <a:off x="501315" y="323265"/>
            <a:ext cx="10515600" cy="1325563"/>
          </a:xfrm>
        </p:spPr>
        <p:txBody>
          <a:bodyPr/>
          <a:lstStyle/>
          <a:p>
            <a:r>
              <a:rPr lang="en-GB" dirty="0"/>
              <a:t>Conclusions </a:t>
            </a:r>
          </a:p>
        </p:txBody>
      </p:sp>
      <p:sp>
        <p:nvSpPr>
          <p:cNvPr id="3" name="Content Placeholder 2">
            <a:extLst>
              <a:ext uri="{FF2B5EF4-FFF2-40B4-BE49-F238E27FC236}">
                <a16:creationId xmlns:a16="http://schemas.microsoft.com/office/drawing/2014/main" id="{A09149B1-EBA6-AF14-3207-13EB2C424BEB}"/>
              </a:ext>
            </a:extLst>
          </p:cNvPr>
          <p:cNvSpPr>
            <a:spLocks noGrp="1"/>
          </p:cNvSpPr>
          <p:nvPr>
            <p:ph idx="1"/>
          </p:nvPr>
        </p:nvSpPr>
        <p:spPr>
          <a:xfrm>
            <a:off x="501315" y="1488407"/>
            <a:ext cx="10515600" cy="4885907"/>
          </a:xfrm>
        </p:spPr>
        <p:txBody>
          <a:bodyPr>
            <a:normAutofit/>
          </a:bodyPr>
          <a:lstStyle/>
          <a:p>
            <a:r>
              <a:rPr lang="en-GB" dirty="0"/>
              <a:t>Interpolated a new DEM of the Evans-</a:t>
            </a:r>
            <a:r>
              <a:rPr lang="en-GB" dirty="0" err="1"/>
              <a:t>Rutford</a:t>
            </a:r>
            <a:r>
              <a:rPr lang="en-GB" dirty="0"/>
              <a:t> Region from legacy RES data</a:t>
            </a:r>
          </a:p>
          <a:p>
            <a:r>
              <a:rPr lang="en-GB" dirty="0"/>
              <a:t>Mapping of subglacial landscape</a:t>
            </a:r>
          </a:p>
          <a:p>
            <a:pPr lvl="1"/>
            <a:r>
              <a:rPr lang="en-GB" dirty="0"/>
              <a:t>Found a series of flat plateaus with incised troughs showing different phases of landscape evolution/erosion </a:t>
            </a:r>
          </a:p>
          <a:p>
            <a:pPr lvl="1"/>
            <a:r>
              <a:rPr lang="en-GB" dirty="0"/>
              <a:t>Morphology of some trough margins is indicative of fault bounding </a:t>
            </a:r>
          </a:p>
          <a:p>
            <a:r>
              <a:rPr lang="en-GB" dirty="0"/>
              <a:t>Next steps</a:t>
            </a:r>
          </a:p>
          <a:p>
            <a:pPr lvl="1"/>
            <a:r>
              <a:rPr lang="en-GB" dirty="0"/>
              <a:t>Timing of plateau formation</a:t>
            </a:r>
          </a:p>
          <a:p>
            <a:pPr lvl="1"/>
            <a:r>
              <a:rPr lang="en-GB" dirty="0"/>
              <a:t>Assessing tectonic influence on trough boundaries and ice sheet behaviour</a:t>
            </a:r>
          </a:p>
          <a:p>
            <a:pPr marL="0" indent="0">
              <a:buNone/>
            </a:pPr>
            <a:endParaRPr lang="en-GB" dirty="0"/>
          </a:p>
          <a:p>
            <a:pPr marL="0" indent="0">
              <a:buNone/>
            </a:pPr>
            <a:r>
              <a:rPr lang="en-GB" dirty="0"/>
              <a:t>Further questions? </a:t>
            </a:r>
            <a:r>
              <a:rPr lang="en-GB" b="1" dirty="0"/>
              <a:t>charlotte.m.carter@durham.ac.uk</a:t>
            </a:r>
          </a:p>
          <a:p>
            <a:pPr lvl="1"/>
            <a:endParaRPr lang="en-GB" dirty="0"/>
          </a:p>
          <a:p>
            <a:pPr lvl="1"/>
            <a:endParaRPr lang="en-GB" dirty="0"/>
          </a:p>
          <a:p>
            <a:pPr marL="457200" lvl="1" indent="0">
              <a:buNone/>
            </a:pPr>
            <a:endParaRPr lang="en-GB" dirty="0"/>
          </a:p>
        </p:txBody>
      </p:sp>
      <p:sp>
        <p:nvSpPr>
          <p:cNvPr id="5" name="TextBox 4">
            <a:extLst>
              <a:ext uri="{FF2B5EF4-FFF2-40B4-BE49-F238E27FC236}">
                <a16:creationId xmlns:a16="http://schemas.microsoft.com/office/drawing/2014/main" id="{35FB220F-0EB6-50F1-5F57-BF07E6A39304}"/>
              </a:ext>
            </a:extLst>
          </p:cNvPr>
          <p:cNvSpPr txBox="1"/>
          <p:nvPr/>
        </p:nvSpPr>
        <p:spPr>
          <a:xfrm>
            <a:off x="-19063" y="6550223"/>
            <a:ext cx="12201098" cy="307777"/>
          </a:xfrm>
          <a:prstGeom prst="rect">
            <a:avLst/>
          </a:prstGeom>
          <a:noFill/>
        </p:spPr>
        <p:txBody>
          <a:bodyPr wrap="square" rtlCol="0">
            <a:spAutoFit/>
          </a:bodyPr>
          <a:lstStyle/>
          <a:p>
            <a:pPr algn="r"/>
            <a:r>
              <a:rPr lang="en-GB" sz="1400" dirty="0">
                <a:solidFill>
                  <a:schemeClr val="bg1">
                    <a:lumMod val="50000"/>
                  </a:schemeClr>
                </a:solidFill>
              </a:rPr>
              <a:t>Charlotte Carter – EGU22-2467</a:t>
            </a:r>
          </a:p>
        </p:txBody>
      </p:sp>
    </p:spTree>
    <p:extLst>
      <p:ext uri="{BB962C8B-B14F-4D97-AF65-F5344CB8AC3E}">
        <p14:creationId xmlns:p14="http://schemas.microsoft.com/office/powerpoint/2010/main" val="3451801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97FF55263624EB68784BF0BDFEEF5" ma:contentTypeVersion="14" ma:contentTypeDescription="Create a new document." ma:contentTypeScope="" ma:versionID="e872b7d7af0b8ee5e0122c855b014302">
  <xsd:schema xmlns:xsd="http://www.w3.org/2001/XMLSchema" xmlns:xs="http://www.w3.org/2001/XMLSchema" xmlns:p="http://schemas.microsoft.com/office/2006/metadata/properties" xmlns:ns3="6a2826fe-9567-4c71-b227-fae21b69766e" xmlns:ns4="976d0a23-459b-4137-a400-9ba076a9629a" targetNamespace="http://schemas.microsoft.com/office/2006/metadata/properties" ma:root="true" ma:fieldsID="78eb1b5cef2cd242723d634c1d3098ba" ns3:_="" ns4:_="">
    <xsd:import namespace="6a2826fe-9567-4c71-b227-fae21b69766e"/>
    <xsd:import namespace="976d0a23-459b-4137-a400-9ba076a962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2826fe-9567-4c71-b227-fae21b697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6d0a23-459b-4137-a400-9ba076a9629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EC88E0-3DEF-4287-8497-71FB15515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2826fe-9567-4c71-b227-fae21b69766e"/>
    <ds:schemaRef ds:uri="976d0a23-459b-4137-a400-9ba076a962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4DAEEC-56FE-4B6D-A77F-4DF49EC754C9}">
  <ds:schemaRefs>
    <ds:schemaRef ds:uri="976d0a23-459b-4137-a400-9ba076a9629a"/>
    <ds:schemaRef ds:uri="http://purl.org/dc/terms/"/>
    <ds:schemaRef ds:uri="http://www.w3.org/XML/1998/namespace"/>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a2826fe-9567-4c71-b227-fae21b69766e"/>
  </ds:schemaRefs>
</ds:datastoreItem>
</file>

<file path=customXml/itemProps3.xml><?xml version="1.0" encoding="utf-8"?>
<ds:datastoreItem xmlns:ds="http://schemas.openxmlformats.org/officeDocument/2006/customXml" ds:itemID="{46332380-A4BE-4197-A6F4-2EF46B8F33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1130</TotalTime>
  <Words>1525</Words>
  <Application>Microsoft Office PowerPoint</Application>
  <PresentationFormat>Widescreen</PresentationFormat>
  <Paragraphs>132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Courier New</vt:lpstr>
      <vt:lpstr>Office Theme</vt:lpstr>
      <vt:lpstr>Subglacial topography and landscape evolution from radio-echo sounding data in the Evans-Rutford Region, southern Antarctic Peninsula </vt:lpstr>
      <vt:lpstr>PowerPoint Presentation</vt:lpstr>
      <vt:lpstr>PowerPoint Presentation</vt:lpstr>
      <vt:lpstr>PowerPoint Presentation</vt:lpstr>
      <vt:lpstr>PowerPoint Presentation</vt:lpstr>
      <vt:lpstr>Conclusions </vt:lpstr>
    </vt:vector>
  </TitlesOfParts>
  <Company>Durham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Subglacial topography and landscape evolution from radio-echo sounding data in the Evans-Rutford Region, southern Antarctic Peninsula</dc:title>
  <dc:creator>CARTER, CHARLOTTE M.</dc:creator>
  <cp:lastModifiedBy>CARTER, CHARLOTTE M.</cp:lastModifiedBy>
  <cp:revision>14</cp:revision>
  <dcterms:created xsi:type="dcterms:W3CDTF">2022-05-03T15:06:52Z</dcterms:created>
  <dcterms:modified xsi:type="dcterms:W3CDTF">2022-05-25T15:03:30Z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0x010100F1C97FF55263624EB68784BF0BDFEEF5</vt:lpwstr>
  </property>
</Properties>
</file>