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67" r:id="rId2"/>
    <p:sldId id="602" r:id="rId3"/>
    <p:sldId id="580" r:id="rId4"/>
    <p:sldId id="603" r:id="rId5"/>
    <p:sldId id="583" r:id="rId6"/>
    <p:sldId id="585" r:id="rId7"/>
    <p:sldId id="588" r:id="rId8"/>
    <p:sldId id="60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003399"/>
    <a:srgbClr val="0000CC"/>
    <a:srgbClr val="003366"/>
    <a:srgbClr val="000099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33" autoAdjust="0"/>
    <p:restoredTop sz="82920" autoAdjust="0"/>
  </p:normalViewPr>
  <p:slideViewPr>
    <p:cSldViewPr snapToGrid="0">
      <p:cViewPr varScale="1">
        <p:scale>
          <a:sx n="84" d="100"/>
          <a:sy n="84" d="100"/>
        </p:scale>
        <p:origin x="504" y="7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258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7C4E2-C639-4609-A282-05AD63591288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43BB8-9AE4-48DA-899A-DB36702C5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28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43BB8-9AE4-48DA-899A-DB36702C5D8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9712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43BB8-9AE4-48DA-899A-DB36702C5D8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108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43BB8-9AE4-48DA-899A-DB36702C5D8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0072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5365" indent="-165365">
              <a:buFont typeface="Arial" panose="020B0604020202020204" pitchFamily="34" charset="0"/>
              <a:buChar char="•"/>
            </a:pPr>
            <a:endParaRPr lang="el-GR" b="1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7878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907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43BB8-9AE4-48DA-899A-DB36702C5D8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2425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43BB8-9AE4-48DA-899A-DB36702C5D8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0810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ts val="3700"/>
              </a:lnSpc>
              <a:spcBef>
                <a:spcPts val="0"/>
              </a:spcBef>
              <a:buSzPct val="110000"/>
              <a:buFont typeface="Arial" panose="020B0604020202020204" pitchFamily="34" charset="0"/>
              <a:buNone/>
              <a:tabLst>
                <a:tab pos="346075" algn="l"/>
              </a:tabLst>
            </a:pPr>
            <a:endParaRPr lang="en-US" sz="15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43BB8-9AE4-48DA-899A-DB36702C5D8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548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ts val="3700"/>
              </a:lnSpc>
              <a:spcBef>
                <a:spcPts val="0"/>
              </a:spcBef>
              <a:buSzPct val="110000"/>
              <a:buFont typeface="Arial" panose="020B0604020202020204" pitchFamily="34" charset="0"/>
              <a:buNone/>
              <a:tabLst>
                <a:tab pos="346075" algn="l"/>
              </a:tabLst>
            </a:pPr>
            <a:endParaRPr lang="en-US" sz="15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43BB8-9AE4-48DA-899A-DB36702C5D8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483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7283" y="5167313"/>
            <a:ext cx="7888221" cy="1523199"/>
          </a:xfrm>
        </p:spPr>
        <p:txBody>
          <a:bodyPr anchor="ctr" anchorCtr="0">
            <a:normAutofit/>
          </a:bodyPr>
          <a:lstStyle>
            <a:lvl1pPr algn="r">
              <a:lnSpc>
                <a:spcPct val="80000"/>
              </a:lnSpc>
              <a:defRPr sz="4400" spc="-120" baseline="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608424" y="815764"/>
            <a:ext cx="3397309" cy="5874747"/>
          </a:xfrm>
        </p:spPr>
        <p:txBody>
          <a:bodyPr anchor="b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aseline="0">
                <a:solidFill>
                  <a:srgbClr val="262626"/>
                </a:solidFill>
                <a:latin typeface="+mj-lt"/>
              </a:defRPr>
            </a:lvl1pPr>
            <a:lvl2pPr marL="457189" indent="0" algn="ctr">
              <a:buNone/>
              <a:defRPr sz="2800"/>
            </a:lvl2pPr>
            <a:lvl3pPr marL="914377" indent="0" algn="ctr">
              <a:buNone/>
              <a:defRPr sz="2400"/>
            </a:lvl3pPr>
            <a:lvl4pPr marL="1371566" indent="0" algn="ctr">
              <a:buNone/>
              <a:defRPr sz="2000"/>
            </a:lvl4pPr>
            <a:lvl5pPr marL="1828754" indent="0" algn="ctr">
              <a:buNone/>
              <a:defRPr sz="2000"/>
            </a:lvl5pPr>
            <a:lvl6pPr marL="2285943" indent="0" algn="ctr">
              <a:buNone/>
              <a:defRPr sz="2000"/>
            </a:lvl6pPr>
            <a:lvl7pPr marL="2743131" indent="0" algn="ctr">
              <a:buNone/>
              <a:defRPr sz="2000"/>
            </a:lvl7pPr>
            <a:lvl8pPr marL="3200320" indent="0" algn="ctr">
              <a:buNone/>
              <a:defRPr sz="2000"/>
            </a:lvl8pPr>
            <a:lvl9pPr marL="3657509" indent="0" algn="ctr">
              <a:buNone/>
              <a:defRPr sz="2000"/>
            </a:lvl9pPr>
          </a:lstStyle>
          <a:p>
            <a:r>
              <a:rPr lang="en-US" dirty="0" smtClean="0"/>
              <a:t>Authors, Affiliation, Date, Place, Logos </a:t>
            </a:r>
            <a:r>
              <a:rPr lang="en-US" dirty="0" err="1" smtClean="0"/>
              <a:t>etc</a:t>
            </a:r>
            <a:r>
              <a:rPr lang="en-US" dirty="0" smtClean="0"/>
              <a:t> </a:t>
            </a:r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8335223" y="5167313"/>
            <a:ext cx="72428" cy="1690686"/>
            <a:chOff x="6960358" y="676687"/>
            <a:chExt cx="286603" cy="2162608"/>
          </a:xfrm>
        </p:grpSpPr>
        <p:sp>
          <p:nvSpPr>
            <p:cNvPr id="11" name="Rectangle 10"/>
            <p:cNvSpPr/>
            <p:nvPr/>
          </p:nvSpPr>
          <p:spPr>
            <a:xfrm>
              <a:off x="6960358" y="2279737"/>
              <a:ext cx="286603" cy="55955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180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960358" y="1720179"/>
              <a:ext cx="286603" cy="55955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180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960358" y="1160621"/>
              <a:ext cx="286603" cy="55955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180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960358" y="676687"/>
              <a:ext cx="286603" cy="55955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1800"/>
            </a:p>
          </p:txBody>
        </p:sp>
      </p:grp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/>
          <a:srcRect b="29843"/>
          <a:stretch/>
        </p:blipFill>
        <p:spPr>
          <a:xfrm>
            <a:off x="583356" y="1097451"/>
            <a:ext cx="7156073" cy="3535785"/>
          </a:xfrm>
          <a:prstGeom prst="rect">
            <a:avLst/>
          </a:prstGeom>
        </p:spPr>
      </p:pic>
      <p:pic>
        <p:nvPicPr>
          <p:cNvPr id="2058" name="Picture 14" descr="FORTH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29" y="244278"/>
            <a:ext cx="1462977" cy="327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21" descr="DLR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292" y="173968"/>
            <a:ext cx="559770" cy="467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20" descr="Apher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17"/>
          <a:stretch>
            <a:fillRect/>
          </a:stretch>
        </p:blipFill>
        <p:spPr bwMode="auto">
          <a:xfrm>
            <a:off x="2386748" y="214530"/>
            <a:ext cx="1092500" cy="389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17" descr="UWE Bristol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934" y="214530"/>
            <a:ext cx="778812" cy="389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22" descr="Geoville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19" b="23112"/>
          <a:stretch>
            <a:fillRect/>
          </a:stretch>
        </p:blipFill>
        <p:spPr bwMode="auto">
          <a:xfrm>
            <a:off x="4509432" y="173968"/>
            <a:ext cx="946473" cy="467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28" descr="GISAT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591" y="252389"/>
            <a:ext cx="1184443" cy="310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29" descr="Tecnalia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049"/>
          <a:stretch>
            <a:fillRect/>
          </a:stretch>
        </p:blipFill>
        <p:spPr bwMode="auto">
          <a:xfrm>
            <a:off x="6891720" y="214530"/>
            <a:ext cx="1238527" cy="389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32" descr="VITO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63" t="20877" r="10994" b="18346"/>
          <a:stretch>
            <a:fillRect/>
          </a:stretch>
        </p:blipFill>
        <p:spPr bwMode="auto">
          <a:xfrm>
            <a:off x="8255933" y="236164"/>
            <a:ext cx="1124950" cy="343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31" descr="PIK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9829" y="198305"/>
            <a:ext cx="954584" cy="421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114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6569" y="68503"/>
            <a:ext cx="497574" cy="678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1"/>
          <p:cNvSpPr>
            <a:spLocks noChangeArrowheads="1"/>
          </p:cNvSpPr>
          <p:nvPr userDrawn="1"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12"/>
          <p:cNvSpPr>
            <a:spLocks noChangeArrowheads="1"/>
          </p:cNvSpPr>
          <p:nvPr userDrawn="1"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1210096" y="173968"/>
            <a:ext cx="795637" cy="442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632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66700" marR="0" indent="-266700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30000"/>
              <a:buFont typeface="Calibri Light" panose="020F0302020204030204" pitchFamily="34" charset="0"/>
              <a:buChar char="›"/>
              <a:tabLst/>
              <a:defRPr lang="en-US" sz="2400" kern="1200" noProof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30225" marR="0" indent="-265113" algn="l" defTabSz="914377" rtl="0" eaLnBrk="1" fontAlgn="auto" latinLnBrk="0" hangingPunct="1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Calibri Light" panose="020F0302020204030204" pitchFamily="34" charset="0"/>
              <a:buChar char="–"/>
              <a:tabLst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548626" marR="0" indent="-548626" algn="l" defTabSz="914377" rtl="0" eaLnBrk="1" fontAlgn="auto" latinLnBrk="0" hangingPunct="1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 "/>
              <a:tabLst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822939" marR="0" indent="-822939" algn="l" defTabSz="914377" rtl="0" eaLnBrk="1" fontAlgn="auto" latinLnBrk="0" hangingPunct="1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 "/>
              <a:tabLst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1097253" marR="0" indent="-1097253" algn="l" defTabSz="914377" rtl="0" eaLnBrk="1" fontAlgn="auto" latinLnBrk="0" hangingPunct="1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 "/>
              <a:tabLst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marL="266700" marR="0" lvl="0" indent="-266700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30000"/>
              <a:buFont typeface="Calibri Light" panose="020F0302020204030204" pitchFamily="34" charset="0"/>
              <a:buChar char="›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530225" marR="0" lvl="1" indent="-265113" algn="l" defTabSz="914377" rtl="0" eaLnBrk="1" fontAlgn="auto" latinLnBrk="0" hangingPunct="1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Calibri Light" panose="020F030202020403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548626" marR="0" lvl="2" indent="-548626" algn="l" defTabSz="914377" rtl="0" eaLnBrk="1" fontAlgn="auto" latinLnBrk="0" hangingPunct="1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 "/>
              <a:tabLst/>
              <a:defRPr/>
            </a:pP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822939" marR="0" lvl="3" indent="-822939" algn="l" defTabSz="914377" rtl="0" eaLnBrk="1" fontAlgn="auto" latinLnBrk="0" hangingPunct="1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 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097253" marR="0" lvl="4" indent="-1097253" algn="l" defTabSz="914377" rtl="0" eaLnBrk="1" fontAlgn="auto" latinLnBrk="0" hangingPunct="1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 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230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35833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7225" y="1564217"/>
            <a:ext cx="5348455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" y="2284561"/>
            <a:ext cx="5348455" cy="418291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0338" y="1562185"/>
            <a:ext cx="5348455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00338" y="2282467"/>
            <a:ext cx="5348455" cy="418291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215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231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93524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759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1" y="695325"/>
            <a:ext cx="2628900" cy="541973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6" y="714381"/>
            <a:ext cx="7734300" cy="5400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031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5765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9" y="333375"/>
            <a:ext cx="10991564" cy="1107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7227" y="1534638"/>
            <a:ext cx="10991565" cy="4923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0" y="0"/>
            <a:ext cx="107600" cy="6858000"/>
            <a:chOff x="101601" y="0"/>
            <a:chExt cx="91951" cy="6971524"/>
          </a:xfrm>
        </p:grpSpPr>
        <p:sp>
          <p:nvSpPr>
            <p:cNvPr id="13" name="Rectangle 12"/>
            <p:cNvSpPr/>
            <p:nvPr userDrawn="1"/>
          </p:nvSpPr>
          <p:spPr>
            <a:xfrm>
              <a:off x="101601" y="0"/>
              <a:ext cx="91951" cy="174288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101601" y="1742881"/>
              <a:ext cx="91951" cy="174288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101601" y="3485762"/>
              <a:ext cx="91951" cy="174288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01601" y="5228643"/>
              <a:ext cx="91951" cy="17428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066354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7" r:id="rId4"/>
    <p:sldLayoutId id="2147483678" r:id="rId5"/>
    <p:sldLayoutId id="2147483679" r:id="rId6"/>
    <p:sldLayoutId id="2147483682" r:id="rId7"/>
    <p:sldLayoutId id="2147483683" r:id="rId8"/>
    <p:sldLayoutId id="2147483684" r:id="rId9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377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377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SzPct val="130000"/>
        <a:buFont typeface="Calibri Light" panose="020F0302020204030204" pitchFamily="34" charset="0"/>
        <a:buChar char="›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530225" indent="-265113" algn="l" defTabSz="914377" rtl="0" eaLnBrk="1" latinLnBrk="0" hangingPunct="1">
        <a:lnSpc>
          <a:spcPct val="85000"/>
        </a:lnSpc>
        <a:spcBef>
          <a:spcPts val="600"/>
        </a:spcBef>
        <a:buFont typeface="Calibri Light" panose="020F0302020204030204" pitchFamily="34" charset="0"/>
        <a:buChar char="–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26" indent="-548626" algn="l" defTabSz="914377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39" indent="-822939" algn="l" defTabSz="914377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53" indent="-1097253" algn="l" defTabSz="914377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199970" indent="-228594" algn="l" defTabSz="914377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399965" indent="-228594" algn="l" defTabSz="914377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599960" indent="-228594" algn="l" defTabSz="914377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799955" indent="-228594" algn="l" defTabSz="914377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jpeg"/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png"/><Relationship Id="rId15" Type="http://schemas.openxmlformats.org/officeDocument/2006/relationships/image" Target="../media/image28.jpeg"/><Relationship Id="rId10" Type="http://schemas.openxmlformats.org/officeDocument/2006/relationships/image" Target="../media/image23.jpeg"/><Relationship Id="rId4" Type="http://schemas.openxmlformats.org/officeDocument/2006/relationships/image" Target="../media/image17.png"/><Relationship Id="rId9" Type="http://schemas.openxmlformats.org/officeDocument/2006/relationships/image" Target="../media/image22.jpeg"/><Relationship Id="rId14" Type="http://schemas.openxmlformats.org/officeDocument/2006/relationships/image" Target="../media/image2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13" Type="http://schemas.openxmlformats.org/officeDocument/2006/relationships/image" Target="../media/image39.jpeg"/><Relationship Id="rId3" Type="http://schemas.openxmlformats.org/officeDocument/2006/relationships/image" Target="../media/image29.png"/><Relationship Id="rId7" Type="http://schemas.openxmlformats.org/officeDocument/2006/relationships/image" Target="../media/image33.jpeg"/><Relationship Id="rId12" Type="http://schemas.openxmlformats.org/officeDocument/2006/relationships/image" Target="../media/image3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11" Type="http://schemas.openxmlformats.org/officeDocument/2006/relationships/image" Target="../media/image37.jpeg"/><Relationship Id="rId5" Type="http://schemas.openxmlformats.org/officeDocument/2006/relationships/image" Target="../media/image31.jpeg"/><Relationship Id="rId10" Type="http://schemas.openxmlformats.org/officeDocument/2006/relationships/image" Target="../media/image36.jpeg"/><Relationship Id="rId4" Type="http://schemas.openxmlformats.org/officeDocument/2006/relationships/image" Target="../media/image30.png"/><Relationship Id="rId9" Type="http://schemas.openxmlformats.org/officeDocument/2006/relationships/image" Target="../media/image35.jpeg"/><Relationship Id="rId14" Type="http://schemas.openxmlformats.org/officeDocument/2006/relationships/image" Target="../media/image4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167312"/>
            <a:ext cx="8100392" cy="1523199"/>
          </a:xfrm>
        </p:spPr>
        <p:txBody>
          <a:bodyPr>
            <a:noAutofit/>
          </a:bodyPr>
          <a:lstStyle/>
          <a:p>
            <a:pPr>
              <a:lnSpc>
                <a:spcPts val="4600"/>
              </a:lnSpc>
            </a:pPr>
            <a:r>
              <a:rPr lang="en-US" sz="3500" b="1" dirty="0" smtClean="0"/>
              <a:t>Copernicus </a:t>
            </a:r>
            <a:r>
              <a:rPr lang="en-US" sz="3500" b="1" dirty="0"/>
              <a:t>for Urban Resilience in Europe: </a:t>
            </a:r>
            <a:r>
              <a:rPr lang="en-US" sz="3500" b="1" dirty="0" smtClean="0"/>
              <a:t>Intermediate results </a:t>
            </a:r>
            <a:r>
              <a:rPr lang="en-US" sz="3500" b="1" dirty="0"/>
              <a:t>from the CURE </a:t>
            </a:r>
            <a:r>
              <a:rPr lang="en-US" sz="3500" b="1" dirty="0" smtClean="0"/>
              <a:t>project</a:t>
            </a:r>
            <a:endParaRPr lang="el-GR" sz="3500" b="1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8608424" y="815764"/>
            <a:ext cx="3583576" cy="5874747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l-GR" sz="2000" b="1" dirty="0"/>
              <a:t>Ν</a:t>
            </a:r>
            <a:r>
              <a:rPr lang="en-US" sz="2000" b="1" dirty="0" err="1"/>
              <a:t>ektarios</a:t>
            </a:r>
            <a:r>
              <a:rPr lang="en-US" sz="2000" b="1" dirty="0"/>
              <a:t> </a:t>
            </a:r>
            <a:r>
              <a:rPr lang="en-US" sz="2000" b="1" dirty="0" smtClean="0"/>
              <a:t>Chrysoulakis</a:t>
            </a:r>
            <a:r>
              <a:rPr lang="en-US" sz="2000" dirty="0" smtClean="0"/>
              <a:t>, FORTH</a:t>
            </a:r>
          </a:p>
          <a:p>
            <a:pPr>
              <a:spcAft>
                <a:spcPts val="1200"/>
              </a:spcAft>
            </a:pPr>
            <a:r>
              <a:rPr lang="en-US" sz="2000" dirty="0" smtClean="0"/>
              <a:t>25 May 2022</a:t>
            </a:r>
          </a:p>
          <a:p>
            <a:r>
              <a:rPr lang="en-US" sz="3000" b="1" i="1" dirty="0" smtClean="0"/>
              <a:t>EGU 2022</a:t>
            </a:r>
            <a:endParaRPr lang="en-US" sz="3000" i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7311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764" y="73603"/>
            <a:ext cx="4258235" cy="42765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647" y="187903"/>
            <a:ext cx="10991564" cy="1107704"/>
          </a:xfrm>
        </p:spPr>
        <p:txBody>
          <a:bodyPr/>
          <a:lstStyle/>
          <a:p>
            <a:r>
              <a:rPr lang="en-US" dirty="0" smtClean="0"/>
              <a:t>Why CURE?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330" y="1292284"/>
            <a:ext cx="9441781" cy="4923312"/>
          </a:xfrm>
        </p:spPr>
        <p:txBody>
          <a:bodyPr>
            <a:noAutofit/>
          </a:bodyPr>
          <a:lstStyle/>
          <a:p>
            <a:pPr marL="346075" indent="-346075">
              <a:lnSpc>
                <a:spcPts val="5000"/>
              </a:lnSpc>
              <a:spcBef>
                <a:spcPts val="0"/>
              </a:spcBef>
              <a:buSzPct val="110000"/>
              <a:buBlip>
                <a:blip r:embed="rId4"/>
              </a:buBlip>
              <a:tabLst>
                <a:tab pos="346075" algn="l"/>
              </a:tabLst>
            </a:pPr>
            <a:r>
              <a:rPr lang="en-GB" sz="2500" dirty="0" smtClean="0"/>
              <a:t>Urban environment is </a:t>
            </a:r>
            <a:r>
              <a:rPr lang="en-GB" sz="2500" b="1" dirty="0" smtClean="0"/>
              <a:t>multidimensional</a:t>
            </a:r>
            <a:r>
              <a:rPr lang="en-GB" sz="2500" dirty="0" smtClean="0"/>
              <a:t>: information                           from </a:t>
            </a:r>
            <a:r>
              <a:rPr lang="en-GB" sz="2500" dirty="0"/>
              <a:t>more than one Copernicus Core </a:t>
            </a:r>
            <a:r>
              <a:rPr lang="en-GB" sz="2500" dirty="0" smtClean="0"/>
              <a:t>Services is </a:t>
            </a:r>
            <a:r>
              <a:rPr lang="en-GB" sz="2500" dirty="0"/>
              <a:t>needed. </a:t>
            </a:r>
            <a:endParaRPr lang="en-GB" sz="2500" dirty="0" smtClean="0"/>
          </a:p>
          <a:p>
            <a:pPr marL="346075" indent="-346075">
              <a:lnSpc>
                <a:spcPts val="5000"/>
              </a:lnSpc>
              <a:spcBef>
                <a:spcPts val="0"/>
              </a:spcBef>
              <a:buSzPct val="110000"/>
              <a:buBlip>
                <a:blip r:embed="rId4"/>
              </a:buBlip>
              <a:tabLst>
                <a:tab pos="346075" algn="l"/>
              </a:tabLst>
            </a:pPr>
            <a:r>
              <a:rPr lang="en-GB" sz="2500" dirty="0" smtClean="0"/>
              <a:t>To address urban resilience</a:t>
            </a:r>
            <a:r>
              <a:rPr lang="en-GB" sz="2500" b="1" dirty="0" smtClean="0"/>
              <a:t> spatially </a:t>
            </a:r>
            <a:r>
              <a:rPr lang="en-GB" sz="2500" b="1" dirty="0"/>
              <a:t>disaggregated </a:t>
            </a:r>
            <a:r>
              <a:rPr lang="en-GB" sz="2500" b="1" dirty="0" smtClean="0"/>
              <a:t>                          </a:t>
            </a:r>
            <a:r>
              <a:rPr lang="en-GB" sz="2500" dirty="0" smtClean="0"/>
              <a:t>information </a:t>
            </a:r>
            <a:r>
              <a:rPr lang="en-GB" sz="2500" dirty="0"/>
              <a:t>at local </a:t>
            </a:r>
            <a:r>
              <a:rPr lang="en-GB" sz="2500" dirty="0" smtClean="0"/>
              <a:t>(</a:t>
            </a:r>
            <a:r>
              <a:rPr lang="en-GB" sz="2500" b="1" dirty="0" smtClean="0"/>
              <a:t>neighbourhood</a:t>
            </a:r>
            <a:r>
              <a:rPr lang="en-GB" sz="2500" dirty="0" smtClean="0"/>
              <a:t>) scale is necessary. </a:t>
            </a:r>
          </a:p>
          <a:p>
            <a:pPr marL="346075" indent="-346075">
              <a:lnSpc>
                <a:spcPts val="5000"/>
              </a:lnSpc>
              <a:spcBef>
                <a:spcPts val="0"/>
              </a:spcBef>
              <a:buSzPct val="110000"/>
              <a:buBlip>
                <a:blip r:embed="rId4"/>
              </a:buBlip>
              <a:tabLst>
                <a:tab pos="346075" algn="l"/>
              </a:tabLst>
            </a:pPr>
            <a:r>
              <a:rPr lang="en-GB" sz="2500" dirty="0" smtClean="0"/>
              <a:t>Such information </a:t>
            </a:r>
            <a:r>
              <a:rPr lang="en-GB" sz="2500" b="1" dirty="0"/>
              <a:t>is not yet </a:t>
            </a:r>
            <a:r>
              <a:rPr lang="en-GB" sz="2500" b="1" dirty="0" smtClean="0"/>
              <a:t>available </a:t>
            </a:r>
            <a:r>
              <a:rPr lang="en-GB" sz="2500" dirty="0" smtClean="0"/>
              <a:t>from Copernicus Core Services.</a:t>
            </a:r>
          </a:p>
          <a:p>
            <a:pPr marL="346075" indent="-346075">
              <a:lnSpc>
                <a:spcPts val="5000"/>
              </a:lnSpc>
              <a:spcBef>
                <a:spcPts val="0"/>
              </a:spcBef>
              <a:buSzPct val="110000"/>
              <a:buBlip>
                <a:blip r:embed="rId4"/>
              </a:buBlip>
              <a:tabLst>
                <a:tab pos="346075" algn="l"/>
              </a:tabLst>
            </a:pPr>
            <a:r>
              <a:rPr lang="en-GB" sz="2500" b="1" dirty="0" smtClean="0"/>
              <a:t>CURE: Cross-cutting </a:t>
            </a:r>
            <a:r>
              <a:rPr lang="en-GB" sz="2500" b="1" dirty="0"/>
              <a:t>applications </a:t>
            </a:r>
            <a:r>
              <a:rPr lang="en-GB" sz="2500" b="1" dirty="0" smtClean="0"/>
              <a:t>among Core Services</a:t>
            </a:r>
            <a:r>
              <a:rPr lang="en-GB" sz="2500" dirty="0" smtClean="0"/>
              <a:t>, capable </a:t>
            </a:r>
            <a:r>
              <a:rPr lang="en-GB" sz="2500" dirty="0"/>
              <a:t>of coping with the required </a:t>
            </a:r>
            <a:r>
              <a:rPr lang="en-GB" sz="2500" b="1" dirty="0" smtClean="0"/>
              <a:t>scale</a:t>
            </a:r>
            <a:r>
              <a:rPr lang="en-GB" sz="2500" dirty="0" smtClean="0"/>
              <a:t>,</a:t>
            </a:r>
            <a:r>
              <a:rPr lang="en-GB" sz="2500" b="1" dirty="0" smtClean="0"/>
              <a:t> </a:t>
            </a:r>
            <a:r>
              <a:rPr lang="en-GB" sz="2500" dirty="0" smtClean="0"/>
              <a:t>exploiting also </a:t>
            </a:r>
            <a:r>
              <a:rPr lang="en-GB" sz="2500" b="1" dirty="0" smtClean="0"/>
              <a:t>third-party </a:t>
            </a:r>
            <a:r>
              <a:rPr lang="en-GB" sz="2500" dirty="0"/>
              <a:t>data, </a:t>
            </a:r>
            <a:r>
              <a:rPr lang="en-GB" sz="2500" dirty="0" smtClean="0"/>
              <a:t>             </a:t>
            </a:r>
            <a:r>
              <a:rPr lang="en-GB" sz="2500" b="1" i="1" dirty="0" smtClean="0"/>
              <a:t>in-situ</a:t>
            </a:r>
            <a:r>
              <a:rPr lang="en-GB" sz="2500" b="1" dirty="0" smtClean="0"/>
              <a:t> </a:t>
            </a:r>
            <a:r>
              <a:rPr lang="en-GB" sz="2500" dirty="0"/>
              <a:t>observations and </a:t>
            </a:r>
            <a:r>
              <a:rPr lang="en-GB" sz="2500" b="1" dirty="0" smtClean="0"/>
              <a:t>modelling</a:t>
            </a:r>
            <a:r>
              <a:rPr lang="en-GB" sz="2500" dirty="0"/>
              <a:t>.</a:t>
            </a:r>
            <a:endParaRPr lang="en-GB" sz="2500" dirty="0" smtClean="0"/>
          </a:p>
        </p:txBody>
      </p:sp>
    </p:spTree>
    <p:extLst>
      <p:ext uri="{BB962C8B-B14F-4D97-AF65-F5344CB8AC3E}">
        <p14:creationId xmlns:p14="http://schemas.microsoft.com/office/powerpoint/2010/main" val="951786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988" y="159266"/>
            <a:ext cx="10991564" cy="1107704"/>
          </a:xfrm>
        </p:spPr>
        <p:txBody>
          <a:bodyPr/>
          <a:lstStyle/>
          <a:p>
            <a:r>
              <a:rPr lang="en-US" dirty="0" smtClean="0"/>
              <a:t>The CURE Concept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498" y="1103467"/>
            <a:ext cx="5944461" cy="4923312"/>
          </a:xfrm>
        </p:spPr>
        <p:txBody>
          <a:bodyPr>
            <a:noAutofit/>
          </a:bodyPr>
          <a:lstStyle/>
          <a:p>
            <a:pPr marL="284163" indent="-284163">
              <a:lnSpc>
                <a:spcPts val="3700"/>
              </a:lnSpc>
              <a:spcBef>
                <a:spcPts val="0"/>
              </a:spcBef>
              <a:buSzPct val="110000"/>
              <a:buBlip>
                <a:blip r:embed="rId3"/>
              </a:buBlip>
              <a:tabLst>
                <a:tab pos="284163" algn="l"/>
              </a:tabLst>
            </a:pPr>
            <a:r>
              <a:rPr lang="en-GB" sz="2500" dirty="0" smtClean="0"/>
              <a:t>H2020-Space</a:t>
            </a:r>
          </a:p>
          <a:p>
            <a:pPr marL="284163" indent="-284163">
              <a:lnSpc>
                <a:spcPts val="3700"/>
              </a:lnSpc>
              <a:spcBef>
                <a:spcPts val="0"/>
              </a:spcBef>
              <a:buSzPct val="110000"/>
              <a:buBlip>
                <a:blip r:embed="rId3"/>
              </a:buBlip>
              <a:tabLst>
                <a:tab pos="284163" algn="l"/>
              </a:tabLst>
            </a:pPr>
            <a:r>
              <a:rPr lang="en-GB" sz="2500" dirty="0" smtClean="0"/>
              <a:t>Provides </a:t>
            </a:r>
            <a:r>
              <a:rPr lang="en-GB" sz="2500" dirty="0"/>
              <a:t>the means to cope with the EO data under-exploitation in the domain of </a:t>
            </a:r>
            <a:r>
              <a:rPr lang="en-GB" sz="2500" b="1" dirty="0"/>
              <a:t>sustainable and resilient urbanization</a:t>
            </a:r>
            <a:r>
              <a:rPr lang="en-GB" sz="2500" dirty="0"/>
              <a:t>, by combining products from </a:t>
            </a:r>
            <a:r>
              <a:rPr lang="en-US" sz="2500" dirty="0"/>
              <a:t>from CAMS, CLMS, C3S and EMS</a:t>
            </a:r>
            <a:r>
              <a:rPr lang="en-GB" sz="2500" dirty="0"/>
              <a:t>. </a:t>
            </a:r>
          </a:p>
          <a:p>
            <a:pPr marL="284163" indent="-284163">
              <a:lnSpc>
                <a:spcPts val="3700"/>
              </a:lnSpc>
              <a:spcBef>
                <a:spcPts val="0"/>
              </a:spcBef>
              <a:buSzPct val="110000"/>
              <a:buBlip>
                <a:blip r:embed="rId3"/>
              </a:buBlip>
              <a:tabLst>
                <a:tab pos="284163" algn="l"/>
              </a:tabLst>
            </a:pPr>
            <a:r>
              <a:rPr lang="en-GB" sz="2500" dirty="0" smtClean="0"/>
              <a:t>Introduces </a:t>
            </a:r>
            <a:r>
              <a:rPr lang="en-GB" sz="2500" dirty="0"/>
              <a:t>novel ideas on </a:t>
            </a:r>
            <a:r>
              <a:rPr lang="en-GB" sz="2500" dirty="0" smtClean="0"/>
              <a:t>how to </a:t>
            </a:r>
            <a:r>
              <a:rPr lang="en-GB" sz="2500" b="1" dirty="0"/>
              <a:t>develop</a:t>
            </a:r>
            <a:r>
              <a:rPr lang="en-GB" sz="2500" dirty="0"/>
              <a:t> </a:t>
            </a:r>
            <a:r>
              <a:rPr lang="en-GB" sz="2500" b="1" dirty="0"/>
              <a:t>applications</a:t>
            </a:r>
            <a:r>
              <a:rPr lang="en-GB" sz="2500" dirty="0"/>
              <a:t> across </a:t>
            </a:r>
            <a:r>
              <a:rPr lang="en-GB" sz="2500" dirty="0" smtClean="0"/>
              <a:t>CCS in the domains:</a:t>
            </a:r>
          </a:p>
          <a:p>
            <a:pPr lvl="1">
              <a:lnSpc>
                <a:spcPts val="37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2500" b="1" dirty="0" smtClean="0"/>
              <a:t>climate </a:t>
            </a:r>
            <a:r>
              <a:rPr lang="en-GB" sz="2500" b="1" dirty="0"/>
              <a:t>change adaptation </a:t>
            </a:r>
            <a:r>
              <a:rPr lang="en-GB" sz="2500" b="1" dirty="0" smtClean="0"/>
              <a:t>&amp; mitigation</a:t>
            </a:r>
          </a:p>
          <a:p>
            <a:pPr lvl="1">
              <a:lnSpc>
                <a:spcPts val="37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2500" b="1" dirty="0" smtClean="0"/>
              <a:t>healthy </a:t>
            </a:r>
            <a:r>
              <a:rPr lang="en-GB" sz="2500" b="1" dirty="0"/>
              <a:t>cities and social </a:t>
            </a:r>
            <a:r>
              <a:rPr lang="en-GB" sz="2500" b="1" dirty="0" smtClean="0"/>
              <a:t>environments</a:t>
            </a:r>
          </a:p>
          <a:p>
            <a:pPr lvl="1">
              <a:lnSpc>
                <a:spcPts val="37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2500" b="1" dirty="0" smtClean="0"/>
              <a:t>energy </a:t>
            </a:r>
            <a:r>
              <a:rPr lang="en-GB" sz="2500" b="1" dirty="0"/>
              <a:t>and </a:t>
            </a:r>
            <a:r>
              <a:rPr lang="en-GB" sz="2500" b="1" dirty="0" smtClean="0"/>
              <a:t>economy</a:t>
            </a:r>
            <a:endParaRPr lang="en-US" sz="25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4857" y="424543"/>
            <a:ext cx="5870122" cy="630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322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4605" b="6040"/>
          <a:stretch/>
        </p:blipFill>
        <p:spPr>
          <a:xfrm>
            <a:off x="264813" y="984677"/>
            <a:ext cx="4049610" cy="49117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3332" y="2078016"/>
            <a:ext cx="7614308" cy="375128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8666629" y="2078016"/>
            <a:ext cx="336177" cy="80637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9044371" y="2078016"/>
            <a:ext cx="336177" cy="80637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9772147" y="2078016"/>
            <a:ext cx="336177" cy="80637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0874893" y="2101427"/>
            <a:ext cx="336177" cy="80637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1592554" y="2078016"/>
            <a:ext cx="336177" cy="80637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00990" y="36078"/>
            <a:ext cx="10991564" cy="1107704"/>
          </a:xfrm>
        </p:spPr>
        <p:txBody>
          <a:bodyPr>
            <a:normAutofit/>
          </a:bodyPr>
          <a:lstStyle/>
          <a:p>
            <a:r>
              <a:rPr lang="en-US" dirty="0" smtClean="0"/>
              <a:t>Users Engagement</a:t>
            </a:r>
            <a:endParaRPr lang="el-GR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983F34B-951D-4A75-8ABD-8FF9FEEA636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4709" y="174393"/>
            <a:ext cx="1834022" cy="18340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08" y="5950209"/>
            <a:ext cx="875763" cy="87576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669" y="5950209"/>
            <a:ext cx="874511" cy="87279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5680" y="5916279"/>
            <a:ext cx="904727" cy="87279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160" y="5929021"/>
            <a:ext cx="876524" cy="87279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897" y="5933953"/>
            <a:ext cx="853072" cy="86786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715" y="5909086"/>
            <a:ext cx="910514" cy="89828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992" y="5909086"/>
            <a:ext cx="878874" cy="87279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626" y="5909086"/>
            <a:ext cx="905997" cy="86749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5383" y="5916279"/>
            <a:ext cx="930040" cy="86749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1020" y="5909086"/>
            <a:ext cx="878633" cy="867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8579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0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0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621" y="0"/>
            <a:ext cx="10991564" cy="1107704"/>
          </a:xfrm>
        </p:spPr>
        <p:txBody>
          <a:bodyPr/>
          <a:lstStyle/>
          <a:p>
            <a:r>
              <a:rPr lang="en-US" dirty="0" smtClean="0"/>
              <a:t>The CURE System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176" y="1422076"/>
            <a:ext cx="11957824" cy="54383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9661" y="192027"/>
            <a:ext cx="2572109" cy="20041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86710" y="644730"/>
            <a:ext cx="357900" cy="357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23706" y="644730"/>
            <a:ext cx="357388" cy="3566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02853" y="644730"/>
            <a:ext cx="369736" cy="3566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94348" y="644730"/>
            <a:ext cx="358211" cy="3566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27419" y="646745"/>
            <a:ext cx="348627" cy="35467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95171" y="644730"/>
            <a:ext cx="357900" cy="3579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32167" y="644730"/>
            <a:ext cx="357388" cy="35668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11314" y="644730"/>
            <a:ext cx="369736" cy="35668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02809" y="644730"/>
            <a:ext cx="358211" cy="35668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374" y="1136875"/>
            <a:ext cx="360236" cy="35539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412" y="1136876"/>
            <a:ext cx="360013" cy="35752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853" y="1114898"/>
            <a:ext cx="369736" cy="35402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436" y="1120594"/>
            <a:ext cx="355986" cy="33204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477" y="1122837"/>
            <a:ext cx="358569" cy="354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74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25257" y="1591484"/>
            <a:ext cx="11323536" cy="4570716"/>
          </a:xfrm>
        </p:spPr>
        <p:txBody>
          <a:bodyPr>
            <a:noAutofit/>
          </a:bodyPr>
          <a:lstStyle/>
          <a:p>
            <a:pPr marL="346075" indent="-346075">
              <a:lnSpc>
                <a:spcPts val="5300"/>
              </a:lnSpc>
              <a:spcBef>
                <a:spcPts val="0"/>
              </a:spcBef>
              <a:buSzPct val="110000"/>
              <a:buBlip>
                <a:blip r:embed="rId3"/>
              </a:buBlip>
              <a:tabLst>
                <a:tab pos="346075" algn="l"/>
              </a:tabLst>
            </a:pPr>
            <a:r>
              <a:rPr lang="en-GB" sz="2800" b="1" dirty="0" smtClean="0"/>
              <a:t>Online </a:t>
            </a:r>
            <a:r>
              <a:rPr lang="en-GB" sz="2800" b="1" dirty="0"/>
              <a:t>platform </a:t>
            </a:r>
            <a:r>
              <a:rPr lang="en-GB" sz="2800" dirty="0"/>
              <a:t>for combining </a:t>
            </a:r>
            <a:r>
              <a:rPr lang="en-GB" sz="2800" dirty="0" smtClean="0"/>
              <a:t>CCS to </a:t>
            </a:r>
            <a:r>
              <a:rPr lang="en-GB" sz="2800" dirty="0"/>
              <a:t>support </a:t>
            </a:r>
            <a:r>
              <a:rPr lang="en-GB" sz="2800" dirty="0" smtClean="0"/>
              <a:t>urban resilience. </a:t>
            </a:r>
          </a:p>
          <a:p>
            <a:pPr marL="346075" indent="-346075">
              <a:lnSpc>
                <a:spcPts val="5000"/>
              </a:lnSpc>
              <a:spcBef>
                <a:spcPts val="0"/>
              </a:spcBef>
              <a:buSzPct val="110000"/>
              <a:buBlip>
                <a:blip r:embed="rId3"/>
              </a:buBlip>
              <a:tabLst>
                <a:tab pos="346075" algn="l"/>
              </a:tabLst>
            </a:pPr>
            <a:r>
              <a:rPr lang="en-GB" sz="2800" b="1" dirty="0" smtClean="0"/>
              <a:t>Uniform </a:t>
            </a:r>
            <a:r>
              <a:rPr lang="en-GB" sz="2800" b="1" dirty="0"/>
              <a:t>data </a:t>
            </a:r>
            <a:r>
              <a:rPr lang="en-GB" sz="2800" dirty="0"/>
              <a:t>for large samples of urban areas </a:t>
            </a:r>
            <a:r>
              <a:rPr lang="en-GB" sz="2800" dirty="0" smtClean="0"/>
              <a:t>across Europe</a:t>
            </a:r>
          </a:p>
          <a:p>
            <a:pPr marL="346075" indent="-346075">
              <a:lnSpc>
                <a:spcPts val="5000"/>
              </a:lnSpc>
              <a:spcBef>
                <a:spcPts val="0"/>
              </a:spcBef>
              <a:buSzPct val="110000"/>
              <a:buBlip>
                <a:blip r:embed="rId3"/>
              </a:buBlip>
              <a:tabLst>
                <a:tab pos="346075" algn="l"/>
              </a:tabLst>
            </a:pPr>
            <a:r>
              <a:rPr lang="en-GB" sz="2800" b="1" dirty="0" smtClean="0"/>
              <a:t>Consistent </a:t>
            </a:r>
            <a:r>
              <a:rPr lang="en-GB" sz="2800" b="1" dirty="0"/>
              <a:t>measurements </a:t>
            </a:r>
            <a:r>
              <a:rPr lang="en-GB" sz="2800" dirty="0"/>
              <a:t>across European cities, including synergies between Copernicus core products and third-party </a:t>
            </a:r>
            <a:r>
              <a:rPr lang="en-GB" sz="2800" dirty="0" smtClean="0"/>
              <a:t>data</a:t>
            </a:r>
          </a:p>
          <a:p>
            <a:pPr marL="346075" indent="-346075">
              <a:lnSpc>
                <a:spcPts val="5000"/>
              </a:lnSpc>
              <a:spcBef>
                <a:spcPts val="0"/>
              </a:spcBef>
              <a:buSzPct val="110000"/>
              <a:buBlip>
                <a:blip r:embed="rId3"/>
              </a:buBlip>
              <a:tabLst>
                <a:tab pos="346075" algn="l"/>
              </a:tabLst>
            </a:pPr>
            <a:r>
              <a:rPr lang="en-GB" sz="2800" b="1" dirty="0" smtClean="0"/>
              <a:t>Different </a:t>
            </a:r>
            <a:r>
              <a:rPr lang="en-GB" sz="2800" b="1" dirty="0"/>
              <a:t>approaches and models </a:t>
            </a:r>
            <a:r>
              <a:rPr lang="en-GB" sz="2800" dirty="0"/>
              <a:t>for better information on </a:t>
            </a:r>
            <a:r>
              <a:rPr lang="en-GB" sz="2800" b="1" dirty="0"/>
              <a:t>urban from </a:t>
            </a:r>
            <a:r>
              <a:rPr lang="en-GB" sz="2800" dirty="0"/>
              <a:t>and</a:t>
            </a:r>
            <a:r>
              <a:rPr lang="en-GB" sz="2800" b="1" dirty="0"/>
              <a:t> function </a:t>
            </a:r>
            <a:r>
              <a:rPr lang="en-GB" sz="2800" dirty="0"/>
              <a:t>at different spatial and temporal </a:t>
            </a:r>
            <a:r>
              <a:rPr lang="en-GB" sz="2800" dirty="0" smtClean="0"/>
              <a:t>scales</a:t>
            </a:r>
          </a:p>
          <a:p>
            <a:pPr marL="346075" indent="-346075">
              <a:lnSpc>
                <a:spcPts val="5000"/>
              </a:lnSpc>
              <a:spcBef>
                <a:spcPts val="0"/>
              </a:spcBef>
              <a:buSzPct val="110000"/>
              <a:buBlip>
                <a:blip r:embed="rId3"/>
              </a:buBlip>
              <a:tabLst>
                <a:tab pos="346075" algn="l"/>
              </a:tabLst>
            </a:pPr>
            <a:r>
              <a:rPr lang="en-GB" sz="2800" b="1" dirty="0" smtClean="0"/>
              <a:t>Assimilation </a:t>
            </a:r>
            <a:r>
              <a:rPr lang="en-GB" sz="2800" b="1" dirty="0"/>
              <a:t>of users’ knowledge </a:t>
            </a:r>
            <a:r>
              <a:rPr lang="en-GB" sz="2800" dirty="0"/>
              <a:t>with technical data and </a:t>
            </a:r>
            <a:r>
              <a:rPr lang="en-GB" sz="2800" dirty="0" smtClean="0"/>
              <a:t>benchmarking</a:t>
            </a:r>
            <a:endParaRPr lang="en-GB" sz="28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57229" y="333375"/>
            <a:ext cx="10991564" cy="1107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Main Outcomes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1843" y="182970"/>
            <a:ext cx="2416495" cy="2446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485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Vision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57229" y="1344991"/>
            <a:ext cx="5348455" cy="4182914"/>
          </a:xfrm>
        </p:spPr>
        <p:txBody>
          <a:bodyPr>
            <a:noAutofit/>
          </a:bodyPr>
          <a:lstStyle/>
          <a:p>
            <a:pPr marL="0" indent="0">
              <a:lnSpc>
                <a:spcPts val="3900"/>
              </a:lnSpc>
              <a:spcBef>
                <a:spcPts val="0"/>
              </a:spcBef>
              <a:spcAft>
                <a:spcPts val="0"/>
              </a:spcAft>
              <a:buSzPct val="110000"/>
              <a:buNone/>
              <a:tabLst>
                <a:tab pos="395288" algn="l"/>
              </a:tabLst>
            </a:pPr>
            <a:r>
              <a:rPr lang="en-GB" dirty="0" smtClean="0"/>
              <a:t>Become </a:t>
            </a:r>
            <a:r>
              <a:rPr lang="en-GB" dirty="0"/>
              <a:t>a focused </a:t>
            </a:r>
            <a:r>
              <a:rPr lang="en-GB" b="1" dirty="0"/>
              <a:t>evidence-based toolkit</a:t>
            </a:r>
            <a:r>
              <a:rPr lang="en-GB" dirty="0"/>
              <a:t> for assisting current and future policy making in the field.</a:t>
            </a:r>
            <a:endParaRPr lang="en-GB" sz="2500" b="1" dirty="0" smtClean="0"/>
          </a:p>
          <a:p>
            <a:pPr marL="395288" indent="-395288">
              <a:lnSpc>
                <a:spcPts val="3900"/>
              </a:lnSpc>
              <a:spcBef>
                <a:spcPts val="0"/>
              </a:spcBef>
              <a:spcAft>
                <a:spcPts val="0"/>
              </a:spcAft>
              <a:buSzPct val="110000"/>
              <a:buBlip>
                <a:blip r:embed="rId3"/>
              </a:buBlip>
              <a:tabLst>
                <a:tab pos="395288" algn="l"/>
              </a:tabLst>
            </a:pPr>
            <a:r>
              <a:rPr lang="en-GB" sz="2500" b="1" u="sng" dirty="0" smtClean="0"/>
              <a:t>Short term</a:t>
            </a:r>
            <a:r>
              <a:rPr lang="en-GB" sz="2500" dirty="0" smtClean="0"/>
              <a:t>:</a:t>
            </a:r>
            <a:r>
              <a:rPr lang="en-GB" sz="2500" b="1" dirty="0" smtClean="0"/>
              <a:t> </a:t>
            </a:r>
            <a:r>
              <a:rPr lang="en-GB" sz="2500" dirty="0" smtClean="0"/>
              <a:t>integrating</a:t>
            </a:r>
            <a:r>
              <a:rPr lang="en-GB" sz="2500" b="1" dirty="0" smtClean="0"/>
              <a:t> </a:t>
            </a:r>
            <a:r>
              <a:rPr lang="en-GB" sz="2500" dirty="0" smtClean="0"/>
              <a:t>specific CURE products into the Copernicus Operational Service Portfolio.</a:t>
            </a:r>
          </a:p>
          <a:p>
            <a:pPr marL="395288" indent="-395288">
              <a:lnSpc>
                <a:spcPts val="3900"/>
              </a:lnSpc>
              <a:spcBef>
                <a:spcPts val="0"/>
              </a:spcBef>
              <a:spcAft>
                <a:spcPts val="0"/>
              </a:spcAft>
              <a:buSzPct val="110000"/>
              <a:buBlip>
                <a:blip r:embed="rId3"/>
              </a:buBlip>
              <a:tabLst>
                <a:tab pos="395288" algn="l"/>
              </a:tabLst>
            </a:pPr>
            <a:r>
              <a:rPr lang="en-GB" sz="2500" b="1" u="sng" dirty="0" smtClean="0"/>
              <a:t>Long term</a:t>
            </a:r>
            <a:r>
              <a:rPr lang="en-GB" sz="2500" dirty="0" smtClean="0"/>
              <a:t>:</a:t>
            </a:r>
            <a:r>
              <a:rPr lang="en-GB" sz="2500" b="1" dirty="0" smtClean="0"/>
              <a:t> </a:t>
            </a:r>
            <a:r>
              <a:rPr lang="en-GB" sz="2500" dirty="0" smtClean="0"/>
              <a:t>developing a </a:t>
            </a:r>
            <a:r>
              <a:rPr lang="en-GB" sz="2500" b="1" dirty="0"/>
              <a:t>Copernicus Urban </a:t>
            </a:r>
            <a:r>
              <a:rPr lang="en-GB" sz="2500" b="1" dirty="0" smtClean="0"/>
              <a:t>Service.</a:t>
            </a:r>
            <a:endParaRPr lang="en-GB" sz="2500" b="1" dirty="0"/>
          </a:p>
        </p:txBody>
      </p:sp>
      <p:grpSp>
        <p:nvGrpSpPr>
          <p:cNvPr id="12" name="Group 11"/>
          <p:cNvGrpSpPr/>
          <p:nvPr/>
        </p:nvGrpSpPr>
        <p:grpSpPr>
          <a:xfrm>
            <a:off x="6306762" y="496452"/>
            <a:ext cx="5423502" cy="5914287"/>
            <a:chOff x="6069103" y="222778"/>
            <a:chExt cx="5949225" cy="648758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69103" y="222778"/>
              <a:ext cx="5949224" cy="4712777"/>
            </a:xfrm>
            <a:prstGeom prst="rect">
              <a:avLst/>
            </a:prstGeom>
          </p:spPr>
        </p:pic>
        <p:pic>
          <p:nvPicPr>
            <p:cNvPr id="6" name="Picture 5" descr="http://www.nhh.no/files/billeder/Om%20NHH/Engelsk/eu_emblem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9103" y="5097547"/>
              <a:ext cx="2414394" cy="16128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https://ec.europa.eu/digital-agenda/sites/digital-agenda/files/newsroom/horizon2020_0_5888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69298" y="5097547"/>
              <a:ext cx="2849030" cy="15968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Rectangle 7"/>
          <p:cNvSpPr/>
          <p:nvPr/>
        </p:nvSpPr>
        <p:spPr>
          <a:xfrm>
            <a:off x="1164918" y="5958262"/>
            <a:ext cx="50524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spc="-120" dirty="0">
                <a:latin typeface="+mj-lt"/>
                <a:ea typeface="+mj-ea"/>
                <a:cs typeface="+mj-cs"/>
              </a:rPr>
              <a:t>http</a:t>
            </a:r>
            <a:r>
              <a:rPr lang="en-GB" sz="4000" spc="-120" dirty="0" smtClean="0">
                <a:latin typeface="+mj-lt"/>
                <a:ea typeface="+mj-ea"/>
                <a:cs typeface="+mj-cs"/>
              </a:rPr>
              <a:t>://cure-copernicus.eu </a:t>
            </a:r>
            <a:endParaRPr lang="en-GB" sz="4000" spc="-120" dirty="0">
              <a:latin typeface="+mj-lt"/>
              <a:ea typeface="+mj-ea"/>
              <a:cs typeface="+mj-cs"/>
            </a:endParaRPr>
          </a:p>
        </p:txBody>
      </p:sp>
      <p:pic>
        <p:nvPicPr>
          <p:cNvPr id="9" name="Picture 8" descr="C:\Users\zinam\AppData\Local\Microsoft\Windows\INetCache\Content.Word\qrcode.png"/>
          <p:cNvPicPr/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71" y="5766410"/>
            <a:ext cx="1038111" cy="10915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518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53" y="1211580"/>
            <a:ext cx="11162347" cy="41528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4724401" y="4933592"/>
            <a:ext cx="657310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smtClean="0">
                <a:solidFill>
                  <a:srgbClr val="000066"/>
                </a:solidFill>
                <a:latin typeface="+mj-lt"/>
              </a:rPr>
              <a:t>17 - 19 May 2023</a:t>
            </a:r>
            <a:endParaRPr lang="en-US" sz="5000" b="1" dirty="0">
              <a:solidFill>
                <a:srgbClr val="000066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19111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Metropolitan">
  <a:themeElements>
    <a:clrScheme name="CUR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D8A25"/>
      </a:accent1>
      <a:accent2>
        <a:srgbClr val="AA4670"/>
      </a:accent2>
      <a:accent3>
        <a:srgbClr val="BFB5AF"/>
      </a:accent3>
      <a:accent4>
        <a:srgbClr val="B6BF5B"/>
      </a:accent4>
      <a:accent5>
        <a:srgbClr val="67B4CF"/>
      </a:accent5>
      <a:accent6>
        <a:srgbClr val="FFDAAE"/>
      </a:accent6>
      <a:hlink>
        <a:srgbClr val="0563C1"/>
      </a:hlink>
      <a:folHlink>
        <a:srgbClr val="954F72"/>
      </a:folHlink>
    </a:clrScheme>
    <a:fontScheme name="CURE">
      <a:majorFont>
        <a:latin typeface="Tw Cen MT"/>
        <a:ea typeface=""/>
        <a:cs typeface=""/>
      </a:majorFont>
      <a:minorFont>
        <a:latin typeface="Calibri Light"/>
        <a:ea typeface=""/>
        <a:cs typeface="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0941A018-FB9B-4401-A32C-7E04526866E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3386</TotalTime>
  <Words>284</Words>
  <Application>Microsoft Office PowerPoint</Application>
  <PresentationFormat>Widescreen</PresentationFormat>
  <Paragraphs>37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Corbel</vt:lpstr>
      <vt:lpstr>Tw Cen MT</vt:lpstr>
      <vt:lpstr>Metropolitan</vt:lpstr>
      <vt:lpstr>Copernicus for Urban Resilience in Europe: Intermediate results from the CURE project</vt:lpstr>
      <vt:lpstr>Why CURE? </vt:lpstr>
      <vt:lpstr>The CURE Concept </vt:lpstr>
      <vt:lpstr>Users Engagement</vt:lpstr>
      <vt:lpstr>The CURE System</vt:lpstr>
      <vt:lpstr>PowerPoint Presentation</vt:lpstr>
      <vt:lpstr>The Vision 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Zina</dc:creator>
  <cp:lastModifiedBy>Nektarios Chrysoulakis</cp:lastModifiedBy>
  <cp:revision>614</cp:revision>
  <dcterms:created xsi:type="dcterms:W3CDTF">2014-01-21T12:44:24Z</dcterms:created>
  <dcterms:modified xsi:type="dcterms:W3CDTF">2022-05-24T09:17:56Z</dcterms:modified>
</cp:coreProperties>
</file>