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97" r:id="rId3"/>
    <p:sldId id="262" r:id="rId4"/>
    <p:sldId id="280" r:id="rId5"/>
    <p:sldId id="312" r:id="rId6"/>
    <p:sldId id="313" r:id="rId7"/>
    <p:sldId id="299" r:id="rId8"/>
    <p:sldId id="311" r:id="rId9"/>
    <p:sldId id="271" r:id="rId10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C"/>
    <a:srgbClr val="776463"/>
    <a:srgbClr val="E3E4E6"/>
    <a:srgbClr val="004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2947" autoAdjust="0"/>
  </p:normalViewPr>
  <p:slideViewPr>
    <p:cSldViewPr>
      <p:cViewPr varScale="1">
        <p:scale>
          <a:sx n="73" d="100"/>
          <a:sy n="73" d="100"/>
        </p:scale>
        <p:origin x="1064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6E11EAB-2FE2-43CA-B7D8-E6DC313F7CA3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2171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4D95"/>
                </a:solidFill>
                <a:latin typeface="Verdana" panose="020B0604030504040204" pitchFamily="34" charset="0"/>
              </a:defRPr>
            </a:lvl1pPr>
          </a:lstStyle>
          <a:p>
            <a:fld id="{0A463E84-36D0-47AB-AE84-D840C4315E64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72094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4D95"/>
        </a:solidFill>
        <a:latin typeface="Verdana" pitchFamily="96" charset="0"/>
        <a:ea typeface="MS PGothic" panose="020B0600070205080204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Verdana" panose="020B0604030504040204" pitchFamily="34" charset="0"/>
            </a:endParaRPr>
          </a:p>
        </p:txBody>
      </p:sp>
      <p:sp>
        <p:nvSpPr>
          <p:cNvPr id="1229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148176-B939-412E-99EE-385AF7CB1C17}" type="slidenum">
              <a:rPr lang="de-DE" altLang="de-DE" sz="1000">
                <a:solidFill>
                  <a:srgbClr val="004D95"/>
                </a:solidFill>
                <a:latin typeface="Verdana" panose="020B0604030504040204" pitchFamily="34" charset="0"/>
              </a:rPr>
              <a:pPr/>
              <a:t>1</a:t>
            </a:fld>
            <a:endParaRPr lang="de-DE" altLang="de-DE" sz="1000">
              <a:solidFill>
                <a:srgbClr val="004D95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134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63E84-36D0-47AB-AE84-D840C4315E64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2806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63E84-36D0-47AB-AE84-D840C4315E64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2796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63E84-36D0-47AB-AE84-D840C4315E64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6595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dirty="0"/>
              <a:t>X axis exponential, colour change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63E84-36D0-47AB-AE84-D840C4315E64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269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1588"/>
            <a:ext cx="9144000" cy="5143500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-36513" y="4587875"/>
            <a:ext cx="92884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" name="Bild 11" descr="GFZ-LogoNeu_eng_neg_1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9313"/>
            <a:ext cx="5873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839200" cy="15430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771650"/>
            <a:ext cx="8839200" cy="8001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744832"/>
            <a:ext cx="1331640" cy="2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8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05EDC-34E1-4D80-B051-D0CBD59863B8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400" y="1257300"/>
            <a:ext cx="4343400" cy="302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4343400" cy="302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2C7EE-0DD2-4C7A-B362-5FAF3A75D56D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3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B479F-EF7F-4B2E-A81B-1A7DE36B62D2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5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05238-B3BF-498D-8B46-96DFE24180B0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1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2CEB1-8695-4710-AD70-0F6B9EB4A9E3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2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40D77-E111-40D0-8F47-B615418AF78A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4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57300"/>
            <a:ext cx="88392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4887913"/>
            <a:ext cx="5410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4887913"/>
            <a:ext cx="838200" cy="255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fld id="{90D4C99E-7E1A-4B9A-BF08-BD24E44EFC6B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2" name="Line 12"/>
          <p:cNvSpPr>
            <a:spLocks noChangeShapeType="1"/>
          </p:cNvSpPr>
          <p:nvPr/>
        </p:nvSpPr>
        <p:spPr bwMode="auto">
          <a:xfrm>
            <a:off x="0" y="4564063"/>
            <a:ext cx="9144000" cy="0"/>
          </a:xfrm>
          <a:prstGeom prst="line">
            <a:avLst/>
          </a:prstGeom>
          <a:noFill/>
          <a:ln w="6350">
            <a:solidFill>
              <a:srgbClr val="004D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1" name="Bild 10" descr="GFZ-LogoNeu_eng_4c.ep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9313"/>
            <a:ext cx="5762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43" y="4803998"/>
            <a:ext cx="1135070" cy="1587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589C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059582"/>
            <a:ext cx="8839200" cy="1543050"/>
          </a:xfrm>
        </p:spPr>
        <p:txBody>
          <a:bodyPr/>
          <a:lstStyle/>
          <a:p>
            <a:r>
              <a:rPr lang="en-US" altLang="de-DE" sz="3000" b="1" dirty="0">
                <a:latin typeface="Calibri-Bold"/>
              </a:rPr>
              <a:t>Biological sulfate reduction in deep subseafloor sediment of </a:t>
            </a:r>
            <a:r>
              <a:rPr lang="en-US" altLang="de-DE" sz="3000" b="1" dirty="0" err="1">
                <a:latin typeface="Calibri-Bold"/>
              </a:rPr>
              <a:t>Guaymas</a:t>
            </a:r>
            <a:r>
              <a:rPr lang="en-US" altLang="de-DE" sz="3000" b="1" dirty="0">
                <a:latin typeface="Calibri-Bold"/>
              </a:rPr>
              <a:t> Basin</a:t>
            </a:r>
            <a:endParaRPr lang="de-DE" altLang="de-DE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4696" y="3075806"/>
            <a:ext cx="7488832" cy="800100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dirty="0" err="1"/>
              <a:t>Toshiki</a:t>
            </a:r>
            <a:r>
              <a:rPr lang="de-DE" dirty="0"/>
              <a:t> </a:t>
            </a:r>
            <a:r>
              <a:rPr lang="de-DE" dirty="0" err="1"/>
              <a:t>Nagakura</a:t>
            </a:r>
            <a:r>
              <a:rPr lang="de-DE" dirty="0"/>
              <a:t>, Florian Schubert, Jens Kallmeyer, and </a:t>
            </a:r>
          </a:p>
          <a:p>
            <a:pPr algn="l" eaLnBrk="1" hangingPunct="1">
              <a:defRPr/>
            </a:pPr>
            <a:r>
              <a:rPr lang="de-DE" dirty="0"/>
              <a:t>IODP </a:t>
            </a:r>
            <a:r>
              <a:rPr lang="de-DE" dirty="0" err="1"/>
              <a:t>Exp</a:t>
            </a:r>
            <a:r>
              <a:rPr lang="de-DE" dirty="0"/>
              <a:t>. 385 </a:t>
            </a:r>
            <a:r>
              <a:rPr lang="de-DE" dirty="0" err="1"/>
              <a:t>Shipboard</a:t>
            </a:r>
            <a:r>
              <a:rPr lang="de-DE" dirty="0"/>
              <a:t> Scientific Party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F780-070F-499B-B38C-FD26D34A6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b="1" dirty="0"/>
              <a:t>Microbial </a:t>
            </a:r>
            <a:r>
              <a:rPr lang="en-GB" sz="2800" b="1" dirty="0" err="1"/>
              <a:t>sulfate</a:t>
            </a:r>
            <a:r>
              <a:rPr lang="en-GB" sz="2800" b="1" dirty="0"/>
              <a:t>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2867C-8E75-40F6-A470-C413F718C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30" y="1801170"/>
            <a:ext cx="4563616" cy="2138732"/>
          </a:xfrm>
        </p:spPr>
        <p:txBody>
          <a:bodyPr/>
          <a:lstStyle/>
          <a:p>
            <a:r>
              <a:rPr lang="en-GB" dirty="0"/>
              <a:t>Predominant anaerobic degradation pathway for organic matter in marine sediment</a:t>
            </a:r>
          </a:p>
          <a:p>
            <a:r>
              <a:rPr lang="en-GB" dirty="0"/>
              <a:t>Plays an important role in carbon and </a:t>
            </a:r>
            <a:r>
              <a:rPr lang="en-GB" dirty="0" err="1"/>
              <a:t>sulfur</a:t>
            </a:r>
            <a:r>
              <a:rPr lang="en-GB" dirty="0"/>
              <a:t> cycling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5E7F4-EAA4-46AC-99C0-5D3A546BE28B}"/>
              </a:ext>
            </a:extLst>
          </p:cNvPr>
          <p:cNvSpPr txBox="1"/>
          <p:nvPr/>
        </p:nvSpPr>
        <p:spPr>
          <a:xfrm>
            <a:off x="2888613" y="4142016"/>
            <a:ext cx="2070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err="1"/>
              <a:t>Jørgensen</a:t>
            </a:r>
            <a:r>
              <a:rPr lang="en-GB" sz="1400" dirty="0"/>
              <a:t> et al. (2019)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D002E8-EEDF-4B7F-8BA2-E6D58CF68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016534"/>
            <a:ext cx="3987552" cy="34597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F0D2AD-C5D0-4A53-95A7-D586A133F03C}"/>
              </a:ext>
            </a:extLst>
          </p:cNvPr>
          <p:cNvSpPr/>
          <p:nvPr/>
        </p:nvSpPr>
        <p:spPr bwMode="auto">
          <a:xfrm>
            <a:off x="5868144" y="1635646"/>
            <a:ext cx="1296144" cy="1944216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348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odp.tamu.edu/scienceops/sitesumm/385/385trans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767" y="51470"/>
            <a:ext cx="3540233" cy="445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 err="1"/>
              <a:t>Guaymas</a:t>
            </a:r>
            <a:r>
              <a:rPr lang="en-US" sz="2800" b="1" dirty="0"/>
              <a:t> Basin</a:t>
            </a:r>
            <a:br>
              <a:rPr lang="en-US" sz="2800" b="1" dirty="0"/>
            </a:br>
            <a:r>
              <a:rPr lang="en-US" sz="2800" b="1" dirty="0"/>
              <a:t>(Gulf of California, Mexico)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07654"/>
            <a:ext cx="5688633" cy="2740918"/>
          </a:xfrm>
        </p:spPr>
        <p:txBody>
          <a:bodyPr/>
          <a:lstStyle/>
          <a:p>
            <a:pPr>
              <a:lnSpc>
                <a:spcPts val="2700"/>
              </a:lnSpc>
            </a:pPr>
            <a:r>
              <a:rPr lang="en-GB" altLang="ja-JP" dirty="0">
                <a:cs typeface="Calibri" panose="020F0502020204030204" pitchFamily="34" charset="0"/>
              </a:rPr>
              <a:t>Young marginal ocean basin</a:t>
            </a:r>
          </a:p>
          <a:p>
            <a:pPr>
              <a:lnSpc>
                <a:spcPts val="2700"/>
              </a:lnSpc>
            </a:pPr>
            <a:r>
              <a:rPr lang="en-GB" altLang="ja-JP" sz="2000" dirty="0">
                <a:cs typeface="Calibri" panose="020F0502020204030204" pitchFamily="34" charset="0"/>
              </a:rPr>
              <a:t>Active seafloor spreading</a:t>
            </a:r>
          </a:p>
          <a:p>
            <a:pPr>
              <a:lnSpc>
                <a:spcPts val="2700"/>
              </a:lnSpc>
            </a:pPr>
            <a:r>
              <a:rPr lang="en-GB" altLang="ja-JP" sz="2000" dirty="0">
                <a:cs typeface="Calibri" panose="020F0502020204030204" pitchFamily="34" charset="0"/>
              </a:rPr>
              <a:t>Rapid organic-rich sediment deposition</a:t>
            </a:r>
          </a:p>
          <a:p>
            <a:pPr>
              <a:lnSpc>
                <a:spcPts val="2700"/>
              </a:lnSpc>
            </a:pPr>
            <a:r>
              <a:rPr lang="en-GB" altLang="ja-JP" dirty="0">
                <a:cs typeface="Calibri" panose="020F0502020204030204" pitchFamily="34" charset="0"/>
              </a:rPr>
              <a:t>Hydrothermal sediment</a:t>
            </a:r>
            <a:endParaRPr lang="en-GB" altLang="ja-JP" sz="2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66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99" y="777206"/>
            <a:ext cx="3914394" cy="3246745"/>
          </a:xfrm>
        </p:spPr>
        <p:txBody>
          <a:bodyPr/>
          <a:lstStyle/>
          <a:p>
            <a:pPr marL="0" indent="0">
              <a:lnSpc>
                <a:spcPts val="2700"/>
              </a:lnSpc>
              <a:buNone/>
            </a:pPr>
            <a:r>
              <a:rPr lang="en-US" sz="1800" dirty="0"/>
              <a:t>Thermal gradients</a:t>
            </a:r>
          </a:p>
          <a:p>
            <a:pPr marL="0" indent="0">
              <a:lnSpc>
                <a:spcPts val="2700"/>
              </a:lnSpc>
              <a:buNone/>
            </a:pPr>
            <a:r>
              <a:rPr lang="en-US" sz="1800" b="1" dirty="0">
                <a:solidFill>
                  <a:srgbClr val="0070C0"/>
                </a:solidFill>
              </a:rPr>
              <a:t>Site U1545</a:t>
            </a:r>
          </a:p>
          <a:p>
            <a:pPr>
              <a:lnSpc>
                <a:spcPts val="2700"/>
              </a:lnSpc>
            </a:pPr>
            <a:r>
              <a:rPr lang="en-US" sz="1800" dirty="0">
                <a:sym typeface="Wingdings" panose="05000000000000000000" pitchFamily="2" charset="2"/>
              </a:rPr>
              <a:t>225</a:t>
            </a:r>
            <a:r>
              <a:rPr lang="de-DE" sz="1800" dirty="0">
                <a:sym typeface="Wingdings" panose="05000000000000000000" pitchFamily="2" charset="2"/>
              </a:rPr>
              <a:t>°C/km</a:t>
            </a:r>
            <a:endParaRPr lang="en-US" sz="18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Site U1546</a:t>
            </a:r>
          </a:p>
          <a:p>
            <a:pPr>
              <a:lnSpc>
                <a:spcPts val="2700"/>
              </a:lnSpc>
            </a:pPr>
            <a:r>
              <a:rPr lang="en-US" sz="1800" dirty="0">
                <a:sym typeface="Wingdings" panose="05000000000000000000" pitchFamily="2" charset="2"/>
              </a:rPr>
              <a:t>221</a:t>
            </a:r>
            <a:r>
              <a:rPr lang="de-DE" sz="1800" dirty="0">
                <a:sym typeface="Wingdings" panose="05000000000000000000" pitchFamily="2" charset="2"/>
              </a:rPr>
              <a:t>°C/km</a:t>
            </a:r>
            <a:endParaRPr lang="en-US" sz="1800" dirty="0">
              <a:sym typeface="Wingdings" panose="05000000000000000000" pitchFamily="2" charset="2"/>
            </a:endParaRPr>
          </a:p>
          <a:p>
            <a:pPr marL="0" indent="0">
              <a:lnSpc>
                <a:spcPts val="2700"/>
              </a:lnSpc>
              <a:buNone/>
            </a:pPr>
            <a:endParaRPr lang="en-US" sz="1800" dirty="0">
              <a:sym typeface="Wingdings" panose="05000000000000000000" pitchFamily="2" charset="2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en-US" sz="1800" dirty="0">
                <a:sym typeface="Wingdings" panose="05000000000000000000" pitchFamily="2" charset="2"/>
              </a:rPr>
              <a:t>Global </a:t>
            </a:r>
            <a:r>
              <a:rPr lang="en-US" sz="1800" dirty="0" err="1">
                <a:sym typeface="Wingdings" panose="05000000000000000000" pitchFamily="2" charset="2"/>
              </a:rPr>
              <a:t>ave.</a:t>
            </a:r>
            <a:r>
              <a:rPr lang="en-US" sz="1800" dirty="0">
                <a:sym typeface="Wingdings" panose="05000000000000000000" pitchFamily="2" charset="2"/>
              </a:rPr>
              <a:t> geothermal gradient  25°C/km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1AD40ED-A01E-4DC3-AA97-B7AB609E4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173" y="339502"/>
            <a:ext cx="4908692" cy="4026792"/>
          </a:xfrm>
          <a:prstGeom prst="rect">
            <a:avLst/>
          </a:prstGeom>
        </p:spPr>
      </p:pic>
      <p:sp>
        <p:nvSpPr>
          <p:cNvPr id="5" name="楕円 3">
            <a:extLst>
              <a:ext uri="{FF2B5EF4-FFF2-40B4-BE49-F238E27FC236}">
                <a16:creationId xmlns:a16="http://schemas.microsoft.com/office/drawing/2014/main" id="{1F26534F-684F-43ED-B431-9DFC3883D7BD}"/>
              </a:ext>
            </a:extLst>
          </p:cNvPr>
          <p:cNvSpPr/>
          <p:nvPr/>
        </p:nvSpPr>
        <p:spPr bwMode="auto">
          <a:xfrm>
            <a:off x="5292080" y="2553297"/>
            <a:ext cx="648072" cy="402698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7" name="楕円 3">
            <a:extLst>
              <a:ext uri="{FF2B5EF4-FFF2-40B4-BE49-F238E27FC236}">
                <a16:creationId xmlns:a16="http://schemas.microsoft.com/office/drawing/2014/main" id="{0ECA0B2B-3F13-2AFE-73F8-F489D239E9FD}"/>
              </a:ext>
            </a:extLst>
          </p:cNvPr>
          <p:cNvSpPr/>
          <p:nvPr/>
        </p:nvSpPr>
        <p:spPr bwMode="auto">
          <a:xfrm>
            <a:off x="5892936" y="2689016"/>
            <a:ext cx="648072" cy="40269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870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67CEA7-8935-4C5D-BEA9-A0301D7A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2474"/>
            <a:ext cx="8839200" cy="914400"/>
          </a:xfrm>
        </p:spPr>
        <p:txBody>
          <a:bodyPr/>
          <a:lstStyle/>
          <a:p>
            <a:pPr algn="just"/>
            <a:r>
              <a:rPr lang="en-GB" b="1" dirty="0"/>
              <a:t>Results (SRR vs. Depth) 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07DFB73-4A7D-4B47-AFB9-496793868EC8}"/>
              </a:ext>
            </a:extLst>
          </p:cNvPr>
          <p:cNvSpPr/>
          <p:nvPr/>
        </p:nvSpPr>
        <p:spPr bwMode="auto">
          <a:xfrm>
            <a:off x="2670130" y="1923678"/>
            <a:ext cx="317694" cy="2165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7741" y="1914053"/>
            <a:ext cx="27738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Highest SRR near the seafloor</a:t>
            </a:r>
            <a:endParaRPr lang="en-US" sz="1800" baseline="30000" dirty="0"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800" dirty="0"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cs typeface="Arial" pitchFamily="34" charset="0"/>
              </a:rPr>
              <a:t>SRR drops over depth</a:t>
            </a:r>
            <a:br>
              <a:rPr lang="en-US" sz="1800" dirty="0">
                <a:cs typeface="Arial" pitchFamily="34" charset="0"/>
              </a:rPr>
            </a:br>
            <a:r>
              <a:rPr lang="en-US" sz="1800" dirty="0">
                <a:cs typeface="Arial" pitchFamily="34" charset="0"/>
                <a:sym typeface="Wingdings" pitchFamily="2" charset="2"/>
              </a:rPr>
              <a:t> Depth of SMTZ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>
              <a:cs typeface="Arial" pitchFamily="34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cs typeface="Arial" pitchFamily="34" charset="0"/>
                <a:sym typeface="Wingdings" pitchFamily="2" charset="2"/>
              </a:rPr>
              <a:t>Still active at 300 </a:t>
            </a:r>
            <a:r>
              <a:rPr lang="en-US" sz="1800" dirty="0" err="1">
                <a:cs typeface="Arial" pitchFamily="34" charset="0"/>
                <a:sym typeface="Wingdings" pitchFamily="2" charset="2"/>
              </a:rPr>
              <a:t>mbsf</a:t>
            </a:r>
            <a:endParaRPr lang="en-US" sz="1800" dirty="0">
              <a:cs typeface="Arial" pitchFamily="34" charset="0"/>
              <a:sym typeface="Wingdings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09F559-98F3-A74B-027C-DCAAB7610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91630"/>
            <a:ext cx="6118064" cy="30180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BEC6BA-105C-9EFC-CC88-62A9515BF3F7}"/>
              </a:ext>
            </a:extLst>
          </p:cNvPr>
          <p:cNvSpPr txBox="1"/>
          <p:nvPr/>
        </p:nvSpPr>
        <p:spPr>
          <a:xfrm>
            <a:off x="1606116" y="112841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U1545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2E4F01-FB1F-949C-1162-E4D43268A9C8}"/>
              </a:ext>
            </a:extLst>
          </p:cNvPr>
          <p:cNvSpPr txBox="1"/>
          <p:nvPr/>
        </p:nvSpPr>
        <p:spPr>
          <a:xfrm>
            <a:off x="4550553" y="1125833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U1546</a:t>
            </a:r>
          </a:p>
        </p:txBody>
      </p:sp>
      <p:sp>
        <p:nvSpPr>
          <p:cNvPr id="9" name="正方形/長方形 12">
            <a:extLst>
              <a:ext uri="{FF2B5EF4-FFF2-40B4-BE49-F238E27FC236}">
                <a16:creationId xmlns:a16="http://schemas.microsoft.com/office/drawing/2014/main" id="{A6982E51-C9F0-D502-866B-18F365EA4215}"/>
              </a:ext>
            </a:extLst>
          </p:cNvPr>
          <p:cNvSpPr/>
          <p:nvPr/>
        </p:nvSpPr>
        <p:spPr bwMode="auto">
          <a:xfrm>
            <a:off x="152400" y="1509821"/>
            <a:ext cx="317694" cy="2165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0" name="正方形/長方形 12">
            <a:extLst>
              <a:ext uri="{FF2B5EF4-FFF2-40B4-BE49-F238E27FC236}">
                <a16:creationId xmlns:a16="http://schemas.microsoft.com/office/drawing/2014/main" id="{B9E43283-F674-4603-240B-11473E2E8AE7}"/>
              </a:ext>
            </a:extLst>
          </p:cNvPr>
          <p:cNvSpPr/>
          <p:nvPr/>
        </p:nvSpPr>
        <p:spPr bwMode="auto">
          <a:xfrm>
            <a:off x="3235296" y="1525943"/>
            <a:ext cx="317694" cy="2165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4275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7DBE0F-52C2-15E4-347C-CEA97947A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07654"/>
            <a:ext cx="5426414" cy="270337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767CEA7-8935-4C5D-BEA9-A0301D7A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2474"/>
            <a:ext cx="8839200" cy="914400"/>
          </a:xfrm>
        </p:spPr>
        <p:txBody>
          <a:bodyPr/>
          <a:lstStyle/>
          <a:p>
            <a:pPr algn="just"/>
            <a:r>
              <a:rPr lang="en-GB" b="1" dirty="0"/>
              <a:t>Results (SRR vs. temperature) 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07DFB73-4A7D-4B47-AFB9-496793868EC8}"/>
              </a:ext>
            </a:extLst>
          </p:cNvPr>
          <p:cNvSpPr/>
          <p:nvPr/>
        </p:nvSpPr>
        <p:spPr bwMode="auto">
          <a:xfrm>
            <a:off x="152400" y="1715446"/>
            <a:ext cx="317694" cy="2165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5536" y="2030407"/>
            <a:ext cx="3313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SRR &lt; MQL between ca. 40 and 60</a:t>
            </a:r>
            <a:r>
              <a:rPr lang="en-GB" sz="1800" dirty="0">
                <a:cs typeface="Arial" panose="020B0604020202020204" pitchFamily="34" charset="0"/>
              </a:rPr>
              <a:t>ºC</a:t>
            </a:r>
            <a:endParaRPr lang="de-DE" sz="1800" dirty="0"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en-US" sz="1800" dirty="0">
                <a:cs typeface="Arial" pitchFamily="34" charset="0"/>
                <a:sym typeface="Wingdings" panose="05000000000000000000" pitchFamily="2" charset="2"/>
              </a:rPr>
              <a:t> Shift from mesophilic range to thermophilic range</a:t>
            </a:r>
          </a:p>
          <a:p>
            <a:endParaRPr lang="en-US" sz="1800" dirty="0">
              <a:cs typeface="Arial" pitchFamily="34" charset="0"/>
              <a:sym typeface="Wingdings" panose="05000000000000000000" pitchFamily="2" charset="2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765781ED-ED8B-4FB0-90F9-A8FD7F6FE6E8}"/>
              </a:ext>
            </a:extLst>
          </p:cNvPr>
          <p:cNvSpPr/>
          <p:nvPr/>
        </p:nvSpPr>
        <p:spPr bwMode="auto">
          <a:xfrm>
            <a:off x="1475656" y="3146009"/>
            <a:ext cx="216024" cy="648072"/>
          </a:xfrm>
          <a:prstGeom prst="rightBrace">
            <a:avLst>
              <a:gd name="adj1" fmla="val 8333"/>
              <a:gd name="adj2" fmla="val 43281"/>
            </a:avLst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F1CEFF02-4644-2CD2-CF6B-7D6515FF37EA}"/>
              </a:ext>
            </a:extLst>
          </p:cNvPr>
          <p:cNvSpPr/>
          <p:nvPr/>
        </p:nvSpPr>
        <p:spPr bwMode="auto">
          <a:xfrm>
            <a:off x="4211960" y="3291829"/>
            <a:ext cx="216024" cy="502251"/>
          </a:xfrm>
          <a:prstGeom prst="rightBrace">
            <a:avLst>
              <a:gd name="adj1" fmla="val 8333"/>
              <a:gd name="adj2" fmla="val 43281"/>
            </a:avLst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4" name="正方形/長方形 12">
            <a:extLst>
              <a:ext uri="{FF2B5EF4-FFF2-40B4-BE49-F238E27FC236}">
                <a16:creationId xmlns:a16="http://schemas.microsoft.com/office/drawing/2014/main" id="{22F635E1-B618-6760-EC41-C37F685AE558}"/>
              </a:ext>
            </a:extLst>
          </p:cNvPr>
          <p:cNvSpPr/>
          <p:nvPr/>
        </p:nvSpPr>
        <p:spPr bwMode="auto">
          <a:xfrm>
            <a:off x="2865607" y="1656712"/>
            <a:ext cx="317694" cy="2165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E8DDB3-9D64-D916-1DBE-160BDD584B98}"/>
              </a:ext>
            </a:extLst>
          </p:cNvPr>
          <p:cNvSpPr txBox="1"/>
          <p:nvPr/>
        </p:nvSpPr>
        <p:spPr>
          <a:xfrm>
            <a:off x="3959932" y="1145177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U1546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E1594B-0BEA-11C0-6E31-AAB22AB6FE33}"/>
              </a:ext>
            </a:extLst>
          </p:cNvPr>
          <p:cNvSpPr txBox="1"/>
          <p:nvPr/>
        </p:nvSpPr>
        <p:spPr>
          <a:xfrm>
            <a:off x="1115616" y="1145177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U1545</a:t>
            </a:r>
          </a:p>
        </p:txBody>
      </p:sp>
    </p:spTree>
    <p:extLst>
      <p:ext uri="{BB962C8B-B14F-4D97-AF65-F5344CB8AC3E}">
        <p14:creationId xmlns:p14="http://schemas.microsoft.com/office/powerpoint/2010/main" val="334852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67CEA7-8935-4C5D-BEA9-A0301D7A8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b="1" dirty="0"/>
              <a:t>Conclusion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07DFB73-4A7D-4B47-AFB9-496793868EC8}"/>
              </a:ext>
            </a:extLst>
          </p:cNvPr>
          <p:cNvSpPr/>
          <p:nvPr/>
        </p:nvSpPr>
        <p:spPr bwMode="auto">
          <a:xfrm>
            <a:off x="2670130" y="1923678"/>
            <a:ext cx="317694" cy="2165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761D89-5B00-4F5D-B0AF-2C1F3EFD79B4}"/>
              </a:ext>
            </a:extLst>
          </p:cNvPr>
          <p:cNvSpPr txBox="1"/>
          <p:nvPr/>
        </p:nvSpPr>
        <p:spPr>
          <a:xfrm>
            <a:off x="672324" y="1707654"/>
            <a:ext cx="77993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Sulfate reduction was detected down to ca. 300 </a:t>
            </a:r>
            <a:r>
              <a:rPr lang="en-US" dirty="0" err="1"/>
              <a:t>mbsf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Microbial communities range from psychrophiles to thermophiles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Shift from mesophilic to thermophilic communities accompanied with massive decrease in microbial activity</a:t>
            </a:r>
          </a:p>
        </p:txBody>
      </p:sp>
    </p:spTree>
    <p:extLst>
      <p:ext uri="{BB962C8B-B14F-4D97-AF65-F5344CB8AC3E}">
        <p14:creationId xmlns:p14="http://schemas.microsoft.com/office/powerpoint/2010/main" val="3190810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CC1E8F-4F1C-4ECF-B41C-A38230BBE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5486"/>
            <a:ext cx="5472608" cy="420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64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94656DC-A98B-410C-BDED-ECA0DBF1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657350"/>
            <a:ext cx="8839200" cy="914400"/>
          </a:xfrm>
        </p:spPr>
        <p:txBody>
          <a:bodyPr/>
          <a:lstStyle/>
          <a:p>
            <a:r>
              <a:rPr lang="en-GB" b="1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592605893"/>
      </p:ext>
    </p:extLst>
  </p:cSld>
  <p:clrMapOvr>
    <a:masterClrMapping/>
  </p:clrMapOvr>
</p:sld>
</file>

<file path=ppt/theme/theme1.xml><?xml version="1.0" encoding="utf-8"?>
<a:theme xmlns:a="http://schemas.openxmlformats.org/drawingml/2006/main" name="GFZ_Praesentation_DE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FZ_Praesentation_blanko_eng.16x9 [Kompatibilitätsmodus]" id="{848BB4CB-CB3F-40D7-8280-F70AFA76886F}" vid="{74AA69A1-D48A-4BF3-AC59-BE1D7FD1E45A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GFZ_Praesentation_ppt2013_16x9_en</Template>
  <TotalTime>87948</TotalTime>
  <Words>208</Words>
  <Application>Microsoft Office PowerPoint</Application>
  <PresentationFormat>On-screen Show (16:9)</PresentationFormat>
  <Paragraphs>43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Calibri-Bold</vt:lpstr>
      <vt:lpstr>Arial</vt:lpstr>
      <vt:lpstr>Verdana</vt:lpstr>
      <vt:lpstr>GFZ_Praesentation_DE</vt:lpstr>
      <vt:lpstr>Biological sulfate reduction in deep subseafloor sediment of Guaymas Basin</vt:lpstr>
      <vt:lpstr>Microbial sulfate reduction</vt:lpstr>
      <vt:lpstr>Guaymas Basin (Gulf of California, Mexico)</vt:lpstr>
      <vt:lpstr>PowerPoint Presentation</vt:lpstr>
      <vt:lpstr>Results (SRR vs. Depth) </vt:lpstr>
      <vt:lpstr>Results (SRR vs. temperature) </vt:lpstr>
      <vt:lpstr>Conclusion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AV-Medien_G222</dc:creator>
  <cp:lastModifiedBy>永倉 利樹</cp:lastModifiedBy>
  <cp:revision>251</cp:revision>
  <dcterms:created xsi:type="dcterms:W3CDTF">2018-04-25T15:07:40Z</dcterms:created>
  <dcterms:modified xsi:type="dcterms:W3CDTF">2022-05-23T11:52:24Z</dcterms:modified>
</cp:coreProperties>
</file>