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luo" initials="s" lastIdx="1" clrIdx="0">
    <p:extLst>
      <p:ext uri="{19B8F6BF-5375-455C-9EA6-DF929625EA0E}">
        <p15:presenceInfo xmlns:p15="http://schemas.microsoft.com/office/powerpoint/2012/main" userId="swlu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8AB933"/>
    <a:srgbClr val="455F51"/>
    <a:srgbClr val="029676"/>
    <a:srgbClr val="FFFFFF"/>
    <a:srgbClr val="614D42"/>
    <a:srgbClr val="007D00"/>
    <a:srgbClr val="0071BC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9" autoAdjust="0"/>
    <p:restoredTop sz="95320" autoAdjust="0"/>
  </p:normalViewPr>
  <p:slideViewPr>
    <p:cSldViewPr snapToGrid="0">
      <p:cViewPr varScale="1">
        <p:scale>
          <a:sx n="114" d="100"/>
          <a:sy n="114" d="100"/>
        </p:scale>
        <p:origin x="750" y="10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E0FA-1EB2-4B1E-BD2A-BA47C9991986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F9077-F365-42CC-8919-5B32753511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1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F9077-F365-42CC-8919-5B32753511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46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2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7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1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5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5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6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63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94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1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5F92-4444-4CFB-A414-ED5C047E6653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3088-44B3-40BB-B452-458051A6E4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st version">
            <a:hlinkClick r:id="" action="ppaction://media"/>
            <a:extLst>
              <a:ext uri="{FF2B5EF4-FFF2-40B4-BE49-F238E27FC236}">
                <a16:creationId xmlns:a16="http://schemas.microsoft.com/office/drawing/2014/main" id="{3C666309-E054-440F-82D9-75655E5C3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382" y="538688"/>
            <a:ext cx="609600" cy="609600"/>
          </a:xfrm>
          <a:prstGeom prst="rect">
            <a:avLst/>
          </a:prstGeom>
        </p:spPr>
      </p:pic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58D28FF0-096A-46C2-8FBB-5907FA85D107}"/>
              </a:ext>
            </a:extLst>
          </p:cNvPr>
          <p:cNvSpPr/>
          <p:nvPr/>
        </p:nvSpPr>
        <p:spPr>
          <a:xfrm>
            <a:off x="8997448" y="4266003"/>
            <a:ext cx="3127018" cy="1814760"/>
          </a:xfrm>
          <a:prstGeom prst="roundRect">
            <a:avLst>
              <a:gd name="adj" fmla="val 23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32FCC153-29C6-4AF5-955A-02D6003FA4EB}"/>
              </a:ext>
            </a:extLst>
          </p:cNvPr>
          <p:cNvSpPr/>
          <p:nvPr/>
        </p:nvSpPr>
        <p:spPr>
          <a:xfrm>
            <a:off x="8989053" y="1227200"/>
            <a:ext cx="3132599" cy="3016201"/>
          </a:xfrm>
          <a:prstGeom prst="roundRect">
            <a:avLst>
              <a:gd name="adj" fmla="val 23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B0C033E2-9734-4920-B522-5B8748810D65}"/>
              </a:ext>
            </a:extLst>
          </p:cNvPr>
          <p:cNvSpPr/>
          <p:nvPr/>
        </p:nvSpPr>
        <p:spPr>
          <a:xfrm>
            <a:off x="3164478" y="4275634"/>
            <a:ext cx="5748640" cy="2536053"/>
          </a:xfrm>
          <a:prstGeom prst="roundRect">
            <a:avLst>
              <a:gd name="adj" fmla="val 2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E76582A-1851-4AD6-BE82-FFF92A0BD82C}"/>
              </a:ext>
            </a:extLst>
          </p:cNvPr>
          <p:cNvSpPr/>
          <p:nvPr/>
        </p:nvSpPr>
        <p:spPr>
          <a:xfrm>
            <a:off x="3166849" y="1238516"/>
            <a:ext cx="5742846" cy="3009634"/>
          </a:xfrm>
          <a:prstGeom prst="roundRect">
            <a:avLst>
              <a:gd name="adj" fmla="val 23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ED11E11A-AC30-432D-86F9-8337228ED1E4}"/>
              </a:ext>
            </a:extLst>
          </p:cNvPr>
          <p:cNvSpPr txBox="1"/>
          <p:nvPr/>
        </p:nvSpPr>
        <p:spPr>
          <a:xfrm>
            <a:off x="69414" y="4975687"/>
            <a:ext cx="3017418" cy="1836000"/>
          </a:xfrm>
          <a:prstGeom prst="roundRect">
            <a:avLst>
              <a:gd name="adj" fmla="val 4226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3382" y="100336"/>
            <a:ext cx="37935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College of Earth Science, Chengdu University of Technology, Chengdu 610059, China (993572587@qq.com)</a:t>
            </a:r>
          </a:p>
          <a:p>
            <a:pPr algn="just"/>
            <a:r>
              <a:rPr lang="en-US" altLang="zh-CN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College of Ecology and Environment, Chengdu University of Technology, Chengdu 610059 Sichuan, China (lxtt2010@163.com)</a:t>
            </a:r>
          </a:p>
          <a:p>
            <a:pPr algn="just"/>
            <a:r>
              <a:rPr lang="en-US" altLang="zh-CN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State Environmental Protection Key Laboratory of Synergetic Control and Joint Remediation for Soil &amp; Water Pollution, Chengdu University of Technology, Chengdu 610059, China (lxtt2010@163.com)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11938" y="1855720"/>
            <a:ext cx="2592729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9094" y="1319983"/>
            <a:ext cx="3025634" cy="1474007"/>
          </a:xfrm>
          <a:prstGeom prst="roundRect">
            <a:avLst>
              <a:gd name="adj" fmla="val 406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ts val="1300"/>
              </a:lnSpc>
            </a:pPr>
            <a:r>
              <a:rPr lang="en-US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crucial process of global carbon cycle, soil respiration (RS) is one of the largest out flux of carbon dioxide from terrestrial ecosystems to atmosphere. The temperature sensitivity of RS (Q</a:t>
            </a:r>
            <a:r>
              <a:rPr lang="en-US" altLang="zh-CN" sz="1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considered as a benchmark in describing terrestrial soil carbon-climate responses. However, the spatiotemporal and dominant factors of Q</a:t>
            </a:r>
            <a:r>
              <a:rPr lang="en-US" altLang="zh-CN" sz="1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not explored well.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115" y="2813613"/>
            <a:ext cx="3025634" cy="2121532"/>
          </a:xfrm>
          <a:prstGeom prst="roundRect">
            <a:avLst>
              <a:gd name="adj" fmla="val 406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Method</a:t>
            </a:r>
          </a:p>
          <a:p>
            <a:r>
              <a:rPr lang="en-US" altLang="zh-CN" sz="1000" b="0" dirty="0"/>
              <a:t>We developed gridded long-term 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 datasets at 5 cm soil depth with a spatial resolution of 1 km from 515 field observations using a </a:t>
            </a:r>
            <a:r>
              <a:rPr lang="en-US" altLang="zh-CN" sz="1000" dirty="0"/>
              <a:t>Random Forest </a:t>
            </a:r>
            <a:r>
              <a:rPr lang="en-US" altLang="zh-CN" sz="1000" b="0" dirty="0"/>
              <a:t>(RF) algorithm with the linkage of climate, soil and vegetation variables (</a:t>
            </a:r>
            <a:r>
              <a:rPr lang="en-US" altLang="zh-CN" sz="1000" dirty="0"/>
              <a:t>model efficiency = 0.5</a:t>
            </a:r>
            <a:r>
              <a:rPr lang="en-US" altLang="zh-CN" sz="1000" b="0" dirty="0"/>
              <a:t>). </a:t>
            </a:r>
          </a:p>
          <a:p>
            <a:r>
              <a:rPr lang="en-US" altLang="zh-CN" sz="1000" b="0" dirty="0"/>
              <a:t>To quantify the temporal trend of 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, the </a:t>
            </a:r>
            <a:r>
              <a:rPr lang="en-US" altLang="zh-CN" sz="1000" dirty="0"/>
              <a:t>Theil-Sen linear regression</a:t>
            </a:r>
            <a:r>
              <a:rPr lang="en-US" altLang="zh-CN" sz="1000" b="0" dirty="0"/>
              <a:t> method were used.</a:t>
            </a:r>
          </a:p>
          <a:p>
            <a:r>
              <a:rPr lang="en-US" altLang="zh-CN" sz="1000" b="0" dirty="0"/>
              <a:t>To study the dominant factors on 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, we used </a:t>
            </a:r>
            <a:r>
              <a:rPr lang="en-US" altLang="zh-CN" sz="1000" dirty="0"/>
              <a:t>local</a:t>
            </a:r>
            <a:r>
              <a:rPr lang="en-US" altLang="zh-CN" sz="1000" b="0" dirty="0"/>
              <a:t> </a:t>
            </a:r>
            <a:r>
              <a:rPr lang="en-US" altLang="zh-CN" sz="1000" dirty="0"/>
              <a:t>partial correlation analysis </a:t>
            </a:r>
            <a:r>
              <a:rPr lang="en-US" altLang="zh-CN" sz="1000" b="0" dirty="0"/>
              <a:t>(a 3 × 3 moving window) on annual mean temperature (MAT), annual mean precipitation (MAP) and soil organic carbon (SOC).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207265" y="4061300"/>
            <a:ext cx="2850938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600"/>
              </a:lnSpc>
              <a:defRPr sz="6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700"/>
              </a:lnSpc>
            </a:pPr>
            <a:r>
              <a:rPr lang="en-US" altLang="zh-CN" sz="650" b="1" dirty="0"/>
              <a:t>Figure 2 </a:t>
            </a:r>
            <a:r>
              <a:rPr lang="en-US" altLang="zh-CN" sz="700" dirty="0"/>
              <a:t>Spatial patterns of </a:t>
            </a:r>
            <a:r>
              <a:rPr lang="en-US" altLang="zh-CN" sz="650" dirty="0"/>
              <a:t>mean value of data-derived Q</a:t>
            </a:r>
            <a:r>
              <a:rPr lang="en-US" altLang="zh-CN" sz="650" baseline="-25000" dirty="0"/>
              <a:t>10</a:t>
            </a:r>
            <a:r>
              <a:rPr lang="en-US" altLang="zh-CN" sz="650" dirty="0"/>
              <a:t> from 1994 to 2016. </a:t>
            </a:r>
            <a:endParaRPr lang="zh-CN" altLang="en-US" sz="650" dirty="0"/>
          </a:p>
        </p:txBody>
      </p:sp>
      <p:sp>
        <p:nvSpPr>
          <p:cNvPr id="58" name="文本框 57"/>
          <p:cNvSpPr txBox="1"/>
          <p:nvPr/>
        </p:nvSpPr>
        <p:spPr>
          <a:xfrm>
            <a:off x="3186232" y="1450371"/>
            <a:ext cx="2886111" cy="37446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en-US" altLang="zh-CN" b="1" dirty="0"/>
              <a:t>(1) </a:t>
            </a:r>
            <a:r>
              <a:rPr lang="en-US" altLang="zh-CN" dirty="0"/>
              <a:t>Q</a:t>
            </a:r>
            <a:r>
              <a:rPr lang="en-US" altLang="zh-CN" baseline="-25000" dirty="0"/>
              <a:t>10</a:t>
            </a:r>
            <a:r>
              <a:rPr lang="en-US" altLang="zh-CN" dirty="0"/>
              <a:t> ranged from 1.54 to 4.17 with an average of 2.52. </a:t>
            </a:r>
            <a:endParaRPr lang="zh-CN" altLang="en-US" baseline="30000" dirty="0"/>
          </a:p>
        </p:txBody>
      </p:sp>
      <p:sp>
        <p:nvSpPr>
          <p:cNvPr id="67" name="文本框 66"/>
          <p:cNvSpPr txBox="1"/>
          <p:nvPr/>
        </p:nvSpPr>
        <p:spPr>
          <a:xfrm>
            <a:off x="6210136" y="3986693"/>
            <a:ext cx="265954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600"/>
              </a:lnSpc>
              <a:defRPr sz="6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700"/>
              </a:lnSpc>
            </a:pPr>
            <a:r>
              <a:rPr lang="en-US" altLang="zh-CN" sz="650" b="1" dirty="0"/>
              <a:t>Figure 3 </a:t>
            </a:r>
            <a:r>
              <a:rPr lang="en-US" altLang="zh-CN" sz="650" dirty="0"/>
              <a:t>Annual change of mean predicted Q10 value across China from 1994 to 2016. The p value was the result from Theil-Sen linear regression.</a:t>
            </a:r>
            <a:endParaRPr lang="zh-CN" altLang="en-US" sz="650" dirty="0"/>
          </a:p>
        </p:txBody>
      </p:sp>
      <p:sp>
        <p:nvSpPr>
          <p:cNvPr id="9" name="矩形 8"/>
          <p:cNvSpPr/>
          <p:nvPr/>
        </p:nvSpPr>
        <p:spPr>
          <a:xfrm>
            <a:off x="-328954" y="59520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kern="100" dirty="0">
                <a:ea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8953534" y="4216101"/>
            <a:ext cx="3238466" cy="191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Conclusion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1000" dirty="0"/>
              <a:t>Spatiotemporal pattern</a:t>
            </a:r>
          </a:p>
          <a:p>
            <a:r>
              <a:rPr lang="en-US" altLang="zh-CN" sz="1000" b="0" dirty="0"/>
              <a:t>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 varied a lot, and were generally higher in cold regions. The annual change of 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 was not significant from 1994 to 2016. 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1000" dirty="0"/>
              <a:t>Dominant factors </a:t>
            </a:r>
          </a:p>
          <a:p>
            <a:r>
              <a:rPr lang="en-US" altLang="zh-CN" sz="1000" b="0" dirty="0"/>
              <a:t>Dominant factors has a strong spatial pattern, SOC was the most important dominant factor across China. MAT influenced 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 more significantly in colder regions, which indicated that future Q</a:t>
            </a:r>
            <a:r>
              <a:rPr lang="en-US" altLang="zh-CN" sz="1000" b="0" baseline="-25000" dirty="0"/>
              <a:t>10</a:t>
            </a:r>
            <a:r>
              <a:rPr lang="en-US" altLang="zh-CN" sz="1000" b="0" dirty="0"/>
              <a:t> variations in cold regions may be more notable than in warm regions in a warming climate.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046941" y="1450370"/>
            <a:ext cx="2822738" cy="37446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en-US" altLang="zh-CN" b="1" dirty="0"/>
              <a:t>(2) </a:t>
            </a:r>
            <a:r>
              <a:rPr lang="en-US" altLang="zh-CN" kern="100" dirty="0">
                <a:ea typeface="Times New Roman" panose="02020603050405020304" pitchFamily="18" charset="0"/>
              </a:rPr>
              <a:t>Q</a:t>
            </a:r>
            <a:r>
              <a:rPr lang="en-US" altLang="zh-CN" kern="100" baseline="-25000" dirty="0">
                <a:ea typeface="Times New Roman" panose="02020603050405020304" pitchFamily="18" charset="0"/>
              </a:rPr>
              <a:t>10</a:t>
            </a:r>
            <a:r>
              <a:rPr lang="en-US" altLang="zh-CN" kern="100" dirty="0">
                <a:ea typeface="Times New Roman" panose="02020603050405020304" pitchFamily="18" charset="0"/>
              </a:rPr>
              <a:t> did not differ significantly from 1994 to 2016 (p = 0.34).</a:t>
            </a:r>
            <a:endParaRPr lang="en-US" altLang="zh-CN" dirty="0"/>
          </a:p>
        </p:txBody>
      </p:sp>
      <p:cxnSp>
        <p:nvCxnSpPr>
          <p:cNvPr id="71" name="直接连接符 70"/>
          <p:cNvCxnSpPr>
            <a:cxnSpLocks/>
          </p:cNvCxnSpPr>
          <p:nvPr/>
        </p:nvCxnSpPr>
        <p:spPr>
          <a:xfrm>
            <a:off x="6072343" y="1319519"/>
            <a:ext cx="23657" cy="2833381"/>
          </a:xfrm>
          <a:prstGeom prst="line">
            <a:avLst/>
          </a:prstGeom>
          <a:ln w="19050">
            <a:solidFill>
              <a:srgbClr val="0071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9001343" y="1265412"/>
            <a:ext cx="3103298" cy="5808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/>
              <a:t>(3) </a:t>
            </a:r>
            <a:r>
              <a:rPr lang="en-US" altLang="zh-CN" kern="100" dirty="0"/>
              <a:t>Dominant factors of Q</a:t>
            </a:r>
            <a:r>
              <a:rPr lang="en-US" altLang="zh-CN" kern="100" baseline="-25000" dirty="0"/>
              <a:t>10</a:t>
            </a:r>
            <a:r>
              <a:rPr lang="en-US" altLang="zh-CN" kern="100" dirty="0"/>
              <a:t> showed a strong spatial heterogeneity, and SOC was the most important dominant factor.</a:t>
            </a:r>
            <a:endParaRPr lang="zh-CN" altLang="en-US" kern="100" dirty="0"/>
          </a:p>
        </p:txBody>
      </p:sp>
      <p:sp>
        <p:nvSpPr>
          <p:cNvPr id="14" name="矩形 13"/>
          <p:cNvSpPr/>
          <p:nvPr/>
        </p:nvSpPr>
        <p:spPr>
          <a:xfrm>
            <a:off x="9053873" y="4053771"/>
            <a:ext cx="3003625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700"/>
              </a:lnSpc>
            </a:pPr>
            <a:r>
              <a:rPr lang="en-US" altLang="zh-CN" sz="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  </a:t>
            </a:r>
            <a:r>
              <a:rPr lang="en-US" altLang="zh-CN" sz="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spatial patterns of dominant factors dominant factors  controlling Q</a:t>
            </a:r>
            <a:r>
              <a:rPr lang="en-US" altLang="zh-CN" sz="800" baseline="-25000" dirty="0"/>
              <a:t>10</a:t>
            </a:r>
            <a:r>
              <a:rPr lang="en-US" altLang="zh-CN" sz="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6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6B500D14-F26A-40C7-853F-1200DBA43F51}"/>
              </a:ext>
            </a:extLst>
          </p:cNvPr>
          <p:cNvSpPr txBox="1"/>
          <p:nvPr/>
        </p:nvSpPr>
        <p:spPr>
          <a:xfrm>
            <a:off x="1116093" y="257963"/>
            <a:ext cx="5774202" cy="13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dominant factors of temperature sensitivity of soil respiration across China</a:t>
            </a:r>
          </a:p>
          <a:p>
            <a:pPr algn="ctr">
              <a:lnSpc>
                <a:spcPts val="24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Zhihan Yang</a:t>
            </a:r>
            <a:r>
              <a:rPr lang="en-US" altLang="zh-CN" sz="15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Xiaolu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r>
              <a:rPr lang="en-US" altLang="zh-CN" sz="15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5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Tao </a:t>
            </a:r>
            <a:r>
              <a:rPr lang="en-US" altLang="zh-CN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en-US" altLang="zh-CN" sz="15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Xinrui</a:t>
            </a:r>
            <a:r>
              <a:rPr lang="en-US" altLang="zh-CN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</a:t>
            </a:r>
            <a:r>
              <a:rPr lang="en-US" altLang="zh-CN" sz="15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6D73A8F-D047-4A4B-84BC-B0E8FB22212A}"/>
              </a:ext>
            </a:extLst>
          </p:cNvPr>
          <p:cNvSpPr txBox="1"/>
          <p:nvPr/>
        </p:nvSpPr>
        <p:spPr>
          <a:xfrm>
            <a:off x="130729" y="6436728"/>
            <a:ext cx="2892994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600"/>
              </a:lnSpc>
              <a:defRPr sz="6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700"/>
              </a:lnSpc>
            </a:pPr>
            <a:r>
              <a:rPr lang="en-US" altLang="zh-CN" sz="650" b="1" dirty="0"/>
              <a:t>Figure 1 </a:t>
            </a:r>
            <a:r>
              <a:rPr lang="en-US" altLang="zh-CN" sz="650" dirty="0"/>
              <a:t>Distributions and ecosystem types of 515 field observations (a). Comparison of observed Q</a:t>
            </a:r>
            <a:r>
              <a:rPr lang="en-US" altLang="zh-CN" sz="650" baseline="-25000" dirty="0"/>
              <a:t>10</a:t>
            </a:r>
            <a:r>
              <a:rPr lang="en-US" altLang="zh-CN" sz="650" dirty="0"/>
              <a:t> and predicted Q</a:t>
            </a:r>
            <a:r>
              <a:rPr lang="en-US" altLang="zh-CN" sz="650" baseline="-25000" dirty="0"/>
              <a:t>10</a:t>
            </a:r>
            <a:r>
              <a:rPr lang="en-US" altLang="zh-CN" sz="650" dirty="0"/>
              <a:t> from Random Forest by 10-fold cross-validation (b).            </a:t>
            </a:r>
            <a:endParaRPr lang="zh-CN" altLang="en-US" sz="650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BA7FBED-7850-46B7-B78B-6CBB6C045C30}"/>
              </a:ext>
            </a:extLst>
          </p:cNvPr>
          <p:cNvSpPr/>
          <p:nvPr/>
        </p:nvSpPr>
        <p:spPr>
          <a:xfrm>
            <a:off x="1061397" y="43156"/>
            <a:ext cx="58835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rgbClr val="FFDD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EGU General Assembly 2022 “</a:t>
            </a:r>
            <a:r>
              <a:rPr lang="fr-FR" altLang="zh-CN" sz="1000" dirty="0">
                <a:solidFill>
                  <a:srgbClr val="FFDD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Geoinformation Technologies in Sustainable Soil Management</a:t>
            </a:r>
            <a:r>
              <a:rPr lang="en-US" altLang="zh-CN" sz="1000" dirty="0">
                <a:solidFill>
                  <a:srgbClr val="FFDD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4F8BABB-1FAC-4F0C-BAC7-453FC32875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35" b="6553"/>
          <a:stretch/>
        </p:blipFill>
        <p:spPr>
          <a:xfrm>
            <a:off x="79094" y="-3301"/>
            <a:ext cx="1108144" cy="13109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D4B081-FECE-4091-996E-172C20904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05" y="5011282"/>
            <a:ext cx="1548495" cy="14075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B3199D-9D2F-4F10-86C5-DBCF928AA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681" y="5011282"/>
            <a:ext cx="1368116" cy="1425446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41C6FFF2-88CA-49C1-885F-649C9951E51A}"/>
              </a:ext>
            </a:extLst>
          </p:cNvPr>
          <p:cNvSpPr txBox="1"/>
          <p:nvPr/>
        </p:nvSpPr>
        <p:spPr>
          <a:xfrm>
            <a:off x="9961" y="4944087"/>
            <a:ext cx="335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F30C2EE-5BA3-490D-A3D9-BE9AE42FE0C7}"/>
              </a:ext>
            </a:extLst>
          </p:cNvPr>
          <p:cNvSpPr txBox="1"/>
          <p:nvPr/>
        </p:nvSpPr>
        <p:spPr>
          <a:xfrm>
            <a:off x="1566965" y="4944087"/>
            <a:ext cx="335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78B3C2-A8AB-4405-BA5D-96D7FBAC7380}"/>
              </a:ext>
            </a:extLst>
          </p:cNvPr>
          <p:cNvSpPr/>
          <p:nvPr/>
        </p:nvSpPr>
        <p:spPr>
          <a:xfrm>
            <a:off x="10969778" y="33618"/>
            <a:ext cx="1149145" cy="1068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33BD276-F80A-4928-B8A7-C43E89FEE0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69" y="-20091"/>
            <a:ext cx="1248395" cy="1175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181506-BF4C-4F5E-9A04-88FB30FBF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0985" y="1795880"/>
            <a:ext cx="2780972" cy="22509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1FF199A-2E47-40FA-8473-4A213C1D9D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9757" y="1818312"/>
            <a:ext cx="2672116" cy="214089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7F6FEBB-C84E-41FC-8A3C-EE99920671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4086" y="1840912"/>
            <a:ext cx="2695896" cy="2237456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606210B6-CD13-4597-84AF-DBEEE756BB9E}"/>
              </a:ext>
            </a:extLst>
          </p:cNvPr>
          <p:cNvSpPr txBox="1"/>
          <p:nvPr/>
        </p:nvSpPr>
        <p:spPr>
          <a:xfrm>
            <a:off x="3237994" y="1257767"/>
            <a:ext cx="1443085" cy="2474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b="1" dirty="0"/>
              <a:t>Results: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AD55AD7-9944-418C-B7A9-8742E6C63B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6612" y="4469829"/>
            <a:ext cx="5267173" cy="2143455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24288851-2161-4A78-B59A-1E1A14486000}"/>
              </a:ext>
            </a:extLst>
          </p:cNvPr>
          <p:cNvSpPr txBox="1"/>
          <p:nvPr/>
        </p:nvSpPr>
        <p:spPr>
          <a:xfrm>
            <a:off x="3230704" y="6586131"/>
            <a:ext cx="5678991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600"/>
              </a:lnSpc>
              <a:defRPr sz="6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700"/>
              </a:lnSpc>
            </a:pPr>
            <a:r>
              <a:rPr lang="en-US" altLang="zh-CN" sz="650" b="1" dirty="0"/>
              <a:t>Figure 5 </a:t>
            </a:r>
            <a:r>
              <a:rPr lang="en-US" altLang="zh-CN" sz="650" dirty="0"/>
              <a:t>The percentage of areas dominated by MAP, MAT and SOC for (a) whole China, (b) climatic zones, (c) ecosystem types, (d) MAT gradients, (e) MAP gradients, (f) Q</a:t>
            </a:r>
            <a:r>
              <a:rPr lang="en-US" altLang="zh-CN" sz="650" baseline="-25000" dirty="0"/>
              <a:t>10</a:t>
            </a:r>
            <a:r>
              <a:rPr lang="en-US" altLang="zh-CN" sz="650" dirty="0"/>
              <a:t> gradients.</a:t>
            </a:r>
            <a:endParaRPr lang="zh-CN" altLang="en-US" sz="65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1D813E4-F704-4AED-8A9F-30CD3F5774E2}"/>
              </a:ext>
            </a:extLst>
          </p:cNvPr>
          <p:cNvSpPr txBox="1"/>
          <p:nvPr/>
        </p:nvSpPr>
        <p:spPr>
          <a:xfrm>
            <a:off x="3194844" y="4241041"/>
            <a:ext cx="5026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colder regions (as higher Q</a:t>
            </a:r>
            <a:r>
              <a:rPr lang="en-US" altLang="zh-CN" sz="1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MAT influenced Q10 more significantly. 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F92D9D8-CA9E-49F6-AEC0-3DD3F8D637E1}"/>
              </a:ext>
            </a:extLst>
          </p:cNvPr>
          <p:cNvSpPr txBox="1"/>
          <p:nvPr/>
        </p:nvSpPr>
        <p:spPr>
          <a:xfrm>
            <a:off x="8990766" y="6111372"/>
            <a:ext cx="3129171" cy="734978"/>
          </a:xfrm>
          <a:prstGeom prst="roundRect">
            <a:avLst>
              <a:gd name="adj" fmla="val 7102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000"/>
              </a:lnSpc>
            </a:pPr>
            <a:r>
              <a:rPr lang="en-US" altLang="zh-CN" dirty="0"/>
              <a:t>Corresponding author at: </a:t>
            </a:r>
            <a:r>
              <a:rPr lang="en-US" altLang="zh-CN" sz="650" b="0" dirty="0"/>
              <a:t>College of Ecology and Environment, Chengdu University of Technology, Chengdu 610059 Sichuan, China; State Environmental Protection Key Laboratory of Synergetic Control and Joint Remediation for Soil &amp; Water Pollution, Chengdu University of Technology, Chengdu 610059, China</a:t>
            </a:r>
            <a:r>
              <a:rPr lang="en-US" altLang="zh-CN" sz="650" dirty="0"/>
              <a:t>. E-mail address: </a:t>
            </a:r>
            <a:r>
              <a:rPr lang="en-US" altLang="zh-CN" sz="650" b="0" dirty="0"/>
              <a:t>lxtt2010@163.com (X. Tang)</a:t>
            </a:r>
          </a:p>
        </p:txBody>
      </p:sp>
    </p:spTree>
    <p:extLst>
      <p:ext uri="{BB962C8B-B14F-4D97-AF65-F5344CB8AC3E}">
        <p14:creationId xmlns:p14="http://schemas.microsoft.com/office/powerpoint/2010/main" val="5520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1730</TotalTime>
  <Words>638</Words>
  <Application>Microsoft Office PowerPoint</Application>
  <PresentationFormat>宽屏</PresentationFormat>
  <Paragraphs>57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黑体</vt:lpstr>
      <vt:lpstr>Arial</vt:lpstr>
      <vt:lpstr>Times New Roman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swluo</dc:creator>
  <cp:lastModifiedBy>yangzhihan</cp:lastModifiedBy>
  <cp:revision>100</cp:revision>
  <dcterms:created xsi:type="dcterms:W3CDTF">2021-04-23T03:24:03Z</dcterms:created>
  <dcterms:modified xsi:type="dcterms:W3CDTF">2022-05-23T13:31:51Z</dcterms:modified>
</cp:coreProperties>
</file>