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820" r:id="rId2"/>
    <p:sldId id="825" r:id="rId3"/>
    <p:sldId id="835" r:id="rId4"/>
    <p:sldId id="823" r:id="rId5"/>
    <p:sldId id="824" r:id="rId6"/>
    <p:sldId id="828" r:id="rId7"/>
    <p:sldId id="830" r:id="rId8"/>
    <p:sldId id="841" r:id="rId9"/>
    <p:sldId id="837" r:id="rId10"/>
    <p:sldId id="838" r:id="rId11"/>
    <p:sldId id="839" r:id="rId12"/>
    <p:sldId id="840" r:id="rId13"/>
    <p:sldId id="836" r:id="rId14"/>
  </p:sldIdLst>
  <p:sldSz cx="12192000" cy="6858000"/>
  <p:notesSz cx="6867525" cy="9993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8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A095"/>
    <a:srgbClr val="000000"/>
    <a:srgbClr val="FFCC00"/>
    <a:srgbClr val="FF33CC"/>
    <a:srgbClr val="385B94"/>
    <a:srgbClr val="B1E7ED"/>
    <a:srgbClr val="003E5A"/>
    <a:srgbClr val="57034D"/>
    <a:srgbClr val="140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16" autoAdjust="0"/>
    <p:restoredTop sz="90428" autoAdjust="0"/>
  </p:normalViewPr>
  <p:slideViewPr>
    <p:cSldViewPr>
      <p:cViewPr varScale="1">
        <p:scale>
          <a:sx n="72" d="100"/>
          <a:sy n="72" d="100"/>
        </p:scale>
        <p:origin x="67" y="11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288" y="86"/>
      </p:cViewPr>
      <p:guideLst>
        <p:guide orient="horz" pos="3148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5928" cy="49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1" tIns="48171" rIns="96341" bIns="48171" numCol="1" anchor="t" anchorCtr="0" compatLnSpc="1">
            <a:prstTxWarp prst="textNoShape">
              <a:avLst/>
            </a:prstTxWarp>
          </a:bodyPr>
          <a:lstStyle>
            <a:lvl1pPr>
              <a:defRPr sz="1300" baseline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1597" y="0"/>
            <a:ext cx="2975928" cy="49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1" tIns="48171" rIns="96341" bIns="48171" numCol="1" anchor="t" anchorCtr="0" compatLnSpc="1">
            <a:prstTxWarp prst="textNoShape">
              <a:avLst/>
            </a:prstTxWarp>
          </a:bodyPr>
          <a:lstStyle>
            <a:lvl1pPr algn="r">
              <a:defRPr sz="1300" baseline="0">
                <a:latin typeface="Arial" charset="0"/>
              </a:defRPr>
            </a:lvl1pPr>
          </a:lstStyle>
          <a:p>
            <a:pPr>
              <a:defRPr/>
            </a:pPr>
            <a:fld id="{8C64A1CA-906B-444C-AF7C-D2326FFB3F3A}" type="datetime4">
              <a:rPr lang="en-US"/>
              <a:pPr>
                <a:defRPr/>
              </a:pPr>
              <a:t>May 24, 2022</a:t>
            </a:fld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93647"/>
            <a:ext cx="2975928" cy="49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>
              <a:defRPr sz="1300" baseline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1597" y="9493647"/>
            <a:ext cx="2975928" cy="49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 algn="r">
              <a:defRPr sz="1300" baseline="0">
                <a:latin typeface="Arial" charset="0"/>
              </a:defRPr>
            </a:lvl1pPr>
          </a:lstStyle>
          <a:p>
            <a:pPr>
              <a:defRPr/>
            </a:pPr>
            <a:fld id="{E6689365-A6F9-4467-AEF5-C7831C712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90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5928" cy="49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1" tIns="48171" rIns="96341" bIns="48171" numCol="1" anchor="t" anchorCtr="0" compatLnSpc="1">
            <a:prstTxWarp prst="textNoShape">
              <a:avLst/>
            </a:prstTxWarp>
          </a:bodyPr>
          <a:lstStyle>
            <a:lvl1pPr>
              <a:defRPr sz="1300" baseline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1597" y="0"/>
            <a:ext cx="2975928" cy="49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1" tIns="48171" rIns="96341" bIns="48171" numCol="1" anchor="t" anchorCtr="0" compatLnSpc="1">
            <a:prstTxWarp prst="textNoShape">
              <a:avLst/>
            </a:prstTxWarp>
          </a:bodyPr>
          <a:lstStyle>
            <a:lvl1pPr algn="r">
              <a:defRPr sz="1300" baseline="0">
                <a:latin typeface="Arial" charset="0"/>
              </a:defRPr>
            </a:lvl1pPr>
          </a:lstStyle>
          <a:p>
            <a:pPr>
              <a:defRPr/>
            </a:pPr>
            <a:fld id="{00DEA794-E6B1-479E-92BC-1CF91FD2B2A6}" type="datetime4">
              <a:rPr lang="en-US"/>
              <a:pPr>
                <a:defRPr/>
              </a:pPr>
              <a:t>May 24, 2022</a:t>
            </a:fld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188" y="749300"/>
            <a:ext cx="6661150" cy="3748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670" y="4746824"/>
            <a:ext cx="5036185" cy="449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93647"/>
            <a:ext cx="2975928" cy="49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>
              <a:defRPr sz="1300" baseline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1597" y="9493647"/>
            <a:ext cx="2975928" cy="49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 algn="r">
              <a:defRPr sz="1300" baseline="0">
                <a:latin typeface="Arial" charset="0"/>
              </a:defRPr>
            </a:lvl1pPr>
          </a:lstStyle>
          <a:p>
            <a:pPr>
              <a:defRPr/>
            </a:pPr>
            <a:fld id="{1421CBBB-A9A3-469C-80A8-EAE0F8ABC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5645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188" y="749300"/>
            <a:ext cx="6661150" cy="3748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0DEA794-E6B1-479E-92BC-1CF91FD2B2A6}" type="datetime4">
              <a:rPr lang="en-US" smtClean="0"/>
              <a:pPr>
                <a:defRPr/>
              </a:pPr>
              <a:t>May 24, 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21CBBB-A9A3-469C-80A8-EAE0F8ABC81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1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188" y="749300"/>
            <a:ext cx="6661150" cy="3748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0DEA794-E6B1-479E-92BC-1CF91FD2B2A6}" type="datetime4">
              <a:rPr lang="en-US" smtClean="0"/>
              <a:pPr>
                <a:defRPr/>
              </a:pPr>
              <a:t>May 24, 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21CBBB-A9A3-469C-80A8-EAE0F8ABC81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38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188" y="749300"/>
            <a:ext cx="6661150" cy="3748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0DEA794-E6B1-479E-92BC-1CF91FD2B2A6}" type="datetime4">
              <a:rPr lang="en-US" smtClean="0"/>
              <a:pPr>
                <a:defRPr/>
              </a:pPr>
              <a:t>May 24, 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21CBBB-A9A3-469C-80A8-EAE0F8ABC81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47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188" y="749300"/>
            <a:ext cx="6661150" cy="3748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0DEA794-E6B1-479E-92BC-1CF91FD2B2A6}" type="datetime4">
              <a:rPr lang="en-US" smtClean="0"/>
              <a:pPr>
                <a:defRPr/>
              </a:pPr>
              <a:t>May 24, 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21CBBB-A9A3-469C-80A8-EAE0F8ABC81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42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188" y="749300"/>
            <a:ext cx="6661150" cy="3748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0DEA794-E6B1-479E-92BC-1CF91FD2B2A6}" type="datetime4">
              <a:rPr lang="en-US" smtClean="0"/>
              <a:pPr>
                <a:defRPr/>
              </a:pPr>
              <a:t>May 24, 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21CBBB-A9A3-469C-80A8-EAE0F8ABC81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40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188" y="749300"/>
            <a:ext cx="6661150" cy="3748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0DEA794-E6B1-479E-92BC-1CF91FD2B2A6}" type="datetime4">
              <a:rPr lang="en-US" smtClean="0"/>
              <a:pPr>
                <a:defRPr/>
              </a:pPr>
              <a:t>May 24, 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21CBBB-A9A3-469C-80A8-EAE0F8ABC81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73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188" y="749300"/>
            <a:ext cx="6661150" cy="3748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0DEA794-E6B1-479E-92BC-1CF91FD2B2A6}" type="datetime4">
              <a:rPr lang="en-US" smtClean="0"/>
              <a:pPr>
                <a:defRPr/>
              </a:pPr>
              <a:t>May 24, 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21CBBB-A9A3-469C-80A8-EAE0F8ABC81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8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188" y="749300"/>
            <a:ext cx="6661150" cy="3748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0DEA794-E6B1-479E-92BC-1CF91FD2B2A6}" type="datetime4">
              <a:rPr lang="en-US" smtClean="0"/>
              <a:pPr>
                <a:defRPr/>
              </a:pPr>
              <a:t>May 24, 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21CBBB-A9A3-469C-80A8-EAE0F8ABC81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22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188" y="749300"/>
            <a:ext cx="6661150" cy="3748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0DEA794-E6B1-479E-92BC-1CF91FD2B2A6}" type="datetime4">
              <a:rPr lang="en-US" smtClean="0"/>
              <a:pPr>
                <a:defRPr/>
              </a:pPr>
              <a:t>May 24, 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21CBBB-A9A3-469C-80A8-EAE0F8ABC81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82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188" y="749300"/>
            <a:ext cx="6661150" cy="3748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0DEA794-E6B1-479E-92BC-1CF91FD2B2A6}" type="datetime4">
              <a:rPr lang="en-US" smtClean="0"/>
              <a:pPr>
                <a:defRPr/>
              </a:pPr>
              <a:t>May 24, 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21CBBB-A9A3-469C-80A8-EAE0F8ABC81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29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188" y="749300"/>
            <a:ext cx="6661150" cy="3748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0DEA794-E6B1-479E-92BC-1CF91FD2B2A6}" type="datetime4">
              <a:rPr lang="en-US" smtClean="0"/>
              <a:pPr>
                <a:defRPr/>
              </a:pPr>
              <a:t>May 24, 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21CBBB-A9A3-469C-80A8-EAE0F8ABC81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4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188" y="749300"/>
            <a:ext cx="6661150" cy="3748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0DEA794-E6B1-479E-92BC-1CF91FD2B2A6}" type="datetime4">
              <a:rPr lang="en-US" smtClean="0"/>
              <a:pPr>
                <a:defRPr/>
              </a:pPr>
              <a:t>May 24, 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21CBBB-A9A3-469C-80A8-EAE0F8ABC81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20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188" y="749300"/>
            <a:ext cx="6661150" cy="3748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0DEA794-E6B1-479E-92BC-1CF91FD2B2A6}" type="datetime4">
              <a:rPr lang="en-US" smtClean="0"/>
              <a:pPr>
                <a:defRPr/>
              </a:pPr>
              <a:t>May 24, 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21CBBB-A9A3-469C-80A8-EAE0F8ABC81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26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 userDrawn="1"/>
        </p:nvSpPr>
        <p:spPr bwMode="auto">
          <a:xfrm>
            <a:off x="719667" y="1511300"/>
            <a:ext cx="10653184" cy="0"/>
          </a:xfrm>
          <a:prstGeom prst="line">
            <a:avLst/>
          </a:prstGeom>
          <a:noFill/>
          <a:ln w="9525">
            <a:solidFill>
              <a:srgbClr val="ACA09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2400"/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5667" y="466725"/>
            <a:ext cx="1991784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667" y="1978025"/>
            <a:ext cx="10653184" cy="10795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9667" y="3130551"/>
            <a:ext cx="10653184" cy="1800225"/>
          </a:xfrm>
        </p:spPr>
        <p:txBody>
          <a:bodyPr/>
          <a:lstStyle>
            <a:lvl1pPr>
              <a:lnSpc>
                <a:spcPct val="70000"/>
              </a:lnSpc>
              <a:defRPr sz="3200">
                <a:solidFill>
                  <a:srgbClr val="ACA095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9667" y="1042988"/>
            <a:ext cx="4798484" cy="360362"/>
          </a:xfrm>
        </p:spPr>
        <p:txBody>
          <a:bodyPr/>
          <a:lstStyle>
            <a:lvl1pPr>
              <a:defRPr sz="2400">
                <a:solidFill>
                  <a:srgbClr val="ACA095"/>
                </a:solidFill>
              </a:defRPr>
            </a:lvl1pPr>
          </a:lstStyle>
          <a:p>
            <a:pPr>
              <a:defRPr/>
            </a:pPr>
            <a:fld id="{902DAC33-DED2-467C-AB56-2E7204E62D15}" type="datetime4">
              <a:rPr lang="en-US"/>
              <a:pPr>
                <a:defRPr/>
              </a:pPr>
              <a:t>May 24, 2022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5845B-1694-40D8-93D4-378A95711129}" type="datetime4">
              <a:rPr lang="en-US"/>
              <a:pPr>
                <a:defRPr/>
              </a:pPr>
              <a:t>May 24, 2022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78700" y="682625"/>
            <a:ext cx="2218267" cy="50752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9668" y="682625"/>
            <a:ext cx="6455833" cy="50752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2B542-F009-4E7B-976C-132185BF82F3}" type="datetime4">
              <a:rPr lang="en-US"/>
              <a:pPr>
                <a:defRPr/>
              </a:pPr>
              <a:t>May 24, 2022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682625"/>
            <a:ext cx="7677151" cy="7191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9667" y="2159001"/>
            <a:ext cx="4337051" cy="3598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9918" y="2159001"/>
            <a:ext cx="4337049" cy="3598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0F0F2-993E-4004-8B9E-85D36A542A2D}" type="datetime4">
              <a:rPr lang="en-US"/>
              <a:pPr>
                <a:defRPr/>
              </a:pPr>
              <a:t>May 24, 2022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19667" y="682625"/>
            <a:ext cx="7677151" cy="7191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9667" y="2159000"/>
            <a:ext cx="4337051" cy="1722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59918" y="2159000"/>
            <a:ext cx="4337049" cy="1722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19667" y="4033839"/>
            <a:ext cx="4337051" cy="1724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9918" y="4033839"/>
            <a:ext cx="4337049" cy="1724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EF7A8-D2B4-4434-8912-43388D017946}" type="datetime4">
              <a:rPr lang="en-US"/>
              <a:pPr>
                <a:defRPr/>
              </a:pPr>
              <a:t>May 24, 2022</a:t>
            </a:fld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682625"/>
            <a:ext cx="7677151" cy="7191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19667" y="2159001"/>
            <a:ext cx="8877300" cy="35988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01A43-63F4-4132-A2E7-553A11DB395A}" type="datetime4">
              <a:rPr lang="en-US"/>
              <a:pPr>
                <a:defRPr/>
              </a:pPr>
              <a:t>May 24, 2022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17BC0-237B-4D7B-802F-8BCF9B08A13E}" type="datetime4">
              <a:rPr lang="en-US"/>
              <a:pPr>
                <a:defRPr/>
              </a:pPr>
              <a:t>May 24, 2022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23955-151A-47B9-BFFA-ADD3717C9721}" type="datetime4">
              <a:rPr lang="en-US"/>
              <a:pPr>
                <a:defRPr/>
              </a:pPr>
              <a:t>May 24, 2022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667" y="2159001"/>
            <a:ext cx="4337051" cy="359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9918" y="2159001"/>
            <a:ext cx="4337049" cy="359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761A7-EAAE-489B-99CE-28955817C998}" type="datetime4">
              <a:rPr lang="en-US"/>
              <a:pPr>
                <a:defRPr/>
              </a:pPr>
              <a:t>May 24, 2022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DADF2-59CC-4BDA-A024-6AEA9E1BE80B}" type="datetime4">
              <a:rPr lang="en-US"/>
              <a:pPr>
                <a:defRPr/>
              </a:pPr>
              <a:t>May 24, 2022</a:t>
            </a:fld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C7005-86C3-44F9-ACEC-4CEE05641909}" type="datetime4">
              <a:rPr lang="en-US"/>
              <a:pPr>
                <a:defRPr/>
              </a:pPr>
              <a:t>May 24, 2022</a:t>
            </a:fld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F0A2A-BA9F-46F5-B043-3AD930DC3081}" type="datetime4">
              <a:rPr lang="en-US"/>
              <a:pPr>
                <a:defRPr/>
              </a:pPr>
              <a:t>May 24, 2022</a:t>
            </a:fld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2B716-7494-48F3-B49F-D209DF9591BD}" type="datetime4">
              <a:rPr lang="en-US"/>
              <a:pPr>
                <a:defRPr/>
              </a:pPr>
              <a:t>May 24, 2022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05DA9-6DC4-4810-90B4-2F2F1F30BFBA}" type="datetime4">
              <a:rPr lang="en-US"/>
              <a:pPr>
                <a:defRPr/>
              </a:pPr>
              <a:t>May 24, 2022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682625"/>
            <a:ext cx="7677151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667" y="2159001"/>
            <a:ext cx="8877300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667" y="6477001"/>
            <a:ext cx="24003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fld id="{6F7E611D-5F95-439A-AEDB-42C766660D96}" type="datetime4">
              <a:rPr lang="en-US"/>
              <a:pPr>
                <a:defRPr/>
              </a:pPr>
              <a:t>May 24, 2022</a:t>
            </a:fld>
            <a:endParaRPr lang="en-US"/>
          </a:p>
        </p:txBody>
      </p:sp>
      <p:pic>
        <p:nvPicPr>
          <p:cNvPr id="3077" name="Picture 8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355667" y="466725"/>
            <a:ext cx="1991784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719667" y="1511300"/>
            <a:ext cx="10653184" cy="0"/>
          </a:xfrm>
          <a:prstGeom prst="line">
            <a:avLst/>
          </a:prstGeom>
          <a:noFill/>
          <a:ln w="9525">
            <a:solidFill>
              <a:srgbClr val="ACA09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2400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02401" y="6477001"/>
            <a:ext cx="4798484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  <p:sldLayoutId id="2147484208" r:id="rId12"/>
    <p:sldLayoutId id="2147484209" r:id="rId13"/>
    <p:sldLayoutId id="2147484210" r:id="rId14"/>
  </p:sldLayoutIdLst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190500" indent="2667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Blip>
          <a:blip r:embed="rId17"/>
        </a:buBlip>
        <a:defRPr sz="2000">
          <a:solidFill>
            <a:schemeClr val="tx2"/>
          </a:solidFill>
          <a:latin typeface="+mn-lt"/>
        </a:defRPr>
      </a:lvl2pPr>
      <a:lvl3pPr marL="381000" indent="5334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cxnSpLocks/>
          </p:cNvCxnSpPr>
          <p:nvPr/>
        </p:nvCxnSpPr>
        <p:spPr bwMode="auto">
          <a:xfrm>
            <a:off x="622800" y="1556792"/>
            <a:ext cx="1087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22800" y="4221088"/>
            <a:ext cx="108720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chemeClr val="tx1"/>
              </a:buClr>
            </a:pPr>
            <a:endParaRPr lang="en-US" sz="2800" baseline="0" dirty="0">
              <a:solidFill>
                <a:srgbClr val="ACA095"/>
              </a:solidFill>
              <a:latin typeface="Arial" charset="0"/>
            </a:endParaRP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2800" b="1" baseline="0" dirty="0">
                <a:solidFill>
                  <a:srgbClr val="000000"/>
                </a:solidFill>
                <a:latin typeface="Arial" charset="0"/>
              </a:rPr>
              <a:t>Adrian Matthews</a:t>
            </a: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2000" baseline="0" dirty="0">
                <a:solidFill>
                  <a:srgbClr val="ACA095"/>
                </a:solidFill>
                <a:latin typeface="Arial" charset="0"/>
              </a:rPr>
              <a:t>University of East Anglia</a:t>
            </a: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chemeClr val="tx1"/>
              </a:buClr>
            </a:pPr>
            <a:endParaRPr lang="en-US" sz="2000" baseline="0" dirty="0">
              <a:solidFill>
                <a:srgbClr val="ACA095"/>
              </a:solidFill>
              <a:latin typeface="Arial" charset="0"/>
            </a:endParaRP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2000" b="1" baseline="0" dirty="0">
                <a:solidFill>
                  <a:srgbClr val="000000"/>
                </a:solidFill>
                <a:latin typeface="Arial" charset="0"/>
              </a:rPr>
              <a:t>Abstract id EGU22-2538</a:t>
            </a: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chemeClr val="tx1"/>
              </a:buClr>
            </a:pPr>
            <a:endParaRPr lang="en-US" sz="2000" baseline="0" dirty="0">
              <a:solidFill>
                <a:srgbClr val="ACA095"/>
              </a:solidFill>
              <a:latin typeface="Arial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22800" y="1934518"/>
            <a:ext cx="10873800" cy="171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eaLnBrk="1" hangingPunct="1">
              <a:lnSpc>
                <a:spcPct val="90000"/>
              </a:lnSpc>
            </a:pPr>
            <a:r>
              <a:rPr lang="en-US" sz="3600" b="1" baseline="0" dirty="0">
                <a:solidFill>
                  <a:srgbClr val="000000"/>
                </a:solidFill>
                <a:latin typeface="Arial" charset="0"/>
              </a:rPr>
              <a:t>Dynamical propagation and growth mechanisms for convectively coupled equatorial Kelvin waves over the Indian Ocean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02838" y="6453336"/>
            <a:ext cx="79657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sz="1400" baseline="0" dirty="0">
                <a:solidFill>
                  <a:srgbClr val="ACA095"/>
                </a:solidFill>
                <a:latin typeface="+mn-lt"/>
              </a:rPr>
              <a:t>European Geophysical Union Conference, Vienna, Austria. 25 May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85D863-3FCA-4A56-8607-F3747F8D0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365" y="459071"/>
            <a:ext cx="3907867" cy="8096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71CE16-2807-491F-9739-1625BAD76F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10" y="332656"/>
            <a:ext cx="2496162" cy="100689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07B5C90-927D-9BAB-81F6-8C978988A66A}"/>
              </a:ext>
            </a:extLst>
          </p:cNvPr>
          <p:cNvGrpSpPr/>
          <p:nvPr/>
        </p:nvGrpSpPr>
        <p:grpSpPr>
          <a:xfrm>
            <a:off x="9408368" y="143794"/>
            <a:ext cx="2664296" cy="1224136"/>
            <a:chOff x="8668962" y="143794"/>
            <a:chExt cx="2827638" cy="1224136"/>
          </a:xfrm>
        </p:grpSpPr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50F7A146-E2E2-5D81-E4CE-B504044FF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8962" y="143794"/>
              <a:ext cx="2827638" cy="1224136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chemeClr val="tx1"/>
                </a:buClr>
              </a:pPr>
              <a:endParaRPr lang="en-US" sz="1800" baseline="0" dirty="0">
                <a:solidFill>
                  <a:srgbClr val="ACA095"/>
                </a:solidFill>
                <a:latin typeface="Arial" charset="0"/>
              </a:endParaRPr>
            </a:p>
            <a:p>
              <a:pPr algn="ctr" eaLnBrk="1" hangingPunct="1">
                <a:lnSpc>
                  <a:spcPct val="70000"/>
                </a:lnSpc>
                <a:spcBef>
                  <a:spcPct val="20000"/>
                </a:spcBef>
                <a:buClr>
                  <a:schemeClr val="tx1"/>
                </a:buClr>
              </a:pPr>
              <a:r>
                <a:rPr lang="en-US" sz="1800" b="1" baseline="0" dirty="0">
                  <a:solidFill>
                    <a:srgbClr val="000000"/>
                  </a:solidFill>
                  <a:latin typeface="Arial" charset="0"/>
                </a:rPr>
                <a:t>Space for Zoom video!</a:t>
              </a:r>
            </a:p>
            <a:p>
              <a:pPr algn="ctr" eaLnBrk="1" hangingPunct="1">
                <a:lnSpc>
                  <a:spcPct val="70000"/>
                </a:lnSpc>
                <a:spcBef>
                  <a:spcPct val="20000"/>
                </a:spcBef>
                <a:buClr>
                  <a:schemeClr val="tx1"/>
                </a:buClr>
              </a:pPr>
              <a:endParaRPr lang="en-US" sz="1800" baseline="0" dirty="0">
                <a:solidFill>
                  <a:srgbClr val="ACA095"/>
                </a:solidFill>
                <a:latin typeface="Arial" charset="0"/>
              </a:endParaRPr>
            </a:p>
          </p:txBody>
        </p:sp>
        <p:sp>
          <p:nvSpPr>
            <p:cNvPr id="2" name="Smiley Face 1">
              <a:extLst>
                <a:ext uri="{FF2B5EF4-FFF2-40B4-BE49-F238E27FC236}">
                  <a16:creationId xmlns:a16="http://schemas.microsoft.com/office/drawing/2014/main" id="{79177C51-3EFF-0E39-7100-DCB295C4BDB3}"/>
                </a:ext>
              </a:extLst>
            </p:cNvPr>
            <p:cNvSpPr/>
            <p:nvPr/>
          </p:nvSpPr>
          <p:spPr bwMode="auto">
            <a:xfrm>
              <a:off x="9650733" y="620688"/>
              <a:ext cx="864096" cy="720080"/>
            </a:xfrm>
            <a:prstGeom prst="smileyFace">
              <a:avLst/>
            </a:prstGeom>
            <a:solidFill>
              <a:srgbClr val="FFFF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0182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cxnSpLocks/>
          </p:cNvCxnSpPr>
          <p:nvPr/>
        </p:nvCxnSpPr>
        <p:spPr bwMode="auto">
          <a:xfrm>
            <a:off x="622800" y="1556792"/>
            <a:ext cx="1087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itle 4">
            <a:extLst>
              <a:ext uri="{FF2B5EF4-FFF2-40B4-BE49-F238E27FC236}">
                <a16:creationId xmlns:a16="http://schemas.microsoft.com/office/drawing/2014/main" id="{3D06CE0B-FA76-4CC9-93DD-69DBA9F5A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00" y="548680"/>
            <a:ext cx="10862784" cy="719138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CCKW vorticity source terms</a:t>
            </a:r>
            <a:br>
              <a:rPr lang="en-GB" dirty="0"/>
            </a:br>
            <a:r>
              <a:rPr lang="en-GB" dirty="0">
                <a:solidFill>
                  <a:srgbClr val="ACA095"/>
                </a:solidFill>
              </a:rPr>
              <a:t>Propagation – growth polar diagram</a:t>
            </a:r>
          </a:p>
        </p:txBody>
      </p:sp>
      <p:pic>
        <p:nvPicPr>
          <p:cNvPr id="12" name="Picture 11" descr="Chart, radar chart&#10;&#10;Description automatically generated">
            <a:extLst>
              <a:ext uri="{FF2B5EF4-FFF2-40B4-BE49-F238E27FC236}">
                <a16:creationId xmlns:a16="http://schemas.microsoft.com/office/drawing/2014/main" id="{340E92D4-1576-4E69-993B-0A2CEEA7F8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872" y="1628800"/>
            <a:ext cx="5137728" cy="5050402"/>
          </a:xfrm>
          <a:prstGeom prst="rect">
            <a:avLst/>
          </a:prstGeom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C9A67C20-E521-481B-A993-FC0F2D2828C6}"/>
              </a:ext>
            </a:extLst>
          </p:cNvPr>
          <p:cNvSpPr txBox="1">
            <a:spLocks noChangeArrowheads="1"/>
          </p:cNvSpPr>
          <p:nvPr/>
        </p:nvSpPr>
        <p:spPr>
          <a:xfrm>
            <a:off x="624600" y="1628799"/>
            <a:ext cx="5327384" cy="4824535"/>
          </a:xfrm>
          <a:prstGeom prst="rect">
            <a:avLst/>
          </a:prstGeom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/>
              </a:defRPr>
            </a:lvl1pPr>
            <a:lvl2pPr>
              <a:defRPr sz="2400" baseline="-250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/>
              </a:defRPr>
            </a:lvl9pPr>
          </a:lstStyle>
          <a:p>
            <a:pPr marL="285750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ACA095"/>
                </a:solidFill>
                <a:latin typeface="Arial" charset="0"/>
              </a:rPr>
              <a:t>Eastward propagation of CCKW due to: 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ACA095"/>
                </a:solidFill>
                <a:latin typeface="Arial" charset="0"/>
              </a:rPr>
              <a:t>Vortex stretching –</a:t>
            </a:r>
            <a:r>
              <a:rPr lang="en-US" sz="1600" baseline="0" dirty="0" err="1">
                <a:solidFill>
                  <a:srgbClr val="ACA095"/>
                </a:solidFill>
                <a:latin typeface="Arial" charset="0"/>
              </a:rPr>
              <a:t>fD</a:t>
            </a:r>
            <a:endParaRPr lang="en-US" sz="1600" baseline="0" dirty="0">
              <a:solidFill>
                <a:srgbClr val="ACA095"/>
              </a:solidFill>
              <a:latin typeface="Arial" charset="0"/>
            </a:endParaRPr>
          </a:p>
          <a:p>
            <a:pPr marL="1428750" lvl="2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ACA095"/>
                </a:solidFill>
                <a:latin typeface="Arial" charset="0"/>
              </a:rPr>
              <a:t>as in theoretical EKW.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ACA095"/>
                </a:solidFill>
                <a:latin typeface="Arial" charset="0"/>
              </a:rPr>
              <a:t>Zonal advection</a:t>
            </a:r>
          </a:p>
          <a:p>
            <a:pPr marL="1428750" lvl="2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ACA095"/>
                </a:solidFill>
                <a:latin typeface="Arial" charset="0"/>
              </a:rPr>
              <a:t>from background and wave u wind</a:t>
            </a:r>
          </a:p>
          <a:p>
            <a:pPr marL="285750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000000"/>
                </a:solidFill>
                <a:latin typeface="Arial" charset="0"/>
              </a:rPr>
              <a:t>Growth of CCKW due to: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000000"/>
                </a:solidFill>
                <a:latin typeface="Arial" charset="0"/>
              </a:rPr>
              <a:t>Vortex stretching –</a:t>
            </a:r>
            <a:r>
              <a:rPr lang="en-US" sz="1600" baseline="0" dirty="0" err="1">
                <a:solidFill>
                  <a:srgbClr val="000000"/>
                </a:solidFill>
                <a:latin typeface="Symbol" panose="05050102010706020507" pitchFamily="18" charset="2"/>
              </a:rPr>
              <a:t>z</a:t>
            </a:r>
            <a:r>
              <a:rPr lang="en-US" sz="1600" baseline="0" dirty="0" err="1">
                <a:solidFill>
                  <a:srgbClr val="000000"/>
                </a:solidFill>
                <a:latin typeface="Arial" charset="0"/>
              </a:rPr>
              <a:t>D</a:t>
            </a:r>
            <a:endParaRPr lang="en-US" sz="1600" baseline="0" dirty="0">
              <a:solidFill>
                <a:srgbClr val="000000"/>
              </a:solidFill>
              <a:latin typeface="Arial" charset="0"/>
            </a:endParaRPr>
          </a:p>
          <a:p>
            <a:pPr marL="1428750" lvl="2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000000"/>
                </a:solidFill>
                <a:latin typeface="Arial" charset="0"/>
              </a:rPr>
              <a:t>Due to exact phasing between vorticity and divergence from u wind structure</a:t>
            </a:r>
            <a:endParaRPr lang="en-US" sz="1600" baseline="0" dirty="0">
              <a:solidFill>
                <a:srgbClr val="000000"/>
              </a:solidFill>
              <a:latin typeface="Arial" charset="0"/>
              <a:sym typeface="Wingdings" panose="05000000000000000000" pitchFamily="2" charset="2"/>
            </a:endParaRPr>
          </a:p>
          <a:p>
            <a:pPr marL="285750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ACA095"/>
                </a:solidFill>
                <a:latin typeface="Arial" charset="0"/>
                <a:sym typeface="Wingdings" panose="05000000000000000000" pitchFamily="2" charset="2"/>
              </a:rPr>
              <a:t>Countered by (decay):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ACA095"/>
                </a:solidFill>
                <a:latin typeface="Arial" charset="0"/>
                <a:sym typeface="Wingdings" panose="05000000000000000000" pitchFamily="2" charset="2"/>
              </a:rPr>
              <a:t>Zonal advection –u </a:t>
            </a:r>
            <a:r>
              <a:rPr lang="en-US" sz="1600" baseline="0" dirty="0" err="1">
                <a:solidFill>
                  <a:srgbClr val="ACA095"/>
                </a:solidFill>
                <a:latin typeface="Arial" charset="0"/>
                <a:sym typeface="Wingdings" panose="05000000000000000000" pitchFamily="2" charset="2"/>
              </a:rPr>
              <a:t>d</a:t>
            </a:r>
            <a:r>
              <a:rPr lang="en-US" sz="1600" baseline="0" dirty="0" err="1">
                <a:solidFill>
                  <a:srgbClr val="ACA095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z</a:t>
            </a:r>
            <a:r>
              <a:rPr lang="en-US" sz="1600" baseline="0" dirty="0">
                <a:solidFill>
                  <a:srgbClr val="ACA095"/>
                </a:solidFill>
                <a:latin typeface="Arial" charset="0"/>
                <a:sym typeface="Wingdings" panose="05000000000000000000" pitchFamily="2" charset="2"/>
              </a:rPr>
              <a:t>/dx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ACA095"/>
                </a:solidFill>
                <a:latin typeface="Arial" charset="0"/>
                <a:sym typeface="Wingdings" panose="05000000000000000000" pitchFamily="2" charset="2"/>
              </a:rPr>
              <a:t>Meridional advection –v </a:t>
            </a:r>
            <a:r>
              <a:rPr lang="en-US" sz="1600" baseline="0" dirty="0" err="1">
                <a:solidFill>
                  <a:srgbClr val="ACA095"/>
                </a:solidFill>
                <a:latin typeface="Arial" charset="0"/>
                <a:sym typeface="Wingdings" panose="05000000000000000000" pitchFamily="2" charset="2"/>
              </a:rPr>
              <a:t>d</a:t>
            </a:r>
            <a:r>
              <a:rPr lang="en-US" sz="1600" baseline="0" dirty="0" err="1">
                <a:solidFill>
                  <a:srgbClr val="ACA095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z</a:t>
            </a:r>
            <a:r>
              <a:rPr lang="en-US" sz="1600" baseline="0" dirty="0">
                <a:solidFill>
                  <a:srgbClr val="ACA095"/>
                </a:solidFill>
                <a:latin typeface="Arial" charset="0"/>
                <a:sym typeface="Wingdings" panose="05000000000000000000" pitchFamily="2" charset="2"/>
              </a:rPr>
              <a:t>/</a:t>
            </a:r>
            <a:r>
              <a:rPr lang="en-US" sz="1600" baseline="0" dirty="0" err="1">
                <a:solidFill>
                  <a:srgbClr val="ACA095"/>
                </a:solidFill>
                <a:latin typeface="Arial" charset="0"/>
                <a:sym typeface="Wingdings" panose="05000000000000000000" pitchFamily="2" charset="2"/>
              </a:rPr>
              <a:t>dy</a:t>
            </a:r>
            <a:endParaRPr lang="en-US" sz="1600" baseline="0" dirty="0">
              <a:solidFill>
                <a:srgbClr val="ACA095"/>
              </a:solidFill>
              <a:latin typeface="Arial" charset="0"/>
              <a:sym typeface="Wingdings" panose="05000000000000000000" pitchFamily="2" charset="2"/>
            </a:endParaRPr>
          </a:p>
          <a:p>
            <a:pPr marL="285750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ACA095"/>
                </a:solidFill>
                <a:latin typeface="Arial" charset="0"/>
                <a:sym typeface="Wingdings" panose="05000000000000000000" pitchFamily="2" charset="2"/>
              </a:rPr>
              <a:t>Total source S gives eastward propagation and slight growth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52F6F3A-4E59-3250-B94D-2B5C2D2EBB63}"/>
              </a:ext>
            </a:extLst>
          </p:cNvPr>
          <p:cNvCxnSpPr>
            <a:cxnSpLocks/>
          </p:cNvCxnSpPr>
          <p:nvPr/>
        </p:nvCxnSpPr>
        <p:spPr bwMode="auto">
          <a:xfrm flipV="1">
            <a:off x="3719736" y="2708920"/>
            <a:ext cx="5256584" cy="79208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F27DD66-7821-3AF0-5E09-DDA9DE166357}"/>
              </a:ext>
            </a:extLst>
          </p:cNvPr>
          <p:cNvGrpSpPr/>
          <p:nvPr/>
        </p:nvGrpSpPr>
        <p:grpSpPr>
          <a:xfrm>
            <a:off x="9408368" y="143794"/>
            <a:ext cx="2664296" cy="1224136"/>
            <a:chOff x="8668962" y="143794"/>
            <a:chExt cx="2827638" cy="1224136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EF3C87B1-3E90-3F68-A415-C0894DBC7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8962" y="143794"/>
              <a:ext cx="2827638" cy="1224136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chemeClr val="tx1"/>
                </a:buClr>
              </a:pPr>
              <a:endParaRPr lang="en-US" sz="1800" baseline="0" dirty="0">
                <a:solidFill>
                  <a:srgbClr val="ACA095"/>
                </a:solidFill>
                <a:latin typeface="Arial" charset="0"/>
              </a:endParaRPr>
            </a:p>
            <a:p>
              <a:pPr algn="ctr" eaLnBrk="1" hangingPunct="1">
                <a:lnSpc>
                  <a:spcPct val="70000"/>
                </a:lnSpc>
                <a:spcBef>
                  <a:spcPct val="20000"/>
                </a:spcBef>
                <a:buClr>
                  <a:schemeClr val="tx1"/>
                </a:buClr>
              </a:pPr>
              <a:r>
                <a:rPr lang="en-US" sz="1800" b="1" baseline="0" dirty="0">
                  <a:solidFill>
                    <a:srgbClr val="000000"/>
                  </a:solidFill>
                  <a:latin typeface="Arial" charset="0"/>
                </a:rPr>
                <a:t>Space for Zoom video!</a:t>
              </a:r>
            </a:p>
            <a:p>
              <a:pPr algn="ctr" eaLnBrk="1" hangingPunct="1">
                <a:lnSpc>
                  <a:spcPct val="70000"/>
                </a:lnSpc>
                <a:spcBef>
                  <a:spcPct val="20000"/>
                </a:spcBef>
                <a:buClr>
                  <a:schemeClr val="tx1"/>
                </a:buClr>
              </a:pPr>
              <a:endParaRPr lang="en-US" sz="1800" baseline="0" dirty="0">
                <a:solidFill>
                  <a:srgbClr val="ACA095"/>
                </a:solidFill>
                <a:latin typeface="Arial" charset="0"/>
              </a:endParaRPr>
            </a:p>
          </p:txBody>
        </p:sp>
        <p:sp>
          <p:nvSpPr>
            <p:cNvPr id="17" name="Smiley Face 16">
              <a:extLst>
                <a:ext uri="{FF2B5EF4-FFF2-40B4-BE49-F238E27FC236}">
                  <a16:creationId xmlns:a16="http://schemas.microsoft.com/office/drawing/2014/main" id="{67326EAE-5B4F-15C6-BE80-FB5772504A21}"/>
                </a:ext>
              </a:extLst>
            </p:cNvPr>
            <p:cNvSpPr/>
            <p:nvPr/>
          </p:nvSpPr>
          <p:spPr bwMode="auto">
            <a:xfrm>
              <a:off x="9650733" y="620688"/>
              <a:ext cx="864096" cy="720080"/>
            </a:xfrm>
            <a:prstGeom prst="smileyFace">
              <a:avLst/>
            </a:prstGeom>
            <a:solidFill>
              <a:srgbClr val="FFFF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8880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cxnSpLocks/>
          </p:cNvCxnSpPr>
          <p:nvPr/>
        </p:nvCxnSpPr>
        <p:spPr bwMode="auto">
          <a:xfrm>
            <a:off x="622800" y="1556792"/>
            <a:ext cx="1087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itle 4">
            <a:extLst>
              <a:ext uri="{FF2B5EF4-FFF2-40B4-BE49-F238E27FC236}">
                <a16:creationId xmlns:a16="http://schemas.microsoft.com/office/drawing/2014/main" id="{3D06CE0B-FA76-4CC9-93DD-69DBA9F5A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00" y="548680"/>
            <a:ext cx="10862784" cy="719138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CCKW vorticity source terms</a:t>
            </a:r>
            <a:br>
              <a:rPr lang="en-GB" dirty="0"/>
            </a:br>
            <a:r>
              <a:rPr lang="en-GB" dirty="0">
                <a:solidFill>
                  <a:srgbClr val="ACA095"/>
                </a:solidFill>
              </a:rPr>
              <a:t>Propagation – growth polar diagram</a:t>
            </a:r>
          </a:p>
        </p:txBody>
      </p:sp>
      <p:pic>
        <p:nvPicPr>
          <p:cNvPr id="12" name="Picture 11" descr="Chart, radar chart&#10;&#10;Description automatically generated">
            <a:extLst>
              <a:ext uri="{FF2B5EF4-FFF2-40B4-BE49-F238E27FC236}">
                <a16:creationId xmlns:a16="http://schemas.microsoft.com/office/drawing/2014/main" id="{340E92D4-1576-4E69-993B-0A2CEEA7F8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872" y="1628800"/>
            <a:ext cx="5137728" cy="5050402"/>
          </a:xfrm>
          <a:prstGeom prst="rect">
            <a:avLst/>
          </a:prstGeom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C9A67C20-E521-481B-A993-FC0F2D2828C6}"/>
              </a:ext>
            </a:extLst>
          </p:cNvPr>
          <p:cNvSpPr txBox="1">
            <a:spLocks noChangeArrowheads="1"/>
          </p:cNvSpPr>
          <p:nvPr/>
        </p:nvSpPr>
        <p:spPr>
          <a:xfrm>
            <a:off x="624600" y="1628799"/>
            <a:ext cx="5327384" cy="4824535"/>
          </a:xfrm>
          <a:prstGeom prst="rect">
            <a:avLst/>
          </a:prstGeom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/>
              </a:defRPr>
            </a:lvl1pPr>
            <a:lvl2pPr>
              <a:defRPr sz="2400" baseline="-250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/>
              </a:defRPr>
            </a:lvl9pPr>
          </a:lstStyle>
          <a:p>
            <a:pPr marL="285750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ACA095"/>
                </a:solidFill>
                <a:latin typeface="Arial" charset="0"/>
              </a:rPr>
              <a:t>Eastward propagation of CCKW due to: 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ACA095"/>
                </a:solidFill>
                <a:latin typeface="Arial" charset="0"/>
              </a:rPr>
              <a:t>Vortex stretching –</a:t>
            </a:r>
            <a:r>
              <a:rPr lang="en-US" sz="1600" baseline="0" dirty="0" err="1">
                <a:solidFill>
                  <a:srgbClr val="ACA095"/>
                </a:solidFill>
                <a:latin typeface="Arial" charset="0"/>
              </a:rPr>
              <a:t>fD</a:t>
            </a:r>
            <a:endParaRPr lang="en-US" sz="1600" baseline="0" dirty="0">
              <a:solidFill>
                <a:srgbClr val="ACA095"/>
              </a:solidFill>
              <a:latin typeface="Arial" charset="0"/>
            </a:endParaRPr>
          </a:p>
          <a:p>
            <a:pPr marL="1428750" lvl="2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ACA095"/>
                </a:solidFill>
                <a:latin typeface="Arial" charset="0"/>
              </a:rPr>
              <a:t>as in theoretical EKW.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ACA095"/>
                </a:solidFill>
                <a:latin typeface="Arial" charset="0"/>
              </a:rPr>
              <a:t>Zonal advection</a:t>
            </a:r>
          </a:p>
          <a:p>
            <a:pPr marL="1428750" lvl="2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ACA095"/>
                </a:solidFill>
                <a:latin typeface="Arial" charset="0"/>
              </a:rPr>
              <a:t>from background and wave u wind</a:t>
            </a:r>
          </a:p>
          <a:p>
            <a:pPr marL="285750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ACA095"/>
                </a:solidFill>
                <a:latin typeface="Arial" charset="0"/>
              </a:rPr>
              <a:t>Growth of CCKW due to: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ACA095"/>
                </a:solidFill>
                <a:latin typeface="Arial" charset="0"/>
              </a:rPr>
              <a:t>Vortex stretching –</a:t>
            </a:r>
            <a:r>
              <a:rPr lang="en-US" sz="1600" baseline="0" dirty="0" err="1">
                <a:solidFill>
                  <a:srgbClr val="ACA095"/>
                </a:solidFill>
                <a:latin typeface="Symbol" panose="05050102010706020507" pitchFamily="18" charset="2"/>
              </a:rPr>
              <a:t>z</a:t>
            </a:r>
            <a:r>
              <a:rPr lang="en-US" sz="1600" baseline="0" dirty="0" err="1">
                <a:solidFill>
                  <a:srgbClr val="ACA095"/>
                </a:solidFill>
                <a:latin typeface="Arial" charset="0"/>
              </a:rPr>
              <a:t>D</a:t>
            </a:r>
            <a:endParaRPr lang="en-US" sz="1600" baseline="0" dirty="0">
              <a:solidFill>
                <a:srgbClr val="ACA095"/>
              </a:solidFill>
              <a:latin typeface="Arial" charset="0"/>
            </a:endParaRPr>
          </a:p>
          <a:p>
            <a:pPr marL="1428750" lvl="2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ACA095"/>
                </a:solidFill>
                <a:latin typeface="Arial" charset="0"/>
              </a:rPr>
              <a:t>Due to exact phasing between vorticity and divergence from u wind structure</a:t>
            </a:r>
            <a:endParaRPr lang="en-US" sz="1600" baseline="0" dirty="0">
              <a:solidFill>
                <a:srgbClr val="ACA095"/>
              </a:solidFill>
              <a:latin typeface="Arial" charset="0"/>
              <a:sym typeface="Wingdings" panose="05000000000000000000" pitchFamily="2" charset="2"/>
            </a:endParaRPr>
          </a:p>
          <a:p>
            <a:pPr marL="285750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000000"/>
                </a:solidFill>
                <a:latin typeface="Arial" charset="0"/>
                <a:sym typeface="Wingdings" panose="05000000000000000000" pitchFamily="2" charset="2"/>
              </a:rPr>
              <a:t>Countered by (decay):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000000"/>
                </a:solidFill>
                <a:latin typeface="Arial" charset="0"/>
                <a:sym typeface="Wingdings" panose="05000000000000000000" pitchFamily="2" charset="2"/>
              </a:rPr>
              <a:t>Zonal advection –u </a:t>
            </a:r>
            <a:r>
              <a:rPr lang="en-US" sz="1600" baseline="0" dirty="0" err="1">
                <a:solidFill>
                  <a:srgbClr val="000000"/>
                </a:solidFill>
                <a:latin typeface="Arial" charset="0"/>
                <a:sym typeface="Wingdings" panose="05000000000000000000" pitchFamily="2" charset="2"/>
              </a:rPr>
              <a:t>d</a:t>
            </a:r>
            <a:r>
              <a:rPr lang="en-US" sz="1600" baseline="0" dirty="0" err="1">
                <a:solidFill>
                  <a:srgbClr val="00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z</a:t>
            </a:r>
            <a:r>
              <a:rPr lang="en-US" sz="1600" baseline="0" dirty="0">
                <a:solidFill>
                  <a:srgbClr val="000000"/>
                </a:solidFill>
                <a:latin typeface="Arial" charset="0"/>
                <a:sym typeface="Wingdings" panose="05000000000000000000" pitchFamily="2" charset="2"/>
              </a:rPr>
              <a:t>/dx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000000"/>
                </a:solidFill>
                <a:latin typeface="Arial" charset="0"/>
                <a:sym typeface="Wingdings" panose="05000000000000000000" pitchFamily="2" charset="2"/>
              </a:rPr>
              <a:t>Meridional advection –v </a:t>
            </a:r>
            <a:r>
              <a:rPr lang="en-US" sz="1600" baseline="0" dirty="0" err="1">
                <a:solidFill>
                  <a:srgbClr val="000000"/>
                </a:solidFill>
                <a:latin typeface="Arial" charset="0"/>
                <a:sym typeface="Wingdings" panose="05000000000000000000" pitchFamily="2" charset="2"/>
              </a:rPr>
              <a:t>d</a:t>
            </a:r>
            <a:r>
              <a:rPr lang="en-US" sz="1600" baseline="0" dirty="0" err="1">
                <a:solidFill>
                  <a:srgbClr val="00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z</a:t>
            </a:r>
            <a:r>
              <a:rPr lang="en-US" sz="1600" baseline="0" dirty="0">
                <a:solidFill>
                  <a:srgbClr val="000000"/>
                </a:solidFill>
                <a:latin typeface="Arial" charset="0"/>
                <a:sym typeface="Wingdings" panose="05000000000000000000" pitchFamily="2" charset="2"/>
              </a:rPr>
              <a:t>/</a:t>
            </a:r>
            <a:r>
              <a:rPr lang="en-US" sz="1600" baseline="0" dirty="0" err="1">
                <a:solidFill>
                  <a:srgbClr val="000000"/>
                </a:solidFill>
                <a:latin typeface="Arial" charset="0"/>
                <a:sym typeface="Wingdings" panose="05000000000000000000" pitchFamily="2" charset="2"/>
              </a:rPr>
              <a:t>dy</a:t>
            </a:r>
            <a:endParaRPr lang="en-US" sz="1600" baseline="0" dirty="0">
              <a:solidFill>
                <a:srgbClr val="000000"/>
              </a:solidFill>
              <a:latin typeface="Arial" charset="0"/>
              <a:sym typeface="Wingdings" panose="05000000000000000000" pitchFamily="2" charset="2"/>
            </a:endParaRPr>
          </a:p>
          <a:p>
            <a:pPr marL="285750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ACA095"/>
                </a:solidFill>
                <a:latin typeface="Arial" charset="0"/>
                <a:sym typeface="Wingdings" panose="05000000000000000000" pitchFamily="2" charset="2"/>
              </a:rPr>
              <a:t>Total source S gives eastward propagation and slight growth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633190C-7E19-D88B-E171-C7B63A677E3B}"/>
              </a:ext>
            </a:extLst>
          </p:cNvPr>
          <p:cNvGrpSpPr/>
          <p:nvPr/>
        </p:nvGrpSpPr>
        <p:grpSpPr>
          <a:xfrm>
            <a:off x="4151784" y="4725144"/>
            <a:ext cx="5472608" cy="576064"/>
            <a:chOff x="4151784" y="4725144"/>
            <a:chExt cx="5472608" cy="576064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E907ABD-B02B-B6E5-7D15-67ED9E87AF9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51784" y="4725144"/>
              <a:ext cx="5472608" cy="288032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94D5E63-94DD-466A-342C-27FEC026D3F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51784" y="4725144"/>
              <a:ext cx="4032448" cy="576064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F27DD66-7821-3AF0-5E09-DDA9DE166357}"/>
              </a:ext>
            </a:extLst>
          </p:cNvPr>
          <p:cNvGrpSpPr/>
          <p:nvPr/>
        </p:nvGrpSpPr>
        <p:grpSpPr>
          <a:xfrm>
            <a:off x="9408368" y="143794"/>
            <a:ext cx="2664296" cy="1224136"/>
            <a:chOff x="8668962" y="143794"/>
            <a:chExt cx="2827638" cy="1224136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EF3C87B1-3E90-3F68-A415-C0894DBC7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8962" y="143794"/>
              <a:ext cx="2827638" cy="1224136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chemeClr val="tx1"/>
                </a:buClr>
              </a:pPr>
              <a:endParaRPr lang="en-US" sz="1800" baseline="0" dirty="0">
                <a:solidFill>
                  <a:srgbClr val="ACA095"/>
                </a:solidFill>
                <a:latin typeface="Arial" charset="0"/>
              </a:endParaRPr>
            </a:p>
            <a:p>
              <a:pPr algn="ctr" eaLnBrk="1" hangingPunct="1">
                <a:lnSpc>
                  <a:spcPct val="70000"/>
                </a:lnSpc>
                <a:spcBef>
                  <a:spcPct val="20000"/>
                </a:spcBef>
                <a:buClr>
                  <a:schemeClr val="tx1"/>
                </a:buClr>
              </a:pPr>
              <a:r>
                <a:rPr lang="en-US" sz="1800" b="1" baseline="0" dirty="0">
                  <a:solidFill>
                    <a:srgbClr val="000000"/>
                  </a:solidFill>
                  <a:latin typeface="Arial" charset="0"/>
                </a:rPr>
                <a:t>Space for Zoom video!</a:t>
              </a:r>
            </a:p>
            <a:p>
              <a:pPr algn="ctr" eaLnBrk="1" hangingPunct="1">
                <a:lnSpc>
                  <a:spcPct val="70000"/>
                </a:lnSpc>
                <a:spcBef>
                  <a:spcPct val="20000"/>
                </a:spcBef>
                <a:buClr>
                  <a:schemeClr val="tx1"/>
                </a:buClr>
              </a:pPr>
              <a:endParaRPr lang="en-US" sz="1800" baseline="0" dirty="0">
                <a:solidFill>
                  <a:srgbClr val="ACA095"/>
                </a:solidFill>
                <a:latin typeface="Arial" charset="0"/>
              </a:endParaRPr>
            </a:p>
          </p:txBody>
        </p:sp>
        <p:sp>
          <p:nvSpPr>
            <p:cNvPr id="17" name="Smiley Face 16">
              <a:extLst>
                <a:ext uri="{FF2B5EF4-FFF2-40B4-BE49-F238E27FC236}">
                  <a16:creationId xmlns:a16="http://schemas.microsoft.com/office/drawing/2014/main" id="{67326EAE-5B4F-15C6-BE80-FB5772504A21}"/>
                </a:ext>
              </a:extLst>
            </p:cNvPr>
            <p:cNvSpPr/>
            <p:nvPr/>
          </p:nvSpPr>
          <p:spPr bwMode="auto">
            <a:xfrm>
              <a:off x="9650733" y="620688"/>
              <a:ext cx="864096" cy="720080"/>
            </a:xfrm>
            <a:prstGeom prst="smileyFace">
              <a:avLst/>
            </a:prstGeom>
            <a:solidFill>
              <a:srgbClr val="FFFF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770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cxnSpLocks/>
          </p:cNvCxnSpPr>
          <p:nvPr/>
        </p:nvCxnSpPr>
        <p:spPr bwMode="auto">
          <a:xfrm>
            <a:off x="622800" y="1556792"/>
            <a:ext cx="1087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itle 4">
            <a:extLst>
              <a:ext uri="{FF2B5EF4-FFF2-40B4-BE49-F238E27FC236}">
                <a16:creationId xmlns:a16="http://schemas.microsoft.com/office/drawing/2014/main" id="{3D06CE0B-FA76-4CC9-93DD-69DBA9F5A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00" y="548680"/>
            <a:ext cx="10862784" cy="719138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CCKW vorticity source terms</a:t>
            </a:r>
            <a:br>
              <a:rPr lang="en-GB" dirty="0"/>
            </a:br>
            <a:r>
              <a:rPr lang="en-GB" dirty="0">
                <a:solidFill>
                  <a:srgbClr val="ACA095"/>
                </a:solidFill>
              </a:rPr>
              <a:t>Propagation – growth polar diagram</a:t>
            </a:r>
          </a:p>
        </p:txBody>
      </p:sp>
      <p:pic>
        <p:nvPicPr>
          <p:cNvPr id="12" name="Picture 11" descr="Chart, radar chart&#10;&#10;Description automatically generated">
            <a:extLst>
              <a:ext uri="{FF2B5EF4-FFF2-40B4-BE49-F238E27FC236}">
                <a16:creationId xmlns:a16="http://schemas.microsoft.com/office/drawing/2014/main" id="{340E92D4-1576-4E69-993B-0A2CEEA7F8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872" y="1628800"/>
            <a:ext cx="5137728" cy="5050402"/>
          </a:xfrm>
          <a:prstGeom prst="rect">
            <a:avLst/>
          </a:prstGeom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C9A67C20-E521-481B-A993-FC0F2D2828C6}"/>
              </a:ext>
            </a:extLst>
          </p:cNvPr>
          <p:cNvSpPr txBox="1">
            <a:spLocks noChangeArrowheads="1"/>
          </p:cNvSpPr>
          <p:nvPr/>
        </p:nvSpPr>
        <p:spPr>
          <a:xfrm>
            <a:off x="624600" y="1628799"/>
            <a:ext cx="5327384" cy="4824535"/>
          </a:xfrm>
          <a:prstGeom prst="rect">
            <a:avLst/>
          </a:prstGeom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/>
              </a:defRPr>
            </a:lvl1pPr>
            <a:lvl2pPr>
              <a:defRPr sz="2400" baseline="-250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/>
              </a:defRPr>
            </a:lvl9pPr>
          </a:lstStyle>
          <a:p>
            <a:pPr marL="285750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ACA095"/>
                </a:solidFill>
                <a:latin typeface="Arial" charset="0"/>
              </a:rPr>
              <a:t>Eastward propagation of CCKW due to: 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ACA095"/>
                </a:solidFill>
                <a:latin typeface="Arial" charset="0"/>
              </a:rPr>
              <a:t>Vortex stretching –</a:t>
            </a:r>
            <a:r>
              <a:rPr lang="en-US" sz="1600" baseline="0" dirty="0" err="1">
                <a:solidFill>
                  <a:srgbClr val="ACA095"/>
                </a:solidFill>
                <a:latin typeface="Arial" charset="0"/>
              </a:rPr>
              <a:t>fD</a:t>
            </a:r>
            <a:endParaRPr lang="en-US" sz="1600" baseline="0" dirty="0">
              <a:solidFill>
                <a:srgbClr val="ACA095"/>
              </a:solidFill>
              <a:latin typeface="Arial" charset="0"/>
            </a:endParaRPr>
          </a:p>
          <a:p>
            <a:pPr marL="1428750" lvl="2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ACA095"/>
                </a:solidFill>
                <a:latin typeface="Arial" charset="0"/>
              </a:rPr>
              <a:t>as in theoretical EKW.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ACA095"/>
                </a:solidFill>
                <a:latin typeface="Arial" charset="0"/>
              </a:rPr>
              <a:t>Zonal advection</a:t>
            </a:r>
          </a:p>
          <a:p>
            <a:pPr marL="1428750" lvl="2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ACA095"/>
                </a:solidFill>
                <a:latin typeface="Arial" charset="0"/>
              </a:rPr>
              <a:t>from background and wave u wind</a:t>
            </a:r>
          </a:p>
          <a:p>
            <a:pPr marL="285750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ACA095"/>
                </a:solidFill>
                <a:latin typeface="Arial" charset="0"/>
              </a:rPr>
              <a:t>Growth of CCKW due to: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ACA095"/>
                </a:solidFill>
                <a:latin typeface="Arial" charset="0"/>
              </a:rPr>
              <a:t>Vortex stretching –</a:t>
            </a:r>
            <a:r>
              <a:rPr lang="en-US" sz="1600" baseline="0" dirty="0" err="1">
                <a:solidFill>
                  <a:srgbClr val="ACA095"/>
                </a:solidFill>
                <a:latin typeface="Symbol" panose="05050102010706020507" pitchFamily="18" charset="2"/>
              </a:rPr>
              <a:t>z</a:t>
            </a:r>
            <a:r>
              <a:rPr lang="en-US" sz="1600" baseline="0" dirty="0" err="1">
                <a:solidFill>
                  <a:srgbClr val="ACA095"/>
                </a:solidFill>
                <a:latin typeface="Arial" charset="0"/>
              </a:rPr>
              <a:t>D</a:t>
            </a:r>
            <a:endParaRPr lang="en-US" sz="1600" baseline="0" dirty="0">
              <a:solidFill>
                <a:srgbClr val="ACA095"/>
              </a:solidFill>
              <a:latin typeface="Arial" charset="0"/>
            </a:endParaRPr>
          </a:p>
          <a:p>
            <a:pPr marL="1428750" lvl="2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ACA095"/>
                </a:solidFill>
                <a:latin typeface="Arial" charset="0"/>
              </a:rPr>
              <a:t>Due to exact phasing between vorticity and divergence from u wind structure</a:t>
            </a:r>
            <a:endParaRPr lang="en-US" sz="1600" baseline="0" dirty="0">
              <a:solidFill>
                <a:srgbClr val="ACA095"/>
              </a:solidFill>
              <a:latin typeface="Arial" charset="0"/>
              <a:sym typeface="Wingdings" panose="05000000000000000000" pitchFamily="2" charset="2"/>
            </a:endParaRPr>
          </a:p>
          <a:p>
            <a:pPr marL="285750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ACA095"/>
                </a:solidFill>
                <a:latin typeface="Arial" charset="0"/>
                <a:sym typeface="Wingdings" panose="05000000000000000000" pitchFamily="2" charset="2"/>
              </a:rPr>
              <a:t>Countered by (decay):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ACA095"/>
                </a:solidFill>
                <a:latin typeface="Arial" charset="0"/>
                <a:sym typeface="Wingdings" panose="05000000000000000000" pitchFamily="2" charset="2"/>
              </a:rPr>
              <a:t>Zonal advection –u </a:t>
            </a:r>
            <a:r>
              <a:rPr lang="en-US" sz="1600" baseline="0" dirty="0" err="1">
                <a:solidFill>
                  <a:srgbClr val="ACA095"/>
                </a:solidFill>
                <a:latin typeface="Arial" charset="0"/>
                <a:sym typeface="Wingdings" panose="05000000000000000000" pitchFamily="2" charset="2"/>
              </a:rPr>
              <a:t>d</a:t>
            </a:r>
            <a:r>
              <a:rPr lang="en-US" sz="1600" baseline="0" dirty="0" err="1">
                <a:solidFill>
                  <a:srgbClr val="ACA095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z</a:t>
            </a:r>
            <a:r>
              <a:rPr lang="en-US" sz="1600" baseline="0" dirty="0">
                <a:solidFill>
                  <a:srgbClr val="ACA095"/>
                </a:solidFill>
                <a:latin typeface="Arial" charset="0"/>
                <a:sym typeface="Wingdings" panose="05000000000000000000" pitchFamily="2" charset="2"/>
              </a:rPr>
              <a:t>/dx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ACA095"/>
                </a:solidFill>
                <a:latin typeface="Arial" charset="0"/>
                <a:sym typeface="Wingdings" panose="05000000000000000000" pitchFamily="2" charset="2"/>
              </a:rPr>
              <a:t>Meridional advection –v </a:t>
            </a:r>
            <a:r>
              <a:rPr lang="en-US" sz="1600" baseline="0" dirty="0" err="1">
                <a:solidFill>
                  <a:srgbClr val="ACA095"/>
                </a:solidFill>
                <a:latin typeface="Arial" charset="0"/>
                <a:sym typeface="Wingdings" panose="05000000000000000000" pitchFamily="2" charset="2"/>
              </a:rPr>
              <a:t>d</a:t>
            </a:r>
            <a:r>
              <a:rPr lang="en-US" sz="1600" baseline="0" dirty="0" err="1">
                <a:solidFill>
                  <a:srgbClr val="ACA095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z</a:t>
            </a:r>
            <a:r>
              <a:rPr lang="en-US" sz="1600" baseline="0" dirty="0">
                <a:solidFill>
                  <a:srgbClr val="ACA095"/>
                </a:solidFill>
                <a:latin typeface="Arial" charset="0"/>
                <a:sym typeface="Wingdings" panose="05000000000000000000" pitchFamily="2" charset="2"/>
              </a:rPr>
              <a:t>/</a:t>
            </a:r>
            <a:r>
              <a:rPr lang="en-US" sz="1600" baseline="0" dirty="0" err="1">
                <a:solidFill>
                  <a:srgbClr val="ACA095"/>
                </a:solidFill>
                <a:latin typeface="Arial" charset="0"/>
                <a:sym typeface="Wingdings" panose="05000000000000000000" pitchFamily="2" charset="2"/>
              </a:rPr>
              <a:t>dy</a:t>
            </a:r>
            <a:endParaRPr lang="en-US" sz="1600" baseline="0" dirty="0">
              <a:solidFill>
                <a:srgbClr val="ACA095"/>
              </a:solidFill>
              <a:latin typeface="Arial" charset="0"/>
              <a:sym typeface="Wingdings" panose="05000000000000000000" pitchFamily="2" charset="2"/>
            </a:endParaRPr>
          </a:p>
          <a:p>
            <a:pPr marL="285750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000000"/>
                </a:solidFill>
                <a:latin typeface="Arial" charset="0"/>
                <a:sym typeface="Wingdings" panose="05000000000000000000" pitchFamily="2" charset="2"/>
              </a:rPr>
              <a:t>Total source S gives eastward propagation and slight growth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F69B64B-FEC8-DBA0-6709-9F39FD5DFBC2}"/>
              </a:ext>
            </a:extLst>
          </p:cNvPr>
          <p:cNvCxnSpPr>
            <a:cxnSpLocks/>
          </p:cNvCxnSpPr>
          <p:nvPr/>
        </p:nvCxnSpPr>
        <p:spPr bwMode="auto">
          <a:xfrm flipV="1">
            <a:off x="5833129" y="3501008"/>
            <a:ext cx="4583351" cy="18002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F27DD66-7821-3AF0-5E09-DDA9DE166357}"/>
              </a:ext>
            </a:extLst>
          </p:cNvPr>
          <p:cNvGrpSpPr/>
          <p:nvPr/>
        </p:nvGrpSpPr>
        <p:grpSpPr>
          <a:xfrm>
            <a:off x="9408368" y="143794"/>
            <a:ext cx="2664296" cy="1224136"/>
            <a:chOff x="8668962" y="143794"/>
            <a:chExt cx="2827638" cy="1224136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EF3C87B1-3E90-3F68-A415-C0894DBC7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8962" y="143794"/>
              <a:ext cx="2827638" cy="1224136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chemeClr val="tx1"/>
                </a:buClr>
              </a:pPr>
              <a:endParaRPr lang="en-US" sz="1800" baseline="0" dirty="0">
                <a:solidFill>
                  <a:srgbClr val="ACA095"/>
                </a:solidFill>
                <a:latin typeface="Arial" charset="0"/>
              </a:endParaRPr>
            </a:p>
            <a:p>
              <a:pPr algn="ctr" eaLnBrk="1" hangingPunct="1">
                <a:lnSpc>
                  <a:spcPct val="70000"/>
                </a:lnSpc>
                <a:spcBef>
                  <a:spcPct val="20000"/>
                </a:spcBef>
                <a:buClr>
                  <a:schemeClr val="tx1"/>
                </a:buClr>
              </a:pPr>
              <a:r>
                <a:rPr lang="en-US" sz="1800" b="1" baseline="0" dirty="0">
                  <a:solidFill>
                    <a:srgbClr val="000000"/>
                  </a:solidFill>
                  <a:latin typeface="Arial" charset="0"/>
                </a:rPr>
                <a:t>Space for Zoom video!</a:t>
              </a:r>
            </a:p>
            <a:p>
              <a:pPr algn="ctr" eaLnBrk="1" hangingPunct="1">
                <a:lnSpc>
                  <a:spcPct val="70000"/>
                </a:lnSpc>
                <a:spcBef>
                  <a:spcPct val="20000"/>
                </a:spcBef>
                <a:buClr>
                  <a:schemeClr val="tx1"/>
                </a:buClr>
              </a:pPr>
              <a:endParaRPr lang="en-US" sz="1800" baseline="0" dirty="0">
                <a:solidFill>
                  <a:srgbClr val="ACA095"/>
                </a:solidFill>
                <a:latin typeface="Arial" charset="0"/>
              </a:endParaRPr>
            </a:p>
          </p:txBody>
        </p:sp>
        <p:sp>
          <p:nvSpPr>
            <p:cNvPr id="17" name="Smiley Face 16">
              <a:extLst>
                <a:ext uri="{FF2B5EF4-FFF2-40B4-BE49-F238E27FC236}">
                  <a16:creationId xmlns:a16="http://schemas.microsoft.com/office/drawing/2014/main" id="{67326EAE-5B4F-15C6-BE80-FB5772504A21}"/>
                </a:ext>
              </a:extLst>
            </p:cNvPr>
            <p:cNvSpPr/>
            <p:nvPr/>
          </p:nvSpPr>
          <p:spPr bwMode="auto">
            <a:xfrm>
              <a:off x="9650733" y="620688"/>
              <a:ext cx="864096" cy="720080"/>
            </a:xfrm>
            <a:prstGeom prst="smileyFace">
              <a:avLst/>
            </a:prstGeom>
            <a:solidFill>
              <a:srgbClr val="FFFF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8534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cxnSpLocks/>
          </p:cNvCxnSpPr>
          <p:nvPr/>
        </p:nvCxnSpPr>
        <p:spPr bwMode="auto">
          <a:xfrm>
            <a:off x="622800" y="1556792"/>
            <a:ext cx="1087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itle 4">
            <a:extLst>
              <a:ext uri="{FF2B5EF4-FFF2-40B4-BE49-F238E27FC236}">
                <a16:creationId xmlns:a16="http://schemas.microsoft.com/office/drawing/2014/main" id="{3D06CE0B-FA76-4CC9-93DD-69DBA9F5A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00" y="548680"/>
            <a:ext cx="10862784" cy="719138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Conclusions</a:t>
            </a:r>
            <a:endParaRPr lang="en-GB" dirty="0">
              <a:solidFill>
                <a:srgbClr val="ACA095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36CB3F7-9CEB-46E1-B3DC-80DBEA0FFCBB}"/>
              </a:ext>
            </a:extLst>
          </p:cNvPr>
          <p:cNvSpPr txBox="1">
            <a:spLocks noChangeArrowheads="1"/>
          </p:cNvSpPr>
          <p:nvPr/>
        </p:nvSpPr>
        <p:spPr>
          <a:xfrm>
            <a:off x="624600" y="1628800"/>
            <a:ext cx="10872000" cy="3456383"/>
          </a:xfrm>
          <a:prstGeom prst="rect">
            <a:avLst/>
          </a:prstGeom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/>
              </a:defRPr>
            </a:lvl1pPr>
            <a:lvl2pPr>
              <a:defRPr sz="2400" baseline="-250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/>
              </a:defRPr>
            </a:lvl9pPr>
          </a:lstStyle>
          <a:p>
            <a:pPr marL="285750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baseline="0" dirty="0">
                <a:solidFill>
                  <a:srgbClr val="000000"/>
                </a:solidFill>
                <a:latin typeface="Arial" charset="0"/>
              </a:rPr>
              <a:t>Dynamically, CCKWs act as modified theoretical equatorial Kelvin waves</a:t>
            </a:r>
          </a:p>
          <a:p>
            <a:pPr marL="285750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baseline="0" dirty="0">
                <a:solidFill>
                  <a:srgbClr val="000000"/>
                </a:solidFill>
                <a:latin typeface="Arial" charset="0"/>
              </a:rPr>
              <a:t>Forecasting of CCKWs in NWP, and simulation in climate models, will depend on correct propagation/growth mechanisms and vorticity balance</a:t>
            </a:r>
          </a:p>
          <a:p>
            <a:pPr marL="285750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baseline="0" dirty="0">
                <a:solidFill>
                  <a:srgbClr val="000000"/>
                </a:solidFill>
                <a:latin typeface="Arial" charset="0"/>
              </a:rPr>
              <a:t>Future work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baseline="0" dirty="0">
                <a:solidFill>
                  <a:srgbClr val="000000"/>
                </a:solidFill>
                <a:latin typeface="Arial" charset="0"/>
              </a:rPr>
              <a:t>Incorporate thermodynamical and moisture balances into this model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baseline="0" dirty="0">
                <a:solidFill>
                  <a:srgbClr val="000000"/>
                </a:solidFill>
                <a:latin typeface="Arial" charset="0"/>
              </a:rPr>
              <a:t>Apply to other locations (e.g., Pacific with different basic state)</a:t>
            </a:r>
          </a:p>
          <a:p>
            <a:pPr marL="285750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baseline="0" dirty="0">
                <a:solidFill>
                  <a:srgbClr val="000000"/>
                </a:solidFill>
                <a:latin typeface="Arial" charset="0"/>
              </a:rPr>
              <a:t>Applications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baseline="0" dirty="0">
                <a:solidFill>
                  <a:srgbClr val="000000"/>
                </a:solidFill>
                <a:latin typeface="Arial" charset="0"/>
              </a:rPr>
              <a:t>Apply this process-based diagnostic analysis to NWP and climate model output to understand model errors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baseline="0" dirty="0">
                <a:solidFill>
                  <a:srgbClr val="000000"/>
                </a:solidFill>
                <a:latin typeface="Arial" charset="0"/>
              </a:rPr>
              <a:t>Apply technique to other phenomena (equatorial Rossby waves, mixed Rossby-gravity waves, MJO)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A0B23E-47FC-9F2D-B02F-8597D9317095}"/>
              </a:ext>
            </a:extLst>
          </p:cNvPr>
          <p:cNvSpPr txBox="1"/>
          <p:nvPr/>
        </p:nvSpPr>
        <p:spPr>
          <a:xfrm>
            <a:off x="695400" y="5229200"/>
            <a:ext cx="98650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800" baseline="0" dirty="0">
                <a:solidFill>
                  <a:srgbClr val="0070C0"/>
                </a:solidFill>
                <a:latin typeface="+mn-lt"/>
              </a:rPr>
              <a:t>Matthews AJ, 2021: Dynamical propagation and growth mechanisms for convectively coupled equatorial Kelvin waves over the Indian Ocean. Quart. J. Roy. </a:t>
            </a:r>
            <a:r>
              <a:rPr lang="en-GB" sz="1800" baseline="0" dirty="0" err="1">
                <a:solidFill>
                  <a:srgbClr val="0070C0"/>
                </a:solidFill>
                <a:latin typeface="+mn-lt"/>
              </a:rPr>
              <a:t>Meteorol</a:t>
            </a:r>
            <a:r>
              <a:rPr lang="en-GB" sz="1800" baseline="0" dirty="0">
                <a:solidFill>
                  <a:srgbClr val="0070C0"/>
                </a:solidFill>
                <a:latin typeface="+mn-lt"/>
              </a:rPr>
              <a:t>. Soc., 147, 4310-4336, </a:t>
            </a:r>
            <a:r>
              <a:rPr lang="en-GB" sz="1800" baseline="0" dirty="0" err="1">
                <a:solidFill>
                  <a:srgbClr val="0070C0"/>
                </a:solidFill>
                <a:latin typeface="+mn-lt"/>
              </a:rPr>
              <a:t>doi</a:t>
            </a:r>
            <a:r>
              <a:rPr lang="en-GB" sz="1800" baseline="0" dirty="0">
                <a:solidFill>
                  <a:srgbClr val="0070C0"/>
                </a:solidFill>
                <a:latin typeface="+mn-lt"/>
              </a:rPr>
              <a:t>: </a:t>
            </a:r>
            <a:r>
              <a:rPr lang="en-GB" sz="1800" b="1" baseline="0" dirty="0">
                <a:solidFill>
                  <a:srgbClr val="0070C0"/>
                </a:solidFill>
                <a:latin typeface="+mn-lt"/>
              </a:rPr>
              <a:t>10.1002/qj.4179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56FEE98-F097-C1E8-D766-7080DA549719}"/>
              </a:ext>
            </a:extLst>
          </p:cNvPr>
          <p:cNvGrpSpPr/>
          <p:nvPr/>
        </p:nvGrpSpPr>
        <p:grpSpPr>
          <a:xfrm>
            <a:off x="9408368" y="143794"/>
            <a:ext cx="2664296" cy="1224136"/>
            <a:chOff x="8668962" y="143794"/>
            <a:chExt cx="2827638" cy="1224136"/>
          </a:xfrm>
        </p:grpSpPr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9B290DEF-C4B4-97CE-8CE8-1C1A21A9DA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8962" y="143794"/>
              <a:ext cx="2827638" cy="1224136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chemeClr val="tx1"/>
                </a:buClr>
              </a:pPr>
              <a:endParaRPr lang="en-US" sz="1800" baseline="0" dirty="0">
                <a:solidFill>
                  <a:srgbClr val="ACA095"/>
                </a:solidFill>
                <a:latin typeface="Arial" charset="0"/>
              </a:endParaRPr>
            </a:p>
            <a:p>
              <a:pPr algn="ctr" eaLnBrk="1" hangingPunct="1">
                <a:lnSpc>
                  <a:spcPct val="70000"/>
                </a:lnSpc>
                <a:spcBef>
                  <a:spcPct val="20000"/>
                </a:spcBef>
                <a:buClr>
                  <a:schemeClr val="tx1"/>
                </a:buClr>
              </a:pPr>
              <a:r>
                <a:rPr lang="en-US" sz="1800" b="1" baseline="0" dirty="0">
                  <a:solidFill>
                    <a:srgbClr val="000000"/>
                  </a:solidFill>
                  <a:latin typeface="Arial" charset="0"/>
                </a:rPr>
                <a:t>Space for Zoom video!</a:t>
              </a:r>
            </a:p>
            <a:p>
              <a:pPr algn="ctr" eaLnBrk="1" hangingPunct="1">
                <a:lnSpc>
                  <a:spcPct val="70000"/>
                </a:lnSpc>
                <a:spcBef>
                  <a:spcPct val="20000"/>
                </a:spcBef>
                <a:buClr>
                  <a:schemeClr val="tx1"/>
                </a:buClr>
              </a:pPr>
              <a:endParaRPr lang="en-US" sz="1800" baseline="0" dirty="0">
                <a:solidFill>
                  <a:srgbClr val="ACA095"/>
                </a:solidFill>
                <a:latin typeface="Arial" charset="0"/>
              </a:endParaRPr>
            </a:p>
          </p:txBody>
        </p:sp>
        <p:sp>
          <p:nvSpPr>
            <p:cNvPr id="13" name="Smiley Face 12">
              <a:extLst>
                <a:ext uri="{FF2B5EF4-FFF2-40B4-BE49-F238E27FC236}">
                  <a16:creationId xmlns:a16="http://schemas.microsoft.com/office/drawing/2014/main" id="{22A08162-17A1-EF03-4E59-7D6D482B5CB0}"/>
                </a:ext>
              </a:extLst>
            </p:cNvPr>
            <p:cNvSpPr/>
            <p:nvPr/>
          </p:nvSpPr>
          <p:spPr bwMode="auto">
            <a:xfrm>
              <a:off x="9650733" y="620688"/>
              <a:ext cx="864096" cy="720080"/>
            </a:xfrm>
            <a:prstGeom prst="smileyFace">
              <a:avLst/>
            </a:prstGeom>
            <a:solidFill>
              <a:srgbClr val="FFFF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5448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3D06CE0B-FA76-4CC9-93DD-69DBA9F5A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00" y="548680"/>
            <a:ext cx="10862784" cy="719138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Convectively coupled Kelvin wave (CCKW)</a:t>
            </a:r>
            <a:br>
              <a:rPr lang="en-GB" dirty="0"/>
            </a:br>
            <a:r>
              <a:rPr lang="en-GB" dirty="0">
                <a:solidFill>
                  <a:srgbClr val="ACA095"/>
                </a:solidFill>
              </a:rPr>
              <a:t>Eastward propagating weather system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36CB3F7-9CEB-46E1-B3DC-80DBEA0FFCBB}"/>
              </a:ext>
            </a:extLst>
          </p:cNvPr>
          <p:cNvSpPr txBox="1">
            <a:spLocks noChangeArrowheads="1"/>
          </p:cNvSpPr>
          <p:nvPr/>
        </p:nvSpPr>
        <p:spPr>
          <a:xfrm>
            <a:off x="624599" y="1628800"/>
            <a:ext cx="6007089" cy="4896544"/>
          </a:xfrm>
          <a:prstGeom prst="rect">
            <a:avLst/>
          </a:prstGeom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/>
              </a:defRPr>
            </a:lvl1pPr>
            <a:lvl2pPr>
              <a:defRPr sz="2400" baseline="-250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/>
              </a:defRPr>
            </a:lvl9pPr>
          </a:lstStyle>
          <a:p>
            <a:pPr marL="285750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baseline="0" dirty="0">
                <a:solidFill>
                  <a:srgbClr val="000000"/>
                </a:solidFill>
                <a:latin typeface="Arial" charset="0"/>
              </a:rPr>
              <a:t>Importance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baseline="0" dirty="0">
                <a:solidFill>
                  <a:srgbClr val="000000"/>
                </a:solidFill>
                <a:latin typeface="Arial" charset="0"/>
              </a:rPr>
              <a:t>Bring extreme precipitation to Maritime Continent and elsewhere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baseline="0" dirty="0">
                <a:solidFill>
                  <a:srgbClr val="000000"/>
                </a:solidFill>
                <a:latin typeface="Arial" charset="0"/>
              </a:rPr>
              <a:t>Component of MJO</a:t>
            </a:r>
          </a:p>
          <a:p>
            <a:pPr marL="285750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baseline="0" dirty="0">
                <a:solidFill>
                  <a:srgbClr val="000000"/>
                </a:solidFill>
                <a:latin typeface="Arial" charset="0"/>
              </a:rPr>
              <a:t>How do CCKWs propagate eastward?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baseline="0" dirty="0">
                <a:solidFill>
                  <a:srgbClr val="000000"/>
                </a:solidFill>
                <a:latin typeface="Arial" charset="0"/>
              </a:rPr>
              <a:t>Same mechanism as theoretical equatorial Kelvin wave?</a:t>
            </a:r>
          </a:p>
          <a:p>
            <a:pPr marL="285750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baseline="0" dirty="0">
                <a:solidFill>
                  <a:srgbClr val="000000"/>
                </a:solidFill>
                <a:latin typeface="Arial" charset="0"/>
              </a:rPr>
              <a:t>How do CCKWs grow?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baseline="0" dirty="0">
                <a:solidFill>
                  <a:srgbClr val="000000"/>
                </a:solidFill>
                <a:latin typeface="Arial" charset="0"/>
              </a:rPr>
              <a:t>Theoretical equatorial Kelvin waves are neutral (no growth)</a:t>
            </a:r>
            <a:endParaRPr lang="en-US" sz="1800" baseline="0" dirty="0">
              <a:solidFill>
                <a:srgbClr val="ACA095"/>
              </a:solidFill>
              <a:latin typeface="Arial" charset="0"/>
            </a:endParaRPr>
          </a:p>
        </p:txBody>
      </p:sp>
      <p:pic>
        <p:nvPicPr>
          <p:cNvPr id="3" name="Picture 2" descr="Diagram, map&#10;&#10;Description automatically generated">
            <a:extLst>
              <a:ext uri="{FF2B5EF4-FFF2-40B4-BE49-F238E27FC236}">
                <a16:creationId xmlns:a16="http://schemas.microsoft.com/office/drawing/2014/main" id="{89F4E32B-EB94-4C37-8D30-F8E139ED55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697" y="0"/>
            <a:ext cx="4443879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831B242-6549-DA80-3967-3D3AE6BE6E66}"/>
              </a:ext>
            </a:extLst>
          </p:cNvPr>
          <p:cNvGrpSpPr/>
          <p:nvPr/>
        </p:nvGrpSpPr>
        <p:grpSpPr>
          <a:xfrm>
            <a:off x="9408368" y="143794"/>
            <a:ext cx="2664296" cy="1224136"/>
            <a:chOff x="8668962" y="143794"/>
            <a:chExt cx="2827638" cy="122413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6BB1D01-6DE1-6A12-AE14-5BA830817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8962" y="143794"/>
              <a:ext cx="2827638" cy="1224136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chemeClr val="tx1"/>
                </a:buClr>
              </a:pPr>
              <a:endParaRPr lang="en-US" sz="1800" baseline="0" dirty="0">
                <a:solidFill>
                  <a:srgbClr val="ACA095"/>
                </a:solidFill>
                <a:latin typeface="Arial" charset="0"/>
              </a:endParaRPr>
            </a:p>
            <a:p>
              <a:pPr algn="ctr" eaLnBrk="1" hangingPunct="1">
                <a:lnSpc>
                  <a:spcPct val="70000"/>
                </a:lnSpc>
                <a:spcBef>
                  <a:spcPct val="20000"/>
                </a:spcBef>
                <a:buClr>
                  <a:schemeClr val="tx1"/>
                </a:buClr>
              </a:pPr>
              <a:r>
                <a:rPr lang="en-US" sz="1800" b="1" baseline="0" dirty="0">
                  <a:solidFill>
                    <a:srgbClr val="000000"/>
                  </a:solidFill>
                  <a:latin typeface="Arial" charset="0"/>
                </a:rPr>
                <a:t>Space for Zoom video!</a:t>
              </a:r>
            </a:p>
            <a:p>
              <a:pPr algn="ctr" eaLnBrk="1" hangingPunct="1">
                <a:lnSpc>
                  <a:spcPct val="70000"/>
                </a:lnSpc>
                <a:spcBef>
                  <a:spcPct val="20000"/>
                </a:spcBef>
                <a:buClr>
                  <a:schemeClr val="tx1"/>
                </a:buClr>
              </a:pPr>
              <a:endParaRPr lang="en-US" sz="1800" baseline="0" dirty="0">
                <a:solidFill>
                  <a:srgbClr val="ACA095"/>
                </a:solidFill>
                <a:latin typeface="Arial" charset="0"/>
              </a:endParaRPr>
            </a:p>
          </p:txBody>
        </p:sp>
        <p:sp>
          <p:nvSpPr>
            <p:cNvPr id="12" name="Smiley Face 11">
              <a:extLst>
                <a:ext uri="{FF2B5EF4-FFF2-40B4-BE49-F238E27FC236}">
                  <a16:creationId xmlns:a16="http://schemas.microsoft.com/office/drawing/2014/main" id="{13DD99A9-286F-C8CD-1890-455230704A81}"/>
                </a:ext>
              </a:extLst>
            </p:cNvPr>
            <p:cNvSpPr/>
            <p:nvPr/>
          </p:nvSpPr>
          <p:spPr bwMode="auto">
            <a:xfrm>
              <a:off x="9650733" y="620688"/>
              <a:ext cx="864096" cy="720080"/>
            </a:xfrm>
            <a:prstGeom prst="smileyFace">
              <a:avLst/>
            </a:prstGeom>
            <a:solidFill>
              <a:srgbClr val="FFFF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9357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cxnSpLocks/>
          </p:cNvCxnSpPr>
          <p:nvPr/>
        </p:nvCxnSpPr>
        <p:spPr bwMode="auto">
          <a:xfrm>
            <a:off x="622800" y="1556792"/>
            <a:ext cx="1087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itle 4">
            <a:extLst>
              <a:ext uri="{FF2B5EF4-FFF2-40B4-BE49-F238E27FC236}">
                <a16:creationId xmlns:a16="http://schemas.microsoft.com/office/drawing/2014/main" id="{3D06CE0B-FA76-4CC9-93DD-69DBA9F5A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00" y="548680"/>
            <a:ext cx="10862784" cy="719138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Vorticity equation</a:t>
            </a:r>
            <a:endParaRPr lang="en-GB" dirty="0">
              <a:solidFill>
                <a:srgbClr val="ACA095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1B9293-22E3-44F1-8071-970ED2029C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29" y="2719953"/>
            <a:ext cx="10995491" cy="1224114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BD05E5E8-B1AE-44F7-982F-768CB9A68FB7}"/>
              </a:ext>
            </a:extLst>
          </p:cNvPr>
          <p:cNvGrpSpPr/>
          <p:nvPr/>
        </p:nvGrpSpPr>
        <p:grpSpPr>
          <a:xfrm>
            <a:off x="335360" y="2791961"/>
            <a:ext cx="1368152" cy="2160240"/>
            <a:chOff x="335360" y="2791961"/>
            <a:chExt cx="1368152" cy="216024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CE231B-1E4B-4101-84E0-43E8FD1996A3}"/>
                </a:ext>
              </a:extLst>
            </p:cNvPr>
            <p:cNvSpPr txBox="1"/>
            <p:nvPr/>
          </p:nvSpPr>
          <p:spPr>
            <a:xfrm>
              <a:off x="335360" y="4305870"/>
              <a:ext cx="136815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800" baseline="0" dirty="0">
                  <a:solidFill>
                    <a:srgbClr val="000000"/>
                  </a:solidFill>
                  <a:latin typeface="+mn-lt"/>
                </a:rPr>
                <a:t>Vorticity</a:t>
              </a:r>
            </a:p>
            <a:p>
              <a:pPr algn="ctr">
                <a:defRPr/>
              </a:pPr>
              <a:r>
                <a:rPr lang="en-GB" sz="1800" baseline="0" dirty="0">
                  <a:solidFill>
                    <a:srgbClr val="000000"/>
                  </a:solidFill>
                  <a:latin typeface="+mn-lt"/>
                </a:rPr>
                <a:t>tendency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39B802A-8621-459F-8122-D2514854A00D}"/>
                </a:ext>
              </a:extLst>
            </p:cNvPr>
            <p:cNvSpPr/>
            <p:nvPr/>
          </p:nvSpPr>
          <p:spPr bwMode="auto">
            <a:xfrm>
              <a:off x="695400" y="2791961"/>
              <a:ext cx="648072" cy="936104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5FD3595-E491-49E1-B3CE-AC2753AB3AB4}"/>
                </a:ext>
              </a:extLst>
            </p:cNvPr>
            <p:cNvCxnSpPr>
              <a:stCxn id="9" idx="0"/>
            </p:cNvCxnSpPr>
            <p:nvPr/>
          </p:nvCxnSpPr>
          <p:spPr bwMode="auto">
            <a:xfrm flipH="1" flipV="1">
              <a:off x="983432" y="3728065"/>
              <a:ext cx="36004" cy="57780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5366091-C22C-4E7D-9440-41EC93FACF9D}"/>
              </a:ext>
            </a:extLst>
          </p:cNvPr>
          <p:cNvGrpSpPr/>
          <p:nvPr/>
        </p:nvGrpSpPr>
        <p:grpSpPr>
          <a:xfrm>
            <a:off x="1631504" y="2791961"/>
            <a:ext cx="8928992" cy="2437239"/>
            <a:chOff x="1631504" y="2791961"/>
            <a:chExt cx="8928992" cy="243723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49382D3-7538-4F06-99C7-57846603E853}"/>
                </a:ext>
              </a:extLst>
            </p:cNvPr>
            <p:cNvGrpSpPr/>
            <p:nvPr/>
          </p:nvGrpSpPr>
          <p:grpSpPr>
            <a:xfrm>
              <a:off x="1631504" y="2791961"/>
              <a:ext cx="2952328" cy="2437239"/>
              <a:chOff x="1631504" y="2791961"/>
              <a:chExt cx="2952328" cy="2437239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0832BC2-72A6-4167-93BB-754F66FEC91B}"/>
                  </a:ext>
                </a:extLst>
              </p:cNvPr>
              <p:cNvSpPr txBox="1"/>
              <p:nvPr/>
            </p:nvSpPr>
            <p:spPr>
              <a:xfrm>
                <a:off x="2567608" y="4305870"/>
                <a:ext cx="1368152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GB" sz="1800" baseline="0" dirty="0">
                    <a:solidFill>
                      <a:srgbClr val="FF0000"/>
                    </a:solidFill>
                    <a:latin typeface="+mn-lt"/>
                  </a:rPr>
                  <a:t>Advection of relative vorticity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0465723-5373-4F3A-A471-C2A70D1D95D4}"/>
                  </a:ext>
                </a:extLst>
              </p:cNvPr>
              <p:cNvSpPr/>
              <p:nvPr/>
            </p:nvSpPr>
            <p:spPr bwMode="auto">
              <a:xfrm>
                <a:off x="1631504" y="2791961"/>
                <a:ext cx="2952328" cy="936104"/>
              </a:xfrm>
              <a:prstGeom prst="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ECBB1F94-DC6D-4856-B83D-6CD9CE2EBFF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3179676" y="3728065"/>
                <a:ext cx="36004" cy="577805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F537864-852F-4BFC-A172-4712B08FD52A}"/>
                </a:ext>
              </a:extLst>
            </p:cNvPr>
            <p:cNvGrpSpPr/>
            <p:nvPr/>
          </p:nvGrpSpPr>
          <p:grpSpPr>
            <a:xfrm>
              <a:off x="4727848" y="2791961"/>
              <a:ext cx="1692188" cy="2160240"/>
              <a:chOff x="4727848" y="2791961"/>
              <a:chExt cx="1692188" cy="2160240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CC100F5-60CB-43AD-BDC0-7BCB3D93752E}"/>
                  </a:ext>
                </a:extLst>
              </p:cNvPr>
              <p:cNvSpPr txBox="1"/>
              <p:nvPr/>
            </p:nvSpPr>
            <p:spPr>
              <a:xfrm>
                <a:off x="5015880" y="4305870"/>
                <a:ext cx="13681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GB" sz="1800" baseline="0" dirty="0">
                    <a:solidFill>
                      <a:srgbClr val="385B94"/>
                    </a:solidFill>
                    <a:latin typeface="+mn-lt"/>
                  </a:rPr>
                  <a:t>Vortex stretching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BE6BB2-3062-4FB0-B988-0B1F510FB2C0}"/>
                  </a:ext>
                </a:extLst>
              </p:cNvPr>
              <p:cNvSpPr/>
              <p:nvPr/>
            </p:nvSpPr>
            <p:spPr bwMode="auto">
              <a:xfrm>
                <a:off x="4727848" y="2791961"/>
                <a:ext cx="1692188" cy="936104"/>
              </a:xfrm>
              <a:prstGeom prst="rect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59D382C7-99AF-4028-BCAB-101BB1ECEEE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5627948" y="3728065"/>
                <a:ext cx="36004" cy="577805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6B3E7067-B8C0-4C43-921E-13C24D098BEF}"/>
                </a:ext>
              </a:extLst>
            </p:cNvPr>
            <p:cNvGrpSpPr/>
            <p:nvPr/>
          </p:nvGrpSpPr>
          <p:grpSpPr>
            <a:xfrm>
              <a:off x="6312024" y="2791961"/>
              <a:ext cx="1440160" cy="2437239"/>
              <a:chOff x="6312024" y="2791961"/>
              <a:chExt cx="1440160" cy="2437239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BCBF79-1D0F-4127-B7AD-F3F1E79CD5C4}"/>
                  </a:ext>
                </a:extLst>
              </p:cNvPr>
              <p:cNvSpPr txBox="1"/>
              <p:nvPr/>
            </p:nvSpPr>
            <p:spPr>
              <a:xfrm>
                <a:off x="6312024" y="4305870"/>
                <a:ext cx="144016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GB" sz="1800" baseline="0" dirty="0">
                    <a:solidFill>
                      <a:srgbClr val="00B050"/>
                    </a:solidFill>
                    <a:latin typeface="+mn-lt"/>
                  </a:rPr>
                  <a:t>Advection of planetary vorticity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65154E6-01C3-40C4-984A-B3CE39DA96E8}"/>
                  </a:ext>
                </a:extLst>
              </p:cNvPr>
              <p:cNvSpPr/>
              <p:nvPr/>
            </p:nvSpPr>
            <p:spPr bwMode="auto">
              <a:xfrm>
                <a:off x="6600056" y="2791961"/>
                <a:ext cx="756084" cy="936104"/>
              </a:xfrm>
              <a:prstGeom prst="rect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A2988928-33C7-4D65-86CE-86221461E8C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6996100" y="3728065"/>
                <a:ext cx="36004" cy="577805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14FF0B1-3C74-41CD-B0DE-FEBB0D4BBB2F}"/>
                </a:ext>
              </a:extLst>
            </p:cNvPr>
            <p:cNvGrpSpPr/>
            <p:nvPr/>
          </p:nvGrpSpPr>
          <p:grpSpPr>
            <a:xfrm>
              <a:off x="7896200" y="2791961"/>
              <a:ext cx="2664296" cy="2160240"/>
              <a:chOff x="7896200" y="2791961"/>
              <a:chExt cx="2664296" cy="2160240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CF5FDE4-1D04-4221-987F-CEEEF1E7D512}"/>
                  </a:ext>
                </a:extLst>
              </p:cNvPr>
              <p:cNvSpPr txBox="1"/>
              <p:nvPr/>
            </p:nvSpPr>
            <p:spPr>
              <a:xfrm>
                <a:off x="8400256" y="4305870"/>
                <a:ext cx="165618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GB" sz="1800" baseline="0" dirty="0">
                    <a:solidFill>
                      <a:srgbClr val="FF33CC"/>
                    </a:solidFill>
                    <a:latin typeface="+mn-lt"/>
                  </a:rPr>
                  <a:t>Vortex tilting/twisting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5ACD386-1796-4035-8792-AB605ABE0B48}"/>
                  </a:ext>
                </a:extLst>
              </p:cNvPr>
              <p:cNvSpPr/>
              <p:nvPr/>
            </p:nvSpPr>
            <p:spPr bwMode="auto">
              <a:xfrm>
                <a:off x="7896200" y="2791961"/>
                <a:ext cx="2664296" cy="936104"/>
              </a:xfrm>
              <a:prstGeom prst="rect">
                <a:avLst/>
              </a:prstGeom>
              <a:noFill/>
              <a:ln w="28575" cap="flat" cmpd="sng" algn="ctr">
                <a:solidFill>
                  <a:srgbClr val="FF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BF05221D-1F43-4D9D-9FCB-9D225394135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9228348" y="3728065"/>
                <a:ext cx="36004" cy="577805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33CC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D7FD870-6303-4549-962B-C5027DF01EC4}"/>
              </a:ext>
            </a:extLst>
          </p:cNvPr>
          <p:cNvGrpSpPr/>
          <p:nvPr/>
        </p:nvGrpSpPr>
        <p:grpSpPr>
          <a:xfrm>
            <a:off x="10344472" y="2791961"/>
            <a:ext cx="1512168" cy="2437239"/>
            <a:chOff x="10344472" y="2791961"/>
            <a:chExt cx="1512168" cy="243723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2BF8F79-7DAC-44CD-B40F-E8ECFAAC8E99}"/>
                </a:ext>
              </a:extLst>
            </p:cNvPr>
            <p:cNvSpPr txBox="1"/>
            <p:nvPr/>
          </p:nvSpPr>
          <p:spPr>
            <a:xfrm>
              <a:off x="10344472" y="4305870"/>
              <a:ext cx="151216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800" baseline="0" dirty="0">
                  <a:solidFill>
                    <a:srgbClr val="FFCC00"/>
                  </a:solidFill>
                  <a:latin typeface="+mn-lt"/>
                </a:rPr>
                <a:t>Residual</a:t>
              </a:r>
            </a:p>
            <a:p>
              <a:pPr algn="ctr">
                <a:defRPr/>
              </a:pPr>
              <a:r>
                <a:rPr lang="en-GB" sz="1800" baseline="0" dirty="0">
                  <a:solidFill>
                    <a:srgbClr val="FFCC00"/>
                  </a:solidFill>
                  <a:latin typeface="+mn-lt"/>
                </a:rPr>
                <a:t>+</a:t>
              </a:r>
            </a:p>
            <a:p>
              <a:pPr algn="ctr">
                <a:defRPr/>
              </a:pPr>
              <a:r>
                <a:rPr lang="en-GB" sz="1800" baseline="0" dirty="0" err="1">
                  <a:solidFill>
                    <a:srgbClr val="FFCC00"/>
                  </a:solidFill>
                  <a:latin typeface="+mn-lt"/>
                </a:rPr>
                <a:t>subgridscale</a:t>
              </a:r>
              <a:endParaRPr lang="en-GB" sz="1800" baseline="0" dirty="0">
                <a:solidFill>
                  <a:srgbClr val="FFCC00"/>
                </a:solidFill>
                <a:latin typeface="+mn-lt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D4E6B64-4677-4BBE-AD14-B1A585B63751}"/>
                </a:ext>
              </a:extLst>
            </p:cNvPr>
            <p:cNvSpPr/>
            <p:nvPr/>
          </p:nvSpPr>
          <p:spPr bwMode="auto">
            <a:xfrm>
              <a:off x="10776520" y="2791961"/>
              <a:ext cx="648072" cy="936104"/>
            </a:xfrm>
            <a:prstGeom prst="rect">
              <a:avLst/>
            </a:prstGeom>
            <a:noFill/>
            <a:ln w="28575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7D1AA74-9C84-44B8-BAC0-0829C213332E}"/>
                </a:ext>
              </a:extLst>
            </p:cNvPr>
            <p:cNvCxnSpPr>
              <a:cxnSpLocks/>
              <a:stCxn id="33" idx="0"/>
            </p:cNvCxnSpPr>
            <p:nvPr/>
          </p:nvCxnSpPr>
          <p:spPr bwMode="auto">
            <a:xfrm flipV="1">
              <a:off x="11100556" y="3728066"/>
              <a:ext cx="36004" cy="57780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ED19035-A703-49B7-95D1-C7ABF9075DA4}"/>
              </a:ext>
            </a:extLst>
          </p:cNvPr>
          <p:cNvGrpSpPr/>
          <p:nvPr/>
        </p:nvGrpSpPr>
        <p:grpSpPr>
          <a:xfrm>
            <a:off x="1631505" y="1700808"/>
            <a:ext cx="8928993" cy="895789"/>
            <a:chOff x="1631505" y="1700808"/>
            <a:chExt cx="8928993" cy="895789"/>
          </a:xfrm>
        </p:grpSpPr>
        <p:sp>
          <p:nvSpPr>
            <p:cNvPr id="37" name="Right Brace 36">
              <a:extLst>
                <a:ext uri="{FF2B5EF4-FFF2-40B4-BE49-F238E27FC236}">
                  <a16:creationId xmlns:a16="http://schemas.microsoft.com/office/drawing/2014/main" id="{01B9D807-E540-46A5-B62E-3009179AB547}"/>
                </a:ext>
              </a:extLst>
            </p:cNvPr>
            <p:cNvSpPr/>
            <p:nvPr/>
          </p:nvSpPr>
          <p:spPr bwMode="auto">
            <a:xfrm rot="16200000">
              <a:off x="5828128" y="-2135774"/>
              <a:ext cx="535748" cy="8928993"/>
            </a:xfrm>
            <a:prstGeom prst="rightBrace">
              <a:avLst/>
            </a:prstGeom>
            <a:noFill/>
            <a:ln w="285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B339339-8589-4B75-8533-CA4E906232C9}"/>
                </a:ext>
              </a:extLst>
            </p:cNvPr>
            <p:cNvSpPr txBox="1"/>
            <p:nvPr/>
          </p:nvSpPr>
          <p:spPr>
            <a:xfrm>
              <a:off x="5096272" y="1700808"/>
              <a:ext cx="200784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800" baseline="0" dirty="0">
                  <a:solidFill>
                    <a:srgbClr val="7030A0"/>
                  </a:solidFill>
                  <a:latin typeface="+mn-lt"/>
                </a:rPr>
                <a:t>Source terms S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FA4BE74-1A94-49B5-B649-59B25FB2290A}"/>
              </a:ext>
            </a:extLst>
          </p:cNvPr>
          <p:cNvGrpSpPr/>
          <p:nvPr/>
        </p:nvGrpSpPr>
        <p:grpSpPr>
          <a:xfrm>
            <a:off x="5168280" y="2924944"/>
            <a:ext cx="2583904" cy="3589389"/>
            <a:chOff x="5168280" y="2924944"/>
            <a:chExt cx="2583904" cy="358938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01D7970-D957-4B4C-8C75-BC235B64823D}"/>
                </a:ext>
              </a:extLst>
            </p:cNvPr>
            <p:cNvSpPr txBox="1"/>
            <p:nvPr/>
          </p:nvSpPr>
          <p:spPr>
            <a:xfrm>
              <a:off x="5168280" y="5591003"/>
              <a:ext cx="258390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800" baseline="0" dirty="0">
                  <a:solidFill>
                    <a:srgbClr val="ACA095"/>
                  </a:solidFill>
                  <a:latin typeface="+mn-lt"/>
                </a:rPr>
                <a:t>Source term for theoretical equatorial Kelvin wave (EKW)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15B4E67-DCF0-49E7-9F2A-1A26B7DA8935}"/>
                </a:ext>
              </a:extLst>
            </p:cNvPr>
            <p:cNvSpPr/>
            <p:nvPr/>
          </p:nvSpPr>
          <p:spPr bwMode="auto">
            <a:xfrm>
              <a:off x="5591945" y="2924944"/>
              <a:ext cx="828091" cy="670116"/>
            </a:xfrm>
            <a:prstGeom prst="ellipse">
              <a:avLst/>
            </a:prstGeom>
            <a:noFill/>
            <a:ln w="38100" cap="flat" cmpd="sng" algn="ctr">
              <a:solidFill>
                <a:srgbClr val="ACA09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9C6B1FF-8902-4007-906F-5039571118A5}"/>
                </a:ext>
              </a:extLst>
            </p:cNvPr>
            <p:cNvCxnSpPr>
              <a:stCxn id="39" idx="0"/>
            </p:cNvCxnSpPr>
            <p:nvPr/>
          </p:nvCxnSpPr>
          <p:spPr bwMode="auto">
            <a:xfrm flipH="1" flipV="1">
              <a:off x="6096000" y="3595060"/>
              <a:ext cx="364232" cy="199594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ACA095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A884F27-BE25-6BB6-1AE7-C1D6876A3493}"/>
              </a:ext>
            </a:extLst>
          </p:cNvPr>
          <p:cNvGrpSpPr/>
          <p:nvPr/>
        </p:nvGrpSpPr>
        <p:grpSpPr>
          <a:xfrm>
            <a:off x="9408368" y="143794"/>
            <a:ext cx="2664296" cy="1224136"/>
            <a:chOff x="8668962" y="143794"/>
            <a:chExt cx="2827638" cy="1224136"/>
          </a:xfrm>
        </p:grpSpPr>
        <p:sp>
          <p:nvSpPr>
            <p:cNvPr id="52" name="Rectangle 10">
              <a:extLst>
                <a:ext uri="{FF2B5EF4-FFF2-40B4-BE49-F238E27FC236}">
                  <a16:creationId xmlns:a16="http://schemas.microsoft.com/office/drawing/2014/main" id="{20B02290-AA69-05C4-AC29-DBFBD6254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8962" y="143794"/>
              <a:ext cx="2827638" cy="1224136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chemeClr val="tx1"/>
                </a:buClr>
              </a:pPr>
              <a:endParaRPr lang="en-US" sz="1800" baseline="0" dirty="0">
                <a:solidFill>
                  <a:srgbClr val="ACA095"/>
                </a:solidFill>
                <a:latin typeface="Arial" charset="0"/>
              </a:endParaRPr>
            </a:p>
            <a:p>
              <a:pPr algn="ctr" eaLnBrk="1" hangingPunct="1">
                <a:lnSpc>
                  <a:spcPct val="70000"/>
                </a:lnSpc>
                <a:spcBef>
                  <a:spcPct val="20000"/>
                </a:spcBef>
                <a:buClr>
                  <a:schemeClr val="tx1"/>
                </a:buClr>
              </a:pPr>
              <a:r>
                <a:rPr lang="en-US" sz="1800" b="1" baseline="0" dirty="0">
                  <a:solidFill>
                    <a:srgbClr val="000000"/>
                  </a:solidFill>
                  <a:latin typeface="Arial" charset="0"/>
                </a:rPr>
                <a:t>Space for Zoom video!</a:t>
              </a:r>
            </a:p>
            <a:p>
              <a:pPr algn="ctr" eaLnBrk="1" hangingPunct="1">
                <a:lnSpc>
                  <a:spcPct val="70000"/>
                </a:lnSpc>
                <a:spcBef>
                  <a:spcPct val="20000"/>
                </a:spcBef>
                <a:buClr>
                  <a:schemeClr val="tx1"/>
                </a:buClr>
              </a:pPr>
              <a:endParaRPr lang="en-US" sz="1800" baseline="0" dirty="0">
                <a:solidFill>
                  <a:srgbClr val="ACA095"/>
                </a:solidFill>
                <a:latin typeface="Arial" charset="0"/>
              </a:endParaRPr>
            </a:p>
          </p:txBody>
        </p:sp>
        <p:sp>
          <p:nvSpPr>
            <p:cNvPr id="53" name="Smiley Face 52">
              <a:extLst>
                <a:ext uri="{FF2B5EF4-FFF2-40B4-BE49-F238E27FC236}">
                  <a16:creationId xmlns:a16="http://schemas.microsoft.com/office/drawing/2014/main" id="{D815BB36-5C16-FDE5-5A9C-8CFBEB5CDF4E}"/>
                </a:ext>
              </a:extLst>
            </p:cNvPr>
            <p:cNvSpPr/>
            <p:nvPr/>
          </p:nvSpPr>
          <p:spPr bwMode="auto">
            <a:xfrm>
              <a:off x="9650733" y="620688"/>
              <a:ext cx="864096" cy="720080"/>
            </a:xfrm>
            <a:prstGeom prst="smileyFace">
              <a:avLst/>
            </a:prstGeom>
            <a:solidFill>
              <a:srgbClr val="FFFF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157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cxnSpLocks/>
          </p:cNvCxnSpPr>
          <p:nvPr/>
        </p:nvCxnSpPr>
        <p:spPr bwMode="auto">
          <a:xfrm>
            <a:off x="622800" y="1556792"/>
            <a:ext cx="1087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itle 4">
            <a:extLst>
              <a:ext uri="{FF2B5EF4-FFF2-40B4-BE49-F238E27FC236}">
                <a16:creationId xmlns:a16="http://schemas.microsoft.com/office/drawing/2014/main" id="{3D06CE0B-FA76-4CC9-93DD-69DBA9F5A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00" y="548680"/>
            <a:ext cx="10862784" cy="719138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Theoretical equatorial Kelvin wave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ACA095"/>
                </a:solidFill>
              </a:rPr>
              <a:t>Dynamical structure</a:t>
            </a: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EF8C7396-913A-4904-9FC5-1FE5FBACED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458" y="1628800"/>
            <a:ext cx="9134046" cy="513281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B26E88F-5A05-4931-AA6C-13F576756DF0}"/>
              </a:ext>
            </a:extLst>
          </p:cNvPr>
          <p:cNvGrpSpPr/>
          <p:nvPr/>
        </p:nvGrpSpPr>
        <p:grpSpPr>
          <a:xfrm>
            <a:off x="2927648" y="1787987"/>
            <a:ext cx="1872208" cy="2505109"/>
            <a:chOff x="2927648" y="1787987"/>
            <a:chExt cx="1872208" cy="250510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1324BAF-745C-40A2-AF51-D61736286AE8}"/>
                </a:ext>
              </a:extLst>
            </p:cNvPr>
            <p:cNvSpPr txBox="1"/>
            <p:nvPr/>
          </p:nvSpPr>
          <p:spPr>
            <a:xfrm>
              <a:off x="2927648" y="1787987"/>
              <a:ext cx="1800792" cy="6463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800" baseline="0" dirty="0">
                  <a:solidFill>
                    <a:srgbClr val="000000"/>
                  </a:solidFill>
                  <a:latin typeface="+mn-lt"/>
                </a:rPr>
                <a:t>Cyclonic vorticity pair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13E5E45D-63D1-4D81-98BB-5A3A1DB74696}"/>
                </a:ext>
              </a:extLst>
            </p:cNvPr>
            <p:cNvCxnSpPr/>
            <p:nvPr/>
          </p:nvCxnSpPr>
          <p:spPr bwMode="auto">
            <a:xfrm>
              <a:off x="3791744" y="2420888"/>
              <a:ext cx="1008112" cy="792088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D862E8C-8D74-4E52-BF4E-ED5EC46FD20B}"/>
                </a:ext>
              </a:extLst>
            </p:cNvPr>
            <p:cNvCxnSpPr>
              <a:cxnSpLocks/>
              <a:stCxn id="12" idx="2"/>
            </p:cNvCxnSpPr>
            <p:nvPr/>
          </p:nvCxnSpPr>
          <p:spPr bwMode="auto">
            <a:xfrm>
              <a:off x="3828044" y="2434318"/>
              <a:ext cx="971812" cy="1858778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6FEC883-7FA2-4134-9086-99C320B7BC65}"/>
              </a:ext>
            </a:extLst>
          </p:cNvPr>
          <p:cNvGrpSpPr/>
          <p:nvPr/>
        </p:nvGrpSpPr>
        <p:grpSpPr>
          <a:xfrm>
            <a:off x="4655840" y="3845877"/>
            <a:ext cx="1800792" cy="1681476"/>
            <a:chOff x="4655840" y="3845877"/>
            <a:chExt cx="1800792" cy="168147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CE231B-1E4B-4101-84E0-43E8FD1996A3}"/>
                </a:ext>
              </a:extLst>
            </p:cNvPr>
            <p:cNvSpPr txBox="1"/>
            <p:nvPr/>
          </p:nvSpPr>
          <p:spPr>
            <a:xfrm>
              <a:off x="4655840" y="5157466"/>
              <a:ext cx="1800792" cy="36988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800" baseline="0" dirty="0">
                  <a:solidFill>
                    <a:srgbClr val="000000"/>
                  </a:solidFill>
                  <a:latin typeface="+mn-lt"/>
                </a:rPr>
                <a:t>Convergence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F886934-17E8-432E-B36C-D5AF1057CE21}"/>
                </a:ext>
              </a:extLst>
            </p:cNvPr>
            <p:cNvCxnSpPr>
              <a:stCxn id="9" idx="0"/>
            </p:cNvCxnSpPr>
            <p:nvPr/>
          </p:nvCxnSpPr>
          <p:spPr bwMode="auto">
            <a:xfrm flipV="1">
              <a:off x="5556236" y="3845877"/>
              <a:ext cx="539764" cy="1311589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7FEA13-B19F-56D3-B44E-6F7A16DA5D8D}"/>
              </a:ext>
            </a:extLst>
          </p:cNvPr>
          <p:cNvGrpSpPr/>
          <p:nvPr/>
        </p:nvGrpSpPr>
        <p:grpSpPr>
          <a:xfrm>
            <a:off x="9408368" y="143794"/>
            <a:ext cx="2664296" cy="1224136"/>
            <a:chOff x="8668962" y="143794"/>
            <a:chExt cx="2827638" cy="1224136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F22F51F4-1627-DD27-CD1C-AD7602BCD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8962" y="143794"/>
              <a:ext cx="2827638" cy="1224136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chemeClr val="tx1"/>
                </a:buClr>
              </a:pPr>
              <a:endParaRPr lang="en-US" sz="1800" baseline="0" dirty="0">
                <a:solidFill>
                  <a:srgbClr val="ACA095"/>
                </a:solidFill>
                <a:latin typeface="Arial" charset="0"/>
              </a:endParaRPr>
            </a:p>
            <a:p>
              <a:pPr algn="ctr" eaLnBrk="1" hangingPunct="1">
                <a:lnSpc>
                  <a:spcPct val="70000"/>
                </a:lnSpc>
                <a:spcBef>
                  <a:spcPct val="20000"/>
                </a:spcBef>
                <a:buClr>
                  <a:schemeClr val="tx1"/>
                </a:buClr>
              </a:pPr>
              <a:r>
                <a:rPr lang="en-US" sz="1800" b="1" baseline="0" dirty="0">
                  <a:solidFill>
                    <a:srgbClr val="000000"/>
                  </a:solidFill>
                  <a:latin typeface="Arial" charset="0"/>
                </a:rPr>
                <a:t>Space for Zoom video!</a:t>
              </a:r>
            </a:p>
            <a:p>
              <a:pPr algn="ctr" eaLnBrk="1" hangingPunct="1">
                <a:lnSpc>
                  <a:spcPct val="70000"/>
                </a:lnSpc>
                <a:spcBef>
                  <a:spcPct val="20000"/>
                </a:spcBef>
                <a:buClr>
                  <a:schemeClr val="tx1"/>
                </a:buClr>
              </a:pPr>
              <a:endParaRPr lang="en-US" sz="1800" baseline="0" dirty="0">
                <a:solidFill>
                  <a:srgbClr val="ACA095"/>
                </a:solidFill>
                <a:latin typeface="Arial" charset="0"/>
              </a:endParaRPr>
            </a:p>
          </p:txBody>
        </p:sp>
        <p:sp>
          <p:nvSpPr>
            <p:cNvPr id="19" name="Smiley Face 18">
              <a:extLst>
                <a:ext uri="{FF2B5EF4-FFF2-40B4-BE49-F238E27FC236}">
                  <a16:creationId xmlns:a16="http://schemas.microsoft.com/office/drawing/2014/main" id="{CAC900E4-2AA2-FB3C-2421-68992EC2E8C4}"/>
                </a:ext>
              </a:extLst>
            </p:cNvPr>
            <p:cNvSpPr/>
            <p:nvPr/>
          </p:nvSpPr>
          <p:spPr bwMode="auto">
            <a:xfrm>
              <a:off x="9650733" y="620688"/>
              <a:ext cx="864096" cy="720080"/>
            </a:xfrm>
            <a:prstGeom prst="smileyFace">
              <a:avLst/>
            </a:prstGeom>
            <a:solidFill>
              <a:srgbClr val="FFFF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990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cxnSpLocks/>
          </p:cNvCxnSpPr>
          <p:nvPr/>
        </p:nvCxnSpPr>
        <p:spPr bwMode="auto">
          <a:xfrm>
            <a:off x="622800" y="1556792"/>
            <a:ext cx="1087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itle 4">
            <a:extLst>
              <a:ext uri="{FF2B5EF4-FFF2-40B4-BE49-F238E27FC236}">
                <a16:creationId xmlns:a16="http://schemas.microsoft.com/office/drawing/2014/main" id="{3D06CE0B-FA76-4CC9-93DD-69DBA9F5A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00" y="548680"/>
            <a:ext cx="10862784" cy="719138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Theoretical equatorial Kelvin wave</a:t>
            </a:r>
            <a:br>
              <a:rPr lang="en-GB" dirty="0"/>
            </a:br>
            <a:r>
              <a:rPr lang="en-GB" dirty="0">
                <a:solidFill>
                  <a:srgbClr val="ACA095"/>
                </a:solidFill>
              </a:rPr>
              <a:t>Eastward propagation mechanism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F9A62A7-B176-4DEE-9B81-B1289C732F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00" y="1627200"/>
            <a:ext cx="8859686" cy="51336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8C6A067-6BEA-4DAC-A05E-66F5D21014CF}"/>
              </a:ext>
            </a:extLst>
          </p:cNvPr>
          <p:cNvGrpSpPr/>
          <p:nvPr/>
        </p:nvGrpSpPr>
        <p:grpSpPr>
          <a:xfrm>
            <a:off x="2927648" y="1787987"/>
            <a:ext cx="1872208" cy="2505109"/>
            <a:chOff x="2927648" y="1787987"/>
            <a:chExt cx="1872208" cy="250510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1D8888D-D64F-4F56-BBFF-A48B909118BC}"/>
                </a:ext>
              </a:extLst>
            </p:cNvPr>
            <p:cNvSpPr txBox="1"/>
            <p:nvPr/>
          </p:nvSpPr>
          <p:spPr>
            <a:xfrm>
              <a:off x="2927648" y="1787987"/>
              <a:ext cx="1800792" cy="6463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800" baseline="0" dirty="0">
                  <a:solidFill>
                    <a:srgbClr val="000000"/>
                  </a:solidFill>
                  <a:latin typeface="+mn-lt"/>
                </a:rPr>
                <a:t>Cyclonic vorticity pair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85EEE54-A87A-4794-8CB7-AEF442585DDA}"/>
                </a:ext>
              </a:extLst>
            </p:cNvPr>
            <p:cNvCxnSpPr/>
            <p:nvPr/>
          </p:nvCxnSpPr>
          <p:spPr bwMode="auto">
            <a:xfrm>
              <a:off x="3791744" y="2420888"/>
              <a:ext cx="1008112" cy="792088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8772B76-AAA4-4D86-A16A-2411C009B917}"/>
                </a:ext>
              </a:extLst>
            </p:cNvPr>
            <p:cNvCxnSpPr>
              <a:cxnSpLocks/>
              <a:stCxn id="13" idx="2"/>
            </p:cNvCxnSpPr>
            <p:nvPr/>
          </p:nvCxnSpPr>
          <p:spPr bwMode="auto">
            <a:xfrm>
              <a:off x="3828044" y="2434318"/>
              <a:ext cx="971812" cy="1858778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6673F03-00A3-4E9D-B9DE-6DEDC0AFC0D2}"/>
              </a:ext>
            </a:extLst>
          </p:cNvPr>
          <p:cNvGrpSpPr/>
          <p:nvPr/>
        </p:nvGrpSpPr>
        <p:grpSpPr>
          <a:xfrm>
            <a:off x="3863752" y="3140968"/>
            <a:ext cx="2880320" cy="2135998"/>
            <a:chOff x="3863752" y="3140968"/>
            <a:chExt cx="2880320" cy="213599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4FB194-E9E6-4FF2-B3A2-302CDA16815C}"/>
                </a:ext>
              </a:extLst>
            </p:cNvPr>
            <p:cNvSpPr txBox="1"/>
            <p:nvPr/>
          </p:nvSpPr>
          <p:spPr>
            <a:xfrm>
              <a:off x="3863752" y="4907634"/>
              <a:ext cx="2880320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800" baseline="0" dirty="0">
                  <a:solidFill>
                    <a:srgbClr val="000000"/>
                  </a:solidFill>
                  <a:latin typeface="+mn-lt"/>
                </a:rPr>
                <a:t>Vortex stretching (–</a:t>
              </a:r>
              <a:r>
                <a:rPr lang="en-GB" sz="1800" baseline="0" dirty="0" err="1">
                  <a:solidFill>
                    <a:srgbClr val="000000"/>
                  </a:solidFill>
                  <a:latin typeface="+mn-lt"/>
                </a:rPr>
                <a:t>fD</a:t>
              </a:r>
              <a:r>
                <a:rPr lang="en-GB" sz="1800" baseline="0" dirty="0">
                  <a:solidFill>
                    <a:srgbClr val="000000"/>
                  </a:solidFill>
                  <a:latin typeface="+mn-lt"/>
                </a:rPr>
                <a:t>)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70B9ED9-1B79-439F-A37D-20AE34073BCA}"/>
                </a:ext>
              </a:extLst>
            </p:cNvPr>
            <p:cNvCxnSpPr>
              <a:cxnSpLocks/>
              <a:stCxn id="17" idx="0"/>
            </p:cNvCxnSpPr>
            <p:nvPr/>
          </p:nvCxnSpPr>
          <p:spPr bwMode="auto">
            <a:xfrm flipV="1">
              <a:off x="5303912" y="3140968"/>
              <a:ext cx="720080" cy="1766666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7495EBA-8065-489C-9E44-792DD261F7AF}"/>
                </a:ext>
              </a:extLst>
            </p:cNvPr>
            <p:cNvCxnSpPr/>
            <p:nvPr/>
          </p:nvCxnSpPr>
          <p:spPr bwMode="auto">
            <a:xfrm flipV="1">
              <a:off x="5303912" y="4306526"/>
              <a:ext cx="720080" cy="562634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3291D84-495C-3D31-4C5A-B4182D3276EB}"/>
              </a:ext>
            </a:extLst>
          </p:cNvPr>
          <p:cNvGrpSpPr/>
          <p:nvPr/>
        </p:nvGrpSpPr>
        <p:grpSpPr>
          <a:xfrm>
            <a:off x="9408368" y="143794"/>
            <a:ext cx="2664296" cy="1224136"/>
            <a:chOff x="8668962" y="143794"/>
            <a:chExt cx="2827638" cy="1224136"/>
          </a:xfrm>
        </p:grpSpPr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1D70A20F-359A-2376-4D45-99342959C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8962" y="143794"/>
              <a:ext cx="2827638" cy="1224136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chemeClr val="tx1"/>
                </a:buClr>
              </a:pPr>
              <a:endParaRPr lang="en-US" sz="1800" baseline="0" dirty="0">
                <a:solidFill>
                  <a:srgbClr val="ACA095"/>
                </a:solidFill>
                <a:latin typeface="Arial" charset="0"/>
              </a:endParaRPr>
            </a:p>
            <a:p>
              <a:pPr algn="ctr" eaLnBrk="1" hangingPunct="1">
                <a:lnSpc>
                  <a:spcPct val="70000"/>
                </a:lnSpc>
                <a:spcBef>
                  <a:spcPct val="20000"/>
                </a:spcBef>
                <a:buClr>
                  <a:schemeClr val="tx1"/>
                </a:buClr>
              </a:pPr>
              <a:r>
                <a:rPr lang="en-US" sz="1800" b="1" baseline="0" dirty="0">
                  <a:solidFill>
                    <a:srgbClr val="000000"/>
                  </a:solidFill>
                  <a:latin typeface="Arial" charset="0"/>
                </a:rPr>
                <a:t>Space for Zoom video!</a:t>
              </a:r>
            </a:p>
            <a:p>
              <a:pPr algn="ctr" eaLnBrk="1" hangingPunct="1">
                <a:lnSpc>
                  <a:spcPct val="70000"/>
                </a:lnSpc>
                <a:spcBef>
                  <a:spcPct val="20000"/>
                </a:spcBef>
                <a:buClr>
                  <a:schemeClr val="tx1"/>
                </a:buClr>
              </a:pPr>
              <a:endParaRPr lang="en-US" sz="1800" baseline="0" dirty="0">
                <a:solidFill>
                  <a:srgbClr val="ACA095"/>
                </a:solidFill>
                <a:latin typeface="Arial" charset="0"/>
              </a:endParaRPr>
            </a:p>
          </p:txBody>
        </p:sp>
        <p:sp>
          <p:nvSpPr>
            <p:cNvPr id="22" name="Smiley Face 21">
              <a:extLst>
                <a:ext uri="{FF2B5EF4-FFF2-40B4-BE49-F238E27FC236}">
                  <a16:creationId xmlns:a16="http://schemas.microsoft.com/office/drawing/2014/main" id="{1F3237C3-D9F5-11F7-95C2-4B04DFB127A1}"/>
                </a:ext>
              </a:extLst>
            </p:cNvPr>
            <p:cNvSpPr/>
            <p:nvPr/>
          </p:nvSpPr>
          <p:spPr bwMode="auto">
            <a:xfrm>
              <a:off x="9650733" y="620688"/>
              <a:ext cx="864096" cy="720080"/>
            </a:xfrm>
            <a:prstGeom prst="smileyFace">
              <a:avLst/>
            </a:prstGeom>
            <a:solidFill>
              <a:srgbClr val="FFFF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833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3D06CE0B-FA76-4CC9-93DD-69DBA9F5A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00" y="548680"/>
            <a:ext cx="10862784" cy="719138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CCKW vorticity source terms</a:t>
            </a:r>
            <a:br>
              <a:rPr lang="en-GB" dirty="0"/>
            </a:br>
            <a:r>
              <a:rPr lang="en-GB" dirty="0">
                <a:solidFill>
                  <a:srgbClr val="ACA095"/>
                </a:solidFill>
              </a:rPr>
              <a:t>Lower troposphere 850 </a:t>
            </a:r>
            <a:r>
              <a:rPr lang="en-GB" dirty="0" err="1">
                <a:solidFill>
                  <a:srgbClr val="ACA095"/>
                </a:solidFill>
              </a:rPr>
              <a:t>hPa</a:t>
            </a:r>
            <a:endParaRPr lang="en-GB" dirty="0">
              <a:solidFill>
                <a:srgbClr val="ACA095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36CB3F7-9CEB-46E1-B3DC-80DBEA0FFCBB}"/>
              </a:ext>
            </a:extLst>
          </p:cNvPr>
          <p:cNvSpPr txBox="1">
            <a:spLocks noChangeArrowheads="1"/>
          </p:cNvSpPr>
          <p:nvPr/>
        </p:nvSpPr>
        <p:spPr>
          <a:xfrm>
            <a:off x="624600" y="1484784"/>
            <a:ext cx="5039352" cy="5040560"/>
          </a:xfrm>
          <a:prstGeom prst="rect">
            <a:avLst/>
          </a:prstGeom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/>
              </a:defRPr>
            </a:lvl1pPr>
            <a:lvl2pPr>
              <a:defRPr sz="2400" baseline="-250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/>
              </a:defRPr>
            </a:lvl9pPr>
          </a:lstStyle>
          <a:p>
            <a:pPr marL="285750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baseline="0" dirty="0">
                <a:solidFill>
                  <a:srgbClr val="000000"/>
                </a:solidFill>
                <a:latin typeface="Arial" charset="0"/>
              </a:rPr>
              <a:t>Calculate composite maps (ERA-Interim) of each source term in vorticity equation</a:t>
            </a:r>
          </a:p>
          <a:p>
            <a:pPr marL="285750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baseline="0" dirty="0">
                <a:solidFill>
                  <a:srgbClr val="000000"/>
                </a:solidFill>
                <a:latin typeface="Arial" charset="0"/>
              </a:rPr>
              <a:t>If observed CCKW propagation mechanism is same as theoretical Kelvin wave then only the –</a:t>
            </a:r>
            <a:r>
              <a:rPr lang="en-US" sz="1800" baseline="0" dirty="0" err="1">
                <a:solidFill>
                  <a:srgbClr val="000000"/>
                </a:solidFill>
                <a:latin typeface="Arial" charset="0"/>
              </a:rPr>
              <a:t>fD</a:t>
            </a:r>
            <a:r>
              <a:rPr lang="en-US" sz="1800" baseline="0" dirty="0">
                <a:solidFill>
                  <a:srgbClr val="000000"/>
                </a:solidFill>
                <a:latin typeface="Arial" charset="0"/>
              </a:rPr>
              <a:t> term would be non-zero!</a:t>
            </a:r>
            <a:endParaRPr lang="en-US" sz="1800" baseline="0" dirty="0">
              <a:solidFill>
                <a:srgbClr val="ACA095"/>
              </a:solidFill>
              <a:latin typeface="Arial" charset="0"/>
            </a:endParaRPr>
          </a:p>
          <a:p>
            <a:pPr marL="285750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800" baseline="0" dirty="0">
                <a:solidFill>
                  <a:srgbClr val="000000"/>
                </a:solidFill>
                <a:latin typeface="Arial" charset="0"/>
              </a:rPr>
              <a:t>Evaluate phasing between each source term and vorticity anomaly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663B08-2421-45A5-BF36-9C1F1526BF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342" y="0"/>
            <a:ext cx="631433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C5BAA06-953A-C7B4-60B5-0AFC8FE4BF0D}"/>
              </a:ext>
            </a:extLst>
          </p:cNvPr>
          <p:cNvSpPr/>
          <p:nvPr/>
        </p:nvSpPr>
        <p:spPr bwMode="auto">
          <a:xfrm>
            <a:off x="5523542" y="2816932"/>
            <a:ext cx="4032448" cy="2088232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4A75305-C245-B96E-514E-BF4D04255766}"/>
              </a:ext>
            </a:extLst>
          </p:cNvPr>
          <p:cNvGrpSpPr/>
          <p:nvPr/>
        </p:nvGrpSpPr>
        <p:grpSpPr>
          <a:xfrm>
            <a:off x="9408368" y="143794"/>
            <a:ext cx="2664296" cy="1224136"/>
            <a:chOff x="8668962" y="143794"/>
            <a:chExt cx="2827638" cy="1224136"/>
          </a:xfrm>
        </p:grpSpPr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09D73619-D98D-80B8-D796-EB0CA30DB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8962" y="143794"/>
              <a:ext cx="2827638" cy="1224136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chemeClr val="tx1"/>
                </a:buClr>
              </a:pPr>
              <a:endParaRPr lang="en-US" sz="1800" baseline="0" dirty="0">
                <a:solidFill>
                  <a:srgbClr val="ACA095"/>
                </a:solidFill>
                <a:latin typeface="Arial" charset="0"/>
              </a:endParaRPr>
            </a:p>
            <a:p>
              <a:pPr algn="ctr" eaLnBrk="1" hangingPunct="1">
                <a:lnSpc>
                  <a:spcPct val="70000"/>
                </a:lnSpc>
                <a:spcBef>
                  <a:spcPct val="20000"/>
                </a:spcBef>
                <a:buClr>
                  <a:schemeClr val="tx1"/>
                </a:buClr>
              </a:pPr>
              <a:r>
                <a:rPr lang="en-US" sz="1800" b="1" baseline="0" dirty="0">
                  <a:solidFill>
                    <a:srgbClr val="000000"/>
                  </a:solidFill>
                  <a:latin typeface="Arial" charset="0"/>
                </a:rPr>
                <a:t>Space for Zoom video!</a:t>
              </a:r>
            </a:p>
            <a:p>
              <a:pPr algn="ctr" eaLnBrk="1" hangingPunct="1">
                <a:lnSpc>
                  <a:spcPct val="70000"/>
                </a:lnSpc>
                <a:spcBef>
                  <a:spcPct val="20000"/>
                </a:spcBef>
                <a:buClr>
                  <a:schemeClr val="tx1"/>
                </a:buClr>
              </a:pPr>
              <a:endParaRPr lang="en-US" sz="1800" baseline="0" dirty="0">
                <a:solidFill>
                  <a:srgbClr val="ACA095"/>
                </a:solidFill>
                <a:latin typeface="Arial" charset="0"/>
              </a:endParaRPr>
            </a:p>
          </p:txBody>
        </p:sp>
        <p:sp>
          <p:nvSpPr>
            <p:cNvPr id="11" name="Smiley Face 10">
              <a:extLst>
                <a:ext uri="{FF2B5EF4-FFF2-40B4-BE49-F238E27FC236}">
                  <a16:creationId xmlns:a16="http://schemas.microsoft.com/office/drawing/2014/main" id="{823653C0-DCD4-B82B-16DD-509485B9985B}"/>
                </a:ext>
              </a:extLst>
            </p:cNvPr>
            <p:cNvSpPr/>
            <p:nvPr/>
          </p:nvSpPr>
          <p:spPr bwMode="auto">
            <a:xfrm>
              <a:off x="9650733" y="620688"/>
              <a:ext cx="864096" cy="720080"/>
            </a:xfrm>
            <a:prstGeom prst="smileyFace">
              <a:avLst/>
            </a:prstGeom>
            <a:solidFill>
              <a:srgbClr val="FFFF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344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cxnSpLocks/>
          </p:cNvCxnSpPr>
          <p:nvPr/>
        </p:nvCxnSpPr>
        <p:spPr bwMode="auto">
          <a:xfrm>
            <a:off x="622800" y="1556792"/>
            <a:ext cx="1087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itle 4">
            <a:extLst>
              <a:ext uri="{FF2B5EF4-FFF2-40B4-BE49-F238E27FC236}">
                <a16:creationId xmlns:a16="http://schemas.microsoft.com/office/drawing/2014/main" id="{3D06CE0B-FA76-4CC9-93DD-69DBA9F5A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00" y="548680"/>
            <a:ext cx="10862784" cy="719138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CCKW vorticity source terms</a:t>
            </a:r>
            <a:br>
              <a:rPr lang="en-GB" dirty="0"/>
            </a:br>
            <a:r>
              <a:rPr lang="en-GB" dirty="0">
                <a:solidFill>
                  <a:srgbClr val="ACA095"/>
                </a:solidFill>
              </a:rPr>
              <a:t>Propagation – growth polar diagram</a:t>
            </a:r>
          </a:p>
        </p:txBody>
      </p:sp>
      <p:pic>
        <p:nvPicPr>
          <p:cNvPr id="12" name="Picture 11" descr="Chart, radar chart&#10;&#10;Description automatically generated">
            <a:extLst>
              <a:ext uri="{FF2B5EF4-FFF2-40B4-BE49-F238E27FC236}">
                <a16:creationId xmlns:a16="http://schemas.microsoft.com/office/drawing/2014/main" id="{340E92D4-1576-4E69-993B-0A2CEEA7F8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872" y="1628800"/>
            <a:ext cx="5137728" cy="5050402"/>
          </a:xfrm>
          <a:prstGeom prst="rect">
            <a:avLst/>
          </a:prstGeom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C9A67C20-E521-481B-A993-FC0F2D2828C6}"/>
              </a:ext>
            </a:extLst>
          </p:cNvPr>
          <p:cNvSpPr txBox="1">
            <a:spLocks noChangeArrowheads="1"/>
          </p:cNvSpPr>
          <p:nvPr/>
        </p:nvSpPr>
        <p:spPr>
          <a:xfrm>
            <a:off x="624600" y="1628799"/>
            <a:ext cx="5327384" cy="4824535"/>
          </a:xfrm>
          <a:prstGeom prst="rect">
            <a:avLst/>
          </a:prstGeom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/>
              </a:defRPr>
            </a:lvl1pPr>
            <a:lvl2pPr>
              <a:defRPr sz="2400" baseline="-250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/>
              </a:defRPr>
            </a:lvl9pPr>
          </a:lstStyle>
          <a:p>
            <a:pPr marL="285750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ACA095"/>
                </a:solidFill>
                <a:latin typeface="Arial" charset="0"/>
              </a:rPr>
              <a:t>Eastward propagation of CCKW due to: 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ACA095"/>
                </a:solidFill>
                <a:latin typeface="Arial" charset="0"/>
              </a:rPr>
              <a:t>Vortex stretching –</a:t>
            </a:r>
            <a:r>
              <a:rPr lang="en-US" sz="1600" baseline="0" dirty="0" err="1">
                <a:solidFill>
                  <a:srgbClr val="ACA095"/>
                </a:solidFill>
                <a:latin typeface="Arial" charset="0"/>
              </a:rPr>
              <a:t>fD</a:t>
            </a:r>
            <a:endParaRPr lang="en-US" sz="1600" baseline="0" dirty="0">
              <a:solidFill>
                <a:srgbClr val="ACA095"/>
              </a:solidFill>
              <a:latin typeface="Arial" charset="0"/>
            </a:endParaRPr>
          </a:p>
          <a:p>
            <a:pPr marL="1428750" lvl="2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ACA095"/>
                </a:solidFill>
                <a:latin typeface="Arial" charset="0"/>
              </a:rPr>
              <a:t>as in theoretical EKW.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ACA095"/>
                </a:solidFill>
                <a:latin typeface="Arial" charset="0"/>
              </a:rPr>
              <a:t>Zonal advection</a:t>
            </a:r>
          </a:p>
          <a:p>
            <a:pPr marL="1428750" lvl="2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ACA095"/>
                </a:solidFill>
                <a:latin typeface="Arial" charset="0"/>
              </a:rPr>
              <a:t>from background and wave u wind</a:t>
            </a:r>
          </a:p>
          <a:p>
            <a:pPr marL="285750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ACA095"/>
                </a:solidFill>
                <a:latin typeface="Arial" charset="0"/>
              </a:rPr>
              <a:t>Growth of CCKW due to: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ACA095"/>
                </a:solidFill>
                <a:latin typeface="Arial" charset="0"/>
              </a:rPr>
              <a:t>Vortex stretching –</a:t>
            </a:r>
            <a:r>
              <a:rPr lang="en-US" sz="1600" baseline="0" dirty="0" err="1">
                <a:solidFill>
                  <a:srgbClr val="ACA095"/>
                </a:solidFill>
                <a:latin typeface="Symbol" panose="05050102010706020507" pitchFamily="18" charset="2"/>
              </a:rPr>
              <a:t>z</a:t>
            </a:r>
            <a:r>
              <a:rPr lang="en-US" sz="1600" baseline="0" dirty="0" err="1">
                <a:solidFill>
                  <a:srgbClr val="ACA095"/>
                </a:solidFill>
                <a:latin typeface="Arial" charset="0"/>
              </a:rPr>
              <a:t>D</a:t>
            </a:r>
            <a:endParaRPr lang="en-US" sz="1600" baseline="0" dirty="0">
              <a:solidFill>
                <a:srgbClr val="ACA095"/>
              </a:solidFill>
              <a:latin typeface="Arial" charset="0"/>
            </a:endParaRPr>
          </a:p>
          <a:p>
            <a:pPr marL="1428750" lvl="2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ACA095"/>
                </a:solidFill>
                <a:latin typeface="Arial" charset="0"/>
              </a:rPr>
              <a:t>Due to exact phasing between vorticity and divergence from u wind structure</a:t>
            </a:r>
            <a:endParaRPr lang="en-US" sz="1600" baseline="0" dirty="0">
              <a:solidFill>
                <a:srgbClr val="ACA095"/>
              </a:solidFill>
              <a:latin typeface="Arial" charset="0"/>
              <a:sym typeface="Wingdings" panose="05000000000000000000" pitchFamily="2" charset="2"/>
            </a:endParaRPr>
          </a:p>
          <a:p>
            <a:pPr marL="285750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ACA095"/>
                </a:solidFill>
                <a:latin typeface="Arial" charset="0"/>
                <a:sym typeface="Wingdings" panose="05000000000000000000" pitchFamily="2" charset="2"/>
              </a:rPr>
              <a:t>Countered by (decay):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ACA095"/>
                </a:solidFill>
                <a:latin typeface="Arial" charset="0"/>
                <a:sym typeface="Wingdings" panose="05000000000000000000" pitchFamily="2" charset="2"/>
              </a:rPr>
              <a:t>Zonal advection –u </a:t>
            </a:r>
            <a:r>
              <a:rPr lang="en-US" sz="1600" baseline="0" dirty="0" err="1">
                <a:solidFill>
                  <a:srgbClr val="ACA095"/>
                </a:solidFill>
                <a:latin typeface="Arial" charset="0"/>
                <a:sym typeface="Wingdings" panose="05000000000000000000" pitchFamily="2" charset="2"/>
              </a:rPr>
              <a:t>d</a:t>
            </a:r>
            <a:r>
              <a:rPr lang="en-US" sz="1600" baseline="0" dirty="0" err="1">
                <a:solidFill>
                  <a:srgbClr val="ACA095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z</a:t>
            </a:r>
            <a:r>
              <a:rPr lang="en-US" sz="1600" baseline="0" dirty="0">
                <a:solidFill>
                  <a:srgbClr val="ACA095"/>
                </a:solidFill>
                <a:latin typeface="Arial" charset="0"/>
                <a:sym typeface="Wingdings" panose="05000000000000000000" pitchFamily="2" charset="2"/>
              </a:rPr>
              <a:t>/dx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ACA095"/>
                </a:solidFill>
                <a:latin typeface="Arial" charset="0"/>
                <a:sym typeface="Wingdings" panose="05000000000000000000" pitchFamily="2" charset="2"/>
              </a:rPr>
              <a:t>Meridional advection –v </a:t>
            </a:r>
            <a:r>
              <a:rPr lang="en-US" sz="1600" baseline="0" dirty="0" err="1">
                <a:solidFill>
                  <a:srgbClr val="ACA095"/>
                </a:solidFill>
                <a:latin typeface="Arial" charset="0"/>
                <a:sym typeface="Wingdings" panose="05000000000000000000" pitchFamily="2" charset="2"/>
              </a:rPr>
              <a:t>d</a:t>
            </a:r>
            <a:r>
              <a:rPr lang="en-US" sz="1600" baseline="0" dirty="0" err="1">
                <a:solidFill>
                  <a:srgbClr val="ACA095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z</a:t>
            </a:r>
            <a:r>
              <a:rPr lang="en-US" sz="1600" baseline="0" dirty="0">
                <a:solidFill>
                  <a:srgbClr val="ACA095"/>
                </a:solidFill>
                <a:latin typeface="Arial" charset="0"/>
                <a:sym typeface="Wingdings" panose="05000000000000000000" pitchFamily="2" charset="2"/>
              </a:rPr>
              <a:t>/</a:t>
            </a:r>
            <a:r>
              <a:rPr lang="en-US" sz="1600" baseline="0" dirty="0" err="1">
                <a:solidFill>
                  <a:srgbClr val="ACA095"/>
                </a:solidFill>
                <a:latin typeface="Arial" charset="0"/>
                <a:sym typeface="Wingdings" panose="05000000000000000000" pitchFamily="2" charset="2"/>
              </a:rPr>
              <a:t>dy</a:t>
            </a:r>
            <a:endParaRPr lang="en-US" sz="1600" baseline="0" dirty="0">
              <a:solidFill>
                <a:srgbClr val="ACA095"/>
              </a:solidFill>
              <a:latin typeface="Arial" charset="0"/>
              <a:sym typeface="Wingdings" panose="05000000000000000000" pitchFamily="2" charset="2"/>
            </a:endParaRPr>
          </a:p>
          <a:p>
            <a:pPr marL="285750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ACA095"/>
                </a:solidFill>
                <a:latin typeface="Arial" charset="0"/>
                <a:sym typeface="Wingdings" panose="05000000000000000000" pitchFamily="2" charset="2"/>
              </a:rPr>
              <a:t>Total source S gives eastward propagation and slight growth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F27DD66-7821-3AF0-5E09-DDA9DE166357}"/>
              </a:ext>
            </a:extLst>
          </p:cNvPr>
          <p:cNvGrpSpPr/>
          <p:nvPr/>
        </p:nvGrpSpPr>
        <p:grpSpPr>
          <a:xfrm>
            <a:off x="9408368" y="143794"/>
            <a:ext cx="2664296" cy="1224136"/>
            <a:chOff x="8668962" y="143794"/>
            <a:chExt cx="2827638" cy="1224136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EF3C87B1-3E90-3F68-A415-C0894DBC7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8962" y="143794"/>
              <a:ext cx="2827638" cy="1224136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chemeClr val="tx1"/>
                </a:buClr>
              </a:pPr>
              <a:endParaRPr lang="en-US" sz="1800" baseline="0" dirty="0">
                <a:solidFill>
                  <a:srgbClr val="ACA095"/>
                </a:solidFill>
                <a:latin typeface="Arial" charset="0"/>
              </a:endParaRPr>
            </a:p>
            <a:p>
              <a:pPr algn="ctr" eaLnBrk="1" hangingPunct="1">
                <a:lnSpc>
                  <a:spcPct val="70000"/>
                </a:lnSpc>
                <a:spcBef>
                  <a:spcPct val="20000"/>
                </a:spcBef>
                <a:buClr>
                  <a:schemeClr val="tx1"/>
                </a:buClr>
              </a:pPr>
              <a:r>
                <a:rPr lang="en-US" sz="1800" b="1" baseline="0" dirty="0">
                  <a:solidFill>
                    <a:srgbClr val="000000"/>
                  </a:solidFill>
                  <a:latin typeface="Arial" charset="0"/>
                </a:rPr>
                <a:t>Space for Zoom video!</a:t>
              </a:r>
            </a:p>
            <a:p>
              <a:pPr algn="ctr" eaLnBrk="1" hangingPunct="1">
                <a:lnSpc>
                  <a:spcPct val="70000"/>
                </a:lnSpc>
                <a:spcBef>
                  <a:spcPct val="20000"/>
                </a:spcBef>
                <a:buClr>
                  <a:schemeClr val="tx1"/>
                </a:buClr>
              </a:pPr>
              <a:endParaRPr lang="en-US" sz="1800" baseline="0" dirty="0">
                <a:solidFill>
                  <a:srgbClr val="ACA095"/>
                </a:solidFill>
                <a:latin typeface="Arial" charset="0"/>
              </a:endParaRPr>
            </a:p>
          </p:txBody>
        </p:sp>
        <p:sp>
          <p:nvSpPr>
            <p:cNvPr id="17" name="Smiley Face 16">
              <a:extLst>
                <a:ext uri="{FF2B5EF4-FFF2-40B4-BE49-F238E27FC236}">
                  <a16:creationId xmlns:a16="http://schemas.microsoft.com/office/drawing/2014/main" id="{67326EAE-5B4F-15C6-BE80-FB5772504A21}"/>
                </a:ext>
              </a:extLst>
            </p:cNvPr>
            <p:cNvSpPr/>
            <p:nvPr/>
          </p:nvSpPr>
          <p:spPr bwMode="auto">
            <a:xfrm>
              <a:off x="9650733" y="620688"/>
              <a:ext cx="864096" cy="720080"/>
            </a:xfrm>
            <a:prstGeom prst="smileyFace">
              <a:avLst/>
            </a:prstGeom>
            <a:solidFill>
              <a:srgbClr val="FFFF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6986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cxnSpLocks/>
          </p:cNvCxnSpPr>
          <p:nvPr/>
        </p:nvCxnSpPr>
        <p:spPr bwMode="auto">
          <a:xfrm>
            <a:off x="622800" y="1556792"/>
            <a:ext cx="1087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itle 4">
            <a:extLst>
              <a:ext uri="{FF2B5EF4-FFF2-40B4-BE49-F238E27FC236}">
                <a16:creationId xmlns:a16="http://schemas.microsoft.com/office/drawing/2014/main" id="{3D06CE0B-FA76-4CC9-93DD-69DBA9F5A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00" y="548680"/>
            <a:ext cx="10862784" cy="719138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CCKW vorticity source terms</a:t>
            </a:r>
            <a:br>
              <a:rPr lang="en-GB" dirty="0"/>
            </a:br>
            <a:r>
              <a:rPr lang="en-GB" dirty="0">
                <a:solidFill>
                  <a:srgbClr val="ACA095"/>
                </a:solidFill>
              </a:rPr>
              <a:t>Propagation – growth polar diagram</a:t>
            </a:r>
          </a:p>
        </p:txBody>
      </p:sp>
      <p:pic>
        <p:nvPicPr>
          <p:cNvPr id="12" name="Picture 11" descr="Chart, radar chart&#10;&#10;Description automatically generated">
            <a:extLst>
              <a:ext uri="{FF2B5EF4-FFF2-40B4-BE49-F238E27FC236}">
                <a16:creationId xmlns:a16="http://schemas.microsoft.com/office/drawing/2014/main" id="{340E92D4-1576-4E69-993B-0A2CEEA7F8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872" y="1628800"/>
            <a:ext cx="5137728" cy="5050402"/>
          </a:xfrm>
          <a:prstGeom prst="rect">
            <a:avLst/>
          </a:prstGeom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C9A67C20-E521-481B-A993-FC0F2D2828C6}"/>
              </a:ext>
            </a:extLst>
          </p:cNvPr>
          <p:cNvSpPr txBox="1">
            <a:spLocks noChangeArrowheads="1"/>
          </p:cNvSpPr>
          <p:nvPr/>
        </p:nvSpPr>
        <p:spPr>
          <a:xfrm>
            <a:off x="624600" y="1628799"/>
            <a:ext cx="5327384" cy="4824535"/>
          </a:xfrm>
          <a:prstGeom prst="rect">
            <a:avLst/>
          </a:prstGeom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/>
              </a:defRPr>
            </a:lvl1pPr>
            <a:lvl2pPr>
              <a:defRPr sz="2400" baseline="-250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/>
              </a:defRPr>
            </a:lvl9pPr>
          </a:lstStyle>
          <a:p>
            <a:pPr marL="285750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000000"/>
                </a:solidFill>
                <a:latin typeface="Arial" charset="0"/>
              </a:rPr>
              <a:t>Eastward propagation of CCKW due to: 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000000"/>
                </a:solidFill>
                <a:latin typeface="Arial" charset="0"/>
              </a:rPr>
              <a:t>Vortex stretching –</a:t>
            </a:r>
            <a:r>
              <a:rPr lang="en-US" sz="1600" baseline="0" dirty="0" err="1">
                <a:solidFill>
                  <a:srgbClr val="000000"/>
                </a:solidFill>
                <a:latin typeface="Arial" charset="0"/>
              </a:rPr>
              <a:t>fD</a:t>
            </a:r>
            <a:endParaRPr lang="en-US" sz="1600" baseline="0" dirty="0">
              <a:solidFill>
                <a:srgbClr val="000000"/>
              </a:solidFill>
              <a:latin typeface="Arial" charset="0"/>
            </a:endParaRPr>
          </a:p>
          <a:p>
            <a:pPr marL="1428750" lvl="2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000000"/>
                </a:solidFill>
                <a:latin typeface="Arial" charset="0"/>
              </a:rPr>
              <a:t>as in theoretical Kelvin wave.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ACA095"/>
                </a:solidFill>
                <a:latin typeface="Arial" charset="0"/>
              </a:rPr>
              <a:t>Zonal advection</a:t>
            </a:r>
          </a:p>
          <a:p>
            <a:pPr marL="1428750" lvl="2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ACA095"/>
                </a:solidFill>
                <a:latin typeface="Arial" charset="0"/>
              </a:rPr>
              <a:t>from background and wave u wind</a:t>
            </a:r>
          </a:p>
          <a:p>
            <a:pPr marL="285750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ACA095"/>
                </a:solidFill>
                <a:latin typeface="Arial" charset="0"/>
              </a:rPr>
              <a:t>Growth of CCKW due to: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ACA095"/>
                </a:solidFill>
                <a:latin typeface="Arial" charset="0"/>
              </a:rPr>
              <a:t>Vortex stretching –</a:t>
            </a:r>
            <a:r>
              <a:rPr lang="en-US" sz="1600" baseline="0" dirty="0" err="1">
                <a:solidFill>
                  <a:srgbClr val="ACA095"/>
                </a:solidFill>
                <a:latin typeface="Symbol" panose="05050102010706020507" pitchFamily="18" charset="2"/>
              </a:rPr>
              <a:t>z</a:t>
            </a:r>
            <a:r>
              <a:rPr lang="en-US" sz="1600" baseline="0" dirty="0" err="1">
                <a:solidFill>
                  <a:srgbClr val="ACA095"/>
                </a:solidFill>
                <a:latin typeface="Arial" charset="0"/>
              </a:rPr>
              <a:t>D</a:t>
            </a:r>
            <a:endParaRPr lang="en-US" sz="1600" baseline="0" dirty="0">
              <a:solidFill>
                <a:srgbClr val="ACA095"/>
              </a:solidFill>
              <a:latin typeface="Arial" charset="0"/>
            </a:endParaRPr>
          </a:p>
          <a:p>
            <a:pPr marL="1428750" lvl="2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ACA095"/>
                </a:solidFill>
                <a:latin typeface="Arial" charset="0"/>
              </a:rPr>
              <a:t>Due to exact phasing between vorticity and divergence from u wind structure</a:t>
            </a:r>
            <a:endParaRPr lang="en-US" sz="1600" baseline="0" dirty="0">
              <a:solidFill>
                <a:srgbClr val="ACA095"/>
              </a:solidFill>
              <a:latin typeface="Arial" charset="0"/>
              <a:sym typeface="Wingdings" panose="05000000000000000000" pitchFamily="2" charset="2"/>
            </a:endParaRPr>
          </a:p>
          <a:p>
            <a:pPr marL="285750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ACA095"/>
                </a:solidFill>
                <a:latin typeface="Arial" charset="0"/>
                <a:sym typeface="Wingdings" panose="05000000000000000000" pitchFamily="2" charset="2"/>
              </a:rPr>
              <a:t>Countered by (decay):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ACA095"/>
                </a:solidFill>
                <a:latin typeface="Arial" charset="0"/>
                <a:sym typeface="Wingdings" panose="05000000000000000000" pitchFamily="2" charset="2"/>
              </a:rPr>
              <a:t>Zonal advection –u </a:t>
            </a:r>
            <a:r>
              <a:rPr lang="en-US" sz="1600" baseline="0" dirty="0" err="1">
                <a:solidFill>
                  <a:srgbClr val="ACA095"/>
                </a:solidFill>
                <a:latin typeface="Arial" charset="0"/>
                <a:sym typeface="Wingdings" panose="05000000000000000000" pitchFamily="2" charset="2"/>
              </a:rPr>
              <a:t>d</a:t>
            </a:r>
            <a:r>
              <a:rPr lang="en-US" sz="1600" baseline="0" dirty="0" err="1">
                <a:solidFill>
                  <a:srgbClr val="ACA095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z</a:t>
            </a:r>
            <a:r>
              <a:rPr lang="en-US" sz="1600" baseline="0" dirty="0">
                <a:solidFill>
                  <a:srgbClr val="ACA095"/>
                </a:solidFill>
                <a:latin typeface="Arial" charset="0"/>
                <a:sym typeface="Wingdings" panose="05000000000000000000" pitchFamily="2" charset="2"/>
              </a:rPr>
              <a:t>/dx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ACA095"/>
                </a:solidFill>
                <a:latin typeface="Arial" charset="0"/>
                <a:sym typeface="Wingdings" panose="05000000000000000000" pitchFamily="2" charset="2"/>
              </a:rPr>
              <a:t>Meridional advection –v </a:t>
            </a:r>
            <a:r>
              <a:rPr lang="en-US" sz="1600" baseline="0" dirty="0" err="1">
                <a:solidFill>
                  <a:srgbClr val="ACA095"/>
                </a:solidFill>
                <a:latin typeface="Arial" charset="0"/>
                <a:sym typeface="Wingdings" panose="05000000000000000000" pitchFamily="2" charset="2"/>
              </a:rPr>
              <a:t>d</a:t>
            </a:r>
            <a:r>
              <a:rPr lang="en-US" sz="1600" baseline="0" dirty="0" err="1">
                <a:solidFill>
                  <a:srgbClr val="ACA095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z</a:t>
            </a:r>
            <a:r>
              <a:rPr lang="en-US" sz="1600" baseline="0" dirty="0">
                <a:solidFill>
                  <a:srgbClr val="ACA095"/>
                </a:solidFill>
                <a:latin typeface="Arial" charset="0"/>
                <a:sym typeface="Wingdings" panose="05000000000000000000" pitchFamily="2" charset="2"/>
              </a:rPr>
              <a:t>/</a:t>
            </a:r>
            <a:r>
              <a:rPr lang="en-US" sz="1600" baseline="0" dirty="0" err="1">
                <a:solidFill>
                  <a:srgbClr val="ACA095"/>
                </a:solidFill>
                <a:latin typeface="Arial" charset="0"/>
                <a:sym typeface="Wingdings" panose="05000000000000000000" pitchFamily="2" charset="2"/>
              </a:rPr>
              <a:t>dy</a:t>
            </a:r>
            <a:endParaRPr lang="en-US" sz="1600" baseline="0" dirty="0">
              <a:solidFill>
                <a:srgbClr val="ACA095"/>
              </a:solidFill>
              <a:latin typeface="Arial" charset="0"/>
              <a:sym typeface="Wingdings" panose="05000000000000000000" pitchFamily="2" charset="2"/>
            </a:endParaRPr>
          </a:p>
          <a:p>
            <a:pPr marL="285750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ACA095"/>
                </a:solidFill>
                <a:latin typeface="Arial" charset="0"/>
                <a:sym typeface="Wingdings" panose="05000000000000000000" pitchFamily="2" charset="2"/>
              </a:rPr>
              <a:t>Total source S gives eastward propagation and slight growth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30ACE3E-1F5B-B52D-6B2B-E1A47BCFFEAE}"/>
              </a:ext>
            </a:extLst>
          </p:cNvPr>
          <p:cNvCxnSpPr>
            <a:cxnSpLocks/>
          </p:cNvCxnSpPr>
          <p:nvPr/>
        </p:nvCxnSpPr>
        <p:spPr bwMode="auto">
          <a:xfrm>
            <a:off x="3575720" y="2060848"/>
            <a:ext cx="5976664" cy="158417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F27DD66-7821-3AF0-5E09-DDA9DE166357}"/>
              </a:ext>
            </a:extLst>
          </p:cNvPr>
          <p:cNvGrpSpPr/>
          <p:nvPr/>
        </p:nvGrpSpPr>
        <p:grpSpPr>
          <a:xfrm>
            <a:off x="9408368" y="143794"/>
            <a:ext cx="2664296" cy="1224136"/>
            <a:chOff x="8668962" y="143794"/>
            <a:chExt cx="2827638" cy="1224136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EF3C87B1-3E90-3F68-A415-C0894DBC7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8962" y="143794"/>
              <a:ext cx="2827638" cy="1224136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chemeClr val="tx1"/>
                </a:buClr>
              </a:pPr>
              <a:endParaRPr lang="en-US" sz="1800" baseline="0" dirty="0">
                <a:solidFill>
                  <a:srgbClr val="ACA095"/>
                </a:solidFill>
                <a:latin typeface="Arial" charset="0"/>
              </a:endParaRPr>
            </a:p>
            <a:p>
              <a:pPr algn="ctr" eaLnBrk="1" hangingPunct="1">
                <a:lnSpc>
                  <a:spcPct val="70000"/>
                </a:lnSpc>
                <a:spcBef>
                  <a:spcPct val="20000"/>
                </a:spcBef>
                <a:buClr>
                  <a:schemeClr val="tx1"/>
                </a:buClr>
              </a:pPr>
              <a:r>
                <a:rPr lang="en-US" sz="1800" b="1" baseline="0" dirty="0">
                  <a:solidFill>
                    <a:srgbClr val="000000"/>
                  </a:solidFill>
                  <a:latin typeface="Arial" charset="0"/>
                </a:rPr>
                <a:t>Space for Zoom video!</a:t>
              </a:r>
            </a:p>
            <a:p>
              <a:pPr algn="ctr" eaLnBrk="1" hangingPunct="1">
                <a:lnSpc>
                  <a:spcPct val="70000"/>
                </a:lnSpc>
                <a:spcBef>
                  <a:spcPct val="20000"/>
                </a:spcBef>
                <a:buClr>
                  <a:schemeClr val="tx1"/>
                </a:buClr>
              </a:pPr>
              <a:endParaRPr lang="en-US" sz="1800" baseline="0" dirty="0">
                <a:solidFill>
                  <a:srgbClr val="ACA095"/>
                </a:solidFill>
                <a:latin typeface="Arial" charset="0"/>
              </a:endParaRPr>
            </a:p>
          </p:txBody>
        </p:sp>
        <p:sp>
          <p:nvSpPr>
            <p:cNvPr id="17" name="Smiley Face 16">
              <a:extLst>
                <a:ext uri="{FF2B5EF4-FFF2-40B4-BE49-F238E27FC236}">
                  <a16:creationId xmlns:a16="http://schemas.microsoft.com/office/drawing/2014/main" id="{67326EAE-5B4F-15C6-BE80-FB5772504A21}"/>
                </a:ext>
              </a:extLst>
            </p:cNvPr>
            <p:cNvSpPr/>
            <p:nvPr/>
          </p:nvSpPr>
          <p:spPr bwMode="auto">
            <a:xfrm>
              <a:off x="9650733" y="620688"/>
              <a:ext cx="864096" cy="720080"/>
            </a:xfrm>
            <a:prstGeom prst="smileyFace">
              <a:avLst/>
            </a:prstGeom>
            <a:solidFill>
              <a:srgbClr val="FFFF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9561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cxnSpLocks/>
          </p:cNvCxnSpPr>
          <p:nvPr/>
        </p:nvCxnSpPr>
        <p:spPr bwMode="auto">
          <a:xfrm>
            <a:off x="622800" y="1556792"/>
            <a:ext cx="1087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itle 4">
            <a:extLst>
              <a:ext uri="{FF2B5EF4-FFF2-40B4-BE49-F238E27FC236}">
                <a16:creationId xmlns:a16="http://schemas.microsoft.com/office/drawing/2014/main" id="{3D06CE0B-FA76-4CC9-93DD-69DBA9F5A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00" y="548680"/>
            <a:ext cx="10862784" cy="719138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CCKW vorticity source terms</a:t>
            </a:r>
            <a:br>
              <a:rPr lang="en-GB" dirty="0"/>
            </a:br>
            <a:r>
              <a:rPr lang="en-GB" dirty="0">
                <a:solidFill>
                  <a:srgbClr val="ACA095"/>
                </a:solidFill>
              </a:rPr>
              <a:t>Propagation – growth polar diagram</a:t>
            </a:r>
          </a:p>
        </p:txBody>
      </p:sp>
      <p:pic>
        <p:nvPicPr>
          <p:cNvPr id="12" name="Picture 11" descr="Chart, radar chart&#10;&#10;Description automatically generated">
            <a:extLst>
              <a:ext uri="{FF2B5EF4-FFF2-40B4-BE49-F238E27FC236}">
                <a16:creationId xmlns:a16="http://schemas.microsoft.com/office/drawing/2014/main" id="{340E92D4-1576-4E69-993B-0A2CEEA7F8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872" y="1628800"/>
            <a:ext cx="5137728" cy="5050402"/>
          </a:xfrm>
          <a:prstGeom prst="rect">
            <a:avLst/>
          </a:prstGeom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C9A67C20-E521-481B-A993-FC0F2D2828C6}"/>
              </a:ext>
            </a:extLst>
          </p:cNvPr>
          <p:cNvSpPr txBox="1">
            <a:spLocks noChangeArrowheads="1"/>
          </p:cNvSpPr>
          <p:nvPr/>
        </p:nvSpPr>
        <p:spPr>
          <a:xfrm>
            <a:off x="624600" y="1628799"/>
            <a:ext cx="5327384" cy="4824535"/>
          </a:xfrm>
          <a:prstGeom prst="rect">
            <a:avLst/>
          </a:prstGeom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Times"/>
              </a:defRPr>
            </a:lvl1pPr>
            <a:lvl2pPr>
              <a:defRPr sz="2400" baseline="-250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"/>
              </a:defRPr>
            </a:lvl9pPr>
          </a:lstStyle>
          <a:p>
            <a:pPr marL="285750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000000"/>
                </a:solidFill>
                <a:latin typeface="Arial" charset="0"/>
              </a:rPr>
              <a:t>Eastward propagation of CCKW due to: 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ACA095"/>
                </a:solidFill>
                <a:latin typeface="Arial" charset="0"/>
              </a:rPr>
              <a:t>Vortex stretching –</a:t>
            </a:r>
            <a:r>
              <a:rPr lang="en-US" sz="1600" baseline="0" dirty="0" err="1">
                <a:solidFill>
                  <a:srgbClr val="ACA095"/>
                </a:solidFill>
                <a:latin typeface="Arial" charset="0"/>
              </a:rPr>
              <a:t>fD</a:t>
            </a:r>
            <a:endParaRPr lang="en-US" sz="1600" baseline="0" dirty="0">
              <a:solidFill>
                <a:srgbClr val="ACA095"/>
              </a:solidFill>
              <a:latin typeface="Arial" charset="0"/>
            </a:endParaRPr>
          </a:p>
          <a:p>
            <a:pPr marL="1428750" lvl="2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ACA095"/>
                </a:solidFill>
                <a:latin typeface="Arial" charset="0"/>
              </a:rPr>
              <a:t>as in theoretical EKW</a:t>
            </a:r>
            <a:r>
              <a:rPr lang="en-US" sz="1600" baseline="0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000000"/>
                </a:solidFill>
                <a:latin typeface="Arial" charset="0"/>
              </a:rPr>
              <a:t>Zonal advection</a:t>
            </a:r>
          </a:p>
          <a:p>
            <a:pPr marL="1428750" lvl="2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000000"/>
                </a:solidFill>
                <a:latin typeface="Arial" charset="0"/>
              </a:rPr>
              <a:t>from background and wave u wind</a:t>
            </a:r>
          </a:p>
          <a:p>
            <a:pPr marL="285750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ACA095"/>
                </a:solidFill>
                <a:latin typeface="Arial" charset="0"/>
              </a:rPr>
              <a:t>Growth of CCKW due to: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ACA095"/>
                </a:solidFill>
                <a:latin typeface="Arial" charset="0"/>
              </a:rPr>
              <a:t>Vortex stretching –</a:t>
            </a:r>
            <a:r>
              <a:rPr lang="en-US" sz="1600" baseline="0" dirty="0" err="1">
                <a:solidFill>
                  <a:srgbClr val="ACA095"/>
                </a:solidFill>
                <a:latin typeface="Symbol" panose="05050102010706020507" pitchFamily="18" charset="2"/>
              </a:rPr>
              <a:t>z</a:t>
            </a:r>
            <a:r>
              <a:rPr lang="en-US" sz="1600" baseline="0" dirty="0" err="1">
                <a:solidFill>
                  <a:srgbClr val="ACA095"/>
                </a:solidFill>
                <a:latin typeface="Arial" charset="0"/>
              </a:rPr>
              <a:t>D</a:t>
            </a:r>
            <a:endParaRPr lang="en-US" sz="1600" baseline="0" dirty="0">
              <a:solidFill>
                <a:srgbClr val="ACA095"/>
              </a:solidFill>
              <a:latin typeface="Arial" charset="0"/>
            </a:endParaRPr>
          </a:p>
          <a:p>
            <a:pPr marL="1428750" lvl="2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ACA095"/>
                </a:solidFill>
                <a:latin typeface="Arial" charset="0"/>
              </a:rPr>
              <a:t>Due to exact phasing between vorticity and divergence from u wind structure</a:t>
            </a:r>
            <a:endParaRPr lang="en-US" sz="1600" baseline="0" dirty="0">
              <a:solidFill>
                <a:srgbClr val="ACA095"/>
              </a:solidFill>
              <a:latin typeface="Arial" charset="0"/>
              <a:sym typeface="Wingdings" panose="05000000000000000000" pitchFamily="2" charset="2"/>
            </a:endParaRPr>
          </a:p>
          <a:p>
            <a:pPr marL="285750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ACA095"/>
                </a:solidFill>
                <a:latin typeface="Arial" charset="0"/>
                <a:sym typeface="Wingdings" panose="05000000000000000000" pitchFamily="2" charset="2"/>
              </a:rPr>
              <a:t>Countered by (decay):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ACA095"/>
                </a:solidFill>
                <a:latin typeface="Arial" charset="0"/>
                <a:sym typeface="Wingdings" panose="05000000000000000000" pitchFamily="2" charset="2"/>
              </a:rPr>
              <a:t>Zonal advection –u </a:t>
            </a:r>
            <a:r>
              <a:rPr lang="en-US" sz="1600" baseline="0" dirty="0" err="1">
                <a:solidFill>
                  <a:srgbClr val="ACA095"/>
                </a:solidFill>
                <a:latin typeface="Arial" charset="0"/>
                <a:sym typeface="Wingdings" panose="05000000000000000000" pitchFamily="2" charset="2"/>
              </a:rPr>
              <a:t>d</a:t>
            </a:r>
            <a:r>
              <a:rPr lang="en-US" sz="1600" baseline="0" dirty="0" err="1">
                <a:solidFill>
                  <a:srgbClr val="ACA095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z</a:t>
            </a:r>
            <a:r>
              <a:rPr lang="en-US" sz="1600" baseline="0" dirty="0">
                <a:solidFill>
                  <a:srgbClr val="ACA095"/>
                </a:solidFill>
                <a:latin typeface="Arial" charset="0"/>
                <a:sym typeface="Wingdings" panose="05000000000000000000" pitchFamily="2" charset="2"/>
              </a:rPr>
              <a:t>/dx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ACA095"/>
                </a:solidFill>
                <a:latin typeface="Arial" charset="0"/>
                <a:sym typeface="Wingdings" panose="05000000000000000000" pitchFamily="2" charset="2"/>
              </a:rPr>
              <a:t>Meridional advection –v </a:t>
            </a:r>
            <a:r>
              <a:rPr lang="en-US" sz="1600" baseline="0" dirty="0" err="1">
                <a:solidFill>
                  <a:srgbClr val="ACA095"/>
                </a:solidFill>
                <a:latin typeface="Arial" charset="0"/>
                <a:sym typeface="Wingdings" panose="05000000000000000000" pitchFamily="2" charset="2"/>
              </a:rPr>
              <a:t>d</a:t>
            </a:r>
            <a:r>
              <a:rPr lang="en-US" sz="1600" baseline="0" dirty="0" err="1">
                <a:solidFill>
                  <a:srgbClr val="ACA095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z</a:t>
            </a:r>
            <a:r>
              <a:rPr lang="en-US" sz="1600" baseline="0" dirty="0">
                <a:solidFill>
                  <a:srgbClr val="ACA095"/>
                </a:solidFill>
                <a:latin typeface="Arial" charset="0"/>
                <a:sym typeface="Wingdings" panose="05000000000000000000" pitchFamily="2" charset="2"/>
              </a:rPr>
              <a:t>/</a:t>
            </a:r>
            <a:r>
              <a:rPr lang="en-US" sz="1600" baseline="0" dirty="0" err="1">
                <a:solidFill>
                  <a:srgbClr val="ACA095"/>
                </a:solidFill>
                <a:latin typeface="Arial" charset="0"/>
                <a:sym typeface="Wingdings" panose="05000000000000000000" pitchFamily="2" charset="2"/>
              </a:rPr>
              <a:t>dy</a:t>
            </a:r>
            <a:endParaRPr lang="en-US" sz="1600" baseline="0" dirty="0">
              <a:solidFill>
                <a:srgbClr val="ACA095"/>
              </a:solidFill>
              <a:latin typeface="Arial" charset="0"/>
              <a:sym typeface="Wingdings" panose="05000000000000000000" pitchFamily="2" charset="2"/>
            </a:endParaRPr>
          </a:p>
          <a:p>
            <a:pPr marL="285750" indent="-285750"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baseline="0" dirty="0">
                <a:solidFill>
                  <a:srgbClr val="ACA095"/>
                </a:solidFill>
                <a:latin typeface="Arial" charset="0"/>
                <a:sym typeface="Wingdings" panose="05000000000000000000" pitchFamily="2" charset="2"/>
              </a:rPr>
              <a:t>Total source S gives eastward propagation and slight growth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A1F07CF-F21D-9291-F587-81BFC23D9C1F}"/>
              </a:ext>
            </a:extLst>
          </p:cNvPr>
          <p:cNvCxnSpPr>
            <a:cxnSpLocks/>
          </p:cNvCxnSpPr>
          <p:nvPr/>
        </p:nvCxnSpPr>
        <p:spPr bwMode="auto">
          <a:xfrm>
            <a:off x="5375920" y="2996952"/>
            <a:ext cx="4248472" cy="194421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F27DD66-7821-3AF0-5E09-DDA9DE166357}"/>
              </a:ext>
            </a:extLst>
          </p:cNvPr>
          <p:cNvGrpSpPr/>
          <p:nvPr/>
        </p:nvGrpSpPr>
        <p:grpSpPr>
          <a:xfrm>
            <a:off x="9408368" y="143794"/>
            <a:ext cx="2664296" cy="1224136"/>
            <a:chOff x="8668962" y="143794"/>
            <a:chExt cx="2827638" cy="1224136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EF3C87B1-3E90-3F68-A415-C0894DBC7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8962" y="143794"/>
              <a:ext cx="2827638" cy="1224136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chemeClr val="tx1"/>
                </a:buClr>
              </a:pPr>
              <a:endParaRPr lang="en-US" sz="1800" baseline="0" dirty="0">
                <a:solidFill>
                  <a:srgbClr val="ACA095"/>
                </a:solidFill>
                <a:latin typeface="Arial" charset="0"/>
              </a:endParaRPr>
            </a:p>
            <a:p>
              <a:pPr algn="ctr" eaLnBrk="1" hangingPunct="1">
                <a:lnSpc>
                  <a:spcPct val="70000"/>
                </a:lnSpc>
                <a:spcBef>
                  <a:spcPct val="20000"/>
                </a:spcBef>
                <a:buClr>
                  <a:schemeClr val="tx1"/>
                </a:buClr>
              </a:pPr>
              <a:r>
                <a:rPr lang="en-US" sz="1800" b="1" baseline="0" dirty="0">
                  <a:solidFill>
                    <a:srgbClr val="000000"/>
                  </a:solidFill>
                  <a:latin typeface="Arial" charset="0"/>
                </a:rPr>
                <a:t>Space for Zoom video!</a:t>
              </a:r>
            </a:p>
            <a:p>
              <a:pPr algn="ctr" eaLnBrk="1" hangingPunct="1">
                <a:lnSpc>
                  <a:spcPct val="70000"/>
                </a:lnSpc>
                <a:spcBef>
                  <a:spcPct val="20000"/>
                </a:spcBef>
                <a:buClr>
                  <a:schemeClr val="tx1"/>
                </a:buClr>
              </a:pPr>
              <a:endParaRPr lang="en-US" sz="1800" baseline="0" dirty="0">
                <a:solidFill>
                  <a:srgbClr val="ACA095"/>
                </a:solidFill>
                <a:latin typeface="Arial" charset="0"/>
              </a:endParaRPr>
            </a:p>
          </p:txBody>
        </p:sp>
        <p:sp>
          <p:nvSpPr>
            <p:cNvPr id="17" name="Smiley Face 16">
              <a:extLst>
                <a:ext uri="{FF2B5EF4-FFF2-40B4-BE49-F238E27FC236}">
                  <a16:creationId xmlns:a16="http://schemas.microsoft.com/office/drawing/2014/main" id="{67326EAE-5B4F-15C6-BE80-FB5772504A21}"/>
                </a:ext>
              </a:extLst>
            </p:cNvPr>
            <p:cNvSpPr/>
            <p:nvPr/>
          </p:nvSpPr>
          <p:spPr bwMode="auto">
            <a:xfrm>
              <a:off x="9650733" y="620688"/>
              <a:ext cx="864096" cy="720080"/>
            </a:xfrm>
            <a:prstGeom prst="smileyFace">
              <a:avLst/>
            </a:prstGeom>
            <a:solidFill>
              <a:srgbClr val="FFFF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846885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ACA095"/>
      </a:dk1>
      <a:lt1>
        <a:srgbClr val="FFFFFF"/>
      </a:lt1>
      <a:dk2>
        <a:srgbClr val="004C67"/>
      </a:dk2>
      <a:lt2>
        <a:srgbClr val="808080"/>
      </a:lt2>
      <a:accent1>
        <a:srgbClr val="004C67"/>
      </a:accent1>
      <a:accent2>
        <a:srgbClr val="AB9F94"/>
      </a:accent2>
      <a:accent3>
        <a:srgbClr val="FFFFFF"/>
      </a:accent3>
      <a:accent4>
        <a:srgbClr val="92887E"/>
      </a:accent4>
      <a:accent5>
        <a:srgbClr val="AAB2B8"/>
      </a:accent5>
      <a:accent6>
        <a:srgbClr val="9B9086"/>
      </a:accent6>
      <a:hlink>
        <a:srgbClr val="FFA023"/>
      </a:hlink>
      <a:folHlink>
        <a:srgbClr val="605B4D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ACA095"/>
        </a:dk1>
        <a:lt1>
          <a:srgbClr val="FFFFFF"/>
        </a:lt1>
        <a:dk2>
          <a:srgbClr val="004C67"/>
        </a:dk2>
        <a:lt2>
          <a:srgbClr val="808080"/>
        </a:lt2>
        <a:accent1>
          <a:srgbClr val="004C67"/>
        </a:accent1>
        <a:accent2>
          <a:srgbClr val="AB9F94"/>
        </a:accent2>
        <a:accent3>
          <a:srgbClr val="FFFFFF"/>
        </a:accent3>
        <a:accent4>
          <a:srgbClr val="92887E"/>
        </a:accent4>
        <a:accent5>
          <a:srgbClr val="AAB2B8"/>
        </a:accent5>
        <a:accent6>
          <a:srgbClr val="9B9086"/>
        </a:accent6>
        <a:hlink>
          <a:srgbClr val="AB9F94"/>
        </a:hlink>
        <a:folHlink>
          <a:srgbClr val="AB9F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17277</TotalTime>
  <Words>931</Words>
  <Application>Microsoft Office PowerPoint</Application>
  <PresentationFormat>Widescreen</PresentationFormat>
  <Paragraphs>177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Symbol</vt:lpstr>
      <vt:lpstr>Times</vt:lpstr>
      <vt:lpstr>Blank Presentation</vt:lpstr>
      <vt:lpstr>PowerPoint Presentation</vt:lpstr>
      <vt:lpstr>Convectively coupled Kelvin wave (CCKW) Eastward propagating weather system</vt:lpstr>
      <vt:lpstr>Vorticity equation</vt:lpstr>
      <vt:lpstr>Theoretical equatorial Kelvin wave Dynamical structure</vt:lpstr>
      <vt:lpstr>Theoretical equatorial Kelvin wave Eastward propagation mechanism</vt:lpstr>
      <vt:lpstr>CCKW vorticity source terms Lower troposphere 850 hPa</vt:lpstr>
      <vt:lpstr>CCKW vorticity source terms Propagation – growth polar diagram</vt:lpstr>
      <vt:lpstr>CCKW vorticity source terms Propagation – growth polar diagram</vt:lpstr>
      <vt:lpstr>CCKW vorticity source terms Propagation – growth polar diagram</vt:lpstr>
      <vt:lpstr>CCKW vorticity source terms Propagation – growth polar diagram</vt:lpstr>
      <vt:lpstr>CCKW vorticity source terms Propagation – growth polar diagram</vt:lpstr>
      <vt:lpstr>CCKW vorticity source terms Propagation – growth polar diagram</vt:lpstr>
      <vt:lpstr>Conclusions</vt:lpstr>
    </vt:vector>
  </TitlesOfParts>
  <Company>閘]皤逄掘뿿��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Coward</dc:creator>
  <cp:lastModifiedBy>Adrian Matthews</cp:lastModifiedBy>
  <cp:revision>892</cp:revision>
  <dcterms:created xsi:type="dcterms:W3CDTF">2008-01-26T10:28:04Z</dcterms:created>
  <dcterms:modified xsi:type="dcterms:W3CDTF">2022-05-24T11:53:38Z</dcterms:modified>
</cp:coreProperties>
</file>