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65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3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2591F-7EE1-4843-A7CD-BA3485C77635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C7F59-51BA-40E9-A573-74CAE75E4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52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C7F59-51BA-40E9-A573-74CAE75E464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682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C7F59-51BA-40E9-A573-74CAE75E464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101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C7F59-51BA-40E9-A573-74CAE75E464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385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C7F59-51BA-40E9-A573-74CAE75E464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106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C7F59-51BA-40E9-A573-74CAE75E464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080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C7F59-51BA-40E9-A573-74CAE75E464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810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C7F59-51BA-40E9-A573-74CAE75E464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874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A270DCF-88BA-4A00-B7B5-8F16DBA4F670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5102-D951-40B8-8C77-9E76CB5A783D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1E8AB72-9D5E-4DAE-BD89-3C24593A0CB5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7C27-5416-44B5-B802-7AFBF963A6E3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8525E43-2B4D-42D7-BC68-FFCCCA237454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C23A-F5F3-4ADA-96FE-CC45AEC8A547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3D57-DA3E-4088-807D-7277A199D3F8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14C4E-DB5E-48EC-AEFE-F7512C2C4958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D5E4-5703-4300-8F68-15AC59637E24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D2E94A2-F511-4F28-AE4C-206B9C16CA1B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F16BD-2D4F-4128-A4F2-7C650F7AA00B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A9DE56E-A91B-41C4-B827-1B2B9AB62DD9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6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g"/><Relationship Id="rId5" Type="http://schemas.openxmlformats.org/officeDocument/2006/relationships/image" Target="../media/image21.jpeg"/><Relationship Id="rId10" Type="http://schemas.openxmlformats.org/officeDocument/2006/relationships/image" Target="../media/image26.jpg"/><Relationship Id="rId4" Type="http://schemas.openxmlformats.org/officeDocument/2006/relationships/image" Target="../media/image20.jpeg"/><Relationship Id="rId9" Type="http://schemas.openxmlformats.org/officeDocument/2006/relationships/image" Target="../media/image25.jpg"/><Relationship Id="rId1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6.png"/><Relationship Id="rId7" Type="http://schemas.openxmlformats.org/officeDocument/2006/relationships/image" Target="../media/image3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1191" y="1348782"/>
            <a:ext cx="10993549" cy="795843"/>
          </a:xfrm>
        </p:spPr>
        <p:txBody>
          <a:bodyPr/>
          <a:lstStyle/>
          <a:p>
            <a:pPr algn="ctr"/>
            <a:r>
              <a:rPr lang="fr-FR" dirty="0" smtClean="0"/>
              <a:t>Black </a:t>
            </a:r>
            <a:r>
              <a:rPr lang="fr-FR" dirty="0" err="1" smtClean="0"/>
              <a:t>crusts</a:t>
            </a:r>
            <a:r>
              <a:rPr lang="fr-FR" dirty="0" smtClean="0"/>
              <a:t> as </a:t>
            </a:r>
            <a:r>
              <a:rPr lang="fr-FR" dirty="0" err="1" smtClean="0"/>
              <a:t>past</a:t>
            </a:r>
            <a:r>
              <a:rPr lang="fr-FR" dirty="0" smtClean="0"/>
              <a:t> air pollution archives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3105" y="2262706"/>
            <a:ext cx="10993546" cy="818555"/>
          </a:xfrm>
        </p:spPr>
        <p:txBody>
          <a:bodyPr>
            <a:normAutofit fontScale="85000" lnSpcReduction="20000"/>
          </a:bodyPr>
          <a:lstStyle/>
          <a:p>
            <a:r>
              <a:rPr lang="fr-FR" b="1" u="sng" dirty="0" smtClean="0">
                <a:solidFill>
                  <a:schemeClr val="accent1"/>
                </a:solidFill>
              </a:rPr>
              <a:t>Ropiquet mathilde</a:t>
            </a:r>
            <a:r>
              <a:rPr lang="fr-FR" baseline="30000" dirty="0" smtClean="0">
                <a:solidFill>
                  <a:schemeClr val="accent1"/>
                </a:solidFill>
              </a:rPr>
              <a:t>1</a:t>
            </a:r>
            <a:r>
              <a:rPr lang="fr-FR" dirty="0" smtClean="0">
                <a:solidFill>
                  <a:schemeClr val="accent1"/>
                </a:solidFill>
              </a:rPr>
              <a:t>, </a:t>
            </a:r>
            <a:r>
              <a:rPr lang="fr-FR" dirty="0" err="1" smtClean="0">
                <a:solidFill>
                  <a:schemeClr val="accent1"/>
                </a:solidFill>
              </a:rPr>
              <a:t>verney-carron</a:t>
            </a:r>
            <a:r>
              <a:rPr lang="fr-FR" dirty="0" smtClean="0">
                <a:solidFill>
                  <a:schemeClr val="accent1"/>
                </a:solidFill>
              </a:rPr>
              <a:t> aurelie</a:t>
            </a:r>
            <a:r>
              <a:rPr lang="fr-FR" baseline="30000" dirty="0" smtClean="0">
                <a:solidFill>
                  <a:schemeClr val="accent1"/>
                </a:solidFill>
              </a:rPr>
              <a:t>1</a:t>
            </a:r>
            <a:r>
              <a:rPr lang="fr-FR" dirty="0" smtClean="0">
                <a:solidFill>
                  <a:schemeClr val="accent1"/>
                </a:solidFill>
              </a:rPr>
              <a:t>, </a:t>
            </a:r>
            <a:r>
              <a:rPr lang="fr-FR" dirty="0" err="1" smtClean="0">
                <a:solidFill>
                  <a:schemeClr val="accent1"/>
                </a:solidFill>
              </a:rPr>
              <a:t>chabas</a:t>
            </a:r>
            <a:r>
              <a:rPr lang="fr-FR" dirty="0" smtClean="0">
                <a:solidFill>
                  <a:schemeClr val="accent1"/>
                </a:solidFill>
              </a:rPr>
              <a:t> anne</a:t>
            </a:r>
            <a:r>
              <a:rPr lang="fr-FR" baseline="30000" dirty="0" smtClean="0">
                <a:solidFill>
                  <a:schemeClr val="accent1"/>
                </a:solidFill>
              </a:rPr>
              <a:t>1</a:t>
            </a:r>
          </a:p>
          <a:p>
            <a:r>
              <a:rPr lang="fr-FR" dirty="0" smtClean="0"/>
              <a:t>Laboratoire interuniversitaire des </a:t>
            </a:r>
            <a:r>
              <a:rPr lang="fr-FR" dirty="0" err="1" smtClean="0"/>
              <a:t>systemes</a:t>
            </a:r>
            <a:r>
              <a:rPr lang="fr-FR" dirty="0" smtClean="0"/>
              <a:t> </a:t>
            </a:r>
            <a:r>
              <a:rPr lang="fr-FR" dirty="0" err="1" smtClean="0"/>
              <a:t>atmospheriques</a:t>
            </a:r>
            <a:r>
              <a:rPr lang="fr-FR" dirty="0"/>
              <a:t> </a:t>
            </a:r>
            <a:r>
              <a:rPr lang="fr-FR" dirty="0" smtClean="0"/>
              <a:t>CNRS </a:t>
            </a:r>
            <a:r>
              <a:rPr lang="fr-FR" dirty="0" err="1" smtClean="0"/>
              <a:t>umr</a:t>
            </a:r>
            <a:r>
              <a:rPr lang="fr-FR" dirty="0" smtClean="0"/>
              <a:t> 7583 – </a:t>
            </a:r>
            <a:r>
              <a:rPr lang="fr-FR" dirty="0" err="1" smtClean="0"/>
              <a:t>Universite</a:t>
            </a:r>
            <a:r>
              <a:rPr lang="fr-FR" dirty="0" smtClean="0"/>
              <a:t> paris-est </a:t>
            </a:r>
            <a:r>
              <a:rPr lang="fr-FR" dirty="0" err="1" smtClean="0"/>
              <a:t>creteil</a:t>
            </a:r>
            <a:r>
              <a:rPr lang="fr-FR" dirty="0" smtClean="0"/>
              <a:t> </a:t>
            </a:r>
            <a:r>
              <a:rPr lang="fr-FR" dirty="0" err="1" smtClean="0"/>
              <a:t>val-de-marne</a:t>
            </a:r>
            <a:r>
              <a:rPr lang="fr-FR" dirty="0" smtClean="0"/>
              <a:t> paris 12 – faculté des sciences et technologie 61 avenue du général de gaulle 94140 </a:t>
            </a:r>
            <a:r>
              <a:rPr lang="fr-FR" dirty="0" err="1" smtClean="0"/>
              <a:t>creteil</a:t>
            </a:r>
            <a:r>
              <a:rPr lang="fr-FR" dirty="0" smtClean="0"/>
              <a:t> cedex </a:t>
            </a:r>
            <a:r>
              <a:rPr lang="fr-FR" dirty="0" err="1" smtClean="0"/>
              <a:t>france</a:t>
            </a:r>
            <a:endParaRPr lang="fr-FR" baseline="3000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D36863-7ECA-4201-8553-509176B70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98" y="3127583"/>
            <a:ext cx="2430000" cy="3240000"/>
          </a:xfrm>
          <a:prstGeom prst="rect">
            <a:avLst/>
          </a:prstGeom>
        </p:spPr>
      </p:pic>
      <p:pic>
        <p:nvPicPr>
          <p:cNvPr id="6" name="Image 5" descr="Une image contenant neige, équitation, homme, assis&#10;&#10;Description générée automatiquement">
            <a:extLst>
              <a:ext uri="{FF2B5EF4-FFF2-40B4-BE49-F238E27FC236}">
                <a16:creationId xmlns:a16="http://schemas.microsoft.com/office/drawing/2014/main" id="{FF5EBD8E-B3A7-4478-8303-ECA56FCDBF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8" b="-315"/>
          <a:stretch/>
        </p:blipFill>
        <p:spPr>
          <a:xfrm>
            <a:off x="4901513" y="3127583"/>
            <a:ext cx="2595112" cy="3240000"/>
          </a:xfrm>
          <a:prstGeom prst="rect">
            <a:avLst/>
          </a:prstGeom>
        </p:spPr>
      </p:pic>
      <p:pic>
        <p:nvPicPr>
          <p:cNvPr id="7" name="Image 6" descr="Une image contenant noir, blanc, vieux, train&#10;&#10;Description générée automatiquement">
            <a:extLst>
              <a:ext uri="{FF2B5EF4-FFF2-40B4-BE49-F238E27FC236}">
                <a16:creationId xmlns:a16="http://schemas.microsoft.com/office/drawing/2014/main" id="{3158B637-C2D3-4A0E-8DFD-1F1D72DB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40" y="3127583"/>
            <a:ext cx="3987692" cy="32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t="-1" r="13915" b="449"/>
          <a:stretch/>
        </p:blipFill>
        <p:spPr>
          <a:xfrm>
            <a:off x="511641" y="3127583"/>
            <a:ext cx="1698642" cy="3240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83235" y="79822"/>
            <a:ext cx="10708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/>
                </a:solidFill>
              </a:rPr>
              <a:t>ERE 1.4 </a:t>
            </a:r>
            <a:r>
              <a:rPr lang="fr-FR" sz="1600" dirty="0" err="1" smtClean="0">
                <a:solidFill>
                  <a:schemeClr val="accent1"/>
                </a:solidFill>
              </a:rPr>
              <a:t>Climate</a:t>
            </a:r>
            <a:r>
              <a:rPr lang="fr-FR" sz="1600" dirty="0" smtClean="0">
                <a:solidFill>
                  <a:schemeClr val="accent1"/>
                </a:solidFill>
              </a:rPr>
              <a:t> change and cultural </a:t>
            </a:r>
            <a:r>
              <a:rPr lang="fr-FR" sz="1600" dirty="0" err="1" smtClean="0">
                <a:solidFill>
                  <a:schemeClr val="accent1"/>
                </a:solidFill>
              </a:rPr>
              <a:t>heritage</a:t>
            </a:r>
            <a:r>
              <a:rPr lang="fr-FR" sz="1600" dirty="0" smtClean="0">
                <a:solidFill>
                  <a:schemeClr val="accent1"/>
                </a:solidFill>
              </a:rPr>
              <a:t>: impact, </a:t>
            </a:r>
            <a:r>
              <a:rPr lang="fr-FR" sz="1600" dirty="0" err="1" smtClean="0">
                <a:solidFill>
                  <a:schemeClr val="accent1"/>
                </a:solidFill>
              </a:rPr>
              <a:t>vulnerability</a:t>
            </a:r>
            <a:r>
              <a:rPr lang="fr-FR" sz="1600" dirty="0" smtClean="0">
                <a:solidFill>
                  <a:schemeClr val="accent1"/>
                </a:solidFill>
              </a:rPr>
              <a:t>, adaptation – </a:t>
            </a:r>
            <a:r>
              <a:rPr lang="fr-FR" sz="1600" dirty="0" err="1" smtClean="0">
                <a:solidFill>
                  <a:schemeClr val="accent1"/>
                </a:solidFill>
              </a:rPr>
              <a:t>Environmental</a:t>
            </a:r>
            <a:r>
              <a:rPr lang="fr-FR" sz="1600" dirty="0" smtClean="0">
                <a:solidFill>
                  <a:schemeClr val="accent1"/>
                </a:solidFill>
              </a:rPr>
              <a:t> changes &amp; </a:t>
            </a:r>
            <a:r>
              <a:rPr lang="fr-FR" sz="1600" dirty="0" err="1" smtClean="0">
                <a:solidFill>
                  <a:schemeClr val="accent1"/>
                </a:solidFill>
              </a:rPr>
              <a:t>observed</a:t>
            </a:r>
            <a:r>
              <a:rPr lang="fr-FR" sz="1600" dirty="0" smtClean="0">
                <a:solidFill>
                  <a:schemeClr val="accent1"/>
                </a:solidFill>
              </a:rPr>
              <a:t> </a:t>
            </a:r>
            <a:r>
              <a:rPr lang="fr-FR" sz="1600" dirty="0" err="1" smtClean="0">
                <a:solidFill>
                  <a:schemeClr val="accent1"/>
                </a:solidFill>
              </a:rPr>
              <a:t>weathering</a:t>
            </a:r>
            <a:endParaRPr lang="fr-FR" sz="1600" dirty="0">
              <a:solidFill>
                <a:schemeClr val="accent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0" y="77782"/>
            <a:ext cx="1340285" cy="34916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5" y="675749"/>
            <a:ext cx="3227083" cy="6039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40" y="675749"/>
            <a:ext cx="783241" cy="78324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90" y="697140"/>
            <a:ext cx="1640910" cy="69610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37" y="746327"/>
            <a:ext cx="1810666" cy="6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7" b="1793"/>
          <a:stretch/>
        </p:blipFill>
        <p:spPr>
          <a:xfrm>
            <a:off x="351291" y="1866378"/>
            <a:ext cx="2588672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48" y="1866378"/>
            <a:ext cx="5333334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0" y="5467000"/>
            <a:ext cx="3330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err="1" smtClean="0"/>
              <a:t>Weathered</a:t>
            </a:r>
            <a:r>
              <a:rPr lang="fr-FR" sz="1400" i="1" dirty="0" smtClean="0"/>
              <a:t> monument – Venise, XVIIIe </a:t>
            </a:r>
            <a:r>
              <a:rPr lang="fr-FR" sz="1400" i="1" dirty="0" err="1" smtClean="0"/>
              <a:t>century</a:t>
            </a:r>
            <a:endParaRPr lang="fr-FR" sz="1400" i="1" dirty="0" smtClean="0"/>
          </a:p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L’Arsenal – </a:t>
            </a:r>
            <a:r>
              <a:rPr lang="fr-FR" sz="1400" b="1" dirty="0" err="1" smtClean="0">
                <a:solidFill>
                  <a:schemeClr val="accent2"/>
                </a:solidFill>
              </a:rPr>
              <a:t>Bernado</a:t>
            </a:r>
            <a:r>
              <a:rPr lang="fr-FR" sz="1400" b="1" dirty="0" smtClean="0">
                <a:solidFill>
                  <a:schemeClr val="accent2"/>
                </a:solidFill>
              </a:rPr>
              <a:t> </a:t>
            </a:r>
            <a:r>
              <a:rPr lang="fr-FR" sz="1400" b="1" dirty="0" err="1" smtClean="0">
                <a:solidFill>
                  <a:schemeClr val="accent2"/>
                </a:solidFill>
              </a:rPr>
              <a:t>Belotto</a:t>
            </a:r>
            <a:r>
              <a:rPr lang="fr-FR" sz="1400" b="1" dirty="0" smtClean="0">
                <a:solidFill>
                  <a:schemeClr val="accent2"/>
                </a:solidFill>
              </a:rPr>
              <a:t> (1740) 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86191" y="5467000"/>
            <a:ext cx="4166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err="1" smtClean="0"/>
              <a:t>Industrial</a:t>
            </a:r>
            <a:r>
              <a:rPr lang="fr-FR" sz="1400" i="1" dirty="0" smtClean="0"/>
              <a:t> city - </a:t>
            </a:r>
            <a:r>
              <a:rPr lang="fr-FR" sz="1400" i="1" dirty="0" err="1" smtClean="0"/>
              <a:t>England</a:t>
            </a:r>
            <a:r>
              <a:rPr lang="fr-FR" sz="1400" i="1" dirty="0" smtClean="0"/>
              <a:t>,  XIXe </a:t>
            </a:r>
            <a:r>
              <a:rPr lang="fr-FR" sz="1400" i="1" dirty="0" err="1" smtClean="0"/>
              <a:t>century</a:t>
            </a:r>
            <a:endParaRPr lang="fr-FR" sz="1400" i="1" dirty="0" smtClean="0"/>
          </a:p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Dudley, Worcestershire – J.M.W Turner (1832) 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32" y="3787891"/>
            <a:ext cx="3082936" cy="16784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9268780" y="5469779"/>
            <a:ext cx="2579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err="1" smtClean="0"/>
              <a:t>Ice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core</a:t>
            </a:r>
            <a:endParaRPr lang="fr-FR" sz="1400" i="1" dirty="0" smtClean="0"/>
          </a:p>
          <a:p>
            <a:pPr algn="ctr"/>
            <a:r>
              <a:rPr lang="fr-FR" sz="1400" b="1" dirty="0" err="1" smtClean="0">
                <a:solidFill>
                  <a:schemeClr val="accent2"/>
                </a:solidFill>
              </a:rPr>
              <a:t>Boutron</a:t>
            </a:r>
            <a:r>
              <a:rPr lang="fr-FR" sz="1400" b="1" dirty="0" smtClean="0">
                <a:solidFill>
                  <a:schemeClr val="accent2"/>
                </a:solidFill>
              </a:rPr>
              <a:t> and Patterson, 1986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0" y="77782"/>
            <a:ext cx="1340285" cy="34916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483235" y="79822"/>
            <a:ext cx="10708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/>
                </a:solidFill>
              </a:rPr>
              <a:t>ERE 1.4 </a:t>
            </a:r>
            <a:r>
              <a:rPr lang="fr-FR" sz="1600" dirty="0" err="1" smtClean="0">
                <a:solidFill>
                  <a:schemeClr val="accent1"/>
                </a:solidFill>
              </a:rPr>
              <a:t>Climate</a:t>
            </a:r>
            <a:r>
              <a:rPr lang="fr-FR" sz="1600" dirty="0" smtClean="0">
                <a:solidFill>
                  <a:schemeClr val="accent1"/>
                </a:solidFill>
              </a:rPr>
              <a:t> change and cultural </a:t>
            </a:r>
            <a:r>
              <a:rPr lang="fr-FR" sz="1600" dirty="0" err="1" smtClean="0">
                <a:solidFill>
                  <a:schemeClr val="accent1"/>
                </a:solidFill>
              </a:rPr>
              <a:t>heritage</a:t>
            </a:r>
            <a:r>
              <a:rPr lang="fr-FR" sz="1600" dirty="0" smtClean="0">
                <a:solidFill>
                  <a:schemeClr val="accent1"/>
                </a:solidFill>
              </a:rPr>
              <a:t>: impact, </a:t>
            </a:r>
            <a:r>
              <a:rPr lang="fr-FR" sz="1600" dirty="0" err="1" smtClean="0">
                <a:solidFill>
                  <a:schemeClr val="accent1"/>
                </a:solidFill>
              </a:rPr>
              <a:t>vulnerability</a:t>
            </a:r>
            <a:r>
              <a:rPr lang="fr-FR" sz="1600" dirty="0" smtClean="0">
                <a:solidFill>
                  <a:schemeClr val="accent1"/>
                </a:solidFill>
              </a:rPr>
              <a:t>, adaptation – </a:t>
            </a:r>
            <a:r>
              <a:rPr lang="fr-FR" sz="1600" dirty="0" err="1" smtClean="0">
                <a:solidFill>
                  <a:schemeClr val="accent1"/>
                </a:solidFill>
              </a:rPr>
              <a:t>Environmental</a:t>
            </a:r>
            <a:r>
              <a:rPr lang="fr-FR" sz="1600" dirty="0" smtClean="0">
                <a:solidFill>
                  <a:schemeClr val="accent1"/>
                </a:solidFill>
              </a:rPr>
              <a:t> changes &amp; </a:t>
            </a:r>
            <a:r>
              <a:rPr lang="fr-FR" sz="1600" dirty="0" err="1" smtClean="0">
                <a:solidFill>
                  <a:schemeClr val="accent1"/>
                </a:solidFill>
              </a:rPr>
              <a:t>observed</a:t>
            </a:r>
            <a:r>
              <a:rPr lang="fr-FR" sz="1600" dirty="0" smtClean="0">
                <a:solidFill>
                  <a:schemeClr val="accent1"/>
                </a:solidFill>
              </a:rPr>
              <a:t> </a:t>
            </a:r>
            <a:r>
              <a:rPr lang="fr-FR" sz="1600" dirty="0" err="1" smtClean="0">
                <a:solidFill>
                  <a:schemeClr val="accent1"/>
                </a:solidFill>
              </a:rPr>
              <a:t>weathering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899262" y="588379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>
                <a:solidFill>
                  <a:schemeClr val="accent1"/>
                </a:solidFill>
              </a:rPr>
              <a:t>Impacts of pollution</a:t>
            </a:r>
            <a:endParaRPr lang="fr-FR" b="1" u="sng" dirty="0">
              <a:solidFill>
                <a:schemeClr val="accent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52" y="6479357"/>
            <a:ext cx="1487616" cy="2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Google Shape;174;p26" descr="Une image contenant personne, bâtiment, extérieur, assis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r="2" b="390"/>
          <a:stretch/>
        </p:blipFill>
        <p:spPr>
          <a:xfrm>
            <a:off x="254477" y="1730148"/>
            <a:ext cx="4226800" cy="35965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-606677" y="5499650"/>
                <a:ext cx="59491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/>
                  <a:t>Black </a:t>
                </a:r>
                <a:r>
                  <a:rPr lang="fr-FR" sz="1400" dirty="0" err="1" smtClean="0"/>
                  <a:t>crust</a:t>
                </a:r>
                <a:r>
                  <a:rPr lang="fr-FR" sz="1400" dirty="0" smtClean="0"/>
                  <a:t> formation : </a:t>
                </a:r>
                <a:r>
                  <a:rPr lang="fr-FR" sz="1400" dirty="0" err="1" smtClean="0"/>
                  <a:t>reaction</a:t>
                </a:r>
                <a:r>
                  <a:rPr lang="fr-FR" sz="1400" dirty="0" smtClean="0"/>
                  <a:t> </a:t>
                </a:r>
                <a:r>
                  <a:rPr lang="fr-FR" sz="1400" dirty="0" err="1" smtClean="0"/>
                  <a:t>between</a:t>
                </a:r>
                <a:r>
                  <a:rPr lang="fr-FR" sz="1400" dirty="0" smtClean="0"/>
                  <a:t> calcite &amp; SO2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𝐶𝑎𝐶𝑂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𝑆𝑂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 → 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𝐶𝑎𝑆𝑂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dirty="0"/>
              </a:p>
              <a:p>
                <a:pPr algn="ctr"/>
                <a:r>
                  <a:rPr lang="fr-FR" sz="1400" b="1" dirty="0" err="1">
                    <a:solidFill>
                      <a:schemeClr val="accent2"/>
                    </a:solidFill>
                  </a:rPr>
                  <a:t>Skoulidikis</a:t>
                </a:r>
                <a:r>
                  <a:rPr lang="fr-FR" sz="1400" b="1" dirty="0">
                    <a:solidFill>
                      <a:schemeClr val="accent2"/>
                    </a:solidFill>
                  </a:rPr>
                  <a:t> </a:t>
                </a:r>
                <a:r>
                  <a:rPr lang="fr-FR" sz="1400" b="1" dirty="0" smtClean="0">
                    <a:solidFill>
                      <a:schemeClr val="accent2"/>
                    </a:solidFill>
                  </a:rPr>
                  <a:t>and </a:t>
                </a:r>
                <a:r>
                  <a:rPr lang="fr-FR" sz="1400" b="1" dirty="0" err="1">
                    <a:solidFill>
                      <a:schemeClr val="accent2"/>
                    </a:solidFill>
                  </a:rPr>
                  <a:t>Papakonstantinou-Ziotis</a:t>
                </a:r>
                <a:r>
                  <a:rPr lang="fr-FR" sz="1400" b="1" dirty="0">
                    <a:solidFill>
                      <a:schemeClr val="accent2"/>
                    </a:solidFill>
                  </a:rPr>
                  <a:t>, 1981</a:t>
                </a:r>
                <a:endParaRPr lang="fr-FR" sz="1400" dirty="0">
                  <a:solidFill>
                    <a:schemeClr val="accent2"/>
                  </a:solidFill>
                </a:endParaRPr>
              </a:p>
              <a:p>
                <a:pPr algn="ctr"/>
                <a:endParaRPr lang="fr-FR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6677" y="5499650"/>
                <a:ext cx="5949108" cy="1015663"/>
              </a:xfrm>
              <a:prstGeom prst="rect">
                <a:avLst/>
              </a:prstGeom>
              <a:blipFill>
                <a:blip r:embed="rId4"/>
                <a:stretch>
                  <a:fillRect t="-11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91" y="1730148"/>
            <a:ext cx="2389109" cy="359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4766156" y="5637177"/>
            <a:ext cx="3211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smtClean="0"/>
              <a:t>Black </a:t>
            </a:r>
            <a:r>
              <a:rPr lang="fr-FR" sz="1400" i="1" dirty="0" err="1" smtClean="0"/>
              <a:t>crusts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from</a:t>
            </a:r>
            <a:r>
              <a:rPr lang="fr-FR" sz="1400" i="1" dirty="0" smtClean="0"/>
              <a:t> St-Benoît </a:t>
            </a:r>
            <a:r>
              <a:rPr lang="fr-FR" sz="1400" i="1" dirty="0" err="1" smtClean="0"/>
              <a:t>basilica</a:t>
            </a:r>
            <a:r>
              <a:rPr lang="fr-FR" sz="1400" i="1" dirty="0" smtClean="0"/>
              <a:t> (</a:t>
            </a:r>
            <a:r>
              <a:rPr lang="fr-FR" sz="1400" i="1" dirty="0" err="1" smtClean="0"/>
              <a:t>Catania</a:t>
            </a:r>
            <a:r>
              <a:rPr lang="fr-FR" sz="1400" i="1" dirty="0" smtClean="0"/>
              <a:t>)</a:t>
            </a:r>
          </a:p>
          <a:p>
            <a:pPr algn="ctr"/>
            <a:r>
              <a:rPr lang="fr-FR" sz="1400" b="1" dirty="0" smtClean="0">
                <a:solidFill>
                  <a:schemeClr val="accent2"/>
                </a:solidFill>
              </a:rPr>
              <a:t>Barca et al., 2011</a:t>
            </a:r>
            <a:endParaRPr lang="fr-FR" sz="1400" b="1" dirty="0">
              <a:solidFill>
                <a:schemeClr val="accent2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0" y="77782"/>
            <a:ext cx="1340285" cy="3491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83235" y="79822"/>
            <a:ext cx="10708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/>
                </a:solidFill>
              </a:rPr>
              <a:t>ERE 1.4 </a:t>
            </a:r>
            <a:r>
              <a:rPr lang="fr-FR" sz="1600" dirty="0" err="1" smtClean="0">
                <a:solidFill>
                  <a:schemeClr val="accent1"/>
                </a:solidFill>
              </a:rPr>
              <a:t>Climate</a:t>
            </a:r>
            <a:r>
              <a:rPr lang="fr-FR" sz="1600" dirty="0" smtClean="0">
                <a:solidFill>
                  <a:schemeClr val="accent1"/>
                </a:solidFill>
              </a:rPr>
              <a:t> change and cultural </a:t>
            </a:r>
            <a:r>
              <a:rPr lang="fr-FR" sz="1600" dirty="0" err="1" smtClean="0">
                <a:solidFill>
                  <a:schemeClr val="accent1"/>
                </a:solidFill>
              </a:rPr>
              <a:t>heritage</a:t>
            </a:r>
            <a:r>
              <a:rPr lang="fr-FR" sz="1600" dirty="0" smtClean="0">
                <a:solidFill>
                  <a:schemeClr val="accent1"/>
                </a:solidFill>
              </a:rPr>
              <a:t>: impact, </a:t>
            </a:r>
            <a:r>
              <a:rPr lang="fr-FR" sz="1600" dirty="0" err="1" smtClean="0">
                <a:solidFill>
                  <a:schemeClr val="accent1"/>
                </a:solidFill>
              </a:rPr>
              <a:t>vulnerability</a:t>
            </a:r>
            <a:r>
              <a:rPr lang="fr-FR" sz="1600" dirty="0" smtClean="0">
                <a:solidFill>
                  <a:schemeClr val="accent1"/>
                </a:solidFill>
              </a:rPr>
              <a:t>, adaptation – </a:t>
            </a:r>
            <a:r>
              <a:rPr lang="fr-FR" sz="1600" dirty="0" err="1" smtClean="0">
                <a:solidFill>
                  <a:schemeClr val="accent1"/>
                </a:solidFill>
              </a:rPr>
              <a:t>Environmental</a:t>
            </a:r>
            <a:r>
              <a:rPr lang="fr-FR" sz="1600" dirty="0" smtClean="0">
                <a:solidFill>
                  <a:schemeClr val="accent1"/>
                </a:solidFill>
              </a:rPr>
              <a:t> changes &amp; </a:t>
            </a:r>
            <a:r>
              <a:rPr lang="fr-FR" sz="1600" dirty="0" err="1" smtClean="0">
                <a:solidFill>
                  <a:schemeClr val="accent1"/>
                </a:solidFill>
              </a:rPr>
              <a:t>observed</a:t>
            </a:r>
            <a:r>
              <a:rPr lang="fr-FR" sz="1600" dirty="0" smtClean="0">
                <a:solidFill>
                  <a:schemeClr val="accent1"/>
                </a:solidFill>
              </a:rPr>
              <a:t> </a:t>
            </a:r>
            <a:r>
              <a:rPr lang="fr-FR" sz="1600" dirty="0" err="1" smtClean="0">
                <a:solidFill>
                  <a:schemeClr val="accent1"/>
                </a:solidFill>
              </a:rPr>
              <a:t>weathering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99292" y="611732"/>
            <a:ext cx="526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>
                <a:solidFill>
                  <a:schemeClr val="accent1"/>
                </a:solidFill>
              </a:rPr>
              <a:t>Accumulation area on monuments : black </a:t>
            </a:r>
            <a:r>
              <a:rPr lang="fr-FR" b="1" u="sng" dirty="0" err="1" smtClean="0">
                <a:solidFill>
                  <a:schemeClr val="accent1"/>
                </a:solidFill>
              </a:rPr>
              <a:t>crust</a:t>
            </a:r>
            <a:endParaRPr lang="fr-FR" b="1" u="sng" dirty="0">
              <a:solidFill>
                <a:schemeClr val="accent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52" y="6479357"/>
            <a:ext cx="1487616" cy="27843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14" y="3950403"/>
            <a:ext cx="3818896" cy="14015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7691748" y="5578216"/>
            <a:ext cx="2723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/>
              <a:t>Coal combustion </a:t>
            </a:r>
            <a:r>
              <a:rPr lang="fr-FR" sz="1400" i="1" dirty="0" err="1" smtClean="0"/>
              <a:t>fly-ash</a:t>
            </a:r>
            <a:endParaRPr lang="fr-FR" sz="1400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9723003" y="5559222"/>
            <a:ext cx="2723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 smtClean="0"/>
              <a:t>Oil</a:t>
            </a:r>
            <a:r>
              <a:rPr lang="fr-FR" sz="1400" i="1" dirty="0" smtClean="0"/>
              <a:t> combustion </a:t>
            </a:r>
            <a:r>
              <a:rPr lang="fr-FR" sz="1400" i="1" dirty="0" err="1" smtClean="0"/>
              <a:t>fly-ash</a:t>
            </a:r>
            <a:endParaRPr lang="fr-FR" sz="1400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9291500" y="5863298"/>
            <a:ext cx="2246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2"/>
                </a:solidFill>
              </a:rPr>
              <a:t>Lefèvre and </a:t>
            </a:r>
            <a:r>
              <a:rPr lang="fr-FR" sz="1400" b="1" dirty="0" err="1" smtClean="0">
                <a:solidFill>
                  <a:schemeClr val="accent2"/>
                </a:solidFill>
              </a:rPr>
              <a:t>Ausset</a:t>
            </a:r>
            <a:r>
              <a:rPr lang="fr-FR" sz="1400" b="1" dirty="0" smtClean="0">
                <a:solidFill>
                  <a:schemeClr val="accent2"/>
                </a:solidFill>
              </a:rPr>
              <a:t>, 2002</a:t>
            </a:r>
            <a:endParaRPr lang="fr-FR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3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0" y="77782"/>
            <a:ext cx="1340285" cy="34916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483235" y="79822"/>
            <a:ext cx="10708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/>
                </a:solidFill>
              </a:rPr>
              <a:t>ERE 1.4 </a:t>
            </a:r>
            <a:r>
              <a:rPr lang="fr-FR" sz="1600" dirty="0" err="1" smtClean="0">
                <a:solidFill>
                  <a:schemeClr val="accent1"/>
                </a:solidFill>
              </a:rPr>
              <a:t>Climate</a:t>
            </a:r>
            <a:r>
              <a:rPr lang="fr-FR" sz="1600" dirty="0" smtClean="0">
                <a:solidFill>
                  <a:schemeClr val="accent1"/>
                </a:solidFill>
              </a:rPr>
              <a:t> change and cultural </a:t>
            </a:r>
            <a:r>
              <a:rPr lang="fr-FR" sz="1600" dirty="0" err="1" smtClean="0">
                <a:solidFill>
                  <a:schemeClr val="accent1"/>
                </a:solidFill>
              </a:rPr>
              <a:t>heritage</a:t>
            </a:r>
            <a:r>
              <a:rPr lang="fr-FR" sz="1600" dirty="0" smtClean="0">
                <a:solidFill>
                  <a:schemeClr val="accent1"/>
                </a:solidFill>
              </a:rPr>
              <a:t>: impact, </a:t>
            </a:r>
            <a:r>
              <a:rPr lang="fr-FR" sz="1600" dirty="0" err="1" smtClean="0">
                <a:solidFill>
                  <a:schemeClr val="accent1"/>
                </a:solidFill>
              </a:rPr>
              <a:t>vulnerability</a:t>
            </a:r>
            <a:r>
              <a:rPr lang="fr-FR" sz="1600" dirty="0" smtClean="0">
                <a:solidFill>
                  <a:schemeClr val="accent1"/>
                </a:solidFill>
              </a:rPr>
              <a:t>, adaptation – </a:t>
            </a:r>
            <a:r>
              <a:rPr lang="fr-FR" sz="1600" dirty="0" err="1" smtClean="0">
                <a:solidFill>
                  <a:schemeClr val="accent1"/>
                </a:solidFill>
              </a:rPr>
              <a:t>Environmental</a:t>
            </a:r>
            <a:r>
              <a:rPr lang="fr-FR" sz="1600" dirty="0" smtClean="0">
                <a:solidFill>
                  <a:schemeClr val="accent1"/>
                </a:solidFill>
              </a:rPr>
              <a:t> changes &amp; </a:t>
            </a:r>
            <a:r>
              <a:rPr lang="fr-FR" sz="1600" dirty="0" err="1" smtClean="0">
                <a:solidFill>
                  <a:schemeClr val="accent1"/>
                </a:solidFill>
              </a:rPr>
              <a:t>observed</a:t>
            </a:r>
            <a:r>
              <a:rPr lang="fr-FR" sz="1600" dirty="0" smtClean="0">
                <a:solidFill>
                  <a:schemeClr val="accent1"/>
                </a:solidFill>
              </a:rPr>
              <a:t> </a:t>
            </a:r>
            <a:r>
              <a:rPr lang="fr-FR" sz="1600" dirty="0" err="1" smtClean="0">
                <a:solidFill>
                  <a:schemeClr val="accent1"/>
                </a:solidFill>
              </a:rPr>
              <a:t>weathering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335996" y="622601"/>
            <a:ext cx="630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>
                <a:solidFill>
                  <a:schemeClr val="accent1"/>
                </a:solidFill>
              </a:rPr>
              <a:t>Black </a:t>
            </a:r>
            <a:r>
              <a:rPr lang="fr-FR" b="1" u="sng" dirty="0" err="1" smtClean="0">
                <a:solidFill>
                  <a:schemeClr val="accent1"/>
                </a:solidFill>
              </a:rPr>
              <a:t>crusts</a:t>
            </a:r>
            <a:r>
              <a:rPr lang="fr-FR" b="1" u="sng" dirty="0" smtClean="0">
                <a:solidFill>
                  <a:schemeClr val="accent1"/>
                </a:solidFill>
              </a:rPr>
              <a:t> as </a:t>
            </a:r>
            <a:r>
              <a:rPr lang="fr-FR" b="1" u="sng" dirty="0" err="1" smtClean="0">
                <a:solidFill>
                  <a:schemeClr val="accent1"/>
                </a:solidFill>
              </a:rPr>
              <a:t>past</a:t>
            </a:r>
            <a:r>
              <a:rPr lang="fr-FR" b="1" u="sng" dirty="0" smtClean="0">
                <a:solidFill>
                  <a:schemeClr val="accent1"/>
                </a:solidFill>
              </a:rPr>
              <a:t> air pollution archives  – </a:t>
            </a:r>
            <a:r>
              <a:rPr lang="fr-FR" b="1" u="sng" dirty="0" err="1" smtClean="0">
                <a:solidFill>
                  <a:schemeClr val="accent1"/>
                </a:solidFill>
              </a:rPr>
              <a:t>Methodology</a:t>
            </a:r>
            <a:endParaRPr lang="fr-FR" b="1" u="sng" dirty="0">
              <a:solidFill>
                <a:schemeClr val="accent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9" y="1457937"/>
            <a:ext cx="5507214" cy="39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52" y="6479357"/>
            <a:ext cx="1487616" cy="27843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10" y="1457937"/>
            <a:ext cx="5280000" cy="39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1280376" y="5499166"/>
            <a:ext cx="3232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u="sng" dirty="0" smtClean="0"/>
              <a:t>Père Lachaise </a:t>
            </a:r>
            <a:r>
              <a:rPr lang="fr-FR" i="1" u="sng" dirty="0" err="1" smtClean="0"/>
              <a:t>cemetery</a:t>
            </a:r>
            <a:r>
              <a:rPr lang="fr-FR" i="1" u="sng" dirty="0" smtClean="0"/>
              <a:t> localisation</a:t>
            </a:r>
            <a:endParaRPr lang="fr-FR" i="1" u="sng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6976997" y="1640910"/>
            <a:ext cx="37578" cy="206679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513983" y="5499166"/>
            <a:ext cx="491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u="sng" dirty="0" smtClean="0"/>
              <a:t>Optical microscope </a:t>
            </a:r>
            <a:r>
              <a:rPr lang="fr-FR" i="1" u="sng" dirty="0" err="1" smtClean="0"/>
              <a:t>view</a:t>
            </a:r>
            <a:r>
              <a:rPr lang="fr-FR" i="1" u="sng" dirty="0" smtClean="0"/>
              <a:t> of a Père Lachaise black </a:t>
            </a:r>
            <a:r>
              <a:rPr lang="fr-FR" i="1" u="sng" dirty="0" err="1" smtClean="0"/>
              <a:t>crust</a:t>
            </a:r>
            <a:endParaRPr lang="fr-FR" i="1" u="sng" dirty="0"/>
          </a:p>
        </p:txBody>
      </p:sp>
      <p:sp>
        <p:nvSpPr>
          <p:cNvPr id="6" name="ZoneTexte 5"/>
          <p:cNvSpPr txBox="1"/>
          <p:nvPr/>
        </p:nvSpPr>
        <p:spPr>
          <a:xfrm>
            <a:off x="7027101" y="3437937"/>
            <a:ext cx="14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C00000"/>
                </a:solidFill>
              </a:rPr>
              <a:t>Deposit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</a:rPr>
              <a:t>age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3" name="Groupe 2"/>
          <p:cNvGrpSpPr/>
          <p:nvPr/>
        </p:nvGrpSpPr>
        <p:grpSpPr>
          <a:xfrm>
            <a:off x="72384" y="1163654"/>
            <a:ext cx="6354082" cy="1574696"/>
            <a:chOff x="39197" y="2300748"/>
            <a:chExt cx="12084332" cy="25200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01" t="11112" r="1958" b="2723"/>
            <a:stretch/>
          </p:blipFill>
          <p:spPr>
            <a:xfrm>
              <a:off x="39197" y="2300748"/>
              <a:ext cx="1937172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1" t="2973" r="326" b="2546"/>
            <a:stretch/>
          </p:blipFill>
          <p:spPr>
            <a:xfrm>
              <a:off x="2112007" y="2300748"/>
              <a:ext cx="1873748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96" t="3809" r="1933" b="3145"/>
            <a:stretch/>
          </p:blipFill>
          <p:spPr>
            <a:xfrm>
              <a:off x="4118196" y="2300748"/>
              <a:ext cx="1755070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71" t="6110" b="2552"/>
            <a:stretch/>
          </p:blipFill>
          <p:spPr>
            <a:xfrm>
              <a:off x="6045035" y="2300748"/>
              <a:ext cx="1793778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1" t="5376" r="2575" b="3298"/>
            <a:stretch/>
          </p:blipFill>
          <p:spPr>
            <a:xfrm>
              <a:off x="7981086" y="2300748"/>
              <a:ext cx="2037363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2" t="10067" r="833" b="2048"/>
            <a:stretch/>
          </p:blipFill>
          <p:spPr>
            <a:xfrm>
              <a:off x="10109174" y="2300748"/>
              <a:ext cx="2014355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ZoneTexte 10"/>
          <p:cNvSpPr txBox="1"/>
          <p:nvPr/>
        </p:nvSpPr>
        <p:spPr>
          <a:xfrm>
            <a:off x="-76008" y="5176318"/>
            <a:ext cx="2370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 err="1" smtClean="0"/>
              <a:t>Ferrosphere</a:t>
            </a:r>
            <a:endParaRPr lang="fr-FR" i="1" u="sng" dirty="0" smtClean="0"/>
          </a:p>
          <a:p>
            <a:pPr algn="ctr"/>
            <a:r>
              <a:rPr lang="fr-FR" sz="1400" b="1" dirty="0" smtClean="0">
                <a:solidFill>
                  <a:srgbClr val="C00000"/>
                </a:solidFill>
              </a:rPr>
              <a:t>Fe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442370" y="5176318"/>
            <a:ext cx="1927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 err="1" smtClean="0"/>
              <a:t>Smooth</a:t>
            </a:r>
            <a:r>
              <a:rPr lang="fr-FR" i="1" u="sng" dirty="0" smtClean="0"/>
              <a:t> </a:t>
            </a:r>
            <a:r>
              <a:rPr lang="fr-FR" i="1" u="sng" dirty="0" err="1" smtClean="0"/>
              <a:t>fly-ash</a:t>
            </a:r>
            <a:endParaRPr lang="fr-FR" i="1" u="sng" dirty="0" smtClean="0"/>
          </a:p>
          <a:p>
            <a:pPr algn="ctr"/>
            <a:r>
              <a:rPr lang="fr-FR" sz="1400" b="1" dirty="0" smtClean="0">
                <a:solidFill>
                  <a:srgbClr val="C00000"/>
                </a:solidFill>
              </a:rPr>
              <a:t>Si, Al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284797" y="5176318"/>
            <a:ext cx="2434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 err="1" smtClean="0"/>
              <a:t>Porous</a:t>
            </a:r>
            <a:r>
              <a:rPr lang="fr-FR" i="1" u="sng" dirty="0" smtClean="0"/>
              <a:t> </a:t>
            </a:r>
            <a:r>
              <a:rPr lang="fr-FR" i="1" u="sng" dirty="0" err="1" smtClean="0"/>
              <a:t>fly-ash</a:t>
            </a:r>
            <a:endParaRPr lang="fr-FR" i="1" u="sng" dirty="0" smtClean="0"/>
          </a:p>
          <a:p>
            <a:pPr algn="ctr"/>
            <a:r>
              <a:rPr lang="fr-FR" sz="1400" b="1" dirty="0" smtClean="0">
                <a:solidFill>
                  <a:srgbClr val="C00000"/>
                </a:solidFill>
              </a:rPr>
              <a:t>C, S</a:t>
            </a:r>
            <a:endParaRPr lang="fr-FR" sz="1400" b="1" dirty="0">
              <a:solidFill>
                <a:srgbClr val="C00000"/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71412" y="3508350"/>
            <a:ext cx="6405083" cy="1691719"/>
            <a:chOff x="71412" y="3508350"/>
            <a:chExt cx="6405083" cy="1691719"/>
          </a:xfrm>
        </p:grpSpPr>
        <p:pic>
          <p:nvPicPr>
            <p:cNvPr id="10" name="Image 9" descr="Une image contenant vieux&#10;&#10;Description générée automatiquement">
              <a:extLst>
                <a:ext uri="{FF2B5EF4-FFF2-40B4-BE49-F238E27FC236}">
                  <a16:creationId xmlns:a16="http://schemas.microsoft.com/office/drawing/2014/main" id="{683B3186-F0C1-4FFD-B9AD-AF34A53DE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412" y="3511669"/>
              <a:ext cx="2076118" cy="16868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Image 11" descr="Une image contenant photo, assis, table, vieux&#10;&#10;Description générée automatiquement">
              <a:extLst>
                <a:ext uri="{FF2B5EF4-FFF2-40B4-BE49-F238E27FC236}">
                  <a16:creationId xmlns:a16="http://schemas.microsoft.com/office/drawing/2014/main" id="{D40CBD0C-A1CA-45E1-8D7A-F1919BE6E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33982" y="3511669"/>
              <a:ext cx="2078030" cy="1688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464" y="3508350"/>
              <a:ext cx="2078031" cy="1688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Ellipse 15"/>
            <p:cNvSpPr/>
            <p:nvPr/>
          </p:nvSpPr>
          <p:spPr>
            <a:xfrm>
              <a:off x="2974108" y="4007232"/>
              <a:ext cx="1110073" cy="8758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0" y="77782"/>
            <a:ext cx="1340285" cy="349164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483235" y="79822"/>
            <a:ext cx="10708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/>
                </a:solidFill>
              </a:rPr>
              <a:t>ERE 1.4 </a:t>
            </a:r>
            <a:r>
              <a:rPr lang="fr-FR" sz="1600" dirty="0" err="1" smtClean="0">
                <a:solidFill>
                  <a:schemeClr val="accent1"/>
                </a:solidFill>
              </a:rPr>
              <a:t>Climate</a:t>
            </a:r>
            <a:r>
              <a:rPr lang="fr-FR" sz="1600" dirty="0" smtClean="0">
                <a:solidFill>
                  <a:schemeClr val="accent1"/>
                </a:solidFill>
              </a:rPr>
              <a:t> change and cultural </a:t>
            </a:r>
            <a:r>
              <a:rPr lang="fr-FR" sz="1600" dirty="0" err="1" smtClean="0">
                <a:solidFill>
                  <a:schemeClr val="accent1"/>
                </a:solidFill>
              </a:rPr>
              <a:t>heritage</a:t>
            </a:r>
            <a:r>
              <a:rPr lang="fr-FR" sz="1600" dirty="0" smtClean="0">
                <a:solidFill>
                  <a:schemeClr val="accent1"/>
                </a:solidFill>
              </a:rPr>
              <a:t>: impact, </a:t>
            </a:r>
            <a:r>
              <a:rPr lang="fr-FR" sz="1600" dirty="0" err="1" smtClean="0">
                <a:solidFill>
                  <a:schemeClr val="accent1"/>
                </a:solidFill>
              </a:rPr>
              <a:t>vulnerability</a:t>
            </a:r>
            <a:r>
              <a:rPr lang="fr-FR" sz="1600" dirty="0" smtClean="0">
                <a:solidFill>
                  <a:schemeClr val="accent1"/>
                </a:solidFill>
              </a:rPr>
              <a:t>, adaptation – </a:t>
            </a:r>
            <a:r>
              <a:rPr lang="fr-FR" sz="1600" dirty="0" err="1" smtClean="0">
                <a:solidFill>
                  <a:schemeClr val="accent1"/>
                </a:solidFill>
              </a:rPr>
              <a:t>Environmental</a:t>
            </a:r>
            <a:r>
              <a:rPr lang="fr-FR" sz="1600" dirty="0" smtClean="0">
                <a:solidFill>
                  <a:schemeClr val="accent1"/>
                </a:solidFill>
              </a:rPr>
              <a:t> changes &amp; </a:t>
            </a:r>
            <a:r>
              <a:rPr lang="fr-FR" sz="1600" dirty="0" err="1" smtClean="0">
                <a:solidFill>
                  <a:schemeClr val="accent1"/>
                </a:solidFill>
              </a:rPr>
              <a:t>observed</a:t>
            </a:r>
            <a:r>
              <a:rPr lang="fr-FR" sz="1600" dirty="0" smtClean="0">
                <a:solidFill>
                  <a:schemeClr val="accent1"/>
                </a:solidFill>
              </a:rPr>
              <a:t> </a:t>
            </a:r>
            <a:r>
              <a:rPr lang="fr-FR" sz="1600" dirty="0" err="1" smtClean="0">
                <a:solidFill>
                  <a:schemeClr val="accent1"/>
                </a:solidFill>
              </a:rPr>
              <a:t>weathering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93964" y="568105"/>
            <a:ext cx="1191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>
                <a:solidFill>
                  <a:schemeClr val="accent1"/>
                </a:solidFill>
              </a:rPr>
              <a:t>Identification of </a:t>
            </a:r>
            <a:r>
              <a:rPr lang="fr-FR" b="1" u="sng" dirty="0" err="1" smtClean="0">
                <a:solidFill>
                  <a:schemeClr val="accent1"/>
                </a:solidFill>
              </a:rPr>
              <a:t>stratigraphy</a:t>
            </a:r>
            <a:r>
              <a:rPr lang="fr-FR" b="1" u="sng" dirty="0" smtClean="0">
                <a:solidFill>
                  <a:schemeClr val="accent1"/>
                </a:solidFill>
              </a:rPr>
              <a:t> in Père Lachaise </a:t>
            </a:r>
            <a:r>
              <a:rPr lang="fr-FR" b="1" u="sng" dirty="0" err="1" smtClean="0">
                <a:solidFill>
                  <a:schemeClr val="accent1"/>
                </a:solidFill>
              </a:rPr>
              <a:t>cemetery</a:t>
            </a:r>
            <a:r>
              <a:rPr lang="fr-FR" b="1" u="sng" dirty="0" smtClean="0">
                <a:solidFill>
                  <a:schemeClr val="accent1"/>
                </a:solidFill>
              </a:rPr>
              <a:t> black </a:t>
            </a:r>
            <a:r>
              <a:rPr lang="fr-FR" b="1" u="sng" dirty="0" err="1" smtClean="0">
                <a:solidFill>
                  <a:schemeClr val="accent1"/>
                </a:solidFill>
              </a:rPr>
              <a:t>crusts</a:t>
            </a:r>
            <a:r>
              <a:rPr lang="fr-FR" b="1" u="sng" dirty="0" smtClean="0">
                <a:solidFill>
                  <a:schemeClr val="accent1"/>
                </a:solidFill>
              </a:rPr>
              <a:t> – Evolution of </a:t>
            </a:r>
            <a:r>
              <a:rPr lang="fr-FR" b="1" u="sng" dirty="0" err="1" smtClean="0">
                <a:solidFill>
                  <a:schemeClr val="accent1"/>
                </a:solidFill>
              </a:rPr>
              <a:t>airborn</a:t>
            </a:r>
            <a:r>
              <a:rPr lang="fr-FR" b="1" u="sng" dirty="0" smtClean="0">
                <a:solidFill>
                  <a:schemeClr val="accent1"/>
                </a:solidFill>
              </a:rPr>
              <a:t> </a:t>
            </a:r>
            <a:r>
              <a:rPr lang="fr-FR" b="1" u="sng" dirty="0" err="1" smtClean="0">
                <a:solidFill>
                  <a:schemeClr val="accent1"/>
                </a:solidFill>
              </a:rPr>
              <a:t>particulate</a:t>
            </a:r>
            <a:r>
              <a:rPr lang="fr-FR" b="1" u="sng" dirty="0" smtClean="0">
                <a:solidFill>
                  <a:schemeClr val="accent1"/>
                </a:solidFill>
              </a:rPr>
              <a:t> </a:t>
            </a:r>
            <a:r>
              <a:rPr lang="fr-FR" b="1" u="sng" dirty="0" err="1" smtClean="0">
                <a:solidFill>
                  <a:schemeClr val="accent1"/>
                </a:solidFill>
              </a:rPr>
              <a:t>matter</a:t>
            </a:r>
            <a:r>
              <a:rPr lang="fr-FR" b="1" u="sng" dirty="0" smtClean="0">
                <a:solidFill>
                  <a:schemeClr val="accent1"/>
                </a:solidFill>
              </a:rPr>
              <a:t> </a:t>
            </a:r>
            <a:endParaRPr lang="fr-FR" b="1" u="sng" dirty="0">
              <a:solidFill>
                <a:schemeClr val="accent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443870" y="2795202"/>
            <a:ext cx="349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u="sng" dirty="0" smtClean="0"/>
              <a:t>Progressive abrasion of the black </a:t>
            </a:r>
            <a:r>
              <a:rPr lang="fr-FR" i="1" u="sng" dirty="0" err="1" smtClean="0"/>
              <a:t>crust</a:t>
            </a:r>
            <a:endParaRPr lang="fr-FR" i="1" u="sng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52" y="6479357"/>
            <a:ext cx="1487616" cy="27843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t="914" r="11224" b="8713"/>
          <a:stretch/>
        </p:blipFill>
        <p:spPr>
          <a:xfrm>
            <a:off x="6504637" y="1034955"/>
            <a:ext cx="5551722" cy="4608220"/>
          </a:xfrm>
          <a:prstGeom prst="rect">
            <a:avLst/>
          </a:prstGeom>
        </p:spPr>
      </p:pic>
      <p:sp>
        <p:nvSpPr>
          <p:cNvPr id="26" name="Accolade fermante 25"/>
          <p:cNvSpPr/>
          <p:nvPr/>
        </p:nvSpPr>
        <p:spPr>
          <a:xfrm rot="5400000">
            <a:off x="1679629" y="3576374"/>
            <a:ext cx="1012004" cy="42527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Accolade fermante 27"/>
          <p:cNvSpPr/>
          <p:nvPr/>
        </p:nvSpPr>
        <p:spPr>
          <a:xfrm rot="5400000">
            <a:off x="4931273" y="4663535"/>
            <a:ext cx="1012004" cy="20784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858495" y="6280884"/>
            <a:ext cx="265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COAL COMBUSTION</a:t>
            </a:r>
            <a:endParaRPr lang="fr-FR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4317484" y="6276144"/>
            <a:ext cx="238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OIL COMBUSTION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7590798" y="5553435"/>
            <a:ext cx="450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 smtClean="0"/>
              <a:t>Evolution of </a:t>
            </a:r>
            <a:r>
              <a:rPr lang="fr-FR" i="1" u="sng" dirty="0" err="1" smtClean="0"/>
              <a:t>particulate</a:t>
            </a:r>
            <a:r>
              <a:rPr lang="fr-FR" i="1" u="sng" dirty="0" smtClean="0"/>
              <a:t> </a:t>
            </a:r>
            <a:r>
              <a:rPr lang="fr-FR" i="1" u="sng" dirty="0" err="1" smtClean="0"/>
              <a:t>matter</a:t>
            </a:r>
            <a:r>
              <a:rPr lang="fr-FR" i="1" u="sng" dirty="0" smtClean="0"/>
              <a:t> </a:t>
            </a:r>
            <a:r>
              <a:rPr lang="fr-FR" i="1" u="sng" dirty="0" err="1" smtClean="0"/>
              <a:t>inside</a:t>
            </a:r>
            <a:r>
              <a:rPr lang="fr-FR" i="1" u="sng" dirty="0" smtClean="0"/>
              <a:t> a Père Lachaise black </a:t>
            </a:r>
            <a:r>
              <a:rPr lang="fr-FR" i="1" u="sng" dirty="0" err="1" smtClean="0"/>
              <a:t>crust</a:t>
            </a:r>
            <a:endParaRPr lang="fr-FR" i="1" u="sng" dirty="0"/>
          </a:p>
        </p:txBody>
      </p:sp>
    </p:spTree>
    <p:extLst>
      <p:ext uri="{BB962C8B-B14F-4D97-AF65-F5344CB8AC3E}">
        <p14:creationId xmlns:p14="http://schemas.microsoft.com/office/powerpoint/2010/main" val="169424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0" y="77782"/>
            <a:ext cx="1340285" cy="3491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83235" y="79822"/>
            <a:ext cx="10708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/>
                </a:solidFill>
              </a:rPr>
              <a:t>ERE 1.4 </a:t>
            </a:r>
            <a:r>
              <a:rPr lang="fr-FR" sz="1600" dirty="0" err="1" smtClean="0">
                <a:solidFill>
                  <a:schemeClr val="accent1"/>
                </a:solidFill>
              </a:rPr>
              <a:t>Climate</a:t>
            </a:r>
            <a:r>
              <a:rPr lang="fr-FR" sz="1600" dirty="0" smtClean="0">
                <a:solidFill>
                  <a:schemeClr val="accent1"/>
                </a:solidFill>
              </a:rPr>
              <a:t> change and cultural </a:t>
            </a:r>
            <a:r>
              <a:rPr lang="fr-FR" sz="1600" dirty="0" err="1" smtClean="0">
                <a:solidFill>
                  <a:schemeClr val="accent1"/>
                </a:solidFill>
              </a:rPr>
              <a:t>heritage</a:t>
            </a:r>
            <a:r>
              <a:rPr lang="fr-FR" sz="1600" dirty="0" smtClean="0">
                <a:solidFill>
                  <a:schemeClr val="accent1"/>
                </a:solidFill>
              </a:rPr>
              <a:t>: impact, </a:t>
            </a:r>
            <a:r>
              <a:rPr lang="fr-FR" sz="1600" dirty="0" err="1" smtClean="0">
                <a:solidFill>
                  <a:schemeClr val="accent1"/>
                </a:solidFill>
              </a:rPr>
              <a:t>vulnerability</a:t>
            </a:r>
            <a:r>
              <a:rPr lang="fr-FR" sz="1600" dirty="0" smtClean="0">
                <a:solidFill>
                  <a:schemeClr val="accent1"/>
                </a:solidFill>
              </a:rPr>
              <a:t>, adaptation – </a:t>
            </a:r>
            <a:r>
              <a:rPr lang="fr-FR" sz="1600" dirty="0" err="1" smtClean="0">
                <a:solidFill>
                  <a:schemeClr val="accent1"/>
                </a:solidFill>
              </a:rPr>
              <a:t>Environmental</a:t>
            </a:r>
            <a:r>
              <a:rPr lang="fr-FR" sz="1600" dirty="0" smtClean="0">
                <a:solidFill>
                  <a:schemeClr val="accent1"/>
                </a:solidFill>
              </a:rPr>
              <a:t> changes &amp; </a:t>
            </a:r>
            <a:r>
              <a:rPr lang="fr-FR" sz="1600" dirty="0" err="1" smtClean="0">
                <a:solidFill>
                  <a:schemeClr val="accent1"/>
                </a:solidFill>
              </a:rPr>
              <a:t>observed</a:t>
            </a:r>
            <a:r>
              <a:rPr lang="fr-FR" sz="1600" dirty="0" smtClean="0">
                <a:solidFill>
                  <a:schemeClr val="accent1"/>
                </a:solidFill>
              </a:rPr>
              <a:t> </a:t>
            </a:r>
            <a:r>
              <a:rPr lang="fr-FR" sz="1600" dirty="0" err="1" smtClean="0">
                <a:solidFill>
                  <a:schemeClr val="accent1"/>
                </a:solidFill>
              </a:rPr>
              <a:t>weathering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7327" y="571338"/>
            <a:ext cx="1116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>
                <a:solidFill>
                  <a:schemeClr val="accent1"/>
                </a:solidFill>
              </a:rPr>
              <a:t>Identification of </a:t>
            </a:r>
            <a:r>
              <a:rPr lang="fr-FR" b="1" u="sng" dirty="0" err="1" smtClean="0">
                <a:solidFill>
                  <a:schemeClr val="accent1"/>
                </a:solidFill>
              </a:rPr>
              <a:t>stratigraphy</a:t>
            </a:r>
            <a:r>
              <a:rPr lang="fr-FR" b="1" u="sng" dirty="0" smtClean="0">
                <a:solidFill>
                  <a:schemeClr val="accent1"/>
                </a:solidFill>
              </a:rPr>
              <a:t> in Père Lachaise </a:t>
            </a:r>
            <a:r>
              <a:rPr lang="fr-FR" b="1" u="sng" dirty="0" err="1" smtClean="0">
                <a:solidFill>
                  <a:schemeClr val="accent1"/>
                </a:solidFill>
              </a:rPr>
              <a:t>cemetery</a:t>
            </a:r>
            <a:r>
              <a:rPr lang="fr-FR" b="1" u="sng" dirty="0" smtClean="0">
                <a:solidFill>
                  <a:schemeClr val="accent1"/>
                </a:solidFill>
              </a:rPr>
              <a:t> black </a:t>
            </a:r>
            <a:r>
              <a:rPr lang="fr-FR" b="1" u="sng" dirty="0" err="1" smtClean="0">
                <a:solidFill>
                  <a:schemeClr val="accent1"/>
                </a:solidFill>
              </a:rPr>
              <a:t>crusts</a:t>
            </a:r>
            <a:r>
              <a:rPr lang="fr-FR" b="1" u="sng" dirty="0" smtClean="0">
                <a:solidFill>
                  <a:schemeClr val="accent1"/>
                </a:solidFill>
              </a:rPr>
              <a:t> – Evolution of </a:t>
            </a:r>
            <a:r>
              <a:rPr lang="fr-FR" b="1" u="sng" dirty="0" err="1" smtClean="0">
                <a:solidFill>
                  <a:schemeClr val="accent1"/>
                </a:solidFill>
              </a:rPr>
              <a:t>metallic</a:t>
            </a:r>
            <a:r>
              <a:rPr lang="fr-FR" b="1" u="sng" dirty="0" smtClean="0">
                <a:solidFill>
                  <a:schemeClr val="accent1"/>
                </a:solidFill>
              </a:rPr>
              <a:t> </a:t>
            </a:r>
            <a:r>
              <a:rPr lang="fr-FR" b="1" u="sng" dirty="0" err="1" smtClean="0">
                <a:solidFill>
                  <a:schemeClr val="accent1"/>
                </a:solidFill>
              </a:rPr>
              <a:t>elements</a:t>
            </a:r>
            <a:r>
              <a:rPr lang="fr-FR" b="1" u="sng" dirty="0" smtClean="0">
                <a:solidFill>
                  <a:schemeClr val="accent1"/>
                </a:solidFill>
              </a:rPr>
              <a:t> </a:t>
            </a:r>
            <a:endParaRPr lang="fr-FR" b="1" u="sng" dirty="0">
              <a:solidFill>
                <a:schemeClr val="accent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52" y="6479357"/>
            <a:ext cx="1487616" cy="27843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12767" y="5815533"/>
            <a:ext cx="502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 smtClean="0"/>
              <a:t>Evolution of Aluminium and </a:t>
            </a:r>
            <a:r>
              <a:rPr lang="fr-FR" i="1" u="sng" dirty="0" err="1" smtClean="0"/>
              <a:t>Iron</a:t>
            </a:r>
            <a:r>
              <a:rPr lang="fr-FR" i="1" u="sng" dirty="0" smtClean="0"/>
              <a:t> in the </a:t>
            </a:r>
            <a:r>
              <a:rPr lang="fr-FR" i="1" u="sng" dirty="0" err="1" smtClean="0"/>
              <a:t>depth</a:t>
            </a:r>
            <a:r>
              <a:rPr lang="fr-FR" i="1" u="sng" dirty="0" smtClean="0"/>
              <a:t> of a Père Lachaise black </a:t>
            </a:r>
            <a:r>
              <a:rPr lang="fr-FR" i="1" u="sng" dirty="0" err="1" smtClean="0"/>
              <a:t>crust</a:t>
            </a:r>
            <a:r>
              <a:rPr lang="fr-FR" i="1" u="sng" dirty="0" smtClean="0"/>
              <a:t> (ICP-AES)</a:t>
            </a:r>
            <a:endParaRPr lang="fr-FR" i="1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8050572" y="5677033"/>
            <a:ext cx="2191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u="sng" dirty="0" smtClean="0"/>
              <a:t>Fe-Cr-Ni </a:t>
            </a:r>
            <a:r>
              <a:rPr lang="fr-FR" i="1" u="sng" dirty="0" err="1" smtClean="0"/>
              <a:t>rich</a:t>
            </a:r>
            <a:r>
              <a:rPr lang="fr-FR" i="1" u="sng" dirty="0" smtClean="0"/>
              <a:t> fragment</a:t>
            </a:r>
            <a:r>
              <a:rPr lang="fr-FR" i="1" dirty="0" smtClean="0"/>
              <a:t> </a:t>
            </a:r>
          </a:p>
          <a:p>
            <a:pPr marL="342900" indent="-342900" algn="ctr">
              <a:buAutoNum type="alphaLcParenR"/>
            </a:pPr>
            <a:r>
              <a:rPr lang="fr-FR" i="1" dirty="0" smtClean="0"/>
              <a:t>SEM observation</a:t>
            </a:r>
          </a:p>
          <a:p>
            <a:pPr marL="342900" indent="-342900" algn="ctr">
              <a:buAutoNum type="alphaLcParenR"/>
            </a:pPr>
            <a:r>
              <a:rPr lang="fr-FR" i="1" dirty="0" smtClean="0"/>
              <a:t>EDS </a:t>
            </a:r>
            <a:r>
              <a:rPr lang="fr-FR" i="1" dirty="0" err="1" smtClean="0"/>
              <a:t>mapping</a:t>
            </a:r>
            <a:endParaRPr lang="fr-FR" i="1" dirty="0"/>
          </a:p>
        </p:txBody>
      </p:sp>
      <p:grpSp>
        <p:nvGrpSpPr>
          <p:cNvPr id="10" name="Groupe 9"/>
          <p:cNvGrpSpPr/>
          <p:nvPr/>
        </p:nvGrpSpPr>
        <p:grpSpPr>
          <a:xfrm>
            <a:off x="7185891" y="1287596"/>
            <a:ext cx="3249821" cy="2510205"/>
            <a:chOff x="7743101" y="1416091"/>
            <a:chExt cx="2692611" cy="218774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101" y="1416091"/>
              <a:ext cx="2692611" cy="21877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7743101" y="1416091"/>
              <a:ext cx="394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C00000"/>
                  </a:solidFill>
                </a:rPr>
                <a:t>a)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5883565" y="3980874"/>
            <a:ext cx="5989086" cy="1575154"/>
            <a:chOff x="6206079" y="3706953"/>
            <a:chExt cx="5731225" cy="1391115"/>
          </a:xfrm>
        </p:grpSpPr>
        <p:grpSp>
          <p:nvGrpSpPr>
            <p:cNvPr id="11" name="Groupe 10"/>
            <p:cNvGrpSpPr/>
            <p:nvPr/>
          </p:nvGrpSpPr>
          <p:grpSpPr>
            <a:xfrm>
              <a:off x="6206079" y="3732731"/>
              <a:ext cx="5731225" cy="1365337"/>
              <a:chOff x="6193553" y="3745282"/>
              <a:chExt cx="5261867" cy="1145887"/>
            </a:xfrm>
          </p:grpSpPr>
          <p:pic>
            <p:nvPicPr>
              <p:cNvPr id="1026" name="Image 1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57" t="34434" r="-210" b="34255"/>
              <a:stretch/>
            </p:blipFill>
            <p:spPr bwMode="auto">
              <a:xfrm>
                <a:off x="7976948" y="3745282"/>
                <a:ext cx="1727606" cy="114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Image 1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382" r="67738" b="307"/>
              <a:stretch/>
            </p:blipFill>
            <p:spPr bwMode="auto">
              <a:xfrm>
                <a:off x="6193553" y="3745282"/>
                <a:ext cx="1719065" cy="1145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Image 1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22" t="68207" r="34021" b="-88"/>
              <a:stretch/>
            </p:blipFill>
            <p:spPr bwMode="auto">
              <a:xfrm>
                <a:off x="9768884" y="3745282"/>
                <a:ext cx="1686536" cy="114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ZoneTexte 16"/>
            <p:cNvSpPr txBox="1"/>
            <p:nvPr/>
          </p:nvSpPr>
          <p:spPr>
            <a:xfrm>
              <a:off x="6235545" y="3706953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</a:rPr>
                <a:t>b</a:t>
              </a:r>
              <a:r>
                <a:rPr lang="fr-FR" b="1" dirty="0" smtClean="0">
                  <a:solidFill>
                    <a:srgbClr val="C00000"/>
                  </a:solidFill>
                </a:rPr>
                <a:t>)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-650" r="11128" b="7001"/>
          <a:stretch/>
        </p:blipFill>
        <p:spPr>
          <a:xfrm>
            <a:off x="142950" y="1085062"/>
            <a:ext cx="5519853" cy="46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7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0" y="77782"/>
            <a:ext cx="1340285" cy="3491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83235" y="79822"/>
            <a:ext cx="10708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/>
                </a:solidFill>
              </a:rPr>
              <a:t>ERE 1.4 </a:t>
            </a:r>
            <a:r>
              <a:rPr lang="fr-FR" sz="1600" dirty="0" err="1" smtClean="0">
                <a:solidFill>
                  <a:schemeClr val="accent1"/>
                </a:solidFill>
              </a:rPr>
              <a:t>Climate</a:t>
            </a:r>
            <a:r>
              <a:rPr lang="fr-FR" sz="1600" dirty="0" smtClean="0">
                <a:solidFill>
                  <a:schemeClr val="accent1"/>
                </a:solidFill>
              </a:rPr>
              <a:t> change and cultural </a:t>
            </a:r>
            <a:r>
              <a:rPr lang="fr-FR" sz="1600" dirty="0" err="1" smtClean="0">
                <a:solidFill>
                  <a:schemeClr val="accent1"/>
                </a:solidFill>
              </a:rPr>
              <a:t>heritage</a:t>
            </a:r>
            <a:r>
              <a:rPr lang="fr-FR" sz="1600" dirty="0" smtClean="0">
                <a:solidFill>
                  <a:schemeClr val="accent1"/>
                </a:solidFill>
              </a:rPr>
              <a:t>: impact, </a:t>
            </a:r>
            <a:r>
              <a:rPr lang="fr-FR" sz="1600" dirty="0" err="1" smtClean="0">
                <a:solidFill>
                  <a:schemeClr val="accent1"/>
                </a:solidFill>
              </a:rPr>
              <a:t>vulnerability</a:t>
            </a:r>
            <a:r>
              <a:rPr lang="fr-FR" sz="1600" dirty="0" smtClean="0">
                <a:solidFill>
                  <a:schemeClr val="accent1"/>
                </a:solidFill>
              </a:rPr>
              <a:t>, adaptation – </a:t>
            </a:r>
            <a:r>
              <a:rPr lang="fr-FR" sz="1600" dirty="0" err="1" smtClean="0">
                <a:solidFill>
                  <a:schemeClr val="accent1"/>
                </a:solidFill>
              </a:rPr>
              <a:t>Environmental</a:t>
            </a:r>
            <a:r>
              <a:rPr lang="fr-FR" sz="1600" dirty="0" smtClean="0">
                <a:solidFill>
                  <a:schemeClr val="accent1"/>
                </a:solidFill>
              </a:rPr>
              <a:t> changes &amp; </a:t>
            </a:r>
            <a:r>
              <a:rPr lang="fr-FR" sz="1600" dirty="0" err="1" smtClean="0">
                <a:solidFill>
                  <a:schemeClr val="accent1"/>
                </a:solidFill>
              </a:rPr>
              <a:t>observed</a:t>
            </a:r>
            <a:r>
              <a:rPr lang="fr-FR" sz="1600" dirty="0" smtClean="0">
                <a:solidFill>
                  <a:schemeClr val="accent1"/>
                </a:solidFill>
              </a:rPr>
              <a:t> </a:t>
            </a:r>
            <a:r>
              <a:rPr lang="fr-FR" sz="1600" dirty="0" err="1" smtClean="0">
                <a:solidFill>
                  <a:schemeClr val="accent1"/>
                </a:solidFill>
              </a:rPr>
              <a:t>weathering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7327" y="571338"/>
            <a:ext cx="1116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>
                <a:solidFill>
                  <a:schemeClr val="accent1"/>
                </a:solidFill>
              </a:rPr>
              <a:t>Identification of </a:t>
            </a:r>
            <a:r>
              <a:rPr lang="fr-FR" b="1" u="sng" dirty="0" err="1" smtClean="0">
                <a:solidFill>
                  <a:schemeClr val="accent1"/>
                </a:solidFill>
              </a:rPr>
              <a:t>stratigraphy</a:t>
            </a:r>
            <a:r>
              <a:rPr lang="fr-FR" b="1" u="sng" dirty="0" smtClean="0">
                <a:solidFill>
                  <a:schemeClr val="accent1"/>
                </a:solidFill>
              </a:rPr>
              <a:t> in Père Lachaise </a:t>
            </a:r>
            <a:r>
              <a:rPr lang="fr-FR" b="1" u="sng" dirty="0" err="1" smtClean="0">
                <a:solidFill>
                  <a:schemeClr val="accent1"/>
                </a:solidFill>
              </a:rPr>
              <a:t>cemetery</a:t>
            </a:r>
            <a:r>
              <a:rPr lang="fr-FR" b="1" u="sng" dirty="0" smtClean="0">
                <a:solidFill>
                  <a:schemeClr val="accent1"/>
                </a:solidFill>
              </a:rPr>
              <a:t> black </a:t>
            </a:r>
            <a:r>
              <a:rPr lang="fr-FR" b="1" u="sng" dirty="0" err="1" smtClean="0">
                <a:solidFill>
                  <a:schemeClr val="accent1"/>
                </a:solidFill>
              </a:rPr>
              <a:t>crusts</a:t>
            </a:r>
            <a:r>
              <a:rPr lang="fr-FR" b="1" u="sng" dirty="0" smtClean="0">
                <a:solidFill>
                  <a:schemeClr val="accent1"/>
                </a:solidFill>
              </a:rPr>
              <a:t> – Evolution of </a:t>
            </a:r>
            <a:r>
              <a:rPr lang="fr-FR" b="1" u="sng" dirty="0" err="1" smtClean="0">
                <a:solidFill>
                  <a:schemeClr val="accent1"/>
                </a:solidFill>
              </a:rPr>
              <a:t>metallic</a:t>
            </a:r>
            <a:r>
              <a:rPr lang="fr-FR" b="1" u="sng" dirty="0" smtClean="0">
                <a:solidFill>
                  <a:schemeClr val="accent1"/>
                </a:solidFill>
              </a:rPr>
              <a:t> </a:t>
            </a:r>
            <a:r>
              <a:rPr lang="fr-FR" b="1" u="sng" dirty="0" err="1" smtClean="0">
                <a:solidFill>
                  <a:schemeClr val="accent1"/>
                </a:solidFill>
              </a:rPr>
              <a:t>elements</a:t>
            </a:r>
            <a:r>
              <a:rPr lang="fr-FR" b="1" u="sng" dirty="0" smtClean="0">
                <a:solidFill>
                  <a:schemeClr val="accent1"/>
                </a:solidFill>
              </a:rPr>
              <a:t> </a:t>
            </a:r>
            <a:endParaRPr lang="fr-FR" b="1" u="sng" dirty="0">
              <a:solidFill>
                <a:schemeClr val="accent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52" y="6479357"/>
            <a:ext cx="1487616" cy="27843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72711" y="6111457"/>
            <a:ext cx="503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 smtClean="0"/>
              <a:t>Evolution of </a:t>
            </a:r>
            <a:r>
              <a:rPr lang="fr-FR" i="1" u="sng" dirty="0" err="1" smtClean="0"/>
              <a:t>metals</a:t>
            </a:r>
            <a:r>
              <a:rPr lang="fr-FR" i="1" u="sng" dirty="0" smtClean="0"/>
              <a:t> concentration in the </a:t>
            </a:r>
            <a:r>
              <a:rPr lang="fr-FR" i="1" u="sng" dirty="0" err="1" smtClean="0"/>
              <a:t>depth</a:t>
            </a:r>
            <a:r>
              <a:rPr lang="fr-FR" i="1" u="sng" dirty="0" smtClean="0"/>
              <a:t> of a Père Lachaise black </a:t>
            </a:r>
            <a:r>
              <a:rPr lang="fr-FR" i="1" u="sng" dirty="0" err="1" smtClean="0"/>
              <a:t>crust</a:t>
            </a:r>
            <a:r>
              <a:rPr lang="fr-FR" i="1" u="sng" dirty="0" smtClean="0"/>
              <a:t> (ICP-MS)</a:t>
            </a:r>
            <a:endParaRPr lang="fr-FR" i="1" u="sng" dirty="0"/>
          </a:p>
        </p:txBody>
      </p:sp>
      <p:sp>
        <p:nvSpPr>
          <p:cNvPr id="15" name="ZoneTexte 14"/>
          <p:cNvSpPr txBox="1"/>
          <p:nvPr/>
        </p:nvSpPr>
        <p:spPr>
          <a:xfrm>
            <a:off x="6681692" y="1451952"/>
            <a:ext cx="440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→  </a:t>
            </a:r>
            <a:r>
              <a:rPr lang="fr-FR" dirty="0" err="1" smtClean="0"/>
              <a:t>Metal</a:t>
            </a:r>
            <a:r>
              <a:rPr lang="fr-FR" dirty="0" smtClean="0"/>
              <a:t> </a:t>
            </a:r>
            <a:r>
              <a:rPr lang="fr-FR" dirty="0" err="1" smtClean="0"/>
              <a:t>enrichment</a:t>
            </a:r>
            <a:r>
              <a:rPr lang="fr-FR" dirty="0" smtClean="0"/>
              <a:t> in the black </a:t>
            </a:r>
            <a:r>
              <a:rPr lang="fr-FR" dirty="0" err="1" smtClean="0"/>
              <a:t>crust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r="12681" b="6666"/>
          <a:stretch/>
        </p:blipFill>
        <p:spPr>
          <a:xfrm>
            <a:off x="367326" y="1011126"/>
            <a:ext cx="6051947" cy="5173116"/>
          </a:xfrm>
          <a:prstGeom prst="rect">
            <a:avLst/>
          </a:prstGeom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263319"/>
              </p:ext>
            </p:extLst>
          </p:nvPr>
        </p:nvGraphicFramePr>
        <p:xfrm>
          <a:off x="6681692" y="3222792"/>
          <a:ext cx="5106718" cy="1575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359">
                  <a:extLst>
                    <a:ext uri="{9D8B030D-6E8A-4147-A177-3AD203B41FA5}">
                      <a16:colId xmlns:a16="http://schemas.microsoft.com/office/drawing/2014/main" val="2715086456"/>
                    </a:ext>
                  </a:extLst>
                </a:gridCol>
                <a:gridCol w="2553359">
                  <a:extLst>
                    <a:ext uri="{9D8B030D-6E8A-4147-A177-3AD203B41FA5}">
                      <a16:colId xmlns:a16="http://schemas.microsoft.com/office/drawing/2014/main" val="987280248"/>
                    </a:ext>
                  </a:extLst>
                </a:gridCol>
              </a:tblGrid>
              <a:tr h="393933">
                <a:tc>
                  <a:txBody>
                    <a:bodyPr/>
                    <a:lstStyle/>
                    <a:p>
                      <a:r>
                        <a:rPr lang="fr-FR" dirty="0" smtClean="0"/>
                        <a:t>Pollution source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mtClean="0"/>
                        <a:t>Elements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651307"/>
                  </a:ext>
                </a:extLst>
              </a:tr>
              <a:tr h="393933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Fossil</a:t>
                      </a:r>
                      <a:r>
                        <a:rPr lang="fr-FR" baseline="0" dirty="0" smtClean="0"/>
                        <a:t> fuel combustion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As, Ni, Pb, V, Zn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409303"/>
                  </a:ext>
                </a:extLst>
              </a:tr>
              <a:tr h="393933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Brake</a:t>
                      </a:r>
                      <a:r>
                        <a:rPr lang="fr-FR" dirty="0" smtClean="0"/>
                        <a:t> wear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Ba, Cu, Sb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772348"/>
                  </a:ext>
                </a:extLst>
              </a:tr>
              <a:tr h="393933">
                <a:tc>
                  <a:txBody>
                    <a:bodyPr/>
                    <a:lstStyle/>
                    <a:p>
                      <a:r>
                        <a:rPr lang="fr-FR" dirty="0" smtClean="0"/>
                        <a:t>Tire wear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Zn, Cd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218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21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991168" y="578476"/>
            <a:ext cx="8853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>
                <a:solidFill>
                  <a:schemeClr val="accent1"/>
                </a:solidFill>
              </a:rPr>
              <a:t>Identification of </a:t>
            </a:r>
            <a:r>
              <a:rPr lang="fr-FR" b="1" u="sng" dirty="0" err="1" smtClean="0">
                <a:solidFill>
                  <a:schemeClr val="accent1"/>
                </a:solidFill>
              </a:rPr>
              <a:t>stratigraphy</a:t>
            </a:r>
            <a:r>
              <a:rPr lang="fr-FR" b="1" u="sng" dirty="0" smtClean="0">
                <a:solidFill>
                  <a:schemeClr val="accent1"/>
                </a:solidFill>
              </a:rPr>
              <a:t> in Père Lachaise </a:t>
            </a:r>
            <a:r>
              <a:rPr lang="fr-FR" b="1" u="sng" dirty="0" err="1" smtClean="0">
                <a:solidFill>
                  <a:schemeClr val="accent1"/>
                </a:solidFill>
              </a:rPr>
              <a:t>cemetery</a:t>
            </a:r>
            <a:r>
              <a:rPr lang="fr-FR" b="1" u="sng" dirty="0" smtClean="0">
                <a:solidFill>
                  <a:schemeClr val="accent1"/>
                </a:solidFill>
              </a:rPr>
              <a:t> black </a:t>
            </a:r>
            <a:r>
              <a:rPr lang="fr-FR" b="1" u="sng" dirty="0" err="1" smtClean="0">
                <a:solidFill>
                  <a:schemeClr val="accent1"/>
                </a:solidFill>
              </a:rPr>
              <a:t>crusts</a:t>
            </a:r>
            <a:r>
              <a:rPr lang="fr-FR" b="1" u="sng" dirty="0" smtClean="0">
                <a:solidFill>
                  <a:schemeClr val="accent1"/>
                </a:solidFill>
              </a:rPr>
              <a:t> – Key points</a:t>
            </a:r>
            <a:endParaRPr lang="fr-FR" b="1" u="sng" dirty="0">
              <a:solidFill>
                <a:schemeClr val="accent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0" y="77782"/>
            <a:ext cx="1340285" cy="3491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83235" y="79822"/>
            <a:ext cx="10708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/>
                </a:solidFill>
              </a:rPr>
              <a:t>ERE 1.4 </a:t>
            </a:r>
            <a:r>
              <a:rPr lang="fr-FR" sz="1600" dirty="0" err="1" smtClean="0">
                <a:solidFill>
                  <a:schemeClr val="accent1"/>
                </a:solidFill>
              </a:rPr>
              <a:t>Climate</a:t>
            </a:r>
            <a:r>
              <a:rPr lang="fr-FR" sz="1600" dirty="0" smtClean="0">
                <a:solidFill>
                  <a:schemeClr val="accent1"/>
                </a:solidFill>
              </a:rPr>
              <a:t> change and cultural </a:t>
            </a:r>
            <a:r>
              <a:rPr lang="fr-FR" sz="1600" dirty="0" err="1" smtClean="0">
                <a:solidFill>
                  <a:schemeClr val="accent1"/>
                </a:solidFill>
              </a:rPr>
              <a:t>heritage</a:t>
            </a:r>
            <a:r>
              <a:rPr lang="fr-FR" sz="1600" dirty="0" smtClean="0">
                <a:solidFill>
                  <a:schemeClr val="accent1"/>
                </a:solidFill>
              </a:rPr>
              <a:t>: impact, </a:t>
            </a:r>
            <a:r>
              <a:rPr lang="fr-FR" sz="1600" dirty="0" err="1" smtClean="0">
                <a:solidFill>
                  <a:schemeClr val="accent1"/>
                </a:solidFill>
              </a:rPr>
              <a:t>vulnerability</a:t>
            </a:r>
            <a:r>
              <a:rPr lang="fr-FR" sz="1600" dirty="0" smtClean="0">
                <a:solidFill>
                  <a:schemeClr val="accent1"/>
                </a:solidFill>
              </a:rPr>
              <a:t>, adaptation – </a:t>
            </a:r>
            <a:r>
              <a:rPr lang="fr-FR" sz="1600" dirty="0" err="1" smtClean="0">
                <a:solidFill>
                  <a:schemeClr val="accent1"/>
                </a:solidFill>
              </a:rPr>
              <a:t>Environmental</a:t>
            </a:r>
            <a:r>
              <a:rPr lang="fr-FR" sz="1600" dirty="0" smtClean="0">
                <a:solidFill>
                  <a:schemeClr val="accent1"/>
                </a:solidFill>
              </a:rPr>
              <a:t> changes &amp; </a:t>
            </a:r>
            <a:r>
              <a:rPr lang="fr-FR" sz="1600" dirty="0" err="1" smtClean="0">
                <a:solidFill>
                  <a:schemeClr val="accent1"/>
                </a:solidFill>
              </a:rPr>
              <a:t>observed</a:t>
            </a:r>
            <a:r>
              <a:rPr lang="fr-FR" sz="1600" dirty="0" smtClean="0">
                <a:solidFill>
                  <a:schemeClr val="accent1"/>
                </a:solidFill>
              </a:rPr>
              <a:t> </a:t>
            </a:r>
            <a:r>
              <a:rPr lang="fr-FR" sz="1600" dirty="0" err="1" smtClean="0">
                <a:solidFill>
                  <a:schemeClr val="accent1"/>
                </a:solidFill>
              </a:rPr>
              <a:t>weathering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07521" y="2313424"/>
            <a:ext cx="6816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→ </a:t>
            </a:r>
            <a:r>
              <a:rPr lang="fr-FR" sz="2000" dirty="0" err="1" smtClean="0"/>
              <a:t>Stratigraphy</a:t>
            </a:r>
            <a:r>
              <a:rPr lang="fr-FR" sz="2000" dirty="0" smtClean="0"/>
              <a:t> of </a:t>
            </a:r>
            <a:r>
              <a:rPr lang="fr-FR" sz="2000" dirty="0" err="1" smtClean="0"/>
              <a:t>particulate</a:t>
            </a:r>
            <a:r>
              <a:rPr lang="fr-FR" sz="2000" dirty="0" smtClean="0"/>
              <a:t> </a:t>
            </a:r>
            <a:r>
              <a:rPr lang="fr-FR" sz="2000" dirty="0" err="1" smtClean="0"/>
              <a:t>matter</a:t>
            </a:r>
            <a:r>
              <a:rPr lang="fr-FR" sz="2000" dirty="0" smtClean="0"/>
              <a:t> </a:t>
            </a:r>
            <a:r>
              <a:rPr lang="fr-FR" sz="2000" dirty="0" err="1" smtClean="0"/>
              <a:t>inside</a:t>
            </a:r>
            <a:r>
              <a:rPr lang="fr-FR" sz="2000" dirty="0" smtClean="0"/>
              <a:t> black </a:t>
            </a:r>
            <a:r>
              <a:rPr lang="fr-FR" sz="2000" dirty="0" err="1" smtClean="0"/>
              <a:t>crusts</a:t>
            </a:r>
            <a:endParaRPr lang="fr-FR" sz="2000" dirty="0" smtClean="0"/>
          </a:p>
          <a:p>
            <a:pPr marL="285750" indent="-285750">
              <a:buFontTx/>
              <a:buChar char="-"/>
            </a:pPr>
            <a:endParaRPr lang="fr-FR" sz="2000" dirty="0" smtClean="0"/>
          </a:p>
          <a:p>
            <a:r>
              <a:rPr lang="fr-FR" sz="2000" b="1" dirty="0"/>
              <a:t>→ </a:t>
            </a:r>
            <a:r>
              <a:rPr lang="fr-FR" sz="2000" dirty="0" smtClean="0"/>
              <a:t>Evolution of </a:t>
            </a:r>
            <a:r>
              <a:rPr lang="fr-FR" sz="2000" dirty="0" err="1" smtClean="0"/>
              <a:t>metal</a:t>
            </a:r>
            <a:r>
              <a:rPr lang="fr-FR" sz="2000" dirty="0" smtClean="0"/>
              <a:t> concentration in the </a:t>
            </a:r>
            <a:r>
              <a:rPr lang="fr-FR" sz="2000" dirty="0" err="1" smtClean="0"/>
              <a:t>depth</a:t>
            </a:r>
            <a:r>
              <a:rPr lang="fr-FR" sz="2000" dirty="0" smtClean="0"/>
              <a:t> of the black </a:t>
            </a:r>
            <a:r>
              <a:rPr lang="fr-FR" sz="2000" dirty="0" err="1" smtClean="0"/>
              <a:t>crust</a:t>
            </a:r>
            <a:endParaRPr lang="fr-FR" sz="2000" dirty="0" smtClean="0"/>
          </a:p>
          <a:p>
            <a:pPr marL="285750" indent="-285750">
              <a:buFontTx/>
              <a:buChar char="-"/>
            </a:pPr>
            <a:endParaRPr lang="fr-FR" sz="2000" dirty="0"/>
          </a:p>
          <a:p>
            <a:r>
              <a:rPr lang="fr-FR" sz="2000" b="1" dirty="0"/>
              <a:t>→ </a:t>
            </a:r>
            <a:r>
              <a:rPr lang="fr-FR" sz="2000" dirty="0" err="1" smtClean="0"/>
              <a:t>Complementary</a:t>
            </a:r>
            <a:r>
              <a:rPr lang="fr-FR" sz="2000" dirty="0" smtClean="0"/>
              <a:t> analyses in </a:t>
            </a:r>
            <a:r>
              <a:rPr lang="fr-FR" sz="2000" dirty="0" err="1" smtClean="0"/>
              <a:t>progress</a:t>
            </a:r>
            <a:endParaRPr lang="fr-FR" sz="2000" dirty="0"/>
          </a:p>
        </p:txBody>
      </p:sp>
      <p:grpSp>
        <p:nvGrpSpPr>
          <p:cNvPr id="36" name="Groupe 35"/>
          <p:cNvGrpSpPr/>
          <p:nvPr/>
        </p:nvGrpSpPr>
        <p:grpSpPr>
          <a:xfrm>
            <a:off x="414342" y="1991360"/>
            <a:ext cx="3883338" cy="2497036"/>
            <a:chOff x="375781" y="3126894"/>
            <a:chExt cx="3532340" cy="2171616"/>
          </a:xfrm>
        </p:grpSpPr>
        <p:sp>
          <p:nvSpPr>
            <p:cNvPr id="6" name="Rectangle 5"/>
            <p:cNvSpPr/>
            <p:nvPr/>
          </p:nvSpPr>
          <p:spPr>
            <a:xfrm>
              <a:off x="375781" y="4759891"/>
              <a:ext cx="3532340" cy="538619"/>
            </a:xfrm>
            <a:prstGeom prst="rect">
              <a:avLst/>
            </a:prstGeom>
            <a:solidFill>
              <a:srgbClr val="FEF7B4"/>
            </a:solidFill>
            <a:ln>
              <a:solidFill>
                <a:srgbClr val="FEF7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i="1" dirty="0" smtClean="0">
                  <a:solidFill>
                    <a:schemeClr val="tx1"/>
                  </a:solidFill>
                </a:rPr>
                <a:t>Stone</a:t>
              </a:r>
              <a:endParaRPr lang="fr-FR" i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5781" y="4221272"/>
              <a:ext cx="3532340" cy="5386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75781" y="3674083"/>
              <a:ext cx="3532340" cy="5386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75781" y="3126894"/>
              <a:ext cx="3532340" cy="5386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700358" y="4455091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isocèle 11"/>
            <p:cNvSpPr/>
            <p:nvPr/>
          </p:nvSpPr>
          <p:spPr>
            <a:xfrm>
              <a:off x="3488499" y="3198095"/>
              <a:ext cx="125260" cy="15031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1483235" y="4601228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1991168" y="4327415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2698259" y="4605294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2542313" y="4338072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1055083" y="4409163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>
              <a:off x="3407080" y="4444324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3083749" y="4385870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3298522" y="3989541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636075" y="3292040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>
              <a:off x="1878434" y="3853404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2968927" y="3404774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942349" y="3945701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2445002" y="3922736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riangle isocèle 26"/>
            <p:cNvSpPr/>
            <p:nvPr/>
          </p:nvSpPr>
          <p:spPr>
            <a:xfrm>
              <a:off x="2353144" y="3216884"/>
              <a:ext cx="125260" cy="15031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Triangle isocèle 27"/>
            <p:cNvSpPr/>
            <p:nvPr/>
          </p:nvSpPr>
          <p:spPr>
            <a:xfrm>
              <a:off x="817089" y="3396423"/>
              <a:ext cx="125260" cy="15031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Triangle isocèle 28"/>
            <p:cNvSpPr/>
            <p:nvPr/>
          </p:nvSpPr>
          <p:spPr>
            <a:xfrm>
              <a:off x="2079321" y="3557064"/>
              <a:ext cx="125260" cy="15031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Triangle isocèle 29"/>
            <p:cNvSpPr/>
            <p:nvPr/>
          </p:nvSpPr>
          <p:spPr>
            <a:xfrm>
              <a:off x="2977278" y="3853404"/>
              <a:ext cx="125260" cy="15031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Triangle isocèle 30"/>
            <p:cNvSpPr/>
            <p:nvPr/>
          </p:nvSpPr>
          <p:spPr>
            <a:xfrm>
              <a:off x="1414342" y="3926912"/>
              <a:ext cx="125260" cy="15031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Triangle isocèle 31"/>
            <p:cNvSpPr/>
            <p:nvPr/>
          </p:nvSpPr>
          <p:spPr>
            <a:xfrm>
              <a:off x="1193001" y="3273251"/>
              <a:ext cx="125260" cy="15031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Triangle isocèle 32"/>
            <p:cNvSpPr/>
            <p:nvPr/>
          </p:nvSpPr>
          <p:spPr>
            <a:xfrm>
              <a:off x="3229629" y="3461141"/>
              <a:ext cx="125260" cy="15031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Triangle isocèle 33"/>
            <p:cNvSpPr/>
            <p:nvPr/>
          </p:nvSpPr>
          <p:spPr>
            <a:xfrm>
              <a:off x="1668859" y="3536516"/>
              <a:ext cx="125260" cy="15031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Triangle isocèle 34"/>
            <p:cNvSpPr/>
            <p:nvPr/>
          </p:nvSpPr>
          <p:spPr>
            <a:xfrm>
              <a:off x="1922275" y="3215783"/>
              <a:ext cx="125260" cy="15031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Triangle isocèle 37"/>
            <p:cNvSpPr/>
            <p:nvPr/>
          </p:nvSpPr>
          <p:spPr>
            <a:xfrm>
              <a:off x="3695437" y="3508253"/>
              <a:ext cx="125260" cy="15031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1173827" y="4962079"/>
            <a:ext cx="2623063" cy="842853"/>
            <a:chOff x="414342" y="5551359"/>
            <a:chExt cx="2623063" cy="842853"/>
          </a:xfrm>
        </p:grpSpPr>
        <p:sp>
          <p:nvSpPr>
            <p:cNvPr id="37" name="Triangle isocèle 36"/>
            <p:cNvSpPr/>
            <p:nvPr/>
          </p:nvSpPr>
          <p:spPr>
            <a:xfrm>
              <a:off x="414342" y="6134390"/>
              <a:ext cx="125260" cy="15031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/>
            <p:cNvSpPr/>
            <p:nvPr/>
          </p:nvSpPr>
          <p:spPr>
            <a:xfrm>
              <a:off x="438966" y="5679658"/>
              <a:ext cx="112734" cy="11273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05970" y="5551359"/>
              <a:ext cx="2431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Coal combustion </a:t>
              </a:r>
              <a:r>
                <a:rPr lang="fr-FR" dirty="0" err="1" smtClean="0"/>
                <a:t>fly-ash</a:t>
              </a:r>
              <a:endParaRPr lang="fr-FR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582460" y="6024880"/>
              <a:ext cx="2285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Oil</a:t>
              </a:r>
              <a:r>
                <a:rPr lang="fr-FR" dirty="0" smtClean="0"/>
                <a:t> combustion </a:t>
              </a:r>
              <a:r>
                <a:rPr lang="fr-FR" dirty="0" err="1" smtClean="0"/>
                <a:t>fly-ash</a:t>
              </a:r>
              <a:endParaRPr lang="fr-FR" dirty="0"/>
            </a:p>
          </p:txBody>
        </p:sp>
      </p:grpSp>
      <p:cxnSp>
        <p:nvCxnSpPr>
          <p:cNvPr id="43" name="Connecteur droit avec flèche 42"/>
          <p:cNvCxnSpPr/>
          <p:nvPr/>
        </p:nvCxnSpPr>
        <p:spPr>
          <a:xfrm flipH="1">
            <a:off x="568960" y="1808480"/>
            <a:ext cx="10160" cy="2370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63115" y="4113534"/>
            <a:ext cx="1173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Deposit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age</a:t>
            </a:r>
            <a:endParaRPr lang="fr-FR" sz="1400" b="1" dirty="0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52" y="6479357"/>
            <a:ext cx="1487616" cy="2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78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0" y="77782"/>
            <a:ext cx="1340285" cy="3491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83235" y="79822"/>
            <a:ext cx="10708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/>
                </a:solidFill>
              </a:rPr>
              <a:t>ERE 1.4 </a:t>
            </a:r>
            <a:r>
              <a:rPr lang="fr-FR" sz="1600" dirty="0" err="1" smtClean="0">
                <a:solidFill>
                  <a:schemeClr val="accent1"/>
                </a:solidFill>
              </a:rPr>
              <a:t>Climate</a:t>
            </a:r>
            <a:r>
              <a:rPr lang="fr-FR" sz="1600" dirty="0" smtClean="0">
                <a:solidFill>
                  <a:schemeClr val="accent1"/>
                </a:solidFill>
              </a:rPr>
              <a:t> change and cultural </a:t>
            </a:r>
            <a:r>
              <a:rPr lang="fr-FR" sz="1600" dirty="0" err="1" smtClean="0">
                <a:solidFill>
                  <a:schemeClr val="accent1"/>
                </a:solidFill>
              </a:rPr>
              <a:t>heritage</a:t>
            </a:r>
            <a:r>
              <a:rPr lang="fr-FR" sz="1600" dirty="0" smtClean="0">
                <a:solidFill>
                  <a:schemeClr val="accent1"/>
                </a:solidFill>
              </a:rPr>
              <a:t>: impact, </a:t>
            </a:r>
            <a:r>
              <a:rPr lang="fr-FR" sz="1600" dirty="0" err="1" smtClean="0">
                <a:solidFill>
                  <a:schemeClr val="accent1"/>
                </a:solidFill>
              </a:rPr>
              <a:t>vulnerability</a:t>
            </a:r>
            <a:r>
              <a:rPr lang="fr-FR" sz="1600" dirty="0" smtClean="0">
                <a:solidFill>
                  <a:schemeClr val="accent1"/>
                </a:solidFill>
              </a:rPr>
              <a:t>, adaptation – </a:t>
            </a:r>
            <a:r>
              <a:rPr lang="fr-FR" sz="1600" dirty="0" err="1" smtClean="0">
                <a:solidFill>
                  <a:schemeClr val="accent1"/>
                </a:solidFill>
              </a:rPr>
              <a:t>Environmental</a:t>
            </a:r>
            <a:r>
              <a:rPr lang="fr-FR" sz="1600" dirty="0" smtClean="0">
                <a:solidFill>
                  <a:schemeClr val="accent1"/>
                </a:solidFill>
              </a:rPr>
              <a:t> changes &amp; </a:t>
            </a:r>
            <a:r>
              <a:rPr lang="fr-FR" sz="1600" dirty="0" err="1" smtClean="0">
                <a:solidFill>
                  <a:schemeClr val="accent1"/>
                </a:solidFill>
              </a:rPr>
              <a:t>observed</a:t>
            </a:r>
            <a:r>
              <a:rPr lang="fr-FR" sz="1600" dirty="0" smtClean="0">
                <a:solidFill>
                  <a:schemeClr val="accent1"/>
                </a:solidFill>
              </a:rPr>
              <a:t> </a:t>
            </a:r>
            <a:r>
              <a:rPr lang="fr-FR" sz="1600" dirty="0" err="1" smtClean="0">
                <a:solidFill>
                  <a:schemeClr val="accent1"/>
                </a:solidFill>
              </a:rPr>
              <a:t>weathering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92680" y="2137339"/>
            <a:ext cx="5210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err="1" smtClean="0">
                <a:solidFill>
                  <a:schemeClr val="accent1"/>
                </a:solidFill>
              </a:rPr>
              <a:t>Thank</a:t>
            </a:r>
            <a:r>
              <a:rPr lang="fr-FR" sz="2400" b="1" u="sng" dirty="0" smtClean="0">
                <a:solidFill>
                  <a:schemeClr val="accent1"/>
                </a:solidFill>
              </a:rPr>
              <a:t> </a:t>
            </a:r>
            <a:r>
              <a:rPr lang="fr-FR" sz="2400" b="1" u="sng" dirty="0" err="1" smtClean="0">
                <a:solidFill>
                  <a:schemeClr val="accent1"/>
                </a:solidFill>
              </a:rPr>
              <a:t>you</a:t>
            </a:r>
            <a:r>
              <a:rPr lang="fr-FR" sz="2400" b="1" u="sng" dirty="0" smtClean="0">
                <a:solidFill>
                  <a:schemeClr val="accent1"/>
                </a:solidFill>
              </a:rPr>
              <a:t> for </a:t>
            </a:r>
            <a:r>
              <a:rPr lang="fr-FR" sz="2400" b="1" u="sng" dirty="0" err="1" smtClean="0">
                <a:solidFill>
                  <a:schemeClr val="accent1"/>
                </a:solidFill>
              </a:rPr>
              <a:t>listening</a:t>
            </a:r>
            <a:r>
              <a:rPr lang="fr-FR" sz="2400" b="1" u="sng" dirty="0" smtClean="0">
                <a:solidFill>
                  <a:schemeClr val="accent1"/>
                </a:solidFill>
              </a:rPr>
              <a:t> !</a:t>
            </a:r>
          </a:p>
          <a:p>
            <a:endParaRPr lang="fr-FR" sz="2400" dirty="0"/>
          </a:p>
          <a:p>
            <a:endParaRPr lang="fr-FR" sz="2400" dirty="0" smtClean="0"/>
          </a:p>
          <a:p>
            <a:pPr algn="ctr"/>
            <a:r>
              <a:rPr lang="fr-FR" sz="2400" dirty="0" err="1" smtClean="0"/>
              <a:t>Any</a:t>
            </a:r>
            <a:r>
              <a:rPr lang="fr-FR" sz="2400" dirty="0" smtClean="0"/>
              <a:t> question ? </a:t>
            </a:r>
          </a:p>
          <a:p>
            <a:pPr algn="ctr"/>
            <a:r>
              <a:rPr lang="fr-FR" sz="2400" dirty="0">
                <a:latin typeface="Arial Narrow" panose="020B0606020202030204" pitchFamily="34" charset="0"/>
              </a:rPr>
              <a:t>→</a:t>
            </a:r>
            <a:r>
              <a:rPr lang="fr-FR" sz="2400" dirty="0" smtClean="0"/>
              <a:t> mathilde.ropiquet@lisa.ipsl.fr</a:t>
            </a:r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52" y="6479357"/>
            <a:ext cx="1487616" cy="27843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b="492"/>
          <a:stretch/>
        </p:blipFill>
        <p:spPr>
          <a:xfrm>
            <a:off x="148114" y="1547217"/>
            <a:ext cx="1607841" cy="38204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0" t="5990" r="16165"/>
          <a:stretch/>
        </p:blipFill>
        <p:spPr>
          <a:xfrm rot="5400000">
            <a:off x="3259610" y="2891318"/>
            <a:ext cx="1845658" cy="46525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4732" r="2867" b="9215"/>
          <a:stretch/>
        </p:blipFill>
        <p:spPr>
          <a:xfrm rot="5400000">
            <a:off x="3640170" y="-1209714"/>
            <a:ext cx="1505028" cy="507304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3" t="8844" r="7944"/>
          <a:stretch/>
        </p:blipFill>
        <p:spPr>
          <a:xfrm rot="5400000">
            <a:off x="8440229" y="-497567"/>
            <a:ext cx="2354897" cy="452034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t="27763" r="1598" b="1553"/>
          <a:stretch/>
        </p:blipFill>
        <p:spPr>
          <a:xfrm>
            <a:off x="7185264" y="3241150"/>
            <a:ext cx="4864826" cy="293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e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Dividende</Template>
  <TotalTime>2454</TotalTime>
  <Words>546</Words>
  <Application>Microsoft Office PowerPoint</Application>
  <PresentationFormat>Grand écran</PresentationFormat>
  <Paragraphs>92</Paragraphs>
  <Slides>9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 Narrow</vt:lpstr>
      <vt:lpstr>Calibri</vt:lpstr>
      <vt:lpstr>Cambria Math</vt:lpstr>
      <vt:lpstr>Gill Sans MT</vt:lpstr>
      <vt:lpstr>Wingdings 2</vt:lpstr>
      <vt:lpstr>Dividende</vt:lpstr>
      <vt:lpstr>Black crusts as past air pollution archives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EGU 2022</dc:title>
  <dc:creator>Mathilde</dc:creator>
  <cp:lastModifiedBy>Mathilde</cp:lastModifiedBy>
  <cp:revision>84</cp:revision>
  <dcterms:created xsi:type="dcterms:W3CDTF">2022-05-13T11:37:58Z</dcterms:created>
  <dcterms:modified xsi:type="dcterms:W3CDTF">2022-05-25T13:46:49Z</dcterms:modified>
</cp:coreProperties>
</file>