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</p:sldMasterIdLst>
  <p:notesMasterIdLst>
    <p:notesMasterId r:id="rId16"/>
  </p:notesMasterIdLst>
  <p:handoutMasterIdLst>
    <p:handoutMasterId r:id="rId17"/>
  </p:handoutMasterIdLst>
  <p:sldIdLst>
    <p:sldId id="271" r:id="rId5"/>
    <p:sldId id="759" r:id="rId6"/>
    <p:sldId id="752" r:id="rId7"/>
    <p:sldId id="772" r:id="rId8"/>
    <p:sldId id="532" r:id="rId9"/>
    <p:sldId id="771" r:id="rId10"/>
    <p:sldId id="773" r:id="rId11"/>
    <p:sldId id="758" r:id="rId12"/>
    <p:sldId id="768" r:id="rId13"/>
    <p:sldId id="766" r:id="rId14"/>
    <p:sldId id="76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Welcome" id="{E75E278A-FF0E-49A4-B170-79828D63BBAD}">
          <p14:sldIdLst/>
        </p14:section>
        <p14:section name="Design, Morph, Annotate, Work Together, Tell Me" id="{B9B51309-D148-4332-87C2-07BE32FBCA3B}">
          <p14:sldIdLst>
            <p14:sldId id="271"/>
            <p14:sldId id="759"/>
            <p14:sldId id="752"/>
            <p14:sldId id="772"/>
            <p14:sldId id="532"/>
            <p14:sldId id="771"/>
            <p14:sldId id="773"/>
            <p14:sldId id="758"/>
            <p14:sldId id="768"/>
            <p14:sldId id="766"/>
            <p14:sldId id="767"/>
          </p14:sldIdLst>
        </p14:section>
        <p14:section name="Learn More" id="{2CC34DB2-6590-42C0-AD4B-A04C6060184E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5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462F"/>
    <a:srgbClr val="F8CFB6"/>
    <a:srgbClr val="923922"/>
    <a:srgbClr val="D24726"/>
    <a:srgbClr val="404040"/>
    <a:srgbClr val="FF9B45"/>
    <a:srgbClr val="F8CAB6"/>
    <a:srgbClr val="F5F5F5"/>
    <a:srgbClr val="F2F2F2"/>
    <a:srgbClr val="D2B4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586" autoAdjust="0"/>
    <p:restoredTop sz="94241" autoAdjust="0"/>
  </p:normalViewPr>
  <p:slideViewPr>
    <p:cSldViewPr snapToGrid="0">
      <p:cViewPr varScale="1">
        <p:scale>
          <a:sx n="64" d="100"/>
          <a:sy n="64" d="100"/>
        </p:scale>
        <p:origin x="540" y="5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709BEF-F331-4062-ADAC-B5C7207634B5}" type="doc">
      <dgm:prSet loTypeId="urn:microsoft.com/office/officeart/2005/8/layout/bProcess4" loCatId="process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3A5297AB-CB4B-443E-99BA-7EC28908641A}">
      <dgm:prSet phldrT="[Text]"/>
      <dgm:spPr/>
      <dgm:t>
        <a:bodyPr/>
        <a:lstStyle/>
        <a:p>
          <a:r>
            <a:rPr lang="en-US" dirty="0"/>
            <a:t>Lineaments and fault identification </a:t>
          </a:r>
        </a:p>
      </dgm:t>
    </dgm:pt>
    <dgm:pt modelId="{65363797-329B-4EDE-B0FF-7E1D0A8940A5}" type="parTrans" cxnId="{672B3A55-6372-4DEF-9A94-68B57373E055}">
      <dgm:prSet/>
      <dgm:spPr/>
      <dgm:t>
        <a:bodyPr/>
        <a:lstStyle/>
        <a:p>
          <a:endParaRPr lang="en-US"/>
        </a:p>
      </dgm:t>
    </dgm:pt>
    <dgm:pt modelId="{1D83DBCC-3980-4304-AF30-D2684AD68B8A}" type="sibTrans" cxnId="{672B3A55-6372-4DEF-9A94-68B57373E055}">
      <dgm:prSet/>
      <dgm:spPr/>
      <dgm:t>
        <a:bodyPr/>
        <a:lstStyle/>
        <a:p>
          <a:endParaRPr lang="en-US"/>
        </a:p>
      </dgm:t>
    </dgm:pt>
    <dgm:pt modelId="{11003D8F-741A-49E7-B851-DFF2F9F803C6}">
      <dgm:prSet phldrT="[Text]"/>
      <dgm:spPr/>
      <dgm:t>
        <a:bodyPr/>
        <a:lstStyle/>
        <a:p>
          <a:r>
            <a:rPr lang="en-US" dirty="0" err="1"/>
            <a:t>Doline</a:t>
          </a:r>
          <a:r>
            <a:rPr lang="en-US" dirty="0"/>
            <a:t> mapping</a:t>
          </a:r>
        </a:p>
      </dgm:t>
    </dgm:pt>
    <dgm:pt modelId="{4417BC22-401D-4DA1-9512-99B112A2CF25}" type="parTrans" cxnId="{41843DCD-879F-47BA-A60B-87597D37ABAB}">
      <dgm:prSet/>
      <dgm:spPr/>
      <dgm:t>
        <a:bodyPr/>
        <a:lstStyle/>
        <a:p>
          <a:endParaRPr lang="en-US"/>
        </a:p>
      </dgm:t>
    </dgm:pt>
    <dgm:pt modelId="{52DBFEC2-E42E-4BB8-A910-1C18F5A18D3B}" type="sibTrans" cxnId="{41843DCD-879F-47BA-A60B-87597D37ABAB}">
      <dgm:prSet/>
      <dgm:spPr/>
      <dgm:t>
        <a:bodyPr/>
        <a:lstStyle/>
        <a:p>
          <a:endParaRPr lang="en-US"/>
        </a:p>
      </dgm:t>
    </dgm:pt>
    <dgm:pt modelId="{F7EB3B6C-3B22-475E-AE99-4B862267C97A}">
      <dgm:prSet phldrT="[Text]"/>
      <dgm:spPr/>
      <dgm:t>
        <a:bodyPr/>
        <a:lstStyle/>
        <a:p>
          <a:r>
            <a:rPr lang="en-US" dirty="0"/>
            <a:t>3-D geological and structural model </a:t>
          </a:r>
        </a:p>
      </dgm:t>
    </dgm:pt>
    <dgm:pt modelId="{45BDE27F-9355-492E-AB21-48600ED2F78E}" type="parTrans" cxnId="{7E8F5C0A-FBCC-4159-9500-545BA908097B}">
      <dgm:prSet/>
      <dgm:spPr/>
      <dgm:t>
        <a:bodyPr/>
        <a:lstStyle/>
        <a:p>
          <a:endParaRPr lang="en-US"/>
        </a:p>
      </dgm:t>
    </dgm:pt>
    <dgm:pt modelId="{BA7009C4-E8C3-4225-B5AF-655657391343}" type="sibTrans" cxnId="{7E8F5C0A-FBCC-4159-9500-545BA908097B}">
      <dgm:prSet/>
      <dgm:spPr/>
      <dgm:t>
        <a:bodyPr/>
        <a:lstStyle/>
        <a:p>
          <a:endParaRPr lang="en-US"/>
        </a:p>
      </dgm:t>
    </dgm:pt>
    <dgm:pt modelId="{A54D0B7F-DC95-4666-A57C-45D9C92F751D}">
      <dgm:prSet phldrT="[Text]"/>
      <dgm:spPr/>
      <dgm:t>
        <a:bodyPr/>
        <a:lstStyle/>
        <a:p>
          <a:r>
            <a:rPr lang="en-US" dirty="0"/>
            <a:t>Secondary faults simulation (truncated fractal distribution with probability density function, d=2)</a:t>
          </a:r>
        </a:p>
      </dgm:t>
    </dgm:pt>
    <dgm:pt modelId="{7D4FDD3E-9800-4797-9777-36B9376F6B57}" type="parTrans" cxnId="{DA9D856F-AD80-47BA-97E1-DD65654A179E}">
      <dgm:prSet/>
      <dgm:spPr/>
      <dgm:t>
        <a:bodyPr/>
        <a:lstStyle/>
        <a:p>
          <a:endParaRPr lang="en-US"/>
        </a:p>
      </dgm:t>
    </dgm:pt>
    <dgm:pt modelId="{9092BB09-AE56-4C24-B969-8845CA168D16}" type="sibTrans" cxnId="{DA9D856F-AD80-47BA-97E1-DD65654A179E}">
      <dgm:prSet/>
      <dgm:spPr/>
      <dgm:t>
        <a:bodyPr/>
        <a:lstStyle/>
        <a:p>
          <a:endParaRPr lang="en-US"/>
        </a:p>
      </dgm:t>
    </dgm:pt>
    <dgm:pt modelId="{7221596F-FE36-4D88-B695-120C06FC2801}">
      <dgm:prSet phldrT="[Text]"/>
      <dgm:spPr/>
      <dgm:t>
        <a:bodyPr/>
        <a:lstStyle/>
        <a:p>
          <a:r>
            <a:rPr lang="en-US" dirty="0"/>
            <a:t>Assign different permeabilities  according to the secondary faults  </a:t>
          </a:r>
        </a:p>
      </dgm:t>
    </dgm:pt>
    <dgm:pt modelId="{44CA14F9-76DF-48B0-AFF9-D4813172D798}" type="parTrans" cxnId="{E6817671-6EC7-46F0-A710-E918C56757CC}">
      <dgm:prSet/>
      <dgm:spPr/>
      <dgm:t>
        <a:bodyPr/>
        <a:lstStyle/>
        <a:p>
          <a:endParaRPr lang="en-US"/>
        </a:p>
      </dgm:t>
    </dgm:pt>
    <dgm:pt modelId="{6FA362AE-13AA-4756-A6C3-11E3079EBC6C}" type="sibTrans" cxnId="{E6817671-6EC7-46F0-A710-E918C56757CC}">
      <dgm:prSet/>
      <dgm:spPr/>
      <dgm:t>
        <a:bodyPr/>
        <a:lstStyle/>
        <a:p>
          <a:endParaRPr lang="en-US"/>
        </a:p>
      </dgm:t>
    </dgm:pt>
    <dgm:pt modelId="{431059AD-6FE6-46E4-9014-CF1AB6F35DC9}">
      <dgm:prSet phldrT="[Text]"/>
      <dgm:spPr/>
      <dgm:t>
        <a:bodyPr/>
        <a:lstStyle/>
        <a:p>
          <a:r>
            <a:rPr lang="en-US" dirty="0"/>
            <a:t>Identify </a:t>
          </a:r>
          <a:r>
            <a:rPr lang="en-US" dirty="0" err="1"/>
            <a:t>doline</a:t>
          </a:r>
          <a:r>
            <a:rPr lang="en-US" dirty="0"/>
            <a:t> orientation within a range in relation to a distance to Faults (Kriging)</a:t>
          </a:r>
        </a:p>
      </dgm:t>
    </dgm:pt>
    <dgm:pt modelId="{667A4A5C-B850-4A39-B669-E8BF5EBCD35E}" type="parTrans" cxnId="{7D6FCBED-1B8A-4ED1-9F4E-DB1EC4C7D3BD}">
      <dgm:prSet/>
      <dgm:spPr/>
      <dgm:t>
        <a:bodyPr/>
        <a:lstStyle/>
        <a:p>
          <a:endParaRPr lang="en-US"/>
        </a:p>
      </dgm:t>
    </dgm:pt>
    <dgm:pt modelId="{6902FCFC-223F-44FC-870F-BF56ECD14503}" type="sibTrans" cxnId="{7D6FCBED-1B8A-4ED1-9F4E-DB1EC4C7D3BD}">
      <dgm:prSet/>
      <dgm:spPr/>
      <dgm:t>
        <a:bodyPr/>
        <a:lstStyle/>
        <a:p>
          <a:endParaRPr lang="en-US"/>
        </a:p>
      </dgm:t>
    </dgm:pt>
    <dgm:pt modelId="{FDD7D222-11FE-44EE-96A4-8304B84C3FA7}">
      <dgm:prSet phldrT="[Text]"/>
      <dgm:spPr/>
      <dgm:t>
        <a:bodyPr/>
        <a:lstStyle/>
        <a:p>
          <a:r>
            <a:rPr lang="en-US" dirty="0"/>
            <a:t>Assign permeabilities according to faults honoring sampled (</a:t>
          </a:r>
          <a:r>
            <a:rPr lang="en-US" dirty="0" err="1"/>
            <a:t>doline</a:t>
          </a:r>
          <a:r>
            <a:rPr lang="en-US" dirty="0"/>
            <a:t>- faults)</a:t>
          </a:r>
        </a:p>
      </dgm:t>
    </dgm:pt>
    <dgm:pt modelId="{1616E95F-F96D-4759-9E2B-B9393A4C88BB}" type="parTrans" cxnId="{03EF31EF-E4C2-4D25-8708-0E4816379F0F}">
      <dgm:prSet/>
      <dgm:spPr/>
      <dgm:t>
        <a:bodyPr/>
        <a:lstStyle/>
        <a:p>
          <a:endParaRPr lang="en-US"/>
        </a:p>
      </dgm:t>
    </dgm:pt>
    <dgm:pt modelId="{F62DD1C1-513C-4A00-B1B5-0E0EC7489386}" type="sibTrans" cxnId="{03EF31EF-E4C2-4D25-8708-0E4816379F0F}">
      <dgm:prSet/>
      <dgm:spPr/>
      <dgm:t>
        <a:bodyPr/>
        <a:lstStyle/>
        <a:p>
          <a:endParaRPr lang="en-US"/>
        </a:p>
      </dgm:t>
    </dgm:pt>
    <dgm:pt modelId="{363AED41-2BA6-4B5D-AB0C-683CB14D6DD2}">
      <dgm:prSet phldrT="[Text]"/>
      <dgm:spPr/>
      <dgm:t>
        <a:bodyPr/>
        <a:lstStyle/>
        <a:p>
          <a:r>
            <a:rPr lang="en-US" dirty="0"/>
            <a:t>Use the generated permeability grid in an existing karst distributed integrated model (Mike she) </a:t>
          </a:r>
        </a:p>
      </dgm:t>
    </dgm:pt>
    <dgm:pt modelId="{DA934F3E-1E99-44FC-945A-3403F7846680}" type="parTrans" cxnId="{0C974406-C682-4001-8092-67385673CC3C}">
      <dgm:prSet/>
      <dgm:spPr/>
      <dgm:t>
        <a:bodyPr/>
        <a:lstStyle/>
        <a:p>
          <a:endParaRPr lang="en-US"/>
        </a:p>
      </dgm:t>
    </dgm:pt>
    <dgm:pt modelId="{765A15C7-87C1-4426-8C19-3F6E8C9104D3}" type="sibTrans" cxnId="{0C974406-C682-4001-8092-67385673CC3C}">
      <dgm:prSet/>
      <dgm:spPr/>
      <dgm:t>
        <a:bodyPr/>
        <a:lstStyle/>
        <a:p>
          <a:endParaRPr lang="en-US"/>
        </a:p>
      </dgm:t>
    </dgm:pt>
    <dgm:pt modelId="{89A62A35-6B14-4B33-9A4A-125D1FDD4C73}">
      <dgm:prSet phldrT="[Text]"/>
      <dgm:spPr/>
      <dgm:t>
        <a:bodyPr/>
        <a:lstStyle/>
        <a:p>
          <a:r>
            <a:rPr lang="en-US" dirty="0"/>
            <a:t>Analysis of model output in relation to tracer experiments and discharge simulations</a:t>
          </a:r>
        </a:p>
      </dgm:t>
    </dgm:pt>
    <dgm:pt modelId="{A60CDE11-B450-4CD1-A70E-0E310555E8B2}" type="parTrans" cxnId="{E40258C2-884A-400E-84E0-3E2AFF40F9B8}">
      <dgm:prSet/>
      <dgm:spPr/>
      <dgm:t>
        <a:bodyPr/>
        <a:lstStyle/>
        <a:p>
          <a:endParaRPr lang="en-US"/>
        </a:p>
      </dgm:t>
    </dgm:pt>
    <dgm:pt modelId="{912F77F2-8B94-496A-ACC4-1AA65D29172A}" type="sibTrans" cxnId="{E40258C2-884A-400E-84E0-3E2AFF40F9B8}">
      <dgm:prSet/>
      <dgm:spPr/>
      <dgm:t>
        <a:bodyPr/>
        <a:lstStyle/>
        <a:p>
          <a:endParaRPr lang="en-US"/>
        </a:p>
      </dgm:t>
    </dgm:pt>
    <dgm:pt modelId="{EE788045-0BA1-4372-B2DC-26F66DF0293B}" type="pres">
      <dgm:prSet presAssocID="{32709BEF-F331-4062-ADAC-B5C7207634B5}" presName="Name0" presStyleCnt="0">
        <dgm:presLayoutVars>
          <dgm:dir/>
          <dgm:resizeHandles/>
        </dgm:presLayoutVars>
      </dgm:prSet>
      <dgm:spPr/>
    </dgm:pt>
    <dgm:pt modelId="{CAF147A4-C80E-4792-84FC-45399915A0C8}" type="pres">
      <dgm:prSet presAssocID="{3A5297AB-CB4B-443E-99BA-7EC28908641A}" presName="compNode" presStyleCnt="0"/>
      <dgm:spPr/>
    </dgm:pt>
    <dgm:pt modelId="{AEBCEE69-F085-49FE-8A3A-78335F5F2940}" type="pres">
      <dgm:prSet presAssocID="{3A5297AB-CB4B-443E-99BA-7EC28908641A}" presName="dummyConnPt" presStyleCnt="0"/>
      <dgm:spPr/>
    </dgm:pt>
    <dgm:pt modelId="{1C83A7A5-26FF-4DB9-B3C8-1A2C004C2B35}" type="pres">
      <dgm:prSet presAssocID="{3A5297AB-CB4B-443E-99BA-7EC28908641A}" presName="node" presStyleLbl="node1" presStyleIdx="0" presStyleCnt="9">
        <dgm:presLayoutVars>
          <dgm:bulletEnabled val="1"/>
        </dgm:presLayoutVars>
      </dgm:prSet>
      <dgm:spPr/>
    </dgm:pt>
    <dgm:pt modelId="{97355595-FB68-46B5-B702-120904879E23}" type="pres">
      <dgm:prSet presAssocID="{1D83DBCC-3980-4304-AF30-D2684AD68B8A}" presName="sibTrans" presStyleLbl="bgSibTrans2D1" presStyleIdx="0" presStyleCnt="8"/>
      <dgm:spPr/>
    </dgm:pt>
    <dgm:pt modelId="{7077C1DD-4725-4913-B314-FF94C57F67FF}" type="pres">
      <dgm:prSet presAssocID="{11003D8F-741A-49E7-B851-DFF2F9F803C6}" presName="compNode" presStyleCnt="0"/>
      <dgm:spPr/>
    </dgm:pt>
    <dgm:pt modelId="{9B0F6703-FD2E-4BC0-B80B-606FF116736E}" type="pres">
      <dgm:prSet presAssocID="{11003D8F-741A-49E7-B851-DFF2F9F803C6}" presName="dummyConnPt" presStyleCnt="0"/>
      <dgm:spPr/>
    </dgm:pt>
    <dgm:pt modelId="{6F14B646-F750-4B1F-982C-9A9DE9B69AD1}" type="pres">
      <dgm:prSet presAssocID="{11003D8F-741A-49E7-B851-DFF2F9F803C6}" presName="node" presStyleLbl="node1" presStyleIdx="1" presStyleCnt="9">
        <dgm:presLayoutVars>
          <dgm:bulletEnabled val="1"/>
        </dgm:presLayoutVars>
      </dgm:prSet>
      <dgm:spPr/>
    </dgm:pt>
    <dgm:pt modelId="{61FDA032-53BF-4154-AEFD-91B239FF36C4}" type="pres">
      <dgm:prSet presAssocID="{52DBFEC2-E42E-4BB8-A910-1C18F5A18D3B}" presName="sibTrans" presStyleLbl="bgSibTrans2D1" presStyleIdx="1" presStyleCnt="8"/>
      <dgm:spPr/>
    </dgm:pt>
    <dgm:pt modelId="{C667CD2B-9C25-4EDC-B662-E5FC1496C1B3}" type="pres">
      <dgm:prSet presAssocID="{F7EB3B6C-3B22-475E-AE99-4B862267C97A}" presName="compNode" presStyleCnt="0"/>
      <dgm:spPr/>
    </dgm:pt>
    <dgm:pt modelId="{BC8827F4-011B-4B55-ADF7-EBA3B65278EE}" type="pres">
      <dgm:prSet presAssocID="{F7EB3B6C-3B22-475E-AE99-4B862267C97A}" presName="dummyConnPt" presStyleCnt="0"/>
      <dgm:spPr/>
    </dgm:pt>
    <dgm:pt modelId="{E91EB89E-6ACC-40F0-B5F4-F84047B7EC75}" type="pres">
      <dgm:prSet presAssocID="{F7EB3B6C-3B22-475E-AE99-4B862267C97A}" presName="node" presStyleLbl="node1" presStyleIdx="2" presStyleCnt="9">
        <dgm:presLayoutVars>
          <dgm:bulletEnabled val="1"/>
        </dgm:presLayoutVars>
      </dgm:prSet>
      <dgm:spPr/>
    </dgm:pt>
    <dgm:pt modelId="{FD2888A5-0854-4FEE-B1DA-43316E6AEBC8}" type="pres">
      <dgm:prSet presAssocID="{BA7009C4-E8C3-4225-B5AF-655657391343}" presName="sibTrans" presStyleLbl="bgSibTrans2D1" presStyleIdx="2" presStyleCnt="8"/>
      <dgm:spPr/>
    </dgm:pt>
    <dgm:pt modelId="{927F021E-7EAC-45C5-9323-B1DEFCA17C60}" type="pres">
      <dgm:prSet presAssocID="{A54D0B7F-DC95-4666-A57C-45D9C92F751D}" presName="compNode" presStyleCnt="0"/>
      <dgm:spPr/>
    </dgm:pt>
    <dgm:pt modelId="{4093FD3B-07D4-43C2-BDA9-79635052AC9F}" type="pres">
      <dgm:prSet presAssocID="{A54D0B7F-DC95-4666-A57C-45D9C92F751D}" presName="dummyConnPt" presStyleCnt="0"/>
      <dgm:spPr/>
    </dgm:pt>
    <dgm:pt modelId="{BABCCA18-3A45-48A7-8192-C75DC8D52A0F}" type="pres">
      <dgm:prSet presAssocID="{A54D0B7F-DC95-4666-A57C-45D9C92F751D}" presName="node" presStyleLbl="node1" presStyleIdx="3" presStyleCnt="9">
        <dgm:presLayoutVars>
          <dgm:bulletEnabled val="1"/>
        </dgm:presLayoutVars>
      </dgm:prSet>
      <dgm:spPr/>
    </dgm:pt>
    <dgm:pt modelId="{11BCE773-BE9D-4774-9E2F-E13F54BDCAF8}" type="pres">
      <dgm:prSet presAssocID="{9092BB09-AE56-4C24-B969-8845CA168D16}" presName="sibTrans" presStyleLbl="bgSibTrans2D1" presStyleIdx="3" presStyleCnt="8"/>
      <dgm:spPr/>
    </dgm:pt>
    <dgm:pt modelId="{D4E85E3A-B06C-4B6A-8F39-793F0977D2AB}" type="pres">
      <dgm:prSet presAssocID="{7221596F-FE36-4D88-B695-120C06FC2801}" presName="compNode" presStyleCnt="0"/>
      <dgm:spPr/>
    </dgm:pt>
    <dgm:pt modelId="{D9A62B0A-0B37-4795-8BB7-3F2AF1BCC97E}" type="pres">
      <dgm:prSet presAssocID="{7221596F-FE36-4D88-B695-120C06FC2801}" presName="dummyConnPt" presStyleCnt="0"/>
      <dgm:spPr/>
    </dgm:pt>
    <dgm:pt modelId="{60665D64-229C-4203-A26F-6E61579C2078}" type="pres">
      <dgm:prSet presAssocID="{7221596F-FE36-4D88-B695-120C06FC2801}" presName="node" presStyleLbl="node1" presStyleIdx="4" presStyleCnt="9">
        <dgm:presLayoutVars>
          <dgm:bulletEnabled val="1"/>
        </dgm:presLayoutVars>
      </dgm:prSet>
      <dgm:spPr/>
    </dgm:pt>
    <dgm:pt modelId="{4CDF8AFB-2293-460F-813A-F8FD0280FAC3}" type="pres">
      <dgm:prSet presAssocID="{6FA362AE-13AA-4756-A6C3-11E3079EBC6C}" presName="sibTrans" presStyleLbl="bgSibTrans2D1" presStyleIdx="4" presStyleCnt="8"/>
      <dgm:spPr/>
    </dgm:pt>
    <dgm:pt modelId="{90DD2CA5-E896-40A8-818C-AE5C2EF4DFE1}" type="pres">
      <dgm:prSet presAssocID="{431059AD-6FE6-46E4-9014-CF1AB6F35DC9}" presName="compNode" presStyleCnt="0"/>
      <dgm:spPr/>
    </dgm:pt>
    <dgm:pt modelId="{4D9F7E1B-7DAD-46DD-9D1A-D041EF5578B4}" type="pres">
      <dgm:prSet presAssocID="{431059AD-6FE6-46E4-9014-CF1AB6F35DC9}" presName="dummyConnPt" presStyleCnt="0"/>
      <dgm:spPr/>
    </dgm:pt>
    <dgm:pt modelId="{F14A14F5-BA78-42C8-904A-1E0C631FA829}" type="pres">
      <dgm:prSet presAssocID="{431059AD-6FE6-46E4-9014-CF1AB6F35DC9}" presName="node" presStyleLbl="node1" presStyleIdx="5" presStyleCnt="9">
        <dgm:presLayoutVars>
          <dgm:bulletEnabled val="1"/>
        </dgm:presLayoutVars>
      </dgm:prSet>
      <dgm:spPr/>
    </dgm:pt>
    <dgm:pt modelId="{13EB72F5-2319-45F7-8DE0-D082D30973E6}" type="pres">
      <dgm:prSet presAssocID="{6902FCFC-223F-44FC-870F-BF56ECD14503}" presName="sibTrans" presStyleLbl="bgSibTrans2D1" presStyleIdx="5" presStyleCnt="8"/>
      <dgm:spPr/>
    </dgm:pt>
    <dgm:pt modelId="{D9F52317-2814-48BE-A088-AFDA48EE383F}" type="pres">
      <dgm:prSet presAssocID="{FDD7D222-11FE-44EE-96A4-8304B84C3FA7}" presName="compNode" presStyleCnt="0"/>
      <dgm:spPr/>
    </dgm:pt>
    <dgm:pt modelId="{222EAF6D-6711-44B6-A692-6C4A3924D4C0}" type="pres">
      <dgm:prSet presAssocID="{FDD7D222-11FE-44EE-96A4-8304B84C3FA7}" presName="dummyConnPt" presStyleCnt="0"/>
      <dgm:spPr/>
    </dgm:pt>
    <dgm:pt modelId="{97E59195-9380-45BC-995B-32DB2C2903F8}" type="pres">
      <dgm:prSet presAssocID="{FDD7D222-11FE-44EE-96A4-8304B84C3FA7}" presName="node" presStyleLbl="node1" presStyleIdx="6" presStyleCnt="9">
        <dgm:presLayoutVars>
          <dgm:bulletEnabled val="1"/>
        </dgm:presLayoutVars>
      </dgm:prSet>
      <dgm:spPr/>
    </dgm:pt>
    <dgm:pt modelId="{BD2A434C-4941-4305-A543-406AE42B22FC}" type="pres">
      <dgm:prSet presAssocID="{F62DD1C1-513C-4A00-B1B5-0E0EC7489386}" presName="sibTrans" presStyleLbl="bgSibTrans2D1" presStyleIdx="6" presStyleCnt="8"/>
      <dgm:spPr/>
    </dgm:pt>
    <dgm:pt modelId="{F57063E5-B828-45A6-9A07-B7B4B25714F5}" type="pres">
      <dgm:prSet presAssocID="{363AED41-2BA6-4B5D-AB0C-683CB14D6DD2}" presName="compNode" presStyleCnt="0"/>
      <dgm:spPr/>
    </dgm:pt>
    <dgm:pt modelId="{7EDFBC9A-A9D4-4CBB-94C0-3D86DDFFA297}" type="pres">
      <dgm:prSet presAssocID="{363AED41-2BA6-4B5D-AB0C-683CB14D6DD2}" presName="dummyConnPt" presStyleCnt="0"/>
      <dgm:spPr/>
    </dgm:pt>
    <dgm:pt modelId="{B7A08B79-1336-4013-9EBC-5910D516451F}" type="pres">
      <dgm:prSet presAssocID="{363AED41-2BA6-4B5D-AB0C-683CB14D6DD2}" presName="node" presStyleLbl="node1" presStyleIdx="7" presStyleCnt="9">
        <dgm:presLayoutVars>
          <dgm:bulletEnabled val="1"/>
        </dgm:presLayoutVars>
      </dgm:prSet>
      <dgm:spPr/>
    </dgm:pt>
    <dgm:pt modelId="{2ECCC065-A6B3-4573-A858-D8B76CD2F9D0}" type="pres">
      <dgm:prSet presAssocID="{765A15C7-87C1-4426-8C19-3F6E8C9104D3}" presName="sibTrans" presStyleLbl="bgSibTrans2D1" presStyleIdx="7" presStyleCnt="8"/>
      <dgm:spPr/>
    </dgm:pt>
    <dgm:pt modelId="{061E429C-79AD-48DF-9635-2ABA06F01DFB}" type="pres">
      <dgm:prSet presAssocID="{89A62A35-6B14-4B33-9A4A-125D1FDD4C73}" presName="compNode" presStyleCnt="0"/>
      <dgm:spPr/>
    </dgm:pt>
    <dgm:pt modelId="{50160647-7E28-4F4C-A5FD-4BE4537070E7}" type="pres">
      <dgm:prSet presAssocID="{89A62A35-6B14-4B33-9A4A-125D1FDD4C73}" presName="dummyConnPt" presStyleCnt="0"/>
      <dgm:spPr/>
    </dgm:pt>
    <dgm:pt modelId="{7789F4BC-144A-44DF-A68A-F385DA31DEA6}" type="pres">
      <dgm:prSet presAssocID="{89A62A35-6B14-4B33-9A4A-125D1FDD4C73}" presName="node" presStyleLbl="node1" presStyleIdx="8" presStyleCnt="9">
        <dgm:presLayoutVars>
          <dgm:bulletEnabled val="1"/>
        </dgm:presLayoutVars>
      </dgm:prSet>
      <dgm:spPr/>
    </dgm:pt>
  </dgm:ptLst>
  <dgm:cxnLst>
    <dgm:cxn modelId="{0C974406-C682-4001-8092-67385673CC3C}" srcId="{32709BEF-F331-4062-ADAC-B5C7207634B5}" destId="{363AED41-2BA6-4B5D-AB0C-683CB14D6DD2}" srcOrd="7" destOrd="0" parTransId="{DA934F3E-1E99-44FC-945A-3403F7846680}" sibTransId="{765A15C7-87C1-4426-8C19-3F6E8C9104D3}"/>
    <dgm:cxn modelId="{7E8F5C0A-FBCC-4159-9500-545BA908097B}" srcId="{32709BEF-F331-4062-ADAC-B5C7207634B5}" destId="{F7EB3B6C-3B22-475E-AE99-4B862267C97A}" srcOrd="2" destOrd="0" parTransId="{45BDE27F-9355-492E-AB21-48600ED2F78E}" sibTransId="{BA7009C4-E8C3-4225-B5AF-655657391343}"/>
    <dgm:cxn modelId="{901F2B2B-EA6B-442D-A5FA-45AA10034466}" type="presOf" srcId="{A54D0B7F-DC95-4666-A57C-45D9C92F751D}" destId="{BABCCA18-3A45-48A7-8192-C75DC8D52A0F}" srcOrd="0" destOrd="0" presId="urn:microsoft.com/office/officeart/2005/8/layout/bProcess4"/>
    <dgm:cxn modelId="{4960222D-1DE8-4A1E-9110-FD8F1A776DDC}" type="presOf" srcId="{1D83DBCC-3980-4304-AF30-D2684AD68B8A}" destId="{97355595-FB68-46B5-B702-120904879E23}" srcOrd="0" destOrd="0" presId="urn:microsoft.com/office/officeart/2005/8/layout/bProcess4"/>
    <dgm:cxn modelId="{F0C2662F-B007-4BD7-95E8-142DB31A917B}" type="presOf" srcId="{3A5297AB-CB4B-443E-99BA-7EC28908641A}" destId="{1C83A7A5-26FF-4DB9-B3C8-1A2C004C2B35}" srcOrd="0" destOrd="0" presId="urn:microsoft.com/office/officeart/2005/8/layout/bProcess4"/>
    <dgm:cxn modelId="{55481935-04CE-45EF-B21E-61D082CFF76A}" type="presOf" srcId="{6902FCFC-223F-44FC-870F-BF56ECD14503}" destId="{13EB72F5-2319-45F7-8DE0-D082D30973E6}" srcOrd="0" destOrd="0" presId="urn:microsoft.com/office/officeart/2005/8/layout/bProcess4"/>
    <dgm:cxn modelId="{FF3B0B39-C555-4C01-AB17-2B280BD3840A}" type="presOf" srcId="{F62DD1C1-513C-4A00-B1B5-0E0EC7489386}" destId="{BD2A434C-4941-4305-A543-406AE42B22FC}" srcOrd="0" destOrd="0" presId="urn:microsoft.com/office/officeart/2005/8/layout/bProcess4"/>
    <dgm:cxn modelId="{DB23074F-DF6E-44AA-B429-1689F72B57E1}" type="presOf" srcId="{7221596F-FE36-4D88-B695-120C06FC2801}" destId="{60665D64-229C-4203-A26F-6E61579C2078}" srcOrd="0" destOrd="0" presId="urn:microsoft.com/office/officeart/2005/8/layout/bProcess4"/>
    <dgm:cxn modelId="{DA9D856F-AD80-47BA-97E1-DD65654A179E}" srcId="{32709BEF-F331-4062-ADAC-B5C7207634B5}" destId="{A54D0B7F-DC95-4666-A57C-45D9C92F751D}" srcOrd="3" destOrd="0" parTransId="{7D4FDD3E-9800-4797-9777-36B9376F6B57}" sibTransId="{9092BB09-AE56-4C24-B969-8845CA168D16}"/>
    <dgm:cxn modelId="{E6817671-6EC7-46F0-A710-E918C56757CC}" srcId="{32709BEF-F331-4062-ADAC-B5C7207634B5}" destId="{7221596F-FE36-4D88-B695-120C06FC2801}" srcOrd="4" destOrd="0" parTransId="{44CA14F9-76DF-48B0-AFF9-D4813172D798}" sibTransId="{6FA362AE-13AA-4756-A6C3-11E3079EBC6C}"/>
    <dgm:cxn modelId="{4C6D0F52-DC8B-4F43-93F9-17C141ABA450}" type="presOf" srcId="{89A62A35-6B14-4B33-9A4A-125D1FDD4C73}" destId="{7789F4BC-144A-44DF-A68A-F385DA31DEA6}" srcOrd="0" destOrd="0" presId="urn:microsoft.com/office/officeart/2005/8/layout/bProcess4"/>
    <dgm:cxn modelId="{5DAB8152-BFD8-4FE6-B9B2-63FE0207F775}" type="presOf" srcId="{6FA362AE-13AA-4756-A6C3-11E3079EBC6C}" destId="{4CDF8AFB-2293-460F-813A-F8FD0280FAC3}" srcOrd="0" destOrd="0" presId="urn:microsoft.com/office/officeart/2005/8/layout/bProcess4"/>
    <dgm:cxn modelId="{C5181973-A120-4D22-86F5-EFBC7E3849D8}" type="presOf" srcId="{32709BEF-F331-4062-ADAC-B5C7207634B5}" destId="{EE788045-0BA1-4372-B2DC-26F66DF0293B}" srcOrd="0" destOrd="0" presId="urn:microsoft.com/office/officeart/2005/8/layout/bProcess4"/>
    <dgm:cxn modelId="{672B3A55-6372-4DEF-9A94-68B57373E055}" srcId="{32709BEF-F331-4062-ADAC-B5C7207634B5}" destId="{3A5297AB-CB4B-443E-99BA-7EC28908641A}" srcOrd="0" destOrd="0" parTransId="{65363797-329B-4EDE-B0FF-7E1D0A8940A5}" sibTransId="{1D83DBCC-3980-4304-AF30-D2684AD68B8A}"/>
    <dgm:cxn modelId="{B8A78D78-4237-429E-A90F-E3CEDC765E97}" type="presOf" srcId="{9092BB09-AE56-4C24-B969-8845CA168D16}" destId="{11BCE773-BE9D-4774-9E2F-E13F54BDCAF8}" srcOrd="0" destOrd="0" presId="urn:microsoft.com/office/officeart/2005/8/layout/bProcess4"/>
    <dgm:cxn modelId="{18C1207E-C120-4D88-88ED-3A0BA4380C1E}" type="presOf" srcId="{52DBFEC2-E42E-4BB8-A910-1C18F5A18D3B}" destId="{61FDA032-53BF-4154-AEFD-91B239FF36C4}" srcOrd="0" destOrd="0" presId="urn:microsoft.com/office/officeart/2005/8/layout/bProcess4"/>
    <dgm:cxn modelId="{A07BE18B-EF99-4266-AB11-3C8469368FC7}" type="presOf" srcId="{11003D8F-741A-49E7-B851-DFF2F9F803C6}" destId="{6F14B646-F750-4B1F-982C-9A9DE9B69AD1}" srcOrd="0" destOrd="0" presId="urn:microsoft.com/office/officeart/2005/8/layout/bProcess4"/>
    <dgm:cxn modelId="{0E1EA79B-BF32-4C61-BDC4-838E4051456B}" type="presOf" srcId="{BA7009C4-E8C3-4225-B5AF-655657391343}" destId="{FD2888A5-0854-4FEE-B1DA-43316E6AEBC8}" srcOrd="0" destOrd="0" presId="urn:microsoft.com/office/officeart/2005/8/layout/bProcess4"/>
    <dgm:cxn modelId="{E40258C2-884A-400E-84E0-3E2AFF40F9B8}" srcId="{32709BEF-F331-4062-ADAC-B5C7207634B5}" destId="{89A62A35-6B14-4B33-9A4A-125D1FDD4C73}" srcOrd="8" destOrd="0" parTransId="{A60CDE11-B450-4CD1-A70E-0E310555E8B2}" sibTransId="{912F77F2-8B94-496A-ACC4-1AA65D29172A}"/>
    <dgm:cxn modelId="{41843DCD-879F-47BA-A60B-87597D37ABAB}" srcId="{32709BEF-F331-4062-ADAC-B5C7207634B5}" destId="{11003D8F-741A-49E7-B851-DFF2F9F803C6}" srcOrd="1" destOrd="0" parTransId="{4417BC22-401D-4DA1-9512-99B112A2CF25}" sibTransId="{52DBFEC2-E42E-4BB8-A910-1C18F5A18D3B}"/>
    <dgm:cxn modelId="{7FB0A1D0-6EB6-44D3-991D-C8AE09B4DE3B}" type="presOf" srcId="{765A15C7-87C1-4426-8C19-3F6E8C9104D3}" destId="{2ECCC065-A6B3-4573-A858-D8B76CD2F9D0}" srcOrd="0" destOrd="0" presId="urn:microsoft.com/office/officeart/2005/8/layout/bProcess4"/>
    <dgm:cxn modelId="{815AC0D8-0147-41A3-A0F5-4A9501F9D118}" type="presOf" srcId="{431059AD-6FE6-46E4-9014-CF1AB6F35DC9}" destId="{F14A14F5-BA78-42C8-904A-1E0C631FA829}" srcOrd="0" destOrd="0" presId="urn:microsoft.com/office/officeart/2005/8/layout/bProcess4"/>
    <dgm:cxn modelId="{D18EF2D8-4953-435C-BBD0-64BBF1F213C4}" type="presOf" srcId="{F7EB3B6C-3B22-475E-AE99-4B862267C97A}" destId="{E91EB89E-6ACC-40F0-B5F4-F84047B7EC75}" srcOrd="0" destOrd="0" presId="urn:microsoft.com/office/officeart/2005/8/layout/bProcess4"/>
    <dgm:cxn modelId="{8F8339E6-C313-4183-8C6E-678A77FE5FBE}" type="presOf" srcId="{363AED41-2BA6-4B5D-AB0C-683CB14D6DD2}" destId="{B7A08B79-1336-4013-9EBC-5910D516451F}" srcOrd="0" destOrd="0" presId="urn:microsoft.com/office/officeart/2005/8/layout/bProcess4"/>
    <dgm:cxn modelId="{34A373E6-98EE-46F4-8953-9D2F8543061C}" type="presOf" srcId="{FDD7D222-11FE-44EE-96A4-8304B84C3FA7}" destId="{97E59195-9380-45BC-995B-32DB2C2903F8}" srcOrd="0" destOrd="0" presId="urn:microsoft.com/office/officeart/2005/8/layout/bProcess4"/>
    <dgm:cxn modelId="{7D6FCBED-1B8A-4ED1-9F4E-DB1EC4C7D3BD}" srcId="{32709BEF-F331-4062-ADAC-B5C7207634B5}" destId="{431059AD-6FE6-46E4-9014-CF1AB6F35DC9}" srcOrd="5" destOrd="0" parTransId="{667A4A5C-B850-4A39-B669-E8BF5EBCD35E}" sibTransId="{6902FCFC-223F-44FC-870F-BF56ECD14503}"/>
    <dgm:cxn modelId="{03EF31EF-E4C2-4D25-8708-0E4816379F0F}" srcId="{32709BEF-F331-4062-ADAC-B5C7207634B5}" destId="{FDD7D222-11FE-44EE-96A4-8304B84C3FA7}" srcOrd="6" destOrd="0" parTransId="{1616E95F-F96D-4759-9E2B-B9393A4C88BB}" sibTransId="{F62DD1C1-513C-4A00-B1B5-0E0EC7489386}"/>
    <dgm:cxn modelId="{87DFC51B-4490-486D-931D-7B40EBB93B04}" type="presParOf" srcId="{EE788045-0BA1-4372-B2DC-26F66DF0293B}" destId="{CAF147A4-C80E-4792-84FC-45399915A0C8}" srcOrd="0" destOrd="0" presId="urn:microsoft.com/office/officeart/2005/8/layout/bProcess4"/>
    <dgm:cxn modelId="{295B8548-72F0-419A-BB8E-5A544476508D}" type="presParOf" srcId="{CAF147A4-C80E-4792-84FC-45399915A0C8}" destId="{AEBCEE69-F085-49FE-8A3A-78335F5F2940}" srcOrd="0" destOrd="0" presId="urn:microsoft.com/office/officeart/2005/8/layout/bProcess4"/>
    <dgm:cxn modelId="{573809C2-0B24-4B1E-98D2-269215EDBC6D}" type="presParOf" srcId="{CAF147A4-C80E-4792-84FC-45399915A0C8}" destId="{1C83A7A5-26FF-4DB9-B3C8-1A2C004C2B35}" srcOrd="1" destOrd="0" presId="urn:microsoft.com/office/officeart/2005/8/layout/bProcess4"/>
    <dgm:cxn modelId="{D6ECAA97-5DA6-47CE-8E75-8CFF44CCC7B0}" type="presParOf" srcId="{EE788045-0BA1-4372-B2DC-26F66DF0293B}" destId="{97355595-FB68-46B5-B702-120904879E23}" srcOrd="1" destOrd="0" presId="urn:microsoft.com/office/officeart/2005/8/layout/bProcess4"/>
    <dgm:cxn modelId="{2E258293-0AEC-4341-9CF2-ACFC78523E20}" type="presParOf" srcId="{EE788045-0BA1-4372-B2DC-26F66DF0293B}" destId="{7077C1DD-4725-4913-B314-FF94C57F67FF}" srcOrd="2" destOrd="0" presId="urn:microsoft.com/office/officeart/2005/8/layout/bProcess4"/>
    <dgm:cxn modelId="{4D583765-C708-4891-A8FF-0641200100CF}" type="presParOf" srcId="{7077C1DD-4725-4913-B314-FF94C57F67FF}" destId="{9B0F6703-FD2E-4BC0-B80B-606FF116736E}" srcOrd="0" destOrd="0" presId="urn:microsoft.com/office/officeart/2005/8/layout/bProcess4"/>
    <dgm:cxn modelId="{58C36DB3-E50A-48A8-90DD-D5198A4E8B76}" type="presParOf" srcId="{7077C1DD-4725-4913-B314-FF94C57F67FF}" destId="{6F14B646-F750-4B1F-982C-9A9DE9B69AD1}" srcOrd="1" destOrd="0" presId="urn:microsoft.com/office/officeart/2005/8/layout/bProcess4"/>
    <dgm:cxn modelId="{722DCE5D-D4E1-4442-B6C6-280EB58B1992}" type="presParOf" srcId="{EE788045-0BA1-4372-B2DC-26F66DF0293B}" destId="{61FDA032-53BF-4154-AEFD-91B239FF36C4}" srcOrd="3" destOrd="0" presId="urn:microsoft.com/office/officeart/2005/8/layout/bProcess4"/>
    <dgm:cxn modelId="{F76D6E78-B347-456F-AC3C-193BA5C954DD}" type="presParOf" srcId="{EE788045-0BA1-4372-B2DC-26F66DF0293B}" destId="{C667CD2B-9C25-4EDC-B662-E5FC1496C1B3}" srcOrd="4" destOrd="0" presId="urn:microsoft.com/office/officeart/2005/8/layout/bProcess4"/>
    <dgm:cxn modelId="{8E57C03A-AC6D-4071-A4C7-9A88DA2949F5}" type="presParOf" srcId="{C667CD2B-9C25-4EDC-B662-E5FC1496C1B3}" destId="{BC8827F4-011B-4B55-ADF7-EBA3B65278EE}" srcOrd="0" destOrd="0" presId="urn:microsoft.com/office/officeart/2005/8/layout/bProcess4"/>
    <dgm:cxn modelId="{3AF3AD55-5A40-4113-B5CD-EF5D9C90E5C9}" type="presParOf" srcId="{C667CD2B-9C25-4EDC-B662-E5FC1496C1B3}" destId="{E91EB89E-6ACC-40F0-B5F4-F84047B7EC75}" srcOrd="1" destOrd="0" presId="urn:microsoft.com/office/officeart/2005/8/layout/bProcess4"/>
    <dgm:cxn modelId="{AABCBF0F-A09C-4A63-8DA4-C6B4E1007778}" type="presParOf" srcId="{EE788045-0BA1-4372-B2DC-26F66DF0293B}" destId="{FD2888A5-0854-4FEE-B1DA-43316E6AEBC8}" srcOrd="5" destOrd="0" presId="urn:microsoft.com/office/officeart/2005/8/layout/bProcess4"/>
    <dgm:cxn modelId="{FACE7EB3-829D-4B1E-8B6C-4CAC3DF5CC78}" type="presParOf" srcId="{EE788045-0BA1-4372-B2DC-26F66DF0293B}" destId="{927F021E-7EAC-45C5-9323-B1DEFCA17C60}" srcOrd="6" destOrd="0" presId="urn:microsoft.com/office/officeart/2005/8/layout/bProcess4"/>
    <dgm:cxn modelId="{5D9A677D-5A29-4A1A-8552-A3EC001C3A1F}" type="presParOf" srcId="{927F021E-7EAC-45C5-9323-B1DEFCA17C60}" destId="{4093FD3B-07D4-43C2-BDA9-79635052AC9F}" srcOrd="0" destOrd="0" presId="urn:microsoft.com/office/officeart/2005/8/layout/bProcess4"/>
    <dgm:cxn modelId="{1E5A4366-0C3A-49AD-A116-72CF272F673C}" type="presParOf" srcId="{927F021E-7EAC-45C5-9323-B1DEFCA17C60}" destId="{BABCCA18-3A45-48A7-8192-C75DC8D52A0F}" srcOrd="1" destOrd="0" presId="urn:microsoft.com/office/officeart/2005/8/layout/bProcess4"/>
    <dgm:cxn modelId="{C381DCD5-9D37-471E-927B-1A00003F0F77}" type="presParOf" srcId="{EE788045-0BA1-4372-B2DC-26F66DF0293B}" destId="{11BCE773-BE9D-4774-9E2F-E13F54BDCAF8}" srcOrd="7" destOrd="0" presId="urn:microsoft.com/office/officeart/2005/8/layout/bProcess4"/>
    <dgm:cxn modelId="{2DB28F1B-D789-48D5-BE79-A3C9030C449D}" type="presParOf" srcId="{EE788045-0BA1-4372-B2DC-26F66DF0293B}" destId="{D4E85E3A-B06C-4B6A-8F39-793F0977D2AB}" srcOrd="8" destOrd="0" presId="urn:microsoft.com/office/officeart/2005/8/layout/bProcess4"/>
    <dgm:cxn modelId="{DCF6AF3B-F748-475F-AFBB-736EEDF2AB4D}" type="presParOf" srcId="{D4E85E3A-B06C-4B6A-8F39-793F0977D2AB}" destId="{D9A62B0A-0B37-4795-8BB7-3F2AF1BCC97E}" srcOrd="0" destOrd="0" presId="urn:microsoft.com/office/officeart/2005/8/layout/bProcess4"/>
    <dgm:cxn modelId="{0689F739-55C0-47A5-9EAD-310FF9DA5A5B}" type="presParOf" srcId="{D4E85E3A-B06C-4B6A-8F39-793F0977D2AB}" destId="{60665D64-229C-4203-A26F-6E61579C2078}" srcOrd="1" destOrd="0" presId="urn:microsoft.com/office/officeart/2005/8/layout/bProcess4"/>
    <dgm:cxn modelId="{932A4C3F-6DC0-4F17-94C7-0DD212E357AA}" type="presParOf" srcId="{EE788045-0BA1-4372-B2DC-26F66DF0293B}" destId="{4CDF8AFB-2293-460F-813A-F8FD0280FAC3}" srcOrd="9" destOrd="0" presId="urn:microsoft.com/office/officeart/2005/8/layout/bProcess4"/>
    <dgm:cxn modelId="{AB7BAB03-2B1F-4A4E-95C3-A2D96E8337CC}" type="presParOf" srcId="{EE788045-0BA1-4372-B2DC-26F66DF0293B}" destId="{90DD2CA5-E896-40A8-818C-AE5C2EF4DFE1}" srcOrd="10" destOrd="0" presId="urn:microsoft.com/office/officeart/2005/8/layout/bProcess4"/>
    <dgm:cxn modelId="{8509A8A2-26F6-48AC-96E6-0B1377FCFCF7}" type="presParOf" srcId="{90DD2CA5-E896-40A8-818C-AE5C2EF4DFE1}" destId="{4D9F7E1B-7DAD-46DD-9D1A-D041EF5578B4}" srcOrd="0" destOrd="0" presId="urn:microsoft.com/office/officeart/2005/8/layout/bProcess4"/>
    <dgm:cxn modelId="{017121EE-7A15-47BF-B608-2B72CBC7574D}" type="presParOf" srcId="{90DD2CA5-E896-40A8-818C-AE5C2EF4DFE1}" destId="{F14A14F5-BA78-42C8-904A-1E0C631FA829}" srcOrd="1" destOrd="0" presId="urn:microsoft.com/office/officeart/2005/8/layout/bProcess4"/>
    <dgm:cxn modelId="{369541A4-116B-49E8-81B1-77AA2811173B}" type="presParOf" srcId="{EE788045-0BA1-4372-B2DC-26F66DF0293B}" destId="{13EB72F5-2319-45F7-8DE0-D082D30973E6}" srcOrd="11" destOrd="0" presId="urn:microsoft.com/office/officeart/2005/8/layout/bProcess4"/>
    <dgm:cxn modelId="{AC903BC6-82EF-4923-B69C-FB5B408FD73F}" type="presParOf" srcId="{EE788045-0BA1-4372-B2DC-26F66DF0293B}" destId="{D9F52317-2814-48BE-A088-AFDA48EE383F}" srcOrd="12" destOrd="0" presId="urn:microsoft.com/office/officeart/2005/8/layout/bProcess4"/>
    <dgm:cxn modelId="{75B4677D-1864-4410-8713-C9A0D0584566}" type="presParOf" srcId="{D9F52317-2814-48BE-A088-AFDA48EE383F}" destId="{222EAF6D-6711-44B6-A692-6C4A3924D4C0}" srcOrd="0" destOrd="0" presId="urn:microsoft.com/office/officeart/2005/8/layout/bProcess4"/>
    <dgm:cxn modelId="{D84FC9EA-74A3-4FB6-B708-75EF961A1954}" type="presParOf" srcId="{D9F52317-2814-48BE-A088-AFDA48EE383F}" destId="{97E59195-9380-45BC-995B-32DB2C2903F8}" srcOrd="1" destOrd="0" presId="urn:microsoft.com/office/officeart/2005/8/layout/bProcess4"/>
    <dgm:cxn modelId="{84948699-58DC-4D07-ABDE-C52FEB350513}" type="presParOf" srcId="{EE788045-0BA1-4372-B2DC-26F66DF0293B}" destId="{BD2A434C-4941-4305-A543-406AE42B22FC}" srcOrd="13" destOrd="0" presId="urn:microsoft.com/office/officeart/2005/8/layout/bProcess4"/>
    <dgm:cxn modelId="{E7BCF2FF-55C7-478E-A24F-64C9104F6EBF}" type="presParOf" srcId="{EE788045-0BA1-4372-B2DC-26F66DF0293B}" destId="{F57063E5-B828-45A6-9A07-B7B4B25714F5}" srcOrd="14" destOrd="0" presId="urn:microsoft.com/office/officeart/2005/8/layout/bProcess4"/>
    <dgm:cxn modelId="{9F54BBF5-2710-4FE5-9750-2419E331DD6D}" type="presParOf" srcId="{F57063E5-B828-45A6-9A07-B7B4B25714F5}" destId="{7EDFBC9A-A9D4-4CBB-94C0-3D86DDFFA297}" srcOrd="0" destOrd="0" presId="urn:microsoft.com/office/officeart/2005/8/layout/bProcess4"/>
    <dgm:cxn modelId="{86D621E3-7E52-4AFF-96B8-25D835C63B8D}" type="presParOf" srcId="{F57063E5-B828-45A6-9A07-B7B4B25714F5}" destId="{B7A08B79-1336-4013-9EBC-5910D516451F}" srcOrd="1" destOrd="0" presId="urn:microsoft.com/office/officeart/2005/8/layout/bProcess4"/>
    <dgm:cxn modelId="{EEC5854E-BAAB-4646-A2B9-97CFE33B4AE4}" type="presParOf" srcId="{EE788045-0BA1-4372-B2DC-26F66DF0293B}" destId="{2ECCC065-A6B3-4573-A858-D8B76CD2F9D0}" srcOrd="15" destOrd="0" presId="urn:microsoft.com/office/officeart/2005/8/layout/bProcess4"/>
    <dgm:cxn modelId="{54C47D8A-BE98-467A-9C97-6A2E959E1DC2}" type="presParOf" srcId="{EE788045-0BA1-4372-B2DC-26F66DF0293B}" destId="{061E429C-79AD-48DF-9635-2ABA06F01DFB}" srcOrd="16" destOrd="0" presId="urn:microsoft.com/office/officeart/2005/8/layout/bProcess4"/>
    <dgm:cxn modelId="{F29B89DA-996A-4EA7-A02F-CA6955B97BA8}" type="presParOf" srcId="{061E429C-79AD-48DF-9635-2ABA06F01DFB}" destId="{50160647-7E28-4F4C-A5FD-4BE4537070E7}" srcOrd="0" destOrd="0" presId="urn:microsoft.com/office/officeart/2005/8/layout/bProcess4"/>
    <dgm:cxn modelId="{53FEE401-6E9D-47A8-A32B-6123164821DE}" type="presParOf" srcId="{061E429C-79AD-48DF-9635-2ABA06F01DFB}" destId="{7789F4BC-144A-44DF-A68A-F385DA31DEA6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355595-FB68-46B5-B702-120904879E23}">
      <dsp:nvSpPr>
        <dsp:cNvPr id="0" name=""/>
        <dsp:cNvSpPr/>
      </dsp:nvSpPr>
      <dsp:spPr>
        <a:xfrm rot="5400000">
          <a:off x="402704" y="967796"/>
          <a:ext cx="1510883" cy="182287"/>
        </a:xfrm>
        <a:prstGeom prst="rect">
          <a:avLst/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83A7A5-26FF-4DB9-B3C8-1A2C004C2B35}">
      <dsp:nvSpPr>
        <dsp:cNvPr id="0" name=""/>
        <dsp:cNvSpPr/>
      </dsp:nvSpPr>
      <dsp:spPr>
        <a:xfrm>
          <a:off x="748970" y="1630"/>
          <a:ext cx="2025421" cy="121525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Lineaments and fault identification </a:t>
          </a:r>
        </a:p>
      </dsp:txBody>
      <dsp:txXfrm>
        <a:off x="784564" y="37224"/>
        <a:ext cx="1954233" cy="1144064"/>
      </dsp:txXfrm>
    </dsp:sp>
    <dsp:sp modelId="{61FDA032-53BF-4154-AEFD-91B239FF36C4}">
      <dsp:nvSpPr>
        <dsp:cNvPr id="0" name=""/>
        <dsp:cNvSpPr/>
      </dsp:nvSpPr>
      <dsp:spPr>
        <a:xfrm rot="5400000">
          <a:off x="402704" y="2486862"/>
          <a:ext cx="1510883" cy="182287"/>
        </a:xfrm>
        <a:prstGeom prst="rect">
          <a:avLst/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14B646-F750-4B1F-982C-9A9DE9B69AD1}">
      <dsp:nvSpPr>
        <dsp:cNvPr id="0" name=""/>
        <dsp:cNvSpPr/>
      </dsp:nvSpPr>
      <dsp:spPr>
        <a:xfrm>
          <a:off x="748970" y="1520696"/>
          <a:ext cx="2025421" cy="121525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 err="1"/>
            <a:t>Doline</a:t>
          </a:r>
          <a:r>
            <a:rPr lang="en-US" sz="1300" kern="1200" dirty="0"/>
            <a:t> mapping</a:t>
          </a:r>
        </a:p>
      </dsp:txBody>
      <dsp:txXfrm>
        <a:off x="784564" y="1556290"/>
        <a:ext cx="1954233" cy="1144064"/>
      </dsp:txXfrm>
    </dsp:sp>
    <dsp:sp modelId="{FD2888A5-0854-4FEE-B1DA-43316E6AEBC8}">
      <dsp:nvSpPr>
        <dsp:cNvPr id="0" name=""/>
        <dsp:cNvSpPr/>
      </dsp:nvSpPr>
      <dsp:spPr>
        <a:xfrm>
          <a:off x="1162237" y="3246395"/>
          <a:ext cx="2685627" cy="182287"/>
        </a:xfrm>
        <a:prstGeom prst="rect">
          <a:avLst/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1EB89E-6ACC-40F0-B5F4-F84047B7EC75}">
      <dsp:nvSpPr>
        <dsp:cNvPr id="0" name=""/>
        <dsp:cNvSpPr/>
      </dsp:nvSpPr>
      <dsp:spPr>
        <a:xfrm>
          <a:off x="748970" y="3039762"/>
          <a:ext cx="2025421" cy="121525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3-D geological and structural model </a:t>
          </a:r>
        </a:p>
      </dsp:txBody>
      <dsp:txXfrm>
        <a:off x="784564" y="3075356"/>
        <a:ext cx="1954233" cy="1144064"/>
      </dsp:txXfrm>
    </dsp:sp>
    <dsp:sp modelId="{11BCE773-BE9D-4774-9E2F-E13F54BDCAF8}">
      <dsp:nvSpPr>
        <dsp:cNvPr id="0" name=""/>
        <dsp:cNvSpPr/>
      </dsp:nvSpPr>
      <dsp:spPr>
        <a:xfrm rot="16200000">
          <a:off x="3096515" y="2486862"/>
          <a:ext cx="1510883" cy="182287"/>
        </a:xfrm>
        <a:prstGeom prst="rect">
          <a:avLst/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BCCA18-3A45-48A7-8192-C75DC8D52A0F}">
      <dsp:nvSpPr>
        <dsp:cNvPr id="0" name=""/>
        <dsp:cNvSpPr/>
      </dsp:nvSpPr>
      <dsp:spPr>
        <a:xfrm>
          <a:off x="3442781" y="3039762"/>
          <a:ext cx="2025421" cy="121525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Secondary faults simulation (truncated fractal distribution with probability density function, d=2)</a:t>
          </a:r>
        </a:p>
      </dsp:txBody>
      <dsp:txXfrm>
        <a:off x="3478375" y="3075356"/>
        <a:ext cx="1954233" cy="1144064"/>
      </dsp:txXfrm>
    </dsp:sp>
    <dsp:sp modelId="{4CDF8AFB-2293-460F-813A-F8FD0280FAC3}">
      <dsp:nvSpPr>
        <dsp:cNvPr id="0" name=""/>
        <dsp:cNvSpPr/>
      </dsp:nvSpPr>
      <dsp:spPr>
        <a:xfrm rot="16200000">
          <a:off x="3096515" y="967796"/>
          <a:ext cx="1510883" cy="182287"/>
        </a:xfrm>
        <a:prstGeom prst="rect">
          <a:avLst/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665D64-229C-4203-A26F-6E61579C2078}">
      <dsp:nvSpPr>
        <dsp:cNvPr id="0" name=""/>
        <dsp:cNvSpPr/>
      </dsp:nvSpPr>
      <dsp:spPr>
        <a:xfrm>
          <a:off x="3442781" y="1520696"/>
          <a:ext cx="2025421" cy="121525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Assign different permeabilities  according to the secondary faults  </a:t>
          </a:r>
        </a:p>
      </dsp:txBody>
      <dsp:txXfrm>
        <a:off x="3478375" y="1556290"/>
        <a:ext cx="1954233" cy="1144064"/>
      </dsp:txXfrm>
    </dsp:sp>
    <dsp:sp modelId="{13EB72F5-2319-45F7-8DE0-D082D30973E6}">
      <dsp:nvSpPr>
        <dsp:cNvPr id="0" name=""/>
        <dsp:cNvSpPr/>
      </dsp:nvSpPr>
      <dsp:spPr>
        <a:xfrm>
          <a:off x="3856048" y="208263"/>
          <a:ext cx="2685627" cy="182287"/>
        </a:xfrm>
        <a:prstGeom prst="rect">
          <a:avLst/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4A14F5-BA78-42C8-904A-1E0C631FA829}">
      <dsp:nvSpPr>
        <dsp:cNvPr id="0" name=""/>
        <dsp:cNvSpPr/>
      </dsp:nvSpPr>
      <dsp:spPr>
        <a:xfrm>
          <a:off x="3442781" y="1630"/>
          <a:ext cx="2025421" cy="121525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Identify </a:t>
          </a:r>
          <a:r>
            <a:rPr lang="en-US" sz="1300" kern="1200" dirty="0" err="1"/>
            <a:t>doline</a:t>
          </a:r>
          <a:r>
            <a:rPr lang="en-US" sz="1300" kern="1200" dirty="0"/>
            <a:t> orientation within a range in relation to a distance to Faults (Kriging)</a:t>
          </a:r>
        </a:p>
      </dsp:txBody>
      <dsp:txXfrm>
        <a:off x="3478375" y="37224"/>
        <a:ext cx="1954233" cy="1144064"/>
      </dsp:txXfrm>
    </dsp:sp>
    <dsp:sp modelId="{BD2A434C-4941-4305-A543-406AE42B22FC}">
      <dsp:nvSpPr>
        <dsp:cNvPr id="0" name=""/>
        <dsp:cNvSpPr/>
      </dsp:nvSpPr>
      <dsp:spPr>
        <a:xfrm rot="5400000">
          <a:off x="5790325" y="967796"/>
          <a:ext cx="1510883" cy="182287"/>
        </a:xfrm>
        <a:prstGeom prst="rect">
          <a:avLst/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E59195-9380-45BC-995B-32DB2C2903F8}">
      <dsp:nvSpPr>
        <dsp:cNvPr id="0" name=""/>
        <dsp:cNvSpPr/>
      </dsp:nvSpPr>
      <dsp:spPr>
        <a:xfrm>
          <a:off x="6136591" y="1630"/>
          <a:ext cx="2025421" cy="121525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Assign permeabilities according to faults honoring sampled (</a:t>
          </a:r>
          <a:r>
            <a:rPr lang="en-US" sz="1300" kern="1200" dirty="0" err="1"/>
            <a:t>doline</a:t>
          </a:r>
          <a:r>
            <a:rPr lang="en-US" sz="1300" kern="1200" dirty="0"/>
            <a:t>- faults)</a:t>
          </a:r>
        </a:p>
      </dsp:txBody>
      <dsp:txXfrm>
        <a:off x="6172185" y="37224"/>
        <a:ext cx="1954233" cy="1144064"/>
      </dsp:txXfrm>
    </dsp:sp>
    <dsp:sp modelId="{2ECCC065-A6B3-4573-A858-D8B76CD2F9D0}">
      <dsp:nvSpPr>
        <dsp:cNvPr id="0" name=""/>
        <dsp:cNvSpPr/>
      </dsp:nvSpPr>
      <dsp:spPr>
        <a:xfrm rot="5400000">
          <a:off x="5790325" y="2486862"/>
          <a:ext cx="1510883" cy="182287"/>
        </a:xfrm>
        <a:prstGeom prst="rect">
          <a:avLst/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A08B79-1336-4013-9EBC-5910D516451F}">
      <dsp:nvSpPr>
        <dsp:cNvPr id="0" name=""/>
        <dsp:cNvSpPr/>
      </dsp:nvSpPr>
      <dsp:spPr>
        <a:xfrm>
          <a:off x="6136591" y="1520696"/>
          <a:ext cx="2025421" cy="121525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Use the generated permeability grid in an existing karst distributed integrated model (Mike she) </a:t>
          </a:r>
        </a:p>
      </dsp:txBody>
      <dsp:txXfrm>
        <a:off x="6172185" y="1556290"/>
        <a:ext cx="1954233" cy="1144064"/>
      </dsp:txXfrm>
    </dsp:sp>
    <dsp:sp modelId="{7789F4BC-144A-44DF-A68A-F385DA31DEA6}">
      <dsp:nvSpPr>
        <dsp:cNvPr id="0" name=""/>
        <dsp:cNvSpPr/>
      </dsp:nvSpPr>
      <dsp:spPr>
        <a:xfrm>
          <a:off x="6136591" y="3039762"/>
          <a:ext cx="2025421" cy="121525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Analysis of model output in relation to tracer experiments and discharge simulations</a:t>
          </a:r>
        </a:p>
      </dsp:txBody>
      <dsp:txXfrm>
        <a:off x="6172185" y="3075356"/>
        <a:ext cx="1954233" cy="11440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680FBE-A8DF-4758-9AC4-3A9E1039168F}" type="datetimeFigureOut">
              <a:rPr lang="en-US" smtClean="0"/>
              <a:t>5/23/2022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679768-A2FC-4D08-91F6-8DCE6C566B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2551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13577B-6902-467D-A26C-08A0DD5E4E03}" type="datetimeFigureOut">
              <a:rPr lang="en-US" smtClean="0"/>
              <a:t>5/23/2022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61EA0F-A667-4B49-8422-0062BC55E2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910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blackWhite">
          <a:xfrm>
            <a:off x="254951" y="262786"/>
            <a:ext cx="11682101" cy="6332433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549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56033" y="265177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sz="1800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604435" y="1196392"/>
            <a:ext cx="10983132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21209" y="448056"/>
            <a:ext cx="6877119" cy="640080"/>
          </a:xfrm>
        </p:spPr>
        <p:txBody>
          <a:bodyPr anchor="b" anchorCtr="0">
            <a:normAutofit/>
          </a:bodyPr>
          <a:lstStyle>
            <a:lvl1pPr>
              <a:defRPr sz="2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39496" y="1435608"/>
            <a:ext cx="4416552" cy="3977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lang="en-US"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Edit Master text styles</a:t>
            </a:r>
          </a:p>
          <a:p>
            <a:pPr marL="0" lvl="1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Second level</a:t>
            </a:r>
          </a:p>
          <a:p>
            <a:pPr marL="0" lvl="2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Third level</a:t>
            </a:r>
          </a:p>
          <a:p>
            <a:pPr marL="0" lvl="3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Fourth level</a:t>
            </a:r>
          </a:p>
          <a:p>
            <a:pPr marL="0" lvl="4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539496" y="6203954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BEEBAAA-29B5-4AF5-BC5F-7E580C29002D}" type="datetimeFigureOut">
              <a:rPr lang="en-US" smtClean="0"/>
              <a:pPr/>
              <a:t>5/23/2022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2039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71927" y="6203954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836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54953" y="26278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Rectangle 9"/>
          <p:cNvSpPr/>
          <p:nvPr userDrawn="1"/>
        </p:nvSpPr>
        <p:spPr bwMode="blackWhite">
          <a:xfrm>
            <a:off x="254951" y="262786"/>
            <a:ext cx="11682101" cy="2072643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208" y="1536192"/>
            <a:ext cx="6876288" cy="64008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539496" y="2560320"/>
            <a:ext cx="9445752" cy="3977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24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Edit Master text styles</a:t>
            </a:r>
          </a:p>
          <a:p>
            <a:pPr marL="0" lvl="1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Second level</a:t>
            </a:r>
          </a:p>
          <a:p>
            <a:pPr marL="0" lvl="2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Third level</a:t>
            </a:r>
          </a:p>
          <a:p>
            <a:pPr marL="0" lvl="3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Fourth level</a:t>
            </a:r>
          </a:p>
          <a:p>
            <a:pPr marL="0" lvl="4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655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5/23/2022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067498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56033" y="265177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sz="180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1208" y="448056"/>
            <a:ext cx="6876288" cy="64008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496" y="1435608"/>
            <a:ext cx="4416552" cy="39776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9496" y="6203954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BEEBAAA-29B5-4AF5-BC5F-7E580C29002D}" type="datetimeFigureOut">
              <a:rPr lang="en-US" smtClean="0"/>
              <a:pPr/>
              <a:t>5/23/2022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2039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75904" y="6203954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04435" y="1196392"/>
            <a:ext cx="10983132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6754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l" defTabSz="914377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Tx/>
        <a:buNone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228594" indent="-228594" algn="l" defTabSz="914377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685783" indent="-228594" algn="l" defTabSz="914377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142971" indent="-228594" algn="l" defTabSz="914377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600160" indent="-228594" algn="l" defTabSz="914377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2057349" indent="-228594" algn="l" defTabSz="914377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514537" indent="-228594" algn="l" defTabSz="914377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1726" indent="-228594" algn="l" defTabSz="914377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428914" indent="-228594" algn="l" defTabSz="914377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414844" y="1948719"/>
            <a:ext cx="0" cy="377190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3202" y="319269"/>
            <a:ext cx="1161695" cy="768868"/>
          </a:xfrm>
          <a:prstGeom prst="rect">
            <a:avLst/>
          </a:prstGeom>
        </p:spPr>
      </p:pic>
      <p:sp>
        <p:nvSpPr>
          <p:cNvPr id="15" name="Content Placeholder 17"/>
          <p:cNvSpPr txBox="1">
            <a:spLocks/>
          </p:cNvSpPr>
          <p:nvPr/>
        </p:nvSpPr>
        <p:spPr>
          <a:xfrm>
            <a:off x="414844" y="6538731"/>
            <a:ext cx="11641519" cy="2558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  <a:defRPr/>
            </a:pPr>
            <a:r>
              <a:rPr lang="en-US" dirty="0">
                <a:solidFill>
                  <a:srgbClr val="92392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European Geophysical Union				Doummar and Almendral 2022			May 23, 2022</a:t>
            </a:r>
          </a:p>
        </p:txBody>
      </p:sp>
      <p:sp>
        <p:nvSpPr>
          <p:cNvPr id="11" name="Text Box 7">
            <a:extLst>
              <a:ext uri="{FF2B5EF4-FFF2-40B4-BE49-F238E27FC236}">
                <a16:creationId xmlns:a16="http://schemas.microsoft.com/office/drawing/2014/main" id="{6E548B63-EEF6-45FF-A4F6-5947DCAD50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818" y="2622351"/>
            <a:ext cx="7248872" cy="1941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r>
              <a:rPr lang="en-US" sz="2400" dirty="0"/>
              <a:t>Identification of fast preferential flow distribution in a complex snow-governed karst system based on an inference of secondary faults, </a:t>
            </a:r>
            <a:r>
              <a:rPr lang="en-US" sz="2400" dirty="0" err="1"/>
              <a:t>doline</a:t>
            </a:r>
            <a:r>
              <a:rPr lang="en-US" sz="2400" dirty="0"/>
              <a:t> distribution, and tracer tests experiments: An application to Mount Lebanon  </a:t>
            </a:r>
          </a:p>
        </p:txBody>
      </p:sp>
      <p:sp>
        <p:nvSpPr>
          <p:cNvPr id="18" name="Rectangle 5">
            <a:extLst>
              <a:ext uri="{FF2B5EF4-FFF2-40B4-BE49-F238E27FC236}">
                <a16:creationId xmlns:a16="http://schemas.microsoft.com/office/drawing/2014/main" id="{532A7D5F-3F3E-4A56-A881-38233742B067}"/>
              </a:ext>
            </a:extLst>
          </p:cNvPr>
          <p:cNvSpPr txBox="1">
            <a:spLocks noChangeArrowheads="1"/>
          </p:cNvSpPr>
          <p:nvPr/>
        </p:nvSpPr>
        <p:spPr>
          <a:xfrm>
            <a:off x="761331" y="6197436"/>
            <a:ext cx="7427458" cy="42501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H" sz="1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  <a:p>
            <a:pPr lvl="0" fontAlgn="auto">
              <a:spcAft>
                <a:spcPts val="0"/>
              </a:spcAft>
              <a:defRPr/>
            </a:pPr>
            <a:r>
              <a:rPr lang="fr-CH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Joanna Doummar</a:t>
            </a:r>
            <a:r>
              <a:rPr lang="fr-CH" sz="2000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1</a:t>
            </a:r>
            <a:r>
              <a:rPr lang="fr-CH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, Ariel Almendral Vazquez</a:t>
            </a:r>
            <a:r>
              <a:rPr lang="fr-CH" sz="2000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2</a:t>
            </a:r>
            <a:r>
              <a:rPr lang="fr-CH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br>
              <a:rPr kumimoji="0" lang="de-DE" sz="1400" b="1" i="0" u="none" strike="noStrike" kern="1200" cap="none" spc="0" normalizeH="0" baseline="3000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br>
              <a:rPr kumimoji="0" lang="de-DE" sz="1400" b="1" i="0" u="none" strike="noStrike" kern="1200" cap="none" spc="0" normalizeH="0" baseline="3000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de-DE" sz="1400" b="1" i="0" u="none" strike="noStrike" kern="1200" cap="none" spc="0" normalizeH="0" baseline="3000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1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American University of Beirut- Geology Department- P.O. Box 11-0236-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Riad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El-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Solh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, Beirut 1107 2020, </a:t>
            </a:r>
            <a:b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E-mail:  jd31@aub.edu.lb; 00961-1-35000, Ext 4165</a:t>
            </a:r>
          </a:p>
          <a:p>
            <a:pPr lvl="0" fontAlgn="auto">
              <a:spcAft>
                <a:spcPts val="0"/>
              </a:spcAft>
              <a:defRPr/>
            </a:pPr>
            <a:br>
              <a:rPr lang="de-DE" sz="1400" b="1" baseline="30000" dirty="0">
                <a:solidFill>
                  <a:prstClr val="black">
                    <a:lumMod val="65000"/>
                    <a:lumOff val="35000"/>
                  </a:prstClr>
                </a:solidFill>
                <a:latin typeface="Segoe UI"/>
                <a:ea typeface="+mn-ea"/>
                <a:cs typeface="+mn-cs"/>
              </a:rPr>
            </a:br>
            <a:r>
              <a:rPr lang="de-DE" sz="1400" b="1" baseline="30000" dirty="0">
                <a:solidFill>
                  <a:prstClr val="black">
                    <a:lumMod val="65000"/>
                    <a:lumOff val="35000"/>
                  </a:prstClr>
                </a:solidFill>
                <a:latin typeface="Segoe UI"/>
                <a:ea typeface="+mn-ea"/>
                <a:cs typeface="+mn-cs"/>
              </a:rPr>
              <a:t>2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Segoe UI"/>
                <a:ea typeface="+mn-ea"/>
                <a:cs typeface="+mn-cs"/>
              </a:rPr>
              <a:t>Norwegian Computing Center, </a:t>
            </a:r>
            <a:r>
              <a:rPr lang="en-US" sz="12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Segoe UI"/>
                <a:ea typeface="+mn-ea"/>
                <a:cs typeface="+mn-cs"/>
              </a:rPr>
              <a:t>P.O.Box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Segoe UI"/>
                <a:ea typeface="+mn-ea"/>
                <a:cs typeface="+mn-cs"/>
              </a:rPr>
              <a:t> 114 </a:t>
            </a:r>
            <a:r>
              <a:rPr lang="en-US" sz="12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Segoe UI"/>
                <a:ea typeface="+mn-ea"/>
                <a:cs typeface="+mn-cs"/>
              </a:rPr>
              <a:t>Blindern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Segoe UI"/>
                <a:ea typeface="+mn-ea"/>
                <a:cs typeface="+mn-cs"/>
              </a:rPr>
              <a:t>, N-0314 Oslo, Norway </a:t>
            </a:r>
          </a:p>
          <a:p>
            <a:pPr lvl="0" fontAlgn="auto">
              <a:spcAft>
                <a:spcPts val="0"/>
              </a:spcAft>
              <a:defRPr/>
            </a:pP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Segoe UI"/>
                <a:ea typeface="+mn-ea"/>
                <a:cs typeface="+mn-cs"/>
              </a:rPr>
              <a:t>Ariel.Almendral.Vazquez@nr.no</a:t>
            </a:r>
          </a:p>
          <a:p>
            <a:pPr lvl="0" fontAlgn="auto">
              <a:spcAft>
                <a:spcPts val="0"/>
              </a:spcAft>
              <a:defRPr/>
            </a:pPr>
            <a:endParaRPr kumimoji="0" lang="de-DE" sz="1400" b="1" i="1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AFFC38F-609E-46BA-8FA4-1DA674E7BCC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10201" y="1356555"/>
            <a:ext cx="3766943" cy="421734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9495B82-1F1C-48B2-A568-F001DEE757DA}"/>
              </a:ext>
            </a:extLst>
          </p:cNvPr>
          <p:cNvSpPr/>
          <p:nvPr/>
        </p:nvSpPr>
        <p:spPr>
          <a:xfrm>
            <a:off x="509347" y="1356555"/>
            <a:ext cx="14130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</a:rPr>
              <a:t>EGU22-2572 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625BC1A-DA79-4C66-B478-ED32DD60D418}"/>
              </a:ext>
            </a:extLst>
          </p:cNvPr>
          <p:cNvSpPr/>
          <p:nvPr/>
        </p:nvSpPr>
        <p:spPr>
          <a:xfrm>
            <a:off x="509347" y="428767"/>
            <a:ext cx="6096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HS8.2.4/GM13.1/NH10.16 Field, modeling, and laboratory approaches for the assessment of hydrogeological and engineering problems in karst - Characterization, mapping and simulation of karst features</a:t>
            </a:r>
            <a:endParaRPr lang="en-US" sz="1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616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9F267-D179-4C98-B7A4-A627B6F69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Preliminary Results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0A3A855-FC13-45BA-A62E-C27990A7588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3202" y="319269"/>
            <a:ext cx="1161695" cy="768868"/>
          </a:xfrm>
          <a:prstGeom prst="rect">
            <a:avLst/>
          </a:prstGeom>
        </p:spPr>
      </p:pic>
      <p:sp>
        <p:nvSpPr>
          <p:cNvPr id="14" name="Content Placeholder 17">
            <a:extLst>
              <a:ext uri="{FF2B5EF4-FFF2-40B4-BE49-F238E27FC236}">
                <a16:creationId xmlns:a16="http://schemas.microsoft.com/office/drawing/2014/main" id="{D60677B6-888F-438B-B6FD-000822BE3C00}"/>
              </a:ext>
            </a:extLst>
          </p:cNvPr>
          <p:cNvSpPr txBox="1">
            <a:spLocks/>
          </p:cNvSpPr>
          <p:nvPr/>
        </p:nvSpPr>
        <p:spPr>
          <a:xfrm>
            <a:off x="414844" y="6538731"/>
            <a:ext cx="11641519" cy="2558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  <a:defRPr/>
            </a:pPr>
            <a:r>
              <a:rPr lang="en-US" dirty="0">
                <a:solidFill>
                  <a:srgbClr val="92392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European Geophysical Union				Doummar and Almendral 2022			May 23, 2022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F551EB2-E4C5-46A1-9137-0516035660C2}"/>
              </a:ext>
            </a:extLst>
          </p:cNvPr>
          <p:cNvSpPr/>
          <p:nvPr/>
        </p:nvSpPr>
        <p:spPr>
          <a:xfrm>
            <a:off x="609599" y="990600"/>
            <a:ext cx="11061191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600" dirty="0">
              <a:solidFill>
                <a:prstClr val="black"/>
              </a:solidFill>
            </a:endParaRPr>
          </a:p>
          <a:p>
            <a:pPr>
              <a:spcAft>
                <a:spcPts val="1200"/>
              </a:spcAft>
            </a:pPr>
            <a:r>
              <a:rPr lang="en-US" sz="1600" dirty="0">
                <a:ea typeface="+mj-ea"/>
                <a:cs typeface="+mj-cs"/>
              </a:rPr>
              <a:t>Identification of Preferential flow based on faults and </a:t>
            </a:r>
            <a:r>
              <a:rPr lang="en-US" sz="1600" dirty="0" err="1">
                <a:ea typeface="+mj-ea"/>
                <a:cs typeface="+mj-cs"/>
              </a:rPr>
              <a:t>dolines</a:t>
            </a:r>
            <a:r>
              <a:rPr lang="en-US" sz="1600" dirty="0">
                <a:ea typeface="+mj-ea"/>
                <a:cs typeface="+mj-cs"/>
              </a:rPr>
              <a:t> 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+mj-lt"/>
                <a:ea typeface="+mj-ea"/>
                <a:cs typeface="+mj-cs"/>
              </a:rPr>
              <a:t>Secondary faults were inferred from lineament orientation and displacement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 err="1">
                <a:latin typeface="+mj-lt"/>
                <a:ea typeface="+mj-ea"/>
                <a:cs typeface="+mj-cs"/>
              </a:rPr>
              <a:t>Doline</a:t>
            </a:r>
            <a:r>
              <a:rPr lang="en-US" sz="1600" dirty="0">
                <a:latin typeface="+mj-lt"/>
                <a:ea typeface="+mj-ea"/>
                <a:cs typeface="+mj-cs"/>
              </a:rPr>
              <a:t>-lineaments are produced based on </a:t>
            </a:r>
            <a:r>
              <a:rPr lang="en-US" sz="1600" dirty="0" err="1">
                <a:latin typeface="+mj-lt"/>
                <a:ea typeface="+mj-ea"/>
                <a:cs typeface="+mj-cs"/>
              </a:rPr>
              <a:t>doline</a:t>
            </a:r>
            <a:r>
              <a:rPr lang="en-US" sz="1600" dirty="0">
                <a:latin typeface="+mj-lt"/>
                <a:ea typeface="+mj-ea"/>
                <a:cs typeface="+mj-cs"/>
              </a:rPr>
              <a:t> spatial distribution and primary faults</a:t>
            </a:r>
          </a:p>
          <a:p>
            <a:pPr>
              <a:spcAft>
                <a:spcPts val="1200"/>
              </a:spcAft>
            </a:pPr>
            <a:r>
              <a:rPr lang="en-US" sz="1600" dirty="0">
                <a:ea typeface="+mj-ea"/>
                <a:cs typeface="+mj-cs"/>
              </a:rPr>
              <a:t>Parameterization of the preferential flow path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+mj-lt"/>
                <a:ea typeface="+mj-ea"/>
                <a:cs typeface="+mj-cs"/>
              </a:rPr>
              <a:t>Based on the obtained grid, permeability fields and anisotropy were assigned differentially within a fissured karst aquifer that behaves like an equivalent porous medium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+mj-lt"/>
                <a:ea typeface="+mj-ea"/>
                <a:cs typeface="+mj-cs"/>
              </a:rPr>
              <a:t>The output geometry and parametrization was used in an exiting integrated flow model to outline the effect of geometry change and variable permeability on model output</a:t>
            </a:r>
          </a:p>
          <a:p>
            <a:pPr>
              <a:spcAft>
                <a:spcPts val="1200"/>
              </a:spcAft>
            </a:pPr>
            <a:r>
              <a:rPr lang="en-US" sz="1600" dirty="0">
                <a:ea typeface="+mj-ea"/>
                <a:cs typeface="+mj-cs"/>
              </a:rPr>
              <a:t>Catchment delineation and tracer experiments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+mj-lt"/>
                <a:ea typeface="+mj-ea"/>
                <a:cs typeface="+mj-cs"/>
              </a:rPr>
              <a:t>The final output reveals distinct areas that can be attributed to different boundary conditions of the catchment areas of the two springs. The results can be combined with a limited number of tracer experiments to delineate the limit between the catchment of the two springs. 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endParaRPr lang="en-US" sz="160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5637092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9F267-D179-4C98-B7A4-A627B6F69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Outlook and further work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DED5464-14A3-4353-818F-0D795806E487}"/>
              </a:ext>
            </a:extLst>
          </p:cNvPr>
          <p:cNvSpPr/>
          <p:nvPr/>
        </p:nvSpPr>
        <p:spPr>
          <a:xfrm>
            <a:off x="565404" y="1072883"/>
            <a:ext cx="11061191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endParaRPr lang="en-US" sz="1600" dirty="0">
              <a:solidFill>
                <a:prstClr val="black"/>
              </a:solidFill>
            </a:endParaRP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US" sz="1500" dirty="0">
                <a:ea typeface="+mj-ea"/>
                <a:cs typeface="+mj-cs"/>
              </a:rPr>
              <a:t>Produce different realization of the structural model with </a:t>
            </a:r>
            <a:r>
              <a:rPr lang="en-US" sz="1500" dirty="0" err="1">
                <a:ea typeface="+mj-ea"/>
                <a:cs typeface="+mj-cs"/>
              </a:rPr>
              <a:t>doline</a:t>
            </a:r>
            <a:r>
              <a:rPr lang="en-US" sz="1500" dirty="0">
                <a:ea typeface="+mj-ea"/>
                <a:cs typeface="+mj-cs"/>
              </a:rPr>
              <a:t> distribution with a variation of parameters (fractal dimension, weighting of displacement, distribution of permeability, distance range, </a:t>
            </a:r>
            <a:r>
              <a:rPr lang="en-US" sz="1500" dirty="0" err="1">
                <a:ea typeface="+mj-ea"/>
                <a:cs typeface="+mj-cs"/>
              </a:rPr>
              <a:t>etc</a:t>
            </a:r>
            <a:r>
              <a:rPr lang="en-US" sz="1500" dirty="0">
                <a:ea typeface="+mj-ea"/>
                <a:cs typeface="+mj-cs"/>
              </a:rPr>
              <a:t>…)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US" sz="1500" dirty="0">
                <a:ea typeface="+mj-ea"/>
                <a:cs typeface="+mj-cs"/>
              </a:rPr>
              <a:t>Use the model in an existing flow simulation (distributed integrated model) (in preparation)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US" sz="1500" dirty="0">
                <a:ea typeface="+mj-ea"/>
                <a:cs typeface="+mj-cs"/>
              </a:rPr>
              <a:t>Identify the sensitivity of model output to a variation of geometry and parametrization 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US" sz="1500" dirty="0">
                <a:ea typeface="+mj-ea"/>
                <a:cs typeface="+mj-cs"/>
              </a:rPr>
              <a:t>Prepare an uncertainty envelop of the likelihood of a given point to be included in the catchment based on different realization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0A3A855-FC13-45BA-A62E-C27990A7588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3202" y="319269"/>
            <a:ext cx="1161695" cy="768868"/>
          </a:xfrm>
          <a:prstGeom prst="rect">
            <a:avLst/>
          </a:prstGeom>
        </p:spPr>
      </p:pic>
      <p:sp>
        <p:nvSpPr>
          <p:cNvPr id="14" name="Content Placeholder 17">
            <a:extLst>
              <a:ext uri="{FF2B5EF4-FFF2-40B4-BE49-F238E27FC236}">
                <a16:creationId xmlns:a16="http://schemas.microsoft.com/office/drawing/2014/main" id="{D60677B6-888F-438B-B6FD-000822BE3C00}"/>
              </a:ext>
            </a:extLst>
          </p:cNvPr>
          <p:cNvSpPr txBox="1">
            <a:spLocks/>
          </p:cNvSpPr>
          <p:nvPr/>
        </p:nvSpPr>
        <p:spPr>
          <a:xfrm>
            <a:off x="414844" y="6538731"/>
            <a:ext cx="11641519" cy="2558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  <a:defRPr/>
            </a:pPr>
            <a:r>
              <a:rPr lang="en-US" dirty="0">
                <a:solidFill>
                  <a:srgbClr val="92392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European Geophysical Union				Doummar and Almendral 2022			May 23, 2022</a:t>
            </a:r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B5041EB0-ECBF-46C8-9601-165C95E0AA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67516" y="3306511"/>
            <a:ext cx="3509639" cy="2935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A079DF6-5A41-4244-BCF7-B62EA926EC58}"/>
              </a:ext>
            </a:extLst>
          </p:cNvPr>
          <p:cNvSpPr/>
          <p:nvPr/>
        </p:nvSpPr>
        <p:spPr>
          <a:xfrm>
            <a:off x="9851298" y="6236484"/>
            <a:ext cx="334719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Doummar et al 2018b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8E49808-8D71-463B-B651-D30B7A0DB113}"/>
              </a:ext>
            </a:extLst>
          </p:cNvPr>
          <p:cNvPicPr/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14845" y="3242844"/>
            <a:ext cx="3660194" cy="2978621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20233FD-C5BB-46BD-A618-105E6A543B4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70084" y="3306185"/>
            <a:ext cx="3802386" cy="293582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39444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9F267-D179-4C98-B7A4-A627B6F69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9" y="448056"/>
            <a:ext cx="9696100" cy="64008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000" dirty="0"/>
              <a:t>Field Site: </a:t>
            </a:r>
            <a:r>
              <a:rPr lang="en-US" sz="2000" dirty="0" err="1"/>
              <a:t>Assal</a:t>
            </a:r>
            <a:r>
              <a:rPr lang="en-US" sz="2000" dirty="0"/>
              <a:t> and Laban Catchment areas: Mount Lebanon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DED5464-14A3-4353-818F-0D795806E487}"/>
              </a:ext>
            </a:extLst>
          </p:cNvPr>
          <p:cNvSpPr/>
          <p:nvPr/>
        </p:nvSpPr>
        <p:spPr>
          <a:xfrm>
            <a:off x="521209" y="936841"/>
            <a:ext cx="11061191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600" dirty="0">
              <a:solidFill>
                <a:prstClr val="black"/>
              </a:solidFill>
            </a:endParaRPr>
          </a:p>
          <a:p>
            <a:pPr>
              <a:spcAft>
                <a:spcPts val="1200"/>
              </a:spcAft>
            </a:pPr>
            <a:r>
              <a:rPr lang="en-US" sz="1500" dirty="0">
                <a:latin typeface="+mj-lt"/>
                <a:ea typeface="+mj-ea"/>
                <a:cs typeface="+mj-cs"/>
              </a:rPr>
              <a:t>Snow governed springs originating from the Cenomanian rock sequence (Limestone and dolostones)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0A3A855-FC13-45BA-A62E-C27990A7588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3202" y="319269"/>
            <a:ext cx="1161695" cy="768868"/>
          </a:xfrm>
          <a:prstGeom prst="rect">
            <a:avLst/>
          </a:prstGeom>
        </p:spPr>
      </p:pic>
      <p:sp>
        <p:nvSpPr>
          <p:cNvPr id="14" name="Content Placeholder 17">
            <a:extLst>
              <a:ext uri="{FF2B5EF4-FFF2-40B4-BE49-F238E27FC236}">
                <a16:creationId xmlns:a16="http://schemas.microsoft.com/office/drawing/2014/main" id="{5A8E091C-6665-44A3-8662-6FAC0CF62775}"/>
              </a:ext>
            </a:extLst>
          </p:cNvPr>
          <p:cNvSpPr txBox="1">
            <a:spLocks/>
          </p:cNvSpPr>
          <p:nvPr/>
        </p:nvSpPr>
        <p:spPr>
          <a:xfrm>
            <a:off x="414844" y="6538731"/>
            <a:ext cx="11641519" cy="2558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  <a:defRPr/>
            </a:pPr>
            <a:r>
              <a:rPr lang="en-US" dirty="0">
                <a:solidFill>
                  <a:srgbClr val="92392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European Geophysical Union				Doummar and Almendral 2022			May 23, 2022</a:t>
            </a:r>
          </a:p>
        </p:txBody>
      </p:sp>
      <p:pic>
        <p:nvPicPr>
          <p:cNvPr id="15" name="Content Placeholder 29">
            <a:extLst>
              <a:ext uri="{FF2B5EF4-FFF2-40B4-BE49-F238E27FC236}">
                <a16:creationId xmlns:a16="http://schemas.microsoft.com/office/drawing/2014/main" id="{1CA6C8D6-2BAC-47A4-952A-5247A5DF60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7189" y="1559987"/>
            <a:ext cx="8221991" cy="459048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0" name="Picture 19" descr="thumbnail_IMG_8763.jpg">
            <a:extLst>
              <a:ext uri="{FF2B5EF4-FFF2-40B4-BE49-F238E27FC236}">
                <a16:creationId xmlns:a16="http://schemas.microsoft.com/office/drawing/2014/main" id="{967870F1-6EA5-47F3-866C-687D78EB1A8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543" y="4107908"/>
            <a:ext cx="1767186" cy="2351348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3" name="Picture 3" descr="D:\Picgeol\IMG_5187.JPG">
            <a:extLst>
              <a:ext uri="{FF2B5EF4-FFF2-40B4-BE49-F238E27FC236}">
                <a16:creationId xmlns:a16="http://schemas.microsoft.com/office/drawing/2014/main" id="{1950E365-9F9C-46B8-8000-5A57F705B4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40006" y="2359392"/>
            <a:ext cx="1823101" cy="1367325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3E55B6C-EB74-410D-AD56-FB8F7DA83C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14704" y="5038145"/>
            <a:ext cx="8830521" cy="146257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14D94BA-4CA2-471B-BAB9-B3493225523E}"/>
              </a:ext>
            </a:extLst>
          </p:cNvPr>
          <p:cNvSpPr/>
          <p:nvPr/>
        </p:nvSpPr>
        <p:spPr>
          <a:xfrm>
            <a:off x="1833852" y="4410584"/>
            <a:ext cx="1406154" cy="5847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Laban</a:t>
            </a:r>
          </a:p>
          <a:p>
            <a:r>
              <a:rPr lang="en-US" sz="1600" dirty="0">
                <a:latin typeface="Calibri" pitchFamily="34" charset="0"/>
              </a:rPr>
              <a:t>Vt=15-25 Mm</a:t>
            </a:r>
            <a:r>
              <a:rPr lang="en-US" sz="1600" baseline="30000" dirty="0">
                <a:latin typeface="Calibri" pitchFamily="34" charset="0"/>
              </a:rPr>
              <a:t>3</a:t>
            </a:r>
          </a:p>
        </p:txBody>
      </p:sp>
      <p:pic>
        <p:nvPicPr>
          <p:cNvPr id="25" name="Picture 2" descr="D:\Picgeol\Field\22012015\IMG_1297.JPG">
            <a:extLst>
              <a:ext uri="{FF2B5EF4-FFF2-40B4-BE49-F238E27FC236}">
                <a16:creationId xmlns:a16="http://schemas.microsoft.com/office/drawing/2014/main" id="{EC86F31C-0E32-4687-B054-5AC13A6CE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324" y="1585702"/>
            <a:ext cx="1791605" cy="2388807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27B6D99B-7F6C-430F-B1AF-E3A5260018A9}"/>
              </a:ext>
            </a:extLst>
          </p:cNvPr>
          <p:cNvSpPr/>
          <p:nvPr/>
        </p:nvSpPr>
        <p:spPr>
          <a:xfrm>
            <a:off x="1782730" y="3622738"/>
            <a:ext cx="1425499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600" dirty="0" err="1">
                <a:latin typeface="Calibri" pitchFamily="34" charset="0"/>
              </a:rPr>
              <a:t>Assal</a:t>
            </a:r>
            <a:r>
              <a:rPr lang="en-US" sz="1600" dirty="0">
                <a:latin typeface="Calibri" pitchFamily="34" charset="0"/>
              </a:rPr>
              <a:t> </a:t>
            </a:r>
          </a:p>
          <a:p>
            <a:r>
              <a:rPr lang="en-US" sz="1600" dirty="0">
                <a:latin typeface="Calibri" pitchFamily="34" charset="0"/>
              </a:rPr>
              <a:t>Vt=15-30 Mm</a:t>
            </a:r>
            <a:r>
              <a:rPr lang="en-US" sz="1600" baseline="30000" dirty="0">
                <a:latin typeface="Calibri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7096021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414844" y="1948719"/>
            <a:ext cx="0" cy="377190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3202" y="319269"/>
            <a:ext cx="1161695" cy="768868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8ED1DCEB-8FB0-4D50-95EB-20806C354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Methodology and workflow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7A8053D-045B-47BB-9B1C-67A9702B0B39}"/>
              </a:ext>
            </a:extLst>
          </p:cNvPr>
          <p:cNvSpPr txBox="1">
            <a:spLocks/>
          </p:cNvSpPr>
          <p:nvPr/>
        </p:nvSpPr>
        <p:spPr>
          <a:xfrm>
            <a:off x="521209" y="1212192"/>
            <a:ext cx="10570296" cy="4433615"/>
          </a:xfrm>
          <a:prstGeom prst="rect">
            <a:avLst/>
          </a:prstGeom>
          <a:noFill/>
        </p:spPr>
        <p:txBody>
          <a:bodyPr/>
          <a:lstStyle>
            <a:lvl1pPr marL="0" indent="0" algn="l" defTabSz="914377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Tx/>
              <a:buNone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594" indent="-228594" algn="l" defTabSz="914377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783" indent="-228594" algn="l" defTabSz="914377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2971" indent="-228594" algn="l" defTabSz="914377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160" indent="-228594" algn="l" defTabSz="914377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57349" indent="-228594" algn="l" defTabSz="914377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4537" indent="-228594" algn="l" defTabSz="914377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71726" indent="-228594" algn="l" defTabSz="914377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28914" indent="-228594" algn="l" defTabSz="914377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500" dirty="0">
                <a:ea typeface="+mj-ea"/>
                <a:cs typeface="+mj-cs"/>
              </a:rPr>
              <a:t>The methodology involves the usage of Havana (</a:t>
            </a:r>
            <a:r>
              <a:rPr lang="en-US" sz="1500" dirty="0" err="1">
                <a:ea typeface="+mj-ea"/>
                <a:cs typeface="+mj-cs"/>
              </a:rPr>
              <a:t>Norsk</a:t>
            </a:r>
            <a:r>
              <a:rPr lang="en-US" sz="1500" dirty="0">
                <a:ea typeface="+mj-ea"/>
                <a:cs typeface="+mj-cs"/>
              </a:rPr>
              <a:t> Regnesentral; SAND 2021) for the structural and geological model and generation of anisotropic permeabilities in combination with a distributed numerical model for flow simulations</a:t>
            </a:r>
          </a:p>
          <a:p>
            <a:pPr>
              <a:defRPr/>
            </a:pPr>
            <a:endParaRPr lang="en-US" sz="1500" dirty="0">
              <a:ea typeface="+mj-ea"/>
              <a:cs typeface="+mj-cs"/>
            </a:endParaRPr>
          </a:p>
        </p:txBody>
      </p:sp>
      <p:sp>
        <p:nvSpPr>
          <p:cNvPr id="7" name="Content Placeholder 17">
            <a:extLst>
              <a:ext uri="{FF2B5EF4-FFF2-40B4-BE49-F238E27FC236}">
                <a16:creationId xmlns:a16="http://schemas.microsoft.com/office/drawing/2014/main" id="{1DEF27C1-2F9E-4BC4-BFF9-BD5598A0D77C}"/>
              </a:ext>
            </a:extLst>
          </p:cNvPr>
          <p:cNvSpPr txBox="1">
            <a:spLocks/>
          </p:cNvSpPr>
          <p:nvPr/>
        </p:nvSpPr>
        <p:spPr>
          <a:xfrm>
            <a:off x="414844" y="6538731"/>
            <a:ext cx="11641519" cy="2558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  <a:defRPr/>
            </a:pPr>
            <a:r>
              <a:rPr lang="en-US" dirty="0">
                <a:solidFill>
                  <a:srgbClr val="92392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European Geophysical Union				Doummar and Almendral 2022			May 23, 2022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D616F474-A951-4BED-9230-F2F4F337022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69957817"/>
              </p:ext>
            </p:extLst>
          </p:nvPr>
        </p:nvGraphicFramePr>
        <p:xfrm>
          <a:off x="3145379" y="2118866"/>
          <a:ext cx="8910984" cy="42566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0AFFC38F-609E-46BA-8FA4-1DA674E7BCC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45058" y="2133755"/>
            <a:ext cx="2175004" cy="240824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5561529-5CE2-408B-A1F7-B0FE03F8D4A7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2016" y="4626195"/>
            <a:ext cx="2721088" cy="1823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315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496157-4DCC-42D4-97C5-FFFE89680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7" y="448056"/>
            <a:ext cx="8011535" cy="640080"/>
          </a:xfrm>
        </p:spPr>
        <p:txBody>
          <a:bodyPr>
            <a:normAutofit fontScale="90000"/>
          </a:bodyPr>
          <a:lstStyle/>
          <a:p>
            <a:r>
              <a:rPr lang="en-US" dirty="0"/>
              <a:t>Secondary faults simulation (truncated fractal distribution)</a:t>
            </a:r>
            <a:endParaRPr 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271E90-6DF8-403E-A6A6-71A8C15160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496" y="1435608"/>
            <a:ext cx="5975604" cy="3977640"/>
          </a:xfrm>
        </p:spPr>
        <p:txBody>
          <a:bodyPr>
            <a:normAutofit/>
          </a:bodyPr>
          <a:lstStyle/>
          <a:p>
            <a:pPr algn="l"/>
            <a:r>
              <a:rPr lang="nb-NO" sz="1800" b="0" i="0" u="none" strike="noStrike" baseline="0" dirty="0">
                <a:latin typeface="URWPalladioL-Roma"/>
              </a:rPr>
              <a:t>1. The number</a:t>
            </a:r>
            <a:r>
              <a:rPr lang="nb-NO" sz="1800" dirty="0">
                <a:latin typeface="URWPalladioL-Roma"/>
              </a:rPr>
              <a:t> </a:t>
            </a:r>
            <a:r>
              <a:rPr lang="nb-NO" sz="1800" b="0" i="0" u="none" strike="noStrike" baseline="0" dirty="0">
                <a:latin typeface="URWPalladioL-Roma"/>
              </a:rPr>
              <a:t>of </a:t>
            </a:r>
            <a:r>
              <a:rPr lang="en-US" sz="1800" b="0" i="0" u="none" strike="noStrike" baseline="0" dirty="0">
                <a:latin typeface="URWPalladioL-Roma"/>
              </a:rPr>
              <a:t>simulated faults that is assigned to each primary fault depends on the displacement of the primary fault.</a:t>
            </a:r>
          </a:p>
          <a:p>
            <a:pPr algn="l"/>
            <a:r>
              <a:rPr lang="en-US" sz="1800" b="0" i="0" u="none" strike="noStrike" baseline="0" dirty="0">
                <a:latin typeface="URWPalladioL-Roma"/>
              </a:rPr>
              <a:t>2. The larger displacement, the higher number of secondary faults attached.</a:t>
            </a:r>
          </a:p>
          <a:p>
            <a:pPr algn="l"/>
            <a:r>
              <a:rPr lang="en-US" sz="1800" b="0" i="0" u="none" strike="noStrike" baseline="0" dirty="0">
                <a:latin typeface="URWPalladioL-Roma"/>
              </a:rPr>
              <a:t>3. For each secondary fault a maximum displacement value is drawn from a truncated fractal distribution</a:t>
            </a:r>
            <a:endParaRPr lang="nb-NO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700A696-67DD-470F-A976-69A4D04CD9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2351" y="1466891"/>
            <a:ext cx="3953532" cy="4468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2483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5F890-4D38-4B07-9C36-F2BE07B91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500" dirty="0"/>
              <a:t>Conditionning of faults to dolines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0AECA0-41A4-47BD-9D07-03F5239DBF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208" y="1595120"/>
            <a:ext cx="7248197" cy="4114800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sz="1800" dirty="0">
                <a:latin typeface="URWPalladioL-Roma"/>
              </a:rPr>
              <a:t>To generate faults associated with </a:t>
            </a:r>
            <a:r>
              <a:rPr lang="en-US" sz="1800" dirty="0" err="1">
                <a:latin typeface="URWPalladioL-Roma"/>
              </a:rPr>
              <a:t>dolines</a:t>
            </a:r>
            <a:r>
              <a:rPr lang="en-US" sz="1800" dirty="0">
                <a:latin typeface="URWPalladioL-Roma"/>
              </a:rPr>
              <a:t>, we use orientation map and displacement intensity map. </a:t>
            </a:r>
          </a:p>
          <a:p>
            <a:pPr lvl="0"/>
            <a:r>
              <a:rPr lang="en-US" sz="1800" dirty="0">
                <a:latin typeface="URWPalladioL-Roma"/>
              </a:rPr>
              <a:t>1) Orientation map: Using fault strike as data on fault center points, make a map using Kriging: </a:t>
            </a:r>
            <a:r>
              <a:rPr lang="en-US" sz="1800" dirty="0" err="1">
                <a:latin typeface="URWPalladioL-Roma"/>
              </a:rPr>
              <a:t>Dolines</a:t>
            </a:r>
            <a:r>
              <a:rPr lang="en-US" sz="1800" dirty="0">
                <a:latin typeface="URWPalladioL-Roma"/>
              </a:rPr>
              <a:t> close to a major fault will ‘inherit’ the orientation of the fault.</a:t>
            </a:r>
          </a:p>
          <a:p>
            <a:pPr lvl="0"/>
            <a:r>
              <a:rPr lang="en-US" sz="1800" dirty="0">
                <a:latin typeface="URWPalladioL-Roma"/>
              </a:rPr>
              <a:t>2) Displacement intensity map: Given D the distance to the doline points. Make a new map Displacement = 10 * exp^(-D/R), where R = 500 m.</a:t>
            </a:r>
          </a:p>
          <a:p>
            <a:pPr lvl="0"/>
            <a:r>
              <a:rPr lang="en-US" sz="1800" dirty="0">
                <a:latin typeface="URWPalladioL-Roma"/>
              </a:rPr>
              <a:t>A simulated annealing algorithm iterates until simulated faults honor these two maps. 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1" indent="0">
              <a:buNone/>
            </a:pPr>
            <a:endParaRPr lang="en-US" dirty="0"/>
          </a:p>
          <a:p>
            <a:endParaRPr lang="nb-NO" b="1" dirty="0"/>
          </a:p>
          <a:p>
            <a:endParaRPr lang="nb-NO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0C022AA-DD9A-4BAB-81C6-609872BBC24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38719" y="559177"/>
            <a:ext cx="2728856" cy="309334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52E730C-EF1F-4269-AA26-CF084870B98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8735" y="3652520"/>
            <a:ext cx="2688840" cy="3043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0366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C4C21-87FD-40F1-AD2B-B6BA72256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Doline</a:t>
            </a:r>
            <a:r>
              <a:rPr lang="en-US" dirty="0"/>
              <a:t> buffering based on distance to fault</a:t>
            </a:r>
          </a:p>
        </p:txBody>
      </p:sp>
      <p:sp>
        <p:nvSpPr>
          <p:cNvPr id="10" name="Content Placeholder 17">
            <a:extLst>
              <a:ext uri="{FF2B5EF4-FFF2-40B4-BE49-F238E27FC236}">
                <a16:creationId xmlns:a16="http://schemas.microsoft.com/office/drawing/2014/main" id="{AF44924E-7023-489C-BC17-062E1B28D0B6}"/>
              </a:ext>
            </a:extLst>
          </p:cNvPr>
          <p:cNvSpPr txBox="1">
            <a:spLocks/>
          </p:cNvSpPr>
          <p:nvPr/>
        </p:nvSpPr>
        <p:spPr>
          <a:xfrm>
            <a:off x="414844" y="6538731"/>
            <a:ext cx="11641519" cy="2558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  <a:defRPr/>
            </a:pPr>
            <a:r>
              <a:rPr lang="en-US" dirty="0">
                <a:solidFill>
                  <a:srgbClr val="92392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European Geophysical Union				Doummar and Almendral 2022			May 23, 2022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2F061A3-FC1E-418F-8638-7B30E166C25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4645" y="1509953"/>
            <a:ext cx="5237923" cy="489999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518F156-1E21-42FA-AEF8-443D53B4937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6918" y="1598364"/>
            <a:ext cx="5661319" cy="481158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3" descr="D:\Picgeol\Field\tracertestassal_9052015\IMG_2102res.jpg">
            <a:extLst>
              <a:ext uri="{FF2B5EF4-FFF2-40B4-BE49-F238E27FC236}">
                <a16:creationId xmlns:a16="http://schemas.microsoft.com/office/drawing/2014/main" id="{BB9BEF2B-8156-4AAE-9D3D-C0C8CA278F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71826" y="0"/>
            <a:ext cx="3727090" cy="1750713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54705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8080A4-FCF1-4D0B-BAD1-91210C18C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500" dirty="0">
                <a:solidFill>
                  <a:schemeClr val="bg2">
                    <a:lumMod val="25000"/>
                  </a:schemeClr>
                </a:solidFill>
              </a:rPr>
              <a:t>Populate permeability on simulated surfaces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338BE3-27DD-4038-907E-BC9A7FAAF3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495" y="1435608"/>
            <a:ext cx="6055117" cy="3977640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sz="1800" b="0" i="0" u="none" strike="noStrike" baseline="0" dirty="0">
                <a:latin typeface="URWPalladioL-Roma"/>
              </a:rPr>
              <a:t>The permeability has two </a:t>
            </a:r>
            <a:r>
              <a:rPr lang="en-US" sz="1800" dirty="0">
                <a:latin typeface="URWPalladioL-Roma"/>
              </a:rPr>
              <a:t>control</a:t>
            </a:r>
            <a:r>
              <a:rPr lang="en-US" sz="1800" b="0" i="0" u="none" strike="noStrike" baseline="0" dirty="0">
                <a:latin typeface="URWPalladioL-Roma"/>
              </a:rPr>
              <a:t>:</a:t>
            </a:r>
          </a:p>
          <a:p>
            <a:pPr marL="342900" indent="-342900" algn="l">
              <a:buAutoNum type="arabicPeriod"/>
            </a:pPr>
            <a:r>
              <a:rPr lang="en-US" sz="1800" b="0" i="0" u="none" strike="noStrike" baseline="0" dirty="0">
                <a:latin typeface="URWPalladioL-Roma"/>
              </a:rPr>
              <a:t>The fault surface effect (of the simulated fault, either secondary or </a:t>
            </a:r>
            <a:r>
              <a:rPr lang="en-US" sz="1800" b="0" i="0" u="none" strike="noStrike" baseline="0" dirty="0" err="1">
                <a:latin typeface="URWPalladioL-Roma"/>
              </a:rPr>
              <a:t>doline</a:t>
            </a:r>
            <a:r>
              <a:rPr lang="en-US" sz="1800" b="0" i="0" u="none" strike="noStrike" baseline="0" dirty="0">
                <a:latin typeface="URWPalladioL-Roma"/>
              </a:rPr>
              <a:t> associated-fault). </a:t>
            </a:r>
            <a:r>
              <a:rPr lang="en-US" sz="1800" dirty="0">
                <a:latin typeface="URWPalladioL-Roma"/>
              </a:rPr>
              <a:t>The cells crossed by the surface of the fault are modified. The fault simulated thickness plays a role. The permeability value is drawn from a distribution (here normal with mean 1000 </a:t>
            </a:r>
            <a:r>
              <a:rPr lang="en-US" sz="1800" dirty="0" err="1">
                <a:latin typeface="URWPalladioL-Roma"/>
              </a:rPr>
              <a:t>mDarcys</a:t>
            </a:r>
            <a:r>
              <a:rPr lang="en-US" sz="1800" dirty="0">
                <a:latin typeface="URWPalladioL-Roma"/>
              </a:rPr>
              <a:t> +/- 100 </a:t>
            </a:r>
            <a:r>
              <a:rPr lang="en-US" sz="1800" dirty="0" err="1">
                <a:latin typeface="URWPalladioL-Roma"/>
              </a:rPr>
              <a:t>mD</a:t>
            </a:r>
            <a:r>
              <a:rPr lang="en-US" sz="1800" dirty="0">
                <a:latin typeface="URWPalladioL-Roma"/>
              </a:rPr>
              <a:t>)</a:t>
            </a:r>
            <a:endParaRPr lang="en-US" sz="1800" b="0" i="0" u="none" strike="noStrike" baseline="0" dirty="0">
              <a:latin typeface="URWPalladioL-Roma"/>
            </a:endParaRPr>
          </a:p>
          <a:p>
            <a:pPr marL="342900" indent="-342900" algn="l">
              <a:buAutoNum type="arabicPeriod"/>
            </a:pPr>
            <a:r>
              <a:rPr lang="en-US" sz="1800" b="0" i="0" u="none" strike="noStrike" baseline="0" dirty="0">
                <a:latin typeface="URWPalladioL-Roma"/>
              </a:rPr>
              <a:t>The displacement effect. Little in this case due to small assigned max displacement on doline (10).</a:t>
            </a:r>
            <a:endParaRPr lang="nb-NO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282DA1-E40C-4D36-9D31-1B7BC29AA2A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9807" y="1331688"/>
            <a:ext cx="4439583" cy="5113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0993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29">
            <a:extLst>
              <a:ext uri="{FF2B5EF4-FFF2-40B4-BE49-F238E27FC236}">
                <a16:creationId xmlns:a16="http://schemas.microsoft.com/office/drawing/2014/main" id="{C7674EFC-2C0E-4642-904F-30846A7935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7189" y="1629560"/>
            <a:ext cx="8221991" cy="459048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9DED3AA-CF68-4698-AA2C-864441E4C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Correlation with tracer </a:t>
            </a:r>
            <a:r>
              <a:rPr lang="en-US" dirty="0" err="1"/>
              <a:t>tracer</a:t>
            </a:r>
            <a:r>
              <a:rPr lang="en-US" dirty="0"/>
              <a:t> experiments results</a:t>
            </a:r>
          </a:p>
        </p:txBody>
      </p:sp>
      <p:sp>
        <p:nvSpPr>
          <p:cNvPr id="6" name="Content Placeholder 17">
            <a:extLst>
              <a:ext uri="{FF2B5EF4-FFF2-40B4-BE49-F238E27FC236}">
                <a16:creationId xmlns:a16="http://schemas.microsoft.com/office/drawing/2014/main" id="{F10AC26C-8020-468C-B083-78EBB294BFAB}"/>
              </a:ext>
            </a:extLst>
          </p:cNvPr>
          <p:cNvSpPr txBox="1">
            <a:spLocks/>
          </p:cNvSpPr>
          <p:nvPr/>
        </p:nvSpPr>
        <p:spPr>
          <a:xfrm>
            <a:off x="414844" y="6538731"/>
            <a:ext cx="11641519" cy="2558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  <a:defRPr/>
            </a:pPr>
            <a:r>
              <a:rPr lang="en-US" dirty="0">
                <a:solidFill>
                  <a:srgbClr val="92392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European Geophysical Union				Doummar and Almendral 2022			May 23, 2022</a:t>
            </a:r>
          </a:p>
        </p:txBody>
      </p:sp>
      <p:pic>
        <p:nvPicPr>
          <p:cNvPr id="7" name="Picture 3" descr="D:\Picgeol\LUIJ1233.jpg">
            <a:extLst>
              <a:ext uri="{FF2B5EF4-FFF2-40B4-BE49-F238E27FC236}">
                <a16:creationId xmlns:a16="http://schemas.microsoft.com/office/drawing/2014/main" id="{37CA33EC-D6E7-4C7F-BA9C-84024847CB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398" y="1885565"/>
            <a:ext cx="1291836" cy="2296597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B020445-7F8C-4F02-9588-59CBD4BCDE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844" y="1171724"/>
            <a:ext cx="9139627" cy="4186145"/>
          </a:xfrm>
          <a:noFill/>
        </p:spPr>
        <p:txBody>
          <a:bodyPr/>
          <a:lstStyle/>
          <a:p>
            <a:pPr eaLnBrk="0" fontAlgn="base" hangingPunct="0">
              <a:spcBef>
                <a:spcPct val="3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1600" dirty="0">
                <a:latin typeface="+mj-lt"/>
              </a:rPr>
              <a:t>Dye tracers were injected in </a:t>
            </a:r>
            <a:r>
              <a:rPr lang="en-US" sz="1600" dirty="0" err="1">
                <a:latin typeface="+mj-lt"/>
              </a:rPr>
              <a:t>dolines</a:t>
            </a:r>
            <a:r>
              <a:rPr lang="en-US" sz="1600" dirty="0">
                <a:latin typeface="+mj-lt"/>
              </a:rPr>
              <a:t> on the </a:t>
            </a:r>
            <a:r>
              <a:rPr lang="en-US" sz="1600" dirty="0" err="1">
                <a:latin typeface="+mj-lt"/>
              </a:rPr>
              <a:t>Assal</a:t>
            </a:r>
            <a:r>
              <a:rPr lang="en-US" sz="1600" dirty="0">
                <a:latin typeface="+mj-lt"/>
              </a:rPr>
              <a:t> catchment and Laban Catchment (low flow periods) </a:t>
            </a:r>
          </a:p>
          <a:p>
            <a:pPr marL="457200" lvl="1" indent="0">
              <a:buNone/>
              <a:defRPr/>
            </a:pPr>
            <a:endParaRPr lang="en-US" sz="1400" dirty="0">
              <a:solidFill>
                <a:schemeClr val="tx1"/>
              </a:solidFill>
              <a:latin typeface="+mj-lt"/>
            </a:endParaRPr>
          </a:p>
          <a:p>
            <a:pPr marL="457200" lvl="1" indent="0">
              <a:buNone/>
              <a:defRPr/>
            </a:pPr>
            <a:endParaRPr lang="en-US" sz="1400" dirty="0">
              <a:solidFill>
                <a:schemeClr val="tx1"/>
              </a:solidFill>
              <a:latin typeface="+mj-lt"/>
            </a:endParaRPr>
          </a:p>
          <a:p>
            <a:pPr marL="457200" lvl="1" indent="0">
              <a:buNone/>
              <a:defRPr/>
            </a:pPr>
            <a:endParaRPr lang="en-US" sz="1400" dirty="0">
              <a:solidFill>
                <a:schemeClr val="tx1"/>
              </a:solidFill>
              <a:latin typeface="+mj-lt"/>
            </a:endParaRPr>
          </a:p>
          <a:p>
            <a:pPr marL="457200" lvl="1" indent="0">
              <a:buNone/>
              <a:defRPr/>
            </a:pPr>
            <a:endParaRPr lang="en-US" sz="14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0" name="Picture 2" descr="D:\Picgeol\219\IMG_6466.JPG">
            <a:extLst>
              <a:ext uri="{FF2B5EF4-FFF2-40B4-BE49-F238E27FC236}">
                <a16:creationId xmlns:a16="http://schemas.microsoft.com/office/drawing/2014/main" id="{8A3E5D7B-D589-46C2-86F7-2CF5721792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1661490" y="2172638"/>
            <a:ext cx="2296598" cy="1722449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D:\Picgeol\XGTJ0847.jpg">
            <a:extLst>
              <a:ext uri="{FF2B5EF4-FFF2-40B4-BE49-F238E27FC236}">
                <a16:creationId xmlns:a16="http://schemas.microsoft.com/office/drawing/2014/main" id="{8D85769D-6247-4721-AF4F-433328CEF8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930" y="4343482"/>
            <a:ext cx="3235084" cy="1819735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F0C3408-4E23-4F2D-BBD8-2104BDBC1B1F}"/>
              </a:ext>
            </a:extLst>
          </p:cNvPr>
          <p:cNvCxnSpPr>
            <a:cxnSpLocks/>
          </p:cNvCxnSpPr>
          <p:nvPr/>
        </p:nvCxnSpPr>
        <p:spPr>
          <a:xfrm flipH="1">
            <a:off x="7007087" y="3180521"/>
            <a:ext cx="689113" cy="1001641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E64BD59-2609-4010-9E0F-36891C3F84B2}"/>
              </a:ext>
            </a:extLst>
          </p:cNvPr>
          <p:cNvCxnSpPr>
            <a:cxnSpLocks/>
          </p:cNvCxnSpPr>
          <p:nvPr/>
        </p:nvCxnSpPr>
        <p:spPr>
          <a:xfrm flipH="1">
            <a:off x="6897757" y="3033862"/>
            <a:ext cx="798444" cy="1309620"/>
          </a:xfrm>
          <a:prstGeom prst="straightConnector1">
            <a:avLst/>
          </a:prstGeom>
          <a:ln w="1905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A703D1B-BD75-455D-9FD8-3BA456BAFF0A}"/>
              </a:ext>
            </a:extLst>
          </p:cNvPr>
          <p:cNvCxnSpPr>
            <a:cxnSpLocks/>
          </p:cNvCxnSpPr>
          <p:nvPr/>
        </p:nvCxnSpPr>
        <p:spPr>
          <a:xfrm flipH="1">
            <a:off x="8140148" y="2872542"/>
            <a:ext cx="768891" cy="1669640"/>
          </a:xfrm>
          <a:prstGeom prst="straightConnector1">
            <a:avLst/>
          </a:prstGeom>
          <a:ln w="1905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508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C4C21-87FD-40F1-AD2B-B6BA72256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9" y="448056"/>
            <a:ext cx="8692365" cy="640080"/>
          </a:xfrm>
        </p:spPr>
        <p:txBody>
          <a:bodyPr>
            <a:normAutofit fontScale="90000"/>
          </a:bodyPr>
          <a:lstStyle/>
          <a:p>
            <a:r>
              <a:rPr lang="en-US" dirty="0"/>
              <a:t>Tracer test analysis (first peak- Advection Dispersion Model)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7864494-3DC3-4148-A1FD-2093D10C480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0785" y="1283754"/>
            <a:ext cx="8438322" cy="529703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3321306-2BF7-49B4-9CBA-E9F72A19DBA1}"/>
              </a:ext>
            </a:extLst>
          </p:cNvPr>
          <p:cNvSpPr/>
          <p:nvPr/>
        </p:nvSpPr>
        <p:spPr>
          <a:xfrm>
            <a:off x="2688453" y="1872348"/>
            <a:ext cx="8412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LABAN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82BA616-10BC-46CC-978F-C3A8C37B9314}"/>
              </a:ext>
            </a:extLst>
          </p:cNvPr>
          <p:cNvSpPr/>
          <p:nvPr/>
        </p:nvSpPr>
        <p:spPr>
          <a:xfrm>
            <a:off x="5960165" y="3287017"/>
            <a:ext cx="7765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ASSAL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B153423-3CE1-4AD6-931C-2DA554ADA016}"/>
              </a:ext>
            </a:extLst>
          </p:cNvPr>
          <p:cNvSpPr/>
          <p:nvPr/>
        </p:nvSpPr>
        <p:spPr>
          <a:xfrm>
            <a:off x="3072033" y="4443268"/>
            <a:ext cx="7765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ASSAL</a:t>
            </a:r>
          </a:p>
        </p:txBody>
      </p:sp>
      <p:sp>
        <p:nvSpPr>
          <p:cNvPr id="10" name="Content Placeholder 17">
            <a:extLst>
              <a:ext uri="{FF2B5EF4-FFF2-40B4-BE49-F238E27FC236}">
                <a16:creationId xmlns:a16="http://schemas.microsoft.com/office/drawing/2014/main" id="{AF44924E-7023-489C-BC17-062E1B28D0B6}"/>
              </a:ext>
            </a:extLst>
          </p:cNvPr>
          <p:cNvSpPr txBox="1">
            <a:spLocks/>
          </p:cNvSpPr>
          <p:nvPr/>
        </p:nvSpPr>
        <p:spPr>
          <a:xfrm>
            <a:off x="414844" y="6538731"/>
            <a:ext cx="11641519" cy="2558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  <a:defRPr/>
            </a:pPr>
            <a:r>
              <a:rPr lang="en-US" dirty="0">
                <a:solidFill>
                  <a:srgbClr val="92392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European Geophysical Union				Doummar and Almendral 2022			May 23, 2022</a:t>
            </a:r>
          </a:p>
        </p:txBody>
      </p:sp>
    </p:spTree>
    <p:extLst>
      <p:ext uri="{BB962C8B-B14F-4D97-AF65-F5344CB8AC3E}">
        <p14:creationId xmlns:p14="http://schemas.microsoft.com/office/powerpoint/2010/main" val="2256876221"/>
      </p:ext>
    </p:extLst>
  </p:cSld>
  <p:clrMapOvr>
    <a:masterClrMapping/>
  </p:clrMapOvr>
</p:sld>
</file>

<file path=ppt/theme/theme1.xml><?xml version="1.0" encoding="utf-8"?>
<a:theme xmlns:a="http://schemas.openxmlformats.org/drawingml/2006/main" name="WelcomeDoc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egoe UI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10001108_Welcome to Powerpoint 2016_CLR_v2" id="{CAB9082A-965C-42BE-8170-C940D3319B60}" vid="{82B84162-888A-4FD2-BEC9-B29B6DB2C73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8a52e8c320b9a064ae3583ae3861c9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8020cb39231a0945110f9cd888b521a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7EE8C63A-4744-4DE4-BB49-0FF0B5375C6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D7FC771-7DFE-49DA-B577-71181BFBCB2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50072C5-DDE0-4258-BA7A-4D4B80DFA632}">
  <ds:schemaRefs>
    <ds:schemaRef ds:uri="http://purl.org/dc/dcmitype/"/>
    <ds:schemaRef ds:uri="http://purl.org/dc/terms/"/>
    <ds:schemaRef ds:uri="16c05727-aa75-4e4a-9b5f-8a80a1165891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schemas.microsoft.com/office/2006/documentManagement/types"/>
    <ds:schemaRef ds:uri="71af3243-3dd4-4a8d-8c0d-dd76da1f02a5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Welcome to PowerPoint</Template>
  <TotalTime>0</TotalTime>
  <Words>970</Words>
  <Application>Microsoft Office PowerPoint</Application>
  <PresentationFormat>Widescreen</PresentationFormat>
  <Paragraphs>75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Segoe UI</vt:lpstr>
      <vt:lpstr>Segoe UI Light</vt:lpstr>
      <vt:lpstr>Times New Roman</vt:lpstr>
      <vt:lpstr>URWPalladioL-Roma</vt:lpstr>
      <vt:lpstr>WelcomeDoc</vt:lpstr>
      <vt:lpstr>PowerPoint Presentation</vt:lpstr>
      <vt:lpstr>Field Site: Assal and Laban Catchment areas: Mount Lebanon</vt:lpstr>
      <vt:lpstr>Methodology and workflow</vt:lpstr>
      <vt:lpstr>Secondary faults simulation (truncated fractal distribution)</vt:lpstr>
      <vt:lpstr>Conditionning of faults to dolines</vt:lpstr>
      <vt:lpstr>Doline buffering based on distance to fault</vt:lpstr>
      <vt:lpstr>Populate permeability on simulated surfaces</vt:lpstr>
      <vt:lpstr>Correlation with tracer tracer experiments results</vt:lpstr>
      <vt:lpstr>Tracer test analysis (first peak- Advection Dispersion Model) </vt:lpstr>
      <vt:lpstr>Preliminary Results</vt:lpstr>
      <vt:lpstr>Outlook and further work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2022-03-08T17:08:52Z</dcterms:created>
  <dcterms:modified xsi:type="dcterms:W3CDTF">2022-05-23T12:23:05Z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