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23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17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1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F70B7-3F12-493A-8A79-1E52194C412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9B7E34-25EF-4519-B447-230303833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491" y="49583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>
                <a:solidFill>
                  <a:schemeClr val="tx1"/>
                </a:solidFill>
                <a:latin typeface="Arial Black" panose="020B0A04020102020204" pitchFamily="34" charset="0"/>
              </a:rPr>
              <a:t>Geomorphic characterization of the Lower Niger River using Google Earth Engine </a:t>
            </a:r>
            <a:r>
              <a:rPr lang="en-US" sz="35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5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971" y="3000093"/>
            <a:ext cx="8915399" cy="3362069"/>
          </a:xfrm>
        </p:spPr>
        <p:txBody>
          <a:bodyPr>
            <a:noAutofit/>
          </a:bodyPr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Adeyemi Olusola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Richard Boothroyd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Samuel Adelabu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Geography, University of the Free State, Bloemfontein, South Africa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Geographical and Earth Sciences, University of Glasgow, United Kingdom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Geography, Earth and Environmental Sciences, University of Birmingham, United Kingdom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093" y="1420887"/>
            <a:ext cx="4661890" cy="528940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Niger River is the third-largest river on the African continent.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a length of about 4,200 km.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 River is a major transboundary river that flows through 9 countries.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mainstay of the economy in West African countries with over 20 million people directly or indirectly depending on it for their livelihoods.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dynamic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1922" y="1264555"/>
            <a:ext cx="5473522" cy="51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498" y="2090964"/>
            <a:ext cx="8915400" cy="37528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the geomorphology of the Niger Delta is well studied, comparatively little is known about the </a:t>
            </a:r>
            <a:r>
              <a:rPr lang="en-GB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fluvial portions of the Niger River system</a:t>
            </a: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despite their considerable value to local communities.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aims to </a:t>
            </a:r>
            <a:r>
              <a:rPr lang="en-GB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changes in river planform by applying semi-automated satellite imagery analyses.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8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984" y="2061028"/>
            <a:ext cx="8915400" cy="37776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km braided segment of the Lower Niger River located between Lokoja and </a:t>
            </a:r>
            <a:r>
              <a:rPr lang="en-GB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</a:t>
            </a: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GB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hydrogeomorphology</a:t>
            </a: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segment is largely controlled by the </a:t>
            </a:r>
            <a:r>
              <a:rPr lang="en-GB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Kainji</a:t>
            </a: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(Niger tributary) and the sediment supplied from the Benue catchment (</a:t>
            </a:r>
            <a:r>
              <a:rPr lang="en-GB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Ogunjo</a:t>
            </a:r>
            <a:r>
              <a:rPr lang="en-GB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GB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2022a, b). </a:t>
            </a: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9305" y="5936566"/>
            <a:ext cx="8975187" cy="921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>
                <a:solidFill>
                  <a:schemeClr val="tx1"/>
                </a:solidFill>
              </a:rPr>
              <a:t>Ogunjo</a:t>
            </a:r>
            <a:r>
              <a:rPr lang="en-US" sz="1100" dirty="0">
                <a:solidFill>
                  <a:schemeClr val="tx1"/>
                </a:solidFill>
              </a:rPr>
              <a:t>, S., Olusola, A., </a:t>
            </a:r>
            <a:r>
              <a:rPr lang="en-US" sz="1100" dirty="0" err="1">
                <a:solidFill>
                  <a:schemeClr val="tx1"/>
                </a:solidFill>
              </a:rPr>
              <a:t>Fuwape</a:t>
            </a:r>
            <a:r>
              <a:rPr lang="en-US" sz="1100" dirty="0">
                <a:solidFill>
                  <a:schemeClr val="tx1"/>
                </a:solidFill>
              </a:rPr>
              <a:t>, I., &amp; </a:t>
            </a:r>
            <a:r>
              <a:rPr lang="en-US" sz="1100" dirty="0" err="1">
                <a:solidFill>
                  <a:schemeClr val="tx1"/>
                </a:solidFill>
              </a:rPr>
              <a:t>Durowoju</a:t>
            </a:r>
            <a:r>
              <a:rPr lang="en-US" sz="1100" dirty="0">
                <a:solidFill>
                  <a:schemeClr val="tx1"/>
                </a:solidFill>
              </a:rPr>
              <a:t>, O. (</a:t>
            </a:r>
            <a:r>
              <a:rPr lang="en-US" sz="1100" dirty="0" smtClean="0">
                <a:solidFill>
                  <a:schemeClr val="tx1"/>
                </a:solidFill>
              </a:rPr>
              <a:t>2022a). </a:t>
            </a:r>
            <a:r>
              <a:rPr lang="en-US" sz="1100" dirty="0">
                <a:solidFill>
                  <a:schemeClr val="tx1"/>
                </a:solidFill>
              </a:rPr>
              <a:t>Temporal variation in deterministic chaos: the influence of </a:t>
            </a:r>
            <a:r>
              <a:rPr lang="en-US" sz="1100" dirty="0" err="1">
                <a:solidFill>
                  <a:schemeClr val="tx1"/>
                </a:solidFill>
              </a:rPr>
              <a:t>Kainji</a:t>
            </a:r>
            <a:r>
              <a:rPr lang="en-US" sz="1100" dirty="0">
                <a:solidFill>
                  <a:schemeClr val="tx1"/>
                </a:solidFill>
              </a:rPr>
              <a:t> dam on downstream stations along lower Niger River. </a:t>
            </a:r>
            <a:r>
              <a:rPr lang="en-US" sz="1100" i="1" dirty="0">
                <a:solidFill>
                  <a:schemeClr val="tx1"/>
                </a:solidFill>
              </a:rPr>
              <a:t>Arabian Journal of Geosciences</a:t>
            </a:r>
            <a:r>
              <a:rPr lang="en-US" sz="1100" dirty="0">
                <a:solidFill>
                  <a:schemeClr val="tx1"/>
                </a:solidFill>
              </a:rPr>
              <a:t>, </a:t>
            </a:r>
            <a:r>
              <a:rPr lang="en-US" sz="1100" i="1" dirty="0">
                <a:solidFill>
                  <a:schemeClr val="tx1"/>
                </a:solidFill>
              </a:rPr>
              <a:t>15</a:t>
            </a:r>
            <a:r>
              <a:rPr lang="en-US" sz="1100" dirty="0">
                <a:solidFill>
                  <a:schemeClr val="tx1"/>
                </a:solidFill>
              </a:rPr>
              <a:t>(3), 1-11.</a:t>
            </a:r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err="1" smtClean="0">
                <a:solidFill>
                  <a:schemeClr val="tx1"/>
                </a:solidFill>
              </a:rPr>
              <a:t>Ogunjo</a:t>
            </a:r>
            <a:r>
              <a:rPr lang="en-US" sz="1100" dirty="0">
                <a:solidFill>
                  <a:schemeClr val="tx1"/>
                </a:solidFill>
              </a:rPr>
              <a:t>, S., &amp; Olusola, A. (</a:t>
            </a:r>
            <a:r>
              <a:rPr lang="en-US" sz="1100" dirty="0" smtClean="0">
                <a:solidFill>
                  <a:schemeClr val="tx1"/>
                </a:solidFill>
              </a:rPr>
              <a:t>2022b). </a:t>
            </a:r>
            <a:r>
              <a:rPr lang="en-US" sz="1100" dirty="0">
                <a:solidFill>
                  <a:schemeClr val="tx1"/>
                </a:solidFill>
              </a:rPr>
              <a:t>Signature of </a:t>
            </a:r>
            <a:r>
              <a:rPr lang="en-US" sz="1100" dirty="0" err="1">
                <a:solidFill>
                  <a:schemeClr val="tx1"/>
                </a:solidFill>
              </a:rPr>
              <a:t>teleconnection</a:t>
            </a:r>
            <a:r>
              <a:rPr lang="en-US" sz="1100" dirty="0">
                <a:solidFill>
                  <a:schemeClr val="tx1"/>
                </a:solidFill>
              </a:rPr>
              <a:t> patterns in river discharge within the Niger Basin. </a:t>
            </a:r>
            <a:r>
              <a:rPr lang="en-US" sz="1100" i="1" dirty="0">
                <a:solidFill>
                  <a:schemeClr val="tx1"/>
                </a:solidFill>
              </a:rPr>
              <a:t>Meteorology and Atmospheric Physics</a:t>
            </a:r>
            <a:r>
              <a:rPr lang="en-US" sz="1100" dirty="0">
                <a:solidFill>
                  <a:schemeClr val="tx1"/>
                </a:solidFill>
              </a:rPr>
              <a:t>, </a:t>
            </a:r>
            <a:r>
              <a:rPr lang="en-US" sz="1100" i="1" dirty="0">
                <a:solidFill>
                  <a:schemeClr val="tx1"/>
                </a:solidFill>
              </a:rPr>
              <a:t>134</a:t>
            </a:r>
            <a:r>
              <a:rPr lang="en-US" sz="1100" dirty="0">
                <a:solidFill>
                  <a:schemeClr val="tx1"/>
                </a:solidFill>
              </a:rPr>
              <a:t>(2), 1-15.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Methodology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220" y="1264555"/>
            <a:ext cx="8978392" cy="458760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the cloud computing platform Google Earth Engine (GEE) to analyse multi-temporal collections of Landsat satellite imagery acquired between 1984 and 2021.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the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 colour model of the RGB imagery, combined with conventional multispectral indices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Boothroyd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2021a, b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en-GB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lassify </a:t>
            </a:r>
            <a:r>
              <a:rPr lang="en-GB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active river channel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water and exposed alluvial deposits).</a:t>
            </a:r>
          </a:p>
          <a:p>
            <a:pPr marL="0" indent="0" algn="just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8973" y="6017819"/>
            <a:ext cx="10743027" cy="696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err="1" smtClean="0">
                <a:solidFill>
                  <a:schemeClr val="tx1"/>
                </a:solidFill>
              </a:rPr>
              <a:t>Boothroyd</a:t>
            </a:r>
            <a:r>
              <a:rPr lang="en-US" sz="1000" dirty="0">
                <a:solidFill>
                  <a:schemeClr val="tx1"/>
                </a:solidFill>
              </a:rPr>
              <a:t>, R. J., Williams, R. D., </a:t>
            </a:r>
            <a:r>
              <a:rPr lang="en-US" sz="1000" dirty="0" err="1">
                <a:solidFill>
                  <a:schemeClr val="tx1"/>
                </a:solidFill>
              </a:rPr>
              <a:t>Hoey</a:t>
            </a:r>
            <a:r>
              <a:rPr lang="en-US" sz="1000" dirty="0">
                <a:solidFill>
                  <a:schemeClr val="tx1"/>
                </a:solidFill>
              </a:rPr>
              <a:t>, T. B., Barrett, B., &amp; </a:t>
            </a:r>
            <a:r>
              <a:rPr lang="en-US" sz="1000" dirty="0" err="1">
                <a:solidFill>
                  <a:schemeClr val="tx1"/>
                </a:solidFill>
              </a:rPr>
              <a:t>Prasojo</a:t>
            </a:r>
            <a:r>
              <a:rPr lang="en-US" sz="1000" dirty="0">
                <a:solidFill>
                  <a:schemeClr val="tx1"/>
                </a:solidFill>
              </a:rPr>
              <a:t>, O. A. (</a:t>
            </a:r>
            <a:r>
              <a:rPr lang="en-US" sz="1000" dirty="0" smtClean="0">
                <a:solidFill>
                  <a:schemeClr val="tx1"/>
                </a:solidFill>
              </a:rPr>
              <a:t>2021a). </a:t>
            </a:r>
            <a:r>
              <a:rPr lang="en-US" sz="1000" dirty="0">
                <a:solidFill>
                  <a:schemeClr val="tx1"/>
                </a:solidFill>
              </a:rPr>
              <a:t>Applications of Google Earth Engine in fluvial geomorphology for detecting river channel change. </a:t>
            </a:r>
            <a:r>
              <a:rPr lang="en-US" sz="1000" i="1" dirty="0">
                <a:solidFill>
                  <a:schemeClr val="tx1"/>
                </a:solidFill>
              </a:rPr>
              <a:t>Wiley Interdisciplinary Reviews: Water</a:t>
            </a:r>
            <a:r>
              <a:rPr lang="en-US" sz="1000" dirty="0">
                <a:solidFill>
                  <a:schemeClr val="tx1"/>
                </a:solidFill>
              </a:rPr>
              <a:t>, </a:t>
            </a:r>
            <a:r>
              <a:rPr lang="en-US" sz="1000" i="1" dirty="0">
                <a:solidFill>
                  <a:schemeClr val="tx1"/>
                </a:solidFill>
              </a:rPr>
              <a:t>8</a:t>
            </a:r>
            <a:r>
              <a:rPr lang="en-US" sz="1000" dirty="0">
                <a:solidFill>
                  <a:schemeClr val="tx1"/>
                </a:solidFill>
              </a:rPr>
              <a:t>(1), e21496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 err="1">
                <a:solidFill>
                  <a:schemeClr val="tx1"/>
                </a:solidFill>
              </a:rPr>
              <a:t>Boothroyd</a:t>
            </a:r>
            <a:r>
              <a:rPr lang="en-US" sz="1000" dirty="0">
                <a:solidFill>
                  <a:schemeClr val="tx1"/>
                </a:solidFill>
              </a:rPr>
              <a:t>, R. J., </a:t>
            </a:r>
            <a:r>
              <a:rPr lang="en-US" sz="1000" dirty="0" err="1">
                <a:solidFill>
                  <a:schemeClr val="tx1"/>
                </a:solidFill>
              </a:rPr>
              <a:t>Nones</a:t>
            </a:r>
            <a:r>
              <a:rPr lang="en-US" sz="1000" dirty="0">
                <a:solidFill>
                  <a:schemeClr val="tx1"/>
                </a:solidFill>
              </a:rPr>
              <a:t>, M., &amp; Guerrero, M. (</a:t>
            </a:r>
            <a:r>
              <a:rPr lang="en-US" sz="1000" dirty="0" smtClean="0">
                <a:solidFill>
                  <a:schemeClr val="tx1"/>
                </a:solidFill>
              </a:rPr>
              <a:t>2021b). </a:t>
            </a:r>
            <a:r>
              <a:rPr lang="en-US" sz="1000" dirty="0">
                <a:solidFill>
                  <a:schemeClr val="tx1"/>
                </a:solidFill>
              </a:rPr>
              <a:t>Deriving </a:t>
            </a:r>
            <a:r>
              <a:rPr lang="en-US" sz="1000" dirty="0" err="1">
                <a:solidFill>
                  <a:schemeClr val="tx1"/>
                </a:solidFill>
              </a:rPr>
              <a:t>planform</a:t>
            </a:r>
            <a:r>
              <a:rPr lang="en-US" sz="1000" dirty="0">
                <a:solidFill>
                  <a:schemeClr val="tx1"/>
                </a:solidFill>
              </a:rPr>
              <a:t> morphology and vegetation coverage from remote sensing to support river management applications. </a:t>
            </a:r>
            <a:r>
              <a:rPr lang="en-US" sz="1000" i="1" dirty="0">
                <a:solidFill>
                  <a:schemeClr val="tx1"/>
                </a:solidFill>
              </a:rPr>
              <a:t>Frontiers in Environmental Science</a:t>
            </a:r>
            <a:r>
              <a:rPr lang="en-US" sz="1000" dirty="0">
                <a:solidFill>
                  <a:schemeClr val="tx1"/>
                </a:solidFill>
              </a:rPr>
              <a:t>, </a:t>
            </a:r>
            <a:r>
              <a:rPr lang="en-US" sz="1000" i="1" dirty="0">
                <a:solidFill>
                  <a:schemeClr val="tx1"/>
                </a:solidFill>
              </a:rPr>
              <a:t>9</a:t>
            </a:r>
            <a:r>
              <a:rPr lang="en-US" sz="1000" dirty="0">
                <a:solidFill>
                  <a:schemeClr val="tx1"/>
                </a:solidFill>
              </a:rPr>
              <a:t>, 146.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8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37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Results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xmlns="" id="{8CFA0C12-2C99-5477-56D5-6A94DC4E0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6"/>
          <a:stretch/>
        </p:blipFill>
        <p:spPr>
          <a:xfrm>
            <a:off x="804635" y="1653354"/>
            <a:ext cx="10915023" cy="4897039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xmlns="" id="{B79413B2-84CD-4FC2-5628-31795D55A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7" t="59912" b="12379"/>
          <a:stretch/>
        </p:blipFill>
        <p:spPr>
          <a:xfrm>
            <a:off x="8453631" y="307607"/>
            <a:ext cx="2802194" cy="11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37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8786" y="1287594"/>
            <a:ext cx="3895528" cy="485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identify shifts in the position of the active channel – results </a:t>
            </a:r>
            <a:r>
              <a:rPr lang="en-US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the complex and active morphodynamics</a:t>
            </a:r>
            <a:r>
              <a:rPr lang="en-US" sz="2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with building footprint data (</a:t>
            </a:r>
            <a:r>
              <a:rPr lang="en-US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Sirko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2021) we can start to assess geomorphic hazards to individual buildings.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xmlns="" id="{85DA6C5B-00D6-06B1-AB90-05AA11C2A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/>
          <a:stretch/>
        </p:blipFill>
        <p:spPr>
          <a:xfrm>
            <a:off x="762432" y="1251423"/>
            <a:ext cx="6980303" cy="4852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3040" y="6347719"/>
            <a:ext cx="10491274" cy="711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 smtClean="0">
                <a:solidFill>
                  <a:schemeClr val="tx1"/>
                </a:solidFill>
              </a:rPr>
              <a:t>Sirko</a:t>
            </a:r>
            <a:r>
              <a:rPr lang="en-US" sz="1000" dirty="0" smtClean="0">
                <a:solidFill>
                  <a:schemeClr val="tx1"/>
                </a:solidFill>
              </a:rPr>
              <a:t>, W., </a:t>
            </a:r>
            <a:r>
              <a:rPr lang="en-US" sz="1000" dirty="0" err="1" smtClean="0">
                <a:solidFill>
                  <a:schemeClr val="tx1"/>
                </a:solidFill>
              </a:rPr>
              <a:t>Kashubin</a:t>
            </a:r>
            <a:r>
              <a:rPr lang="en-US" sz="1000" dirty="0" smtClean="0">
                <a:solidFill>
                  <a:schemeClr val="tx1"/>
                </a:solidFill>
              </a:rPr>
              <a:t>, S., Ritter, M., </a:t>
            </a:r>
            <a:r>
              <a:rPr lang="en-US" sz="1000" dirty="0" err="1" smtClean="0">
                <a:solidFill>
                  <a:schemeClr val="tx1"/>
                </a:solidFill>
              </a:rPr>
              <a:t>Annkah</a:t>
            </a:r>
            <a:r>
              <a:rPr lang="en-US" sz="1000" dirty="0" smtClean="0">
                <a:solidFill>
                  <a:schemeClr val="tx1"/>
                </a:solidFill>
              </a:rPr>
              <a:t>, A., </a:t>
            </a:r>
            <a:r>
              <a:rPr lang="en-US" sz="1000" dirty="0" err="1" smtClean="0">
                <a:solidFill>
                  <a:schemeClr val="tx1"/>
                </a:solidFill>
              </a:rPr>
              <a:t>Bouchareb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Y.S.E</a:t>
            </a:r>
            <a:r>
              <a:rPr lang="en-US" sz="1000" dirty="0" smtClean="0">
                <a:solidFill>
                  <a:schemeClr val="tx1"/>
                </a:solidFill>
              </a:rPr>
              <a:t>.., Dauphin, </a:t>
            </a:r>
            <a:r>
              <a:rPr lang="en-US" sz="1000" dirty="0">
                <a:solidFill>
                  <a:schemeClr val="tx1"/>
                </a:solidFill>
              </a:rPr>
              <a:t>Y</a:t>
            </a:r>
            <a:r>
              <a:rPr lang="en-US" sz="1000" dirty="0" smtClean="0">
                <a:solidFill>
                  <a:schemeClr val="tx1"/>
                </a:solidFill>
              </a:rPr>
              <a:t>., </a:t>
            </a:r>
            <a:r>
              <a:rPr lang="en-US" sz="1000" dirty="0" err="1" smtClean="0">
                <a:solidFill>
                  <a:schemeClr val="tx1"/>
                </a:solidFill>
              </a:rPr>
              <a:t>Keysers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D</a:t>
            </a:r>
            <a:r>
              <a:rPr lang="en-US" sz="1000" dirty="0" smtClean="0">
                <a:solidFill>
                  <a:schemeClr val="tx1"/>
                </a:solidFill>
              </a:rPr>
              <a:t>., Neumann, </a:t>
            </a:r>
            <a:r>
              <a:rPr lang="en-US" sz="1000" dirty="0">
                <a:solidFill>
                  <a:schemeClr val="tx1"/>
                </a:solidFill>
              </a:rPr>
              <a:t>M</a:t>
            </a:r>
            <a:r>
              <a:rPr lang="en-US" sz="1000" dirty="0" smtClean="0">
                <a:solidFill>
                  <a:schemeClr val="tx1"/>
                </a:solidFill>
              </a:rPr>
              <a:t>., </a:t>
            </a:r>
            <a:r>
              <a:rPr lang="en-US" sz="1000" dirty="0" err="1" smtClean="0">
                <a:solidFill>
                  <a:schemeClr val="tx1"/>
                </a:solidFill>
              </a:rPr>
              <a:t>Cisse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M</a:t>
            </a:r>
            <a:r>
              <a:rPr lang="en-US" sz="1000" dirty="0" smtClean="0">
                <a:solidFill>
                  <a:schemeClr val="tx1"/>
                </a:solidFill>
              </a:rPr>
              <a:t>., Quinn, </a:t>
            </a:r>
            <a:r>
              <a:rPr lang="en-US" sz="1000" dirty="0">
                <a:solidFill>
                  <a:schemeClr val="tx1"/>
                </a:solidFill>
              </a:rPr>
              <a:t>J.A</a:t>
            </a:r>
            <a:r>
              <a:rPr lang="en-US" sz="1000" dirty="0" smtClean="0">
                <a:solidFill>
                  <a:schemeClr val="tx1"/>
                </a:solidFill>
              </a:rPr>
              <a:t>. (2021). </a:t>
            </a:r>
            <a:r>
              <a:rPr lang="en-US" sz="1000" dirty="0">
                <a:solidFill>
                  <a:schemeClr val="tx1"/>
                </a:solidFill>
              </a:rPr>
              <a:t>Continental-scale building detection from high resolution satellite imagery. </a:t>
            </a:r>
            <a:r>
              <a:rPr lang="en-US" sz="1000" dirty="0" smtClean="0">
                <a:solidFill>
                  <a:schemeClr val="tx1"/>
                </a:solidFill>
              </a:rPr>
              <a:t>arXiv:2107.12283.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8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829" y="2133600"/>
            <a:ext cx="9138783" cy="44088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Semi-automated satellite imagery analyses can be useful for assessing the </a:t>
            </a:r>
            <a:r>
              <a:rPr lang="en-US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erodible corridor/freedom space of large rivers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combine remote sensing outputs with additional information (e.g., land-use data or building footprints) to offer new insights into </a:t>
            </a:r>
            <a:r>
              <a:rPr lang="en-US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geomorphic hazards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data-scarce environments.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325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65" y="3508979"/>
            <a:ext cx="8911687" cy="1280890"/>
          </a:xfrm>
        </p:spPr>
        <p:txBody>
          <a:bodyPr/>
          <a:lstStyle/>
          <a:p>
            <a:pPr algn="ctr"/>
            <a:r>
              <a:rPr lang="en-US" b="1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98903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526</Words>
  <Application>Microsoft Office PowerPoint</Application>
  <PresentationFormat>Widescreen</PresentationFormat>
  <Paragraphs>41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Century Gothic</vt:lpstr>
      <vt:lpstr>Wingdings</vt:lpstr>
      <vt:lpstr>Wingdings 3</vt:lpstr>
      <vt:lpstr>Wisp</vt:lpstr>
      <vt:lpstr>Geomorphic characterization of the Lower Niger River using Google Earth Engine  </vt:lpstr>
      <vt:lpstr>Background</vt:lpstr>
      <vt:lpstr>Problem Statement</vt:lpstr>
      <vt:lpstr>Methodology</vt:lpstr>
      <vt:lpstr>Methodology cont’d</vt:lpstr>
      <vt:lpstr>Results</vt:lpstr>
      <vt:lpstr>Results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Geomorphic characterization of the Lower Niger River using Google Earth Engine</dc:title>
  <dc:creator>Adeyemi Olusola</dc:creator>
  <cp:lastModifiedBy>Adeyemi Olusola</cp:lastModifiedBy>
  <cp:revision>16</cp:revision>
  <dcterms:created xsi:type="dcterms:W3CDTF">2022-05-24T17:31:36Z</dcterms:created>
  <dcterms:modified xsi:type="dcterms:W3CDTF">2022-05-25T19:46:22Z</dcterms:modified>
</cp:coreProperties>
</file>