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</p:sldMasterIdLst>
  <p:notesMasterIdLst>
    <p:notesMasterId r:id="rId9"/>
  </p:notesMasterIdLst>
  <p:sldIdLst>
    <p:sldId id="256" r:id="rId3"/>
    <p:sldId id="258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E1227F-8EFA-4BC9-93EA-14678D7DDFBC}">
          <p14:sldIdLst>
            <p14:sldId id="256"/>
            <p14:sldId id="258"/>
            <p14:sldId id="261"/>
            <p14:sldId id="260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0"/>
    <a:srgbClr val="41719C"/>
    <a:srgbClr val="0066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5501" autoAdjust="0"/>
  </p:normalViewPr>
  <p:slideViewPr>
    <p:cSldViewPr snapToGrid="0">
      <p:cViewPr varScale="1">
        <p:scale>
          <a:sx n="63" d="100"/>
          <a:sy n="63" d="100"/>
        </p:scale>
        <p:origin x="80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4470-333F-4604-8498-ACFC278E930E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1595F-3D4F-4364-BE6E-78B9447E8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833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595F-3D4F-4364-BE6E-78B9447E8E5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213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45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97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166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721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460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82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391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941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3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8950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438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6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144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017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3302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908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262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003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027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2641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27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094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382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2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33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377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34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27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51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69736A3-3155-4146-BA8A-62B81B38F8C2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543B-1322-4AA3-BB99-F43ADF1D69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749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F4EE-F05A-C4B3-2180-690E52112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3089" y="1611086"/>
            <a:ext cx="8825658" cy="1910675"/>
          </a:xfrm>
        </p:spPr>
        <p:txBody>
          <a:bodyPr/>
          <a:lstStyle/>
          <a:p>
            <a:pPr algn="just"/>
            <a:r>
              <a:rPr lang="en-US" sz="2800" b="1" dirty="0"/>
              <a:t>Source quantification of PM</a:t>
            </a:r>
            <a:r>
              <a:rPr lang="en-US" sz="1800" b="1" dirty="0"/>
              <a:t>2.5</a:t>
            </a:r>
            <a:r>
              <a:rPr lang="en-US" sz="2800" b="1" dirty="0"/>
              <a:t> using </a:t>
            </a:r>
            <a:r>
              <a:rPr lang="en-IN" sz="2800" b="1" dirty="0"/>
              <a:t>δ</a:t>
            </a:r>
            <a:r>
              <a:rPr lang="en-IN" sz="2800" b="1" baseline="30000" dirty="0"/>
              <a:t>13</a:t>
            </a:r>
            <a:r>
              <a:rPr lang="en-IN" sz="2800" b="1" dirty="0"/>
              <a:t>C</a:t>
            </a:r>
            <a:br>
              <a:rPr lang="en-IN" sz="2800" dirty="0"/>
            </a:br>
            <a:r>
              <a:rPr lang="en-US" sz="2800" b="1" dirty="0"/>
              <a:t>values along with corresponding organic carbon, elemental carbon, and select inorganic ions over two COALESCE network locations</a:t>
            </a:r>
            <a:endParaRPr lang="en-IN" sz="2800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25782" y="4311588"/>
            <a:ext cx="7776358" cy="2231715"/>
          </a:xfrm>
        </p:spPr>
        <p:txBody>
          <a:bodyPr>
            <a:noAutofit/>
          </a:bodyPr>
          <a:lstStyle/>
          <a:p>
            <a:r>
              <a:rPr lang="en-IN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  <a:r>
              <a:rPr lang="en-I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Kajal Yadav</a:t>
            </a:r>
          </a:p>
          <a:p>
            <a:r>
              <a:rPr lang="en-I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and Environmental Sciences Department,</a:t>
            </a:r>
          </a:p>
          <a:p>
            <a:r>
              <a:rPr lang="en-I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Science Education And Research, Bhopal, India</a:t>
            </a:r>
          </a:p>
          <a:p>
            <a:r>
              <a:rPr lang="en-I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kajal18@iiserb.ac.in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09A2E-7BAB-4D5D-38C6-1A1FCBF41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04" y="0"/>
            <a:ext cx="977996" cy="1263535"/>
          </a:xfrm>
          <a:prstGeom prst="rect">
            <a:avLst/>
          </a:prstGeom>
        </p:spPr>
      </p:pic>
      <p:pic>
        <p:nvPicPr>
          <p:cNvPr id="6" name="Picture 4" descr="https://lh6.googleusercontent.com/jrYU0e1LgXd8HOcEXaOKgrHa0fcXOS8QdD0_2sF4T91t2iNNCYbG_v3gi6hnAi0lHpp12W2otqfxExcvEE-5TKN0bAOSdCS2xFe6oR6B15ON7mIzwsCYRt-Vx4jeBruUQmSh-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58" y="122781"/>
            <a:ext cx="960276" cy="903763"/>
          </a:xfrm>
          <a:prstGeom prst="rect">
            <a:avLst/>
          </a:prstGeom>
          <a:noFill/>
        </p:spPr>
      </p:pic>
      <p:pic>
        <p:nvPicPr>
          <p:cNvPr id="7" name="Picture 2" descr="https://lh5.googleusercontent.com/YIsu6j_4a3CH710oZEhRo5AXJTzce43rzpD-v1mvhZqgG-2kQaSjTzjKn5EMyS6n1SG7JTBHEdNs-M_bmVRO_gIgs30tim_IsdKtmkHy_6Xm1Ma8DVM3QA-NjFbN5_SO9QE-FOSjD9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8384" y="139110"/>
            <a:ext cx="1071570" cy="10834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131" y="1100587"/>
            <a:ext cx="125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Aerosol Characterization and rEceptor modelling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705" y="145473"/>
            <a:ext cx="2765095" cy="848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667" y="5524667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7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>
            <a:gradFill flip="none" rotWithShape="1">
              <a:gsLst>
                <a:gs pos="0">
                  <a:schemeClr val="accent3">
                    <a:lumMod val="45000"/>
                    <a:lumOff val="55000"/>
                  </a:schemeClr>
                </a:gs>
                <a:gs pos="0">
                  <a:srgbClr val="00666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3809999" y="10886"/>
            <a:ext cx="420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6666"/>
                </a:solidFill>
              </a:rPr>
              <a:t>Introduction and Background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68" y="546265"/>
            <a:ext cx="4669020" cy="3705101"/>
          </a:xfrm>
          <a:prstGeom prst="rect">
            <a:avLst/>
          </a:prstGeom>
        </p:spPr>
      </p:pic>
      <p:pic>
        <p:nvPicPr>
          <p:cNvPr id="9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0A83DEF6-67DE-4DBC-92FC-CF34C4D7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6" y="38552"/>
            <a:ext cx="1886831" cy="4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5.googleusercontent.com/YIsu6j_4a3CH710oZEhRo5AXJTzce43rzpD-v1mvhZqgG-2kQaSjTzjKn5EMyS6n1SG7JTBHEdNs-M_bmVRO_gIgs30tim_IsdKtmkHy_6Xm1Ma8DVM3QA-NjFbN5_SO9QE-FOSjD9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06076" y="0"/>
            <a:ext cx="785924" cy="7946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780810" y="4270674"/>
            <a:ext cx="5241965" cy="1077218"/>
          </a:xfrm>
          <a:prstGeom prst="rect">
            <a:avLst/>
          </a:prstGeom>
          <a:solidFill>
            <a:srgbClr val="007370">
              <a:alpha val="2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Figure 1. Map showing the location of receptor sites in Bhopal (Indian Institute of Science Education and Research, IISER) and Mysuru (</a:t>
            </a:r>
            <a:r>
              <a:rPr lang="en-IN" sz="1600" dirty="0">
                <a:solidFill>
                  <a:srgbClr val="202122"/>
                </a:solidFill>
                <a:ea typeface="Calibri" panose="020F0502020204030204" pitchFamily="34" charset="0"/>
                <a:cs typeface="Charis SIL"/>
              </a:rPr>
              <a:t>Sri Jayachamarajendra College of Engineering</a:t>
            </a:r>
            <a:r>
              <a:rPr lang="en-IN" sz="1600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), India.</a:t>
            </a:r>
            <a:endParaRPr lang="en-IN" sz="1600" dirty="0">
              <a:solidFill>
                <a:srgbClr val="000000"/>
              </a:solidFill>
              <a:effectLst/>
              <a:ea typeface="Calibri" panose="020F0502020204030204" pitchFamily="34" charset="0"/>
              <a:cs typeface="Charis SI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9191" y="5396414"/>
            <a:ext cx="5356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Two Regional representative sites were chosen (Lekinwala et al.,2020)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One year long (2019) measurements was conducted at both the sites.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07" y="5106390"/>
            <a:ext cx="1848590" cy="16067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33" y="5118267"/>
            <a:ext cx="1847569" cy="15912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7"/>
          <a:stretch/>
        </p:blipFill>
        <p:spPr>
          <a:xfrm rot="5400000">
            <a:off x="2822999" y="3416766"/>
            <a:ext cx="1583564" cy="1843188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softEdge rad="63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9" y="3548606"/>
            <a:ext cx="1845973" cy="1606491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softEdge rad="63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" y="5130140"/>
            <a:ext cx="1717169" cy="1555666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softEdge rad="63500"/>
          </a:effectLst>
        </p:spPr>
      </p:pic>
      <p:sp>
        <p:nvSpPr>
          <p:cNvPr id="41" name="TextBox 40"/>
          <p:cNvSpPr txBox="1"/>
          <p:nvPr/>
        </p:nvSpPr>
        <p:spPr>
          <a:xfrm>
            <a:off x="1757545" y="6634195"/>
            <a:ext cx="3681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Photo courtesy: Diksha Haswani, Ravindra Sharma, IISER Bhopal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6635529"/>
            <a:ext cx="1866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Photo courtesy: Google Images</a:t>
            </a:r>
          </a:p>
        </p:txBody>
      </p:sp>
      <p:sp>
        <p:nvSpPr>
          <p:cNvPr id="57" name="TextBox 56"/>
          <p:cNvSpPr txBox="1"/>
          <p:nvPr/>
        </p:nvSpPr>
        <p:spPr>
          <a:xfrm rot="5400000">
            <a:off x="4519549" y="4931965"/>
            <a:ext cx="309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6666"/>
                </a:solidFill>
              </a:rPr>
              <a:t>Emission Sources</a:t>
            </a:r>
          </a:p>
        </p:txBody>
      </p:sp>
      <p:sp>
        <p:nvSpPr>
          <p:cNvPr id="64" name="Up Arrow 63"/>
          <p:cNvSpPr/>
          <p:nvPr/>
        </p:nvSpPr>
        <p:spPr>
          <a:xfrm>
            <a:off x="5701144" y="3633847"/>
            <a:ext cx="658090" cy="3114303"/>
          </a:xfrm>
          <a:prstGeom prst="upArrow">
            <a:avLst/>
          </a:prstGeom>
          <a:noFill/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1796142" y="5219152"/>
            <a:ext cx="1643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8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plant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IN" sz="8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- 32 ‰ to -20 ‰</a:t>
            </a:r>
          </a:p>
          <a:p>
            <a:pPr algn="ctr"/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8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plant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IN" sz="8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- 17 ‰ to -9 ‰  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03170" y="5219152"/>
            <a:ext cx="1643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8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plant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IN" sz="8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- 32 ‰ to -20 ‰</a:t>
            </a:r>
          </a:p>
          <a:p>
            <a:pPr algn="ctr"/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8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plant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IN" sz="8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 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- 17 ‰ to -9 ‰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7686" y="3673378"/>
            <a:ext cx="15348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IN" sz="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-</a:t>
            </a:r>
            <a:r>
              <a:rPr lang="en-IN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24.2 to -23.1 ‰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372" y="5284466"/>
            <a:ext cx="14586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IN" sz="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</a:t>
            </a:r>
            <a:r>
              <a:rPr lang="en-IN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-28.3 to -26.5 ‰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775858" y="3673378"/>
            <a:ext cx="15348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IN" sz="8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-</a:t>
            </a:r>
            <a:r>
              <a:rPr lang="en-IN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28.8 to -6.6 ‰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3128" y="522515"/>
            <a:ext cx="5332020" cy="3154531"/>
            <a:chOff x="83128" y="522515"/>
            <a:chExt cx="5728556" cy="3154531"/>
          </a:xfrm>
        </p:grpSpPr>
        <p:sp>
          <p:nvSpPr>
            <p:cNvPr id="45" name="Up Arrow 44"/>
            <p:cNvSpPr/>
            <p:nvPr/>
          </p:nvSpPr>
          <p:spPr>
            <a:xfrm>
              <a:off x="1733797" y="3051957"/>
              <a:ext cx="83128" cy="534390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1615043" y="3218212"/>
              <a:ext cx="71252" cy="2493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57547" y="3289465"/>
              <a:ext cx="11519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>
                  <a:solidFill>
                    <a:srgbClr val="C00000"/>
                  </a:solidFill>
                </a:rPr>
                <a:t>Emission</a:t>
              </a:r>
            </a:p>
          </p:txBody>
        </p:sp>
        <p:sp>
          <p:nvSpPr>
            <p:cNvPr id="48" name="Up Arrow 47"/>
            <p:cNvSpPr/>
            <p:nvPr/>
          </p:nvSpPr>
          <p:spPr>
            <a:xfrm>
              <a:off x="3204358" y="3038102"/>
              <a:ext cx="83128" cy="534390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Down Arrow 48"/>
            <p:cNvSpPr/>
            <p:nvPr/>
          </p:nvSpPr>
          <p:spPr>
            <a:xfrm>
              <a:off x="3085604" y="3192482"/>
              <a:ext cx="71252" cy="2493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16232" y="3251855"/>
              <a:ext cx="175853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000" dirty="0">
                  <a:solidFill>
                    <a:srgbClr val="C00000"/>
                  </a:solidFill>
                </a:rPr>
                <a:t>Emission</a:t>
              </a:r>
            </a:p>
          </p:txBody>
        </p:sp>
        <p:sp>
          <p:nvSpPr>
            <p:cNvPr id="51" name="Cloud 50"/>
            <p:cNvSpPr/>
            <p:nvPr/>
          </p:nvSpPr>
          <p:spPr>
            <a:xfrm>
              <a:off x="3028209" y="2315687"/>
              <a:ext cx="1496291" cy="807522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Cloud 51"/>
            <p:cNvSpPr/>
            <p:nvPr/>
          </p:nvSpPr>
          <p:spPr>
            <a:xfrm>
              <a:off x="4190010" y="1280556"/>
              <a:ext cx="1496291" cy="807522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Cloud 52"/>
            <p:cNvSpPr/>
            <p:nvPr/>
          </p:nvSpPr>
          <p:spPr>
            <a:xfrm>
              <a:off x="2208811" y="558140"/>
              <a:ext cx="1496291" cy="807522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Cloud 53"/>
            <p:cNvSpPr/>
            <p:nvPr/>
          </p:nvSpPr>
          <p:spPr>
            <a:xfrm>
              <a:off x="1209304" y="2266208"/>
              <a:ext cx="1496291" cy="807522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loud 54"/>
            <p:cNvSpPr/>
            <p:nvPr/>
          </p:nvSpPr>
          <p:spPr>
            <a:xfrm>
              <a:off x="150421" y="1314202"/>
              <a:ext cx="1476482" cy="858981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26920" y="2505693"/>
              <a:ext cx="80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VOCs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29992" y="2349335"/>
              <a:ext cx="1035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Fresh POA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20542" y="1385455"/>
              <a:ext cx="1035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Aged aerosols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02219" y="659080"/>
              <a:ext cx="1035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Fresh SOA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4504" y="1381497"/>
              <a:ext cx="1298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Secondary OC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91903" y="1655234"/>
              <a:ext cx="585417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IN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en-I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Arrow Connector 69"/>
            <p:cNvCxnSpPr>
              <a:stCxn id="51" idx="0"/>
              <a:endCxn id="52" idx="1"/>
            </p:cNvCxnSpPr>
            <p:nvPr/>
          </p:nvCxnSpPr>
          <p:spPr>
            <a:xfrm flipV="1">
              <a:off x="4523253" y="2087218"/>
              <a:ext cx="414903" cy="63223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795647" y="2101932"/>
              <a:ext cx="353034" cy="568037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 flipV="1">
              <a:off x="3728852" y="843148"/>
              <a:ext cx="855023" cy="486889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312956" y="819397"/>
              <a:ext cx="919605" cy="482933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958163" y="2080766"/>
              <a:ext cx="585417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IN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en-I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88787" y="3151525"/>
              <a:ext cx="585417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IN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en-I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590028" y="928859"/>
              <a:ext cx="585417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IN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en-I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20392" y="2551215"/>
              <a:ext cx="748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Loss of </a:t>
              </a:r>
              <a:r>
                <a:rPr lang="en-IN" b="1" baseline="30000" dirty="0"/>
                <a:t>12</a:t>
              </a:r>
              <a:r>
                <a:rPr lang="en-IN" b="1" dirty="0"/>
                <a:t>C</a:t>
              </a:r>
            </a:p>
          </p:txBody>
        </p:sp>
        <p:sp>
          <p:nvSpPr>
            <p:cNvPr id="43" name="Up Arrow 42"/>
            <p:cNvSpPr/>
            <p:nvPr/>
          </p:nvSpPr>
          <p:spPr>
            <a:xfrm>
              <a:off x="5105400" y="892628"/>
              <a:ext cx="87085" cy="317663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Up Arrow 62"/>
            <p:cNvSpPr/>
            <p:nvPr/>
          </p:nvSpPr>
          <p:spPr>
            <a:xfrm>
              <a:off x="5517534" y="2110839"/>
              <a:ext cx="87085" cy="317663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Down Arrow 65"/>
            <p:cNvSpPr/>
            <p:nvPr/>
          </p:nvSpPr>
          <p:spPr>
            <a:xfrm>
              <a:off x="794656" y="1772391"/>
              <a:ext cx="71252" cy="2493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" name="Curved Connector 3"/>
            <p:cNvCxnSpPr>
              <a:stCxn id="80" idx="1"/>
              <a:endCxn id="86" idx="1"/>
            </p:cNvCxnSpPr>
            <p:nvPr/>
          </p:nvCxnSpPr>
          <p:spPr>
            <a:xfrm rot="10800000" flipV="1">
              <a:off x="4820393" y="2275113"/>
              <a:ext cx="137771" cy="599267"/>
            </a:xfrm>
            <a:prstGeom prst="curvedConnector3">
              <a:avLst>
                <a:gd name="adj1" fmla="val 26592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/>
            <p:nvPr/>
          </p:nvCxnSpPr>
          <p:spPr>
            <a:xfrm flipV="1">
              <a:off x="4013860" y="819397"/>
              <a:ext cx="605641" cy="11875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642756" y="934192"/>
              <a:ext cx="748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Loss of </a:t>
              </a:r>
              <a:r>
                <a:rPr lang="en-IN" b="1" baseline="30000" dirty="0"/>
                <a:t>12</a:t>
              </a:r>
              <a:r>
                <a:rPr lang="en-IN" b="1" dirty="0"/>
                <a:t>C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61241" y="3446214"/>
              <a:ext cx="225044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900" dirty="0">
                  <a:solidFill>
                    <a:srgbClr val="000000"/>
                  </a:solidFill>
                </a:rPr>
                <a:t>reproduced from Haiyan, 2011 </a:t>
              </a:r>
              <a:endParaRPr lang="en-IN" sz="9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3128" y="522515"/>
              <a:ext cx="5676404" cy="3135086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1" name="Up Arrow 70"/>
          <p:cNvSpPr/>
          <p:nvPr/>
        </p:nvSpPr>
        <p:spPr>
          <a:xfrm>
            <a:off x="5675414" y="676894"/>
            <a:ext cx="658090" cy="2732310"/>
          </a:xfrm>
          <a:prstGeom prst="up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TextBox 72"/>
          <p:cNvSpPr txBox="1"/>
          <p:nvPr/>
        </p:nvSpPr>
        <p:spPr>
          <a:xfrm rot="5400000">
            <a:off x="4348346" y="2010290"/>
            <a:ext cx="336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Atmospheric processing</a:t>
            </a:r>
          </a:p>
        </p:txBody>
      </p:sp>
    </p:spTree>
    <p:extLst>
      <p:ext uri="{BB962C8B-B14F-4D97-AF65-F5344CB8AC3E}">
        <p14:creationId xmlns:p14="http://schemas.microsoft.com/office/powerpoint/2010/main" val="255738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0A83DEF6-67DE-4DBC-92FC-CF34C4D7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0" y="41519"/>
            <a:ext cx="1886831" cy="4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5.googleusercontent.com/YIsu6j_4a3CH710oZEhRo5AXJTzce43rzpD-v1mvhZqgG-2kQaSjTzjKn5EMyS6n1SG7JTBHEdNs-M_bmVRO_gIgs30tim_IsdKtmkHy_6Xm1Ma8DVM3QA-NjFbN5_SO9QE-FOSjD9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26" y="0"/>
            <a:ext cx="785924" cy="79465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70" y="945421"/>
            <a:ext cx="1587468" cy="1921898"/>
          </a:xfrm>
          <a:prstGeom prst="rect">
            <a:avLst/>
          </a:prstGeom>
          <a:ln>
            <a:solidFill>
              <a:srgbClr val="00737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37421" y="605928"/>
            <a:ext cx="253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Ambient PM</a:t>
            </a:r>
            <a:r>
              <a:rPr lang="en-IN" sz="1400" b="1" dirty="0"/>
              <a:t>2.5 </a:t>
            </a:r>
            <a:r>
              <a:rPr lang="en-IN" b="1" dirty="0"/>
              <a:t>Sampling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760" y="2920394"/>
            <a:ext cx="2925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Speciation Air Sampling System (SASS) </a:t>
            </a:r>
          </a:p>
        </p:txBody>
      </p:sp>
      <p:pic>
        <p:nvPicPr>
          <p:cNvPr id="1028" name="Picture 4" descr="C:\Users\lenovo\Desktop\Captu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"/>
          <a:stretch/>
        </p:blipFill>
        <p:spPr bwMode="auto">
          <a:xfrm>
            <a:off x="3941442" y="785737"/>
            <a:ext cx="3439072" cy="2637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4773" y="1042077"/>
            <a:ext cx="2294266" cy="1850834"/>
          </a:xfrm>
          <a:prstGeom prst="rect">
            <a:avLst/>
          </a:prstGeom>
          <a:ln w="12700" cap="sq">
            <a:solidFill>
              <a:srgbClr val="00737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-275" r="2478" b="31222"/>
          <a:stretch/>
        </p:blipFill>
        <p:spPr>
          <a:xfrm rot="10800000">
            <a:off x="185711" y="3536413"/>
            <a:ext cx="3178629" cy="1801939"/>
          </a:xfrm>
          <a:prstGeom prst="rect">
            <a:avLst/>
          </a:prstGeom>
          <a:ln w="12700" cap="sq">
            <a:solidFill>
              <a:srgbClr val="00737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22867" y="3573661"/>
            <a:ext cx="2508181" cy="2496632"/>
          </a:xfrm>
          <a:prstGeom prst="rect">
            <a:avLst/>
          </a:prstGeom>
          <a:ln w="12700">
            <a:solidFill>
              <a:srgbClr val="00737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914" y="3554320"/>
            <a:ext cx="3298372" cy="1812337"/>
          </a:xfrm>
          <a:prstGeom prst="rect">
            <a:avLst/>
          </a:prstGeom>
          <a:ln w="12700">
            <a:solidFill>
              <a:srgbClr val="00737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0" y="5443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66"/>
                </a:solidFill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4" name="Left Arrow Callout 33"/>
          <p:cNvSpPr/>
          <p:nvPr/>
        </p:nvSpPr>
        <p:spPr>
          <a:xfrm>
            <a:off x="9437914" y="805544"/>
            <a:ext cx="2645229" cy="2334263"/>
          </a:xfrm>
          <a:prstGeom prst="leftArrowCallout">
            <a:avLst>
              <a:gd name="adj1" fmla="val 7580"/>
              <a:gd name="adj2" fmla="val 25000"/>
              <a:gd name="adj3" fmla="val 15803"/>
              <a:gd name="adj4" fmla="val 71288"/>
            </a:avLst>
          </a:prstGeom>
          <a:solidFill>
            <a:srgbClr val="007370">
              <a:alpha val="27059"/>
            </a:srgb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0199913" y="838198"/>
            <a:ext cx="18614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400" dirty="0"/>
          </a:p>
          <a:p>
            <a:r>
              <a:rPr lang="en-IN" sz="1400" b="1" dirty="0"/>
              <a:t>Sartorius Cubis Microbalance (MSU6.6S-000-DF</a:t>
            </a:r>
            <a:r>
              <a:rPr lang="en-IN" sz="1400" dirty="0"/>
              <a:t>) </a:t>
            </a:r>
          </a:p>
          <a:p>
            <a:endParaRPr lang="en-IN" sz="1400" dirty="0"/>
          </a:p>
          <a:p>
            <a:endParaRPr lang="en-IN" sz="1400" b="1" dirty="0">
              <a:solidFill>
                <a:srgbClr val="C00000"/>
              </a:solidFill>
            </a:endParaRPr>
          </a:p>
          <a:p>
            <a:r>
              <a:rPr lang="en-IN" sz="1400" b="1" dirty="0">
                <a:solidFill>
                  <a:srgbClr val="C00000"/>
                </a:solidFill>
              </a:rPr>
              <a:t>Gravimetrically PM</a:t>
            </a:r>
            <a:r>
              <a:rPr lang="en-IN" sz="1200" b="1" dirty="0">
                <a:solidFill>
                  <a:srgbClr val="C00000"/>
                </a:solidFill>
              </a:rPr>
              <a:t>2.5</a:t>
            </a:r>
            <a:r>
              <a:rPr lang="en-IN" sz="1400" b="1" dirty="0">
                <a:solidFill>
                  <a:srgbClr val="C00000"/>
                </a:solidFill>
              </a:rPr>
              <a:t> mass collected on filters </a:t>
            </a:r>
            <a:r>
              <a:rPr lang="en-IN" dirty="0"/>
              <a:t>	</a:t>
            </a:r>
          </a:p>
        </p:txBody>
      </p:sp>
      <p:sp>
        <p:nvSpPr>
          <p:cNvPr id="38" name="Left Arrow Callout 37"/>
          <p:cNvSpPr/>
          <p:nvPr/>
        </p:nvSpPr>
        <p:spPr>
          <a:xfrm>
            <a:off x="9938657" y="3384276"/>
            <a:ext cx="2146847" cy="2797627"/>
          </a:xfrm>
          <a:prstGeom prst="leftArrowCallout">
            <a:avLst>
              <a:gd name="adj1" fmla="val 8358"/>
              <a:gd name="adj2" fmla="val 25000"/>
              <a:gd name="adj3" fmla="val 24387"/>
              <a:gd name="adj4" fmla="val 71288"/>
            </a:avLst>
          </a:prstGeom>
          <a:solidFill>
            <a:srgbClr val="007370">
              <a:alpha val="27059"/>
            </a:srgbClr>
          </a:solidFill>
          <a:ln>
            <a:solidFill>
              <a:srgbClr val="007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Left Arrow Callout 40"/>
          <p:cNvSpPr/>
          <p:nvPr/>
        </p:nvSpPr>
        <p:spPr>
          <a:xfrm rot="5400000">
            <a:off x="963383" y="4479475"/>
            <a:ext cx="1502232" cy="3167742"/>
          </a:xfrm>
          <a:prstGeom prst="leftArrowCallout">
            <a:avLst>
              <a:gd name="adj1" fmla="val 9807"/>
              <a:gd name="adj2" fmla="val 25000"/>
              <a:gd name="adj3" fmla="val 24387"/>
              <a:gd name="adj4" fmla="val 71288"/>
            </a:avLst>
          </a:prstGeom>
          <a:solidFill>
            <a:srgbClr val="007370">
              <a:alpha val="27059"/>
            </a:srgb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141515" y="5756817"/>
            <a:ext cx="15457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/>
              <a:t>Multi-Wavelength Thermal/Optical Carbon Analyzer (DRI Model 2015)</a:t>
            </a:r>
          </a:p>
          <a:p>
            <a:endParaRPr lang="en-IN" sz="1200" dirty="0"/>
          </a:p>
        </p:txBody>
      </p:sp>
      <p:sp>
        <p:nvSpPr>
          <p:cNvPr id="37" name="Rectangle 36"/>
          <p:cNvSpPr/>
          <p:nvPr/>
        </p:nvSpPr>
        <p:spPr>
          <a:xfrm>
            <a:off x="1719943" y="5688449"/>
            <a:ext cx="15893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C00000"/>
                </a:solidFill>
              </a:rPr>
              <a:t>Quantification</a:t>
            </a:r>
          </a:p>
          <a:p>
            <a:r>
              <a:rPr lang="en-IN" sz="1400" b="1" dirty="0">
                <a:solidFill>
                  <a:srgbClr val="C00000"/>
                </a:solidFill>
              </a:rPr>
              <a:t> of OC and EC fractions on ambient PM</a:t>
            </a:r>
            <a:r>
              <a:rPr lang="en-IN" sz="1100" b="1" dirty="0">
                <a:solidFill>
                  <a:srgbClr val="C00000"/>
                </a:solidFill>
              </a:rPr>
              <a:t>2.5</a:t>
            </a:r>
            <a:r>
              <a:rPr lang="en-IN" sz="1400" b="1" dirty="0">
                <a:solidFill>
                  <a:srgbClr val="C00000"/>
                </a:solidFill>
              </a:rPr>
              <a:t> samples. </a:t>
            </a:r>
            <a:endParaRPr lang="en-IN" sz="1400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357610" y="849086"/>
            <a:ext cx="1844276" cy="31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27837" y="1178280"/>
            <a:ext cx="1880606" cy="1818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eft Arrow Callout 47"/>
          <p:cNvSpPr/>
          <p:nvPr/>
        </p:nvSpPr>
        <p:spPr>
          <a:xfrm rot="5400000">
            <a:off x="4620981" y="4512132"/>
            <a:ext cx="1436921" cy="3167742"/>
          </a:xfrm>
          <a:prstGeom prst="leftArrowCallout">
            <a:avLst>
              <a:gd name="adj1" fmla="val 9807"/>
              <a:gd name="adj2" fmla="val 25000"/>
              <a:gd name="adj3" fmla="val 24387"/>
              <a:gd name="adj4" fmla="val 71288"/>
            </a:avLst>
          </a:prstGeom>
          <a:solidFill>
            <a:srgbClr val="007370">
              <a:alpha val="27059"/>
            </a:srgb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 45"/>
          <p:cNvSpPr/>
          <p:nvPr/>
        </p:nvSpPr>
        <p:spPr>
          <a:xfrm>
            <a:off x="10554159" y="3472934"/>
            <a:ext cx="1454227" cy="24622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IN" sz="1400" b="1" dirty="0">
                <a:solidFill>
                  <a:srgbClr val="000000"/>
                </a:solidFill>
              </a:rPr>
              <a:t>Thermo Scientific Dionex Aquion Ion Chromatography System </a:t>
            </a:r>
          </a:p>
          <a:p>
            <a:pPr algn="just"/>
            <a:endParaRPr lang="en-IN" sz="1400" b="1" dirty="0">
              <a:solidFill>
                <a:srgbClr val="000000"/>
              </a:solidFill>
            </a:endParaRPr>
          </a:p>
          <a:p>
            <a:pPr algn="just"/>
            <a:r>
              <a:rPr lang="en-IN" sz="1400" b="1" dirty="0">
                <a:solidFill>
                  <a:srgbClr val="C00000"/>
                </a:solidFill>
              </a:rPr>
              <a:t>Cations: </a:t>
            </a:r>
            <a:r>
              <a:rPr lang="en-US" sz="1400" b="1" dirty="0">
                <a:solidFill>
                  <a:srgbClr val="C00000"/>
                </a:solidFill>
              </a:rPr>
              <a:t>K</a:t>
            </a:r>
            <a:r>
              <a:rPr lang="en-US" sz="1400" b="1" baseline="30000" dirty="0">
                <a:solidFill>
                  <a:srgbClr val="C00000"/>
                </a:solidFill>
              </a:rPr>
              <a:t>+</a:t>
            </a:r>
            <a:r>
              <a:rPr lang="en-US" sz="1400" b="1" dirty="0">
                <a:solidFill>
                  <a:srgbClr val="C00000"/>
                </a:solidFill>
              </a:rPr>
              <a:t>, Ca</a:t>
            </a:r>
            <a:r>
              <a:rPr lang="en-US" sz="1400" b="1" baseline="30000" dirty="0">
                <a:solidFill>
                  <a:srgbClr val="C00000"/>
                </a:solidFill>
              </a:rPr>
              <a:t>2+</a:t>
            </a:r>
            <a:r>
              <a:rPr lang="en-US" sz="1400" b="1" dirty="0">
                <a:solidFill>
                  <a:srgbClr val="C00000"/>
                </a:solidFill>
              </a:rPr>
              <a:t>, and Na</a:t>
            </a:r>
            <a:r>
              <a:rPr lang="en-US" sz="1400" b="1" baseline="30000" dirty="0">
                <a:solidFill>
                  <a:srgbClr val="C00000"/>
                </a:solidFill>
              </a:rPr>
              <a:t>+</a:t>
            </a:r>
            <a:endParaRPr lang="en-IN" sz="1400" b="1" dirty="0">
              <a:solidFill>
                <a:srgbClr val="C00000"/>
              </a:solidFill>
            </a:endParaRPr>
          </a:p>
          <a:p>
            <a:pPr algn="just"/>
            <a:endParaRPr lang="en-IN" sz="1400" b="1" dirty="0">
              <a:solidFill>
                <a:srgbClr val="C00000"/>
              </a:solidFill>
            </a:endParaRPr>
          </a:p>
          <a:p>
            <a:pPr algn="just"/>
            <a:r>
              <a:rPr lang="en-IN" sz="1400" b="1" dirty="0">
                <a:solidFill>
                  <a:srgbClr val="C00000"/>
                </a:solidFill>
              </a:rPr>
              <a:t>Anions: </a:t>
            </a:r>
            <a:r>
              <a:rPr lang="en-US" sz="1400" b="1" dirty="0">
                <a:solidFill>
                  <a:srgbClr val="C00000"/>
                </a:solidFill>
              </a:rPr>
              <a:t>SO</a:t>
            </a:r>
            <a:r>
              <a:rPr lang="en-US" sz="1400" b="1" baseline="-25000" dirty="0">
                <a:solidFill>
                  <a:srgbClr val="C00000"/>
                </a:solidFill>
              </a:rPr>
              <a:t>4</a:t>
            </a:r>
            <a:r>
              <a:rPr lang="en-US" sz="1400" b="1" baseline="30000" dirty="0">
                <a:solidFill>
                  <a:srgbClr val="C00000"/>
                </a:solidFill>
              </a:rPr>
              <a:t>2-</a:t>
            </a:r>
            <a:r>
              <a:rPr lang="en-US" sz="1400" b="1" dirty="0">
                <a:solidFill>
                  <a:srgbClr val="C00000"/>
                </a:solidFill>
              </a:rPr>
              <a:t>, NO</a:t>
            </a:r>
            <a:r>
              <a:rPr lang="en-US" sz="1400" b="1" baseline="-25000" dirty="0">
                <a:solidFill>
                  <a:srgbClr val="C00000"/>
                </a:solidFill>
              </a:rPr>
              <a:t>3</a:t>
            </a:r>
            <a:r>
              <a:rPr lang="en-US" sz="1400" b="1" baseline="30000" dirty="0">
                <a:solidFill>
                  <a:srgbClr val="C00000"/>
                </a:solidFill>
              </a:rPr>
              <a:t>−</a:t>
            </a:r>
            <a:r>
              <a:rPr lang="en-US" sz="1400" b="1" dirty="0">
                <a:solidFill>
                  <a:srgbClr val="C00000"/>
                </a:solidFill>
              </a:rPr>
              <a:t>, </a:t>
            </a:r>
            <a:r>
              <a:rPr lang="en-US" sz="1400" b="1" dirty="0" err="1">
                <a:solidFill>
                  <a:srgbClr val="C00000"/>
                </a:solidFill>
              </a:rPr>
              <a:t>Cl</a:t>
            </a:r>
            <a:r>
              <a:rPr lang="en-US" sz="1400" b="1" baseline="30000" dirty="0">
                <a:solidFill>
                  <a:srgbClr val="C00000"/>
                </a:solidFill>
              </a:rPr>
              <a:t>−</a:t>
            </a:r>
            <a:endParaRPr lang="en-IN" sz="1400" b="1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45735" y="5794872"/>
            <a:ext cx="160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Thermo Scientific Delta V advantage IRMS; Flash EA-2000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64366" y="5969306"/>
            <a:ext cx="1277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rgbClr val="C00000"/>
                </a:solidFill>
              </a:rPr>
              <a:t>Stable carbon isotope (</a:t>
            </a:r>
            <a:r>
              <a:rPr lang="en-IN" sz="1400" dirty="0">
                <a:solidFill>
                  <a:srgbClr val="C00000"/>
                </a:solidFill>
              </a:rPr>
              <a:t>δ</a:t>
            </a:r>
            <a:r>
              <a:rPr lang="en-IN" sz="1400" baseline="30000" dirty="0">
                <a:solidFill>
                  <a:srgbClr val="C00000"/>
                </a:solidFill>
              </a:rPr>
              <a:t>13</a:t>
            </a:r>
            <a:r>
              <a:rPr lang="en-IN" sz="1400" dirty="0">
                <a:solidFill>
                  <a:srgbClr val="C00000"/>
                </a:solidFill>
              </a:rPr>
              <a:t>C</a:t>
            </a:r>
            <a:r>
              <a:rPr lang="en-IN" sz="1400" b="1" dirty="0">
                <a:solidFill>
                  <a:srgbClr val="C00000"/>
                </a:solidFill>
              </a:rPr>
              <a:t>)</a:t>
            </a:r>
          </a:p>
          <a:p>
            <a:endParaRPr lang="en-IN" sz="1400" b="1" dirty="0">
              <a:solidFill>
                <a:srgbClr val="C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11996" y="1756349"/>
            <a:ext cx="341523" cy="123388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5" name="Elbow Connector 54"/>
          <p:cNvCxnSpPr>
            <a:stCxn id="61" idx="2"/>
            <a:endCxn id="17" idx="2"/>
          </p:cNvCxnSpPr>
          <p:nvPr/>
        </p:nvCxnSpPr>
        <p:spPr>
          <a:xfrm rot="5400000">
            <a:off x="3475560" y="1292381"/>
            <a:ext cx="543497" cy="3944566"/>
          </a:xfrm>
          <a:prstGeom prst="bentConnector3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867619" y="1771880"/>
            <a:ext cx="341523" cy="123388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ounded Rectangle 60"/>
          <p:cNvSpPr/>
          <p:nvPr/>
        </p:nvSpPr>
        <p:spPr>
          <a:xfrm>
            <a:off x="5548829" y="1759027"/>
            <a:ext cx="341523" cy="123388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25" name="Straight Arrow Connector 1024"/>
          <p:cNvCxnSpPr/>
          <p:nvPr/>
        </p:nvCxnSpPr>
        <p:spPr>
          <a:xfrm>
            <a:off x="5029200" y="2984500"/>
            <a:ext cx="6350" cy="5715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Elbow Connector 1028"/>
          <p:cNvCxnSpPr>
            <a:stCxn id="52" idx="2"/>
            <a:endCxn id="24" idx="2"/>
          </p:cNvCxnSpPr>
          <p:nvPr/>
        </p:nvCxnSpPr>
        <p:spPr>
          <a:xfrm rot="16200000" flipH="1">
            <a:off x="7138146" y="2034849"/>
            <a:ext cx="583423" cy="2494199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6443796" y="1730949"/>
            <a:ext cx="341523" cy="123388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34" name="Elbow Connector 1033"/>
          <p:cNvCxnSpPr>
            <a:stCxn id="71" idx="3"/>
          </p:cNvCxnSpPr>
          <p:nvPr/>
        </p:nvCxnSpPr>
        <p:spPr>
          <a:xfrm flipV="1">
            <a:off x="6785319" y="1790700"/>
            <a:ext cx="720381" cy="557194"/>
          </a:xfrm>
          <a:prstGeom prst="bentConnector3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48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YIsu6j_4a3CH710oZEhRo5AXJTzce43rzpD-v1mvhZqgG-2kQaSjTzjKn5EMyS6n1SG7JTBHEdNs-M_bmVRO_gIgs30tim_IsdKtmkHy_6Xm1Ma8DVM3QA-NjFbN5_SO9QE-FOSjD9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076" y="0"/>
            <a:ext cx="785924" cy="79465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3028" y="3945859"/>
            <a:ext cx="4288972" cy="523220"/>
          </a:xfrm>
          <a:prstGeom prst="rect">
            <a:avLst/>
          </a:prstGeom>
          <a:solidFill>
            <a:srgbClr val="007370">
              <a:alpha val="27059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Figure 3. δ</a:t>
            </a:r>
            <a:r>
              <a:rPr lang="en-IN" sz="1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IN" sz="1400" dirty="0">
                <a:solidFill>
                  <a:srgbClr val="000000"/>
                </a:solidFill>
                <a:latin typeface="Times New Roman" panose="02020603050405020304" pitchFamily="18" charset="0"/>
                <a:ea typeface="AdvTT2876772e+20"/>
              </a:rPr>
              <a:t> values</a:t>
            </a: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of TC vs the reciprocal concentrations of OC/EC observed at Bhopal in 2019</a:t>
            </a:r>
            <a:r>
              <a:rPr lang="en-IN" sz="1400" dirty="0">
                <a:solidFill>
                  <a:srgbClr val="000000"/>
                </a:solidFill>
                <a:latin typeface="Times New Roman" panose="02020603050405020304" pitchFamily="18" charset="0"/>
                <a:ea typeface="AdvTT2876772e+20"/>
              </a:rPr>
              <a:t>. </a:t>
            </a:r>
            <a:endParaRPr lang="en-IN" sz="1400" dirty="0"/>
          </a:p>
        </p:txBody>
      </p:sp>
      <p:sp>
        <p:nvSpPr>
          <p:cNvPr id="6" name="Rectangle 5"/>
          <p:cNvSpPr/>
          <p:nvPr/>
        </p:nvSpPr>
        <p:spPr>
          <a:xfrm>
            <a:off x="4892136" y="3953930"/>
            <a:ext cx="6842664" cy="523220"/>
          </a:xfrm>
          <a:prstGeom prst="rect">
            <a:avLst/>
          </a:prstGeom>
          <a:solidFill>
            <a:srgbClr val="007370">
              <a:alpha val="27059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Figure 4. Temporal variability of PM</a:t>
            </a:r>
            <a:r>
              <a:rPr lang="en-IN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2.5</a:t>
            </a: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and biomass burning marker and their co-variability with δ</a:t>
            </a:r>
            <a:r>
              <a:rPr lang="en-IN" sz="1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C values of Bhopal</a:t>
            </a:r>
            <a:endParaRPr lang="en-IN" sz="1400" dirty="0"/>
          </a:p>
        </p:txBody>
      </p:sp>
      <p:sp>
        <p:nvSpPr>
          <p:cNvPr id="14" name="Rectangle 13"/>
          <p:cNvSpPr/>
          <p:nvPr/>
        </p:nvSpPr>
        <p:spPr>
          <a:xfrm>
            <a:off x="4916383" y="5145795"/>
            <a:ext cx="3586348" cy="1331134"/>
          </a:xfrm>
          <a:prstGeom prst="rect">
            <a:avLst/>
          </a:prstGeom>
          <a:solidFill>
            <a:srgbClr val="007370">
              <a:alpha val="27059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6. MixSIAR model outputs of proportional contributions of two potential source categories of PM</a:t>
            </a:r>
            <a:r>
              <a:rPr lang="en-IN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TC (mean value, ±SD) and its seasonal variability in Bhopal during 2019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>
            <a:gradFill flip="none" rotWithShape="1">
              <a:gsLst>
                <a:gs pos="0">
                  <a:schemeClr val="accent3">
                    <a:lumMod val="45000"/>
                    <a:lumOff val="55000"/>
                  </a:schemeClr>
                </a:gs>
                <a:gs pos="0">
                  <a:srgbClr val="00666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4357651" y="35625"/>
            <a:ext cx="3281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6666"/>
                </a:solidFill>
                <a:cs typeface="Times New Roman" panose="02020603050405020304" pitchFamily="18" charset="0"/>
              </a:rPr>
              <a:t>Results and Discussion</a:t>
            </a:r>
          </a:p>
        </p:txBody>
      </p:sp>
      <p:pic>
        <p:nvPicPr>
          <p:cNvPr id="16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0A83DEF6-67DE-4DBC-92FC-CF34C4D7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6" y="5894"/>
            <a:ext cx="1886831" cy="4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r="6535"/>
          <a:stretch/>
        </p:blipFill>
        <p:spPr>
          <a:xfrm>
            <a:off x="8615546" y="4488873"/>
            <a:ext cx="3559630" cy="23471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3"/>
          <a:stretch/>
        </p:blipFill>
        <p:spPr>
          <a:xfrm>
            <a:off x="4909457" y="631370"/>
            <a:ext cx="6825343" cy="3189515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40" y="4563528"/>
            <a:ext cx="1536927" cy="1766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126671" y="6331663"/>
            <a:ext cx="4575958" cy="553357"/>
          </a:xfrm>
          <a:prstGeom prst="rect">
            <a:avLst/>
          </a:prstGeom>
          <a:solidFill>
            <a:srgbClr val="007370">
              <a:alpha val="27059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5. MODIS fire counts during biomass burning periods (a) Pre-Monsoon, 2019 (b) Post-Monsoon, 2019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65616" y="4795652"/>
            <a:ext cx="581891" cy="605642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0047" y="4548250"/>
            <a:ext cx="1413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Stubble burning at Indo-</a:t>
            </a:r>
            <a:r>
              <a:rPr lang="en-IN" sz="1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Gangetic</a:t>
            </a:r>
            <a:r>
              <a:rPr lang="en-I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Plains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51243" y="5346264"/>
            <a:ext cx="1360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7030A0"/>
                </a:solidFill>
              </a:rPr>
              <a:t>Stubble burning at Central part of India</a:t>
            </a:r>
          </a:p>
        </p:txBody>
      </p:sp>
      <p:cxnSp>
        <p:nvCxnSpPr>
          <p:cNvPr id="28" name="Curved Connector 27"/>
          <p:cNvCxnSpPr>
            <a:stCxn id="24" idx="1"/>
          </p:cNvCxnSpPr>
          <p:nvPr/>
        </p:nvCxnSpPr>
        <p:spPr>
          <a:xfrm rot="16200000" flipV="1">
            <a:off x="3228350" y="4561864"/>
            <a:ext cx="122341" cy="522624"/>
          </a:xfrm>
          <a:prstGeom prst="curved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>
            <a:off x="1163783" y="5260770"/>
            <a:ext cx="581891" cy="534389"/>
          </a:xfrm>
          <a:prstGeom prst="curved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98F92E4-C884-B6DE-FCC8-D80A0F95AF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567012"/>
            <a:ext cx="4457446" cy="334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C36E0C-1033-6661-DDE5-52746E95D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9" y="4548250"/>
            <a:ext cx="1553132" cy="178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Oval 22"/>
          <p:cNvSpPr/>
          <p:nvPr/>
        </p:nvSpPr>
        <p:spPr>
          <a:xfrm>
            <a:off x="558140" y="5058888"/>
            <a:ext cx="581891" cy="605642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3679" y="4017694"/>
            <a:ext cx="4231760" cy="572144"/>
          </a:xfrm>
          <a:prstGeom prst="rect">
            <a:avLst/>
          </a:prstGeom>
          <a:solidFill>
            <a:srgbClr val="007370">
              <a:alpha val="27059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7. δ</a:t>
            </a:r>
            <a:r>
              <a:rPr lang="en-IN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400" dirty="0">
                <a:solidFill>
                  <a:srgbClr val="000000"/>
                </a:solidFill>
                <a:latin typeface="Times New Roman" panose="02020603050405020304" pitchFamily="18" charset="0"/>
                <a:ea typeface="AdvTT2876772e+20"/>
                <a:cs typeface="Times New Roman" panose="02020603050405020304" pitchFamily="18" charset="0"/>
              </a:rPr>
              <a:t> values</a:t>
            </a: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TC vs the reciprocal concentrations of OC/EC observed at Mysuru in 2019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3891" y="3718911"/>
            <a:ext cx="6187044" cy="587853"/>
          </a:xfrm>
          <a:prstGeom prst="rect">
            <a:avLst/>
          </a:prstGeom>
          <a:solidFill>
            <a:srgbClr val="007370">
              <a:alpha val="27059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8. Temporal variability of PM</a:t>
            </a:r>
            <a:r>
              <a:rPr lang="en-IN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nss-K</a:t>
            </a:r>
            <a:r>
              <a:rPr lang="en-IN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their co-variability with δ</a:t>
            </a:r>
            <a:r>
              <a:rPr lang="en-IN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values at Mysuru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324" y="6217602"/>
            <a:ext cx="6182099" cy="523220"/>
          </a:xfrm>
          <a:prstGeom prst="rect">
            <a:avLst/>
          </a:prstGeom>
          <a:solidFill>
            <a:srgbClr val="007370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Figure 9.CBPF plots for Mineral dust for (a) winter, (b) pre-monsoon, (c) monsoon, (d) post-monsoon, Mysuru</a:t>
            </a:r>
            <a:endParaRPr lang="en-IN" sz="1400" dirty="0"/>
          </a:p>
        </p:txBody>
      </p:sp>
      <p:sp>
        <p:nvSpPr>
          <p:cNvPr id="13" name="Rectangle 12"/>
          <p:cNvSpPr/>
          <p:nvPr/>
        </p:nvSpPr>
        <p:spPr>
          <a:xfrm>
            <a:off x="6721432" y="4526631"/>
            <a:ext cx="1852551" cy="2307619"/>
          </a:xfrm>
          <a:prstGeom prst="rect">
            <a:avLst/>
          </a:prstGeom>
          <a:solidFill>
            <a:srgbClr val="007370">
              <a:alpha val="27059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10. </a:t>
            </a: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MixSIAR model outputs of proportional contributions of two potential source categories of PM</a:t>
            </a:r>
            <a:r>
              <a:rPr lang="en-IN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TC (mean value, ±SD) and its seasonal variability in Mysuru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>
            <a:gradFill flip="none" rotWithShape="1">
              <a:gsLst>
                <a:gs pos="0">
                  <a:schemeClr val="accent3">
                    <a:lumMod val="45000"/>
                    <a:lumOff val="55000"/>
                  </a:schemeClr>
                </a:gs>
                <a:gs pos="0">
                  <a:srgbClr val="00666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0" y="4750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and Discussion</a:t>
            </a:r>
          </a:p>
        </p:txBody>
      </p:sp>
      <p:pic>
        <p:nvPicPr>
          <p:cNvPr id="17" name="Picture 2" descr="https://lh5.googleusercontent.com/YIsu6j_4a3CH710oZEhRo5AXJTzce43rzpD-v1mvhZqgG-2kQaSjTzjKn5EMyS6n1SG7JTBHEdNs-M_bmVRO_gIgs30tim_IsdKtmkHy_6Xm1Ma8DVM3QA-NjFbN5_SO9QE-FOSjD9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7812" y="1"/>
            <a:ext cx="744187" cy="752456"/>
          </a:xfrm>
          <a:prstGeom prst="rect">
            <a:avLst/>
          </a:prstGeom>
          <a:noFill/>
        </p:spPr>
      </p:pic>
      <p:pic>
        <p:nvPicPr>
          <p:cNvPr id="18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0A83DEF6-67DE-4DBC-92FC-CF34C4D7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6" y="5894"/>
            <a:ext cx="1886831" cy="4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5208" r="1713"/>
          <a:stretch/>
        </p:blipFill>
        <p:spPr>
          <a:xfrm>
            <a:off x="8677896" y="4346369"/>
            <a:ext cx="3407229" cy="252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7" r="6742"/>
          <a:stretch/>
        </p:blipFill>
        <p:spPr>
          <a:xfrm>
            <a:off x="4916385" y="700643"/>
            <a:ext cx="6970816" cy="3004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3" y="4343399"/>
            <a:ext cx="1904998" cy="1970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13" y="4335455"/>
            <a:ext cx="1904998" cy="1971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8" y="4343399"/>
            <a:ext cx="1774372" cy="19495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38" y="4336006"/>
            <a:ext cx="1927778" cy="1974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3A12AC-C664-506C-B6CB-ECF27C28C0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4" y="527343"/>
            <a:ext cx="4359912" cy="35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0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366" y="387922"/>
            <a:ext cx="365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 and Conclusion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2" y="269580"/>
            <a:ext cx="856444" cy="85263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48343" y="1662839"/>
            <a:ext cx="114953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Striking seasonal patterns in δ</a:t>
            </a:r>
            <a:r>
              <a:rPr lang="en-IN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values were observed at both the sites, with the highest value observed during the winter season and the lowest during the monsoon season.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δ</a:t>
            </a:r>
            <a:r>
              <a:rPr lang="en-IN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values indicate different chemical composition of carbonaceous aerosols and/or rather different sources of aerosol carbon origin during the year.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Times New Roman" panose="02020603050405020304" pitchFamily="18" charset="0"/>
                <a:ea typeface="AdvTT2876772e+20"/>
                <a:cs typeface="Times New Roman" panose="02020603050405020304" pitchFamily="18" charset="0"/>
              </a:rPr>
              <a:t>The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IN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IN" dirty="0">
                <a:latin typeface="Times New Roman" panose="02020603050405020304" pitchFamily="18" charset="0"/>
                <a:ea typeface="AdvTT2876772e+20"/>
                <a:cs typeface="Times New Roman" panose="02020603050405020304" pitchFamily="18" charset="0"/>
              </a:rPr>
              <a:t>values (average </a:t>
            </a:r>
            <a:r>
              <a:rPr lang="en-IN" sz="16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IN" dirty="0">
                <a:latin typeface="Times New Roman" panose="02020603050405020304" pitchFamily="18" charset="0"/>
                <a:ea typeface="AdvTT2876772e+20"/>
                <a:cs typeface="Times New Roman" panose="02020603050405020304" pitchFamily="18" charset="0"/>
              </a:rPr>
              <a:t>26.6 ± 0.6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IN" dirty="0">
                <a:latin typeface="Times New Roman" panose="02020603050405020304" pitchFamily="18" charset="0"/>
                <a:ea typeface="AdvTT2876772e+20"/>
                <a:cs typeface="Times New Roman" panose="02020603050405020304" pitchFamily="18" charset="0"/>
              </a:rPr>
              <a:t>)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IN" dirty="0">
                <a:latin typeface="Times New Roman" panose="02020603050405020304" pitchFamily="18" charset="0"/>
                <a:ea typeface="AdvTT2876772e+20"/>
                <a:cs typeface="Times New Roman" panose="02020603050405020304" pitchFamily="18" charset="0"/>
              </a:rPr>
              <a:t>Bhopal were predominantly influenced by biomass burning and fossil fuel combustion sources. In contrast,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IN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IN" dirty="0">
                <a:latin typeface="Times New Roman" panose="02020603050405020304" pitchFamily="18" charset="0"/>
                <a:ea typeface="AdvTT2876772e+20"/>
                <a:cs typeface="Times New Roman" panose="02020603050405020304" pitchFamily="18" charset="0"/>
              </a:rPr>
              <a:t>values observed in Mysuru suggest the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influence of liquid fuel emissions (road traffic and vehicular exhaust) throughout the year, signifying the</a:t>
            </a:r>
            <a:r>
              <a:rPr lang="en-IN" dirty="0">
                <a:latin typeface="Times New Roman" panose="02020603050405020304" pitchFamily="18" charset="0"/>
                <a:ea typeface="AdvTT2876772e+20"/>
                <a:cs typeface="Times New Roman" panose="02020603050405020304" pitchFamily="18" charset="0"/>
              </a:rPr>
              <a:t> dominance of proximal sources in influencing TC concentrations.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MixSIAR resolved, Fossil fuel combustion emissions accounted for 47 ± 19 % and 62 ± 22 % of the TC at Bhopal and Mysuru, respectively.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8429" y="272142"/>
            <a:ext cx="3788229" cy="8382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2" descr="EGU 2022 - Call for abstracts session NH8.4 Potentially hazardous fibrous  geomaterials: from risk knowledge to solutions for reducing their social  impact">
            <a:extLst>
              <a:ext uri="{FF2B5EF4-FFF2-40B4-BE49-F238E27FC236}">
                <a16:creationId xmlns:a16="http://schemas.microsoft.com/office/drawing/2014/main" id="{0A83DEF6-67DE-4DBC-92FC-CF34C4D7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08" y="6276062"/>
            <a:ext cx="1886831" cy="4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5.googleusercontent.com/YIsu6j_4a3CH710oZEhRo5AXJTzce43rzpD-v1mvhZqgG-2kQaSjTzjKn5EMyS6n1SG7JTBHEdNs-M_bmVRO_gIgs30tim_IsdKtmkHy_6Xm1Ma8DVM3QA-NjFbN5_SO9QE-FOSjD9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19895" y="5720511"/>
            <a:ext cx="1071570" cy="1083477"/>
          </a:xfrm>
          <a:prstGeom prst="rect">
            <a:avLst/>
          </a:prstGeom>
          <a:noFill/>
        </p:spPr>
      </p:pic>
      <p:pic>
        <p:nvPicPr>
          <p:cNvPr id="8" name="Picture 4" descr="https://lh6.googleusercontent.com/jrYU0e1LgXd8HOcEXaOKgrHa0fcXOS8QdD0_2sF4T91t2iNNCYbG_v3gi6hnAi0lHpp12W2otqfxExcvEE-5TKN0bAOSdCS2xFe6oR6B15ON7mIzwsCYRt-Vx4jeBruUQmSh-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34147" y="5834809"/>
            <a:ext cx="960276" cy="903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0692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687</Words>
  <Application>Microsoft Office PowerPoint</Application>
  <PresentationFormat>Widescreen</PresentationFormat>
  <Paragraphs>74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Symbol</vt:lpstr>
      <vt:lpstr>Times New Roman</vt:lpstr>
      <vt:lpstr>Wingdings 3</vt:lpstr>
      <vt:lpstr>Office Theme</vt:lpstr>
      <vt:lpstr>Ion</vt:lpstr>
      <vt:lpstr>Source quantification of PM2.5 using δ13C values along with corresponding organic carbon, elemental carbon, and select inorganic ions over two COALESCE network locations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quantification of PM2.5 using δ13C values along with corresponding organic carbon, elemental carbon, and select inorganic ions over two COALESCE network locations</dc:title>
  <dc:creator>kajal yadav</dc:creator>
  <cp:lastModifiedBy>kajal yadav</cp:lastModifiedBy>
  <cp:revision>62</cp:revision>
  <dcterms:created xsi:type="dcterms:W3CDTF">2022-05-22T19:23:37Z</dcterms:created>
  <dcterms:modified xsi:type="dcterms:W3CDTF">2022-05-24T05:25:22Z</dcterms:modified>
</cp:coreProperties>
</file>