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59" r:id="rId5"/>
    <p:sldId id="260" r:id="rId6"/>
    <p:sldId id="290" r:id="rId7"/>
    <p:sldId id="291" r:id="rId8"/>
    <p:sldId id="268" r:id="rId9"/>
    <p:sldId id="264" r:id="rId10"/>
    <p:sldId id="294" r:id="rId11"/>
    <p:sldId id="269" r:id="rId12"/>
    <p:sldId id="265" r:id="rId13"/>
    <p:sldId id="267" r:id="rId14"/>
    <p:sldId id="270" r:id="rId15"/>
    <p:sldId id="271" r:id="rId16"/>
    <p:sldId id="261" r:id="rId17"/>
    <p:sldId id="273" r:id="rId18"/>
    <p:sldId id="293" r:id="rId19"/>
    <p:sldId id="263" r:id="rId20"/>
    <p:sldId id="279" r:id="rId21"/>
    <p:sldId id="272" r:id="rId22"/>
    <p:sldId id="278" r:id="rId23"/>
    <p:sldId id="296" r:id="rId24"/>
    <p:sldId id="274" r:id="rId25"/>
    <p:sldId id="277" r:id="rId26"/>
    <p:sldId id="295" r:id="rId27"/>
    <p:sldId id="298" r:id="rId28"/>
  </p:sldIdLst>
  <p:sldSz cx="12192000" cy="6858000"/>
  <p:notesSz cx="12192000" cy="685800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43" autoAdjust="0"/>
    <p:restoredTop sz="84767" autoAdjust="0"/>
  </p:normalViewPr>
  <p:slideViewPr>
    <p:cSldViewPr>
      <p:cViewPr varScale="1">
        <p:scale>
          <a:sx n="97" d="100"/>
          <a:sy n="97" d="100"/>
        </p:scale>
        <p:origin x="123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Espace réservé de l'en-tête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549D85F4-9DEC-4616-A4B7-D3CB4C3799B9}" type="datetimeFigureOut">
              <a:rPr lang="fr-FR"/>
              <a:t>20/05/2022</a:t>
            </a:fld>
            <a:endParaRPr lang="fr-FR"/>
          </a:p>
        </p:txBody>
      </p:sp>
      <p:sp>
        <p:nvSpPr>
          <p:cNvPr id="4" name="Espace réservé de l'image des diapositives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fr-FR"/>
          </a:p>
        </p:txBody>
      </p:sp>
      <p:sp>
        <p:nvSpPr>
          <p:cNvPr id="5" name="Espace réservé des notes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6" name="Espace réservé du pied de page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FE73A42F-90A4-4F4B-B064-EDA7F99C2BE1}" type="slidenum">
              <a:rPr lang="fr-FR"/>
              <a:t>‹N°›</a:t>
            </a:fld>
            <a:endParaRPr lang="fr-F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fr.wikipedia.org/wiki/Syst%C3%A8m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And i</a:t>
            </a:r>
            <a:r>
              <a:rPr lang="fr-FR" baseline="0" dirty="0" smtClean="0"/>
              <a:t> </a:t>
            </a:r>
            <a:r>
              <a:rPr lang="fr-FR" baseline="0" dirty="0" err="1" smtClean="0"/>
              <a:t>will</a:t>
            </a:r>
            <a:r>
              <a:rPr lang="fr-FR" baseline="0" dirty="0" smtClean="0"/>
              <a:t> </a:t>
            </a:r>
            <a:r>
              <a:rPr lang="fr-FR" baseline="0" dirty="0" err="1" smtClean="0"/>
              <a:t>present</a:t>
            </a:r>
            <a:r>
              <a:rPr lang="fr-FR" baseline="0" dirty="0" smtClean="0"/>
              <a:t> </a:t>
            </a:r>
            <a:r>
              <a:rPr lang="fr-FR" baseline="0" dirty="0" err="1" smtClean="0"/>
              <a:t>you</a:t>
            </a:r>
            <a:r>
              <a:rPr lang="fr-FR" baseline="0" dirty="0" smtClean="0"/>
              <a:t> </a:t>
            </a:r>
            <a:r>
              <a:rPr lang="fr-FR" baseline="0" dirty="0" err="1" smtClean="0"/>
              <a:t>what</a:t>
            </a:r>
            <a:r>
              <a:rPr lang="fr-FR" baseline="0" dirty="0" smtClean="0"/>
              <a:t> </a:t>
            </a:r>
            <a:r>
              <a:rPr lang="fr-FR" baseline="0" dirty="0" err="1" smtClean="0"/>
              <a:t>is</a:t>
            </a:r>
            <a:r>
              <a:rPr lang="fr-FR" baseline="0" dirty="0" smtClean="0"/>
              <a:t> </a:t>
            </a:r>
            <a:r>
              <a:rPr lang="fr-FR" baseline="0" dirty="0" err="1" smtClean="0"/>
              <a:t>going</a:t>
            </a:r>
            <a:r>
              <a:rPr lang="fr-FR" baseline="0" dirty="0" smtClean="0"/>
              <a:t> on in </a:t>
            </a:r>
            <a:r>
              <a:rPr lang="fr-FR" baseline="0" dirty="0" err="1" smtClean="0"/>
              <a:t>these</a:t>
            </a:r>
            <a:r>
              <a:rPr lang="fr-FR" baseline="0" dirty="0" smtClean="0"/>
              <a:t> </a:t>
            </a:r>
            <a:r>
              <a:rPr lang="fr-FR" baseline="0" dirty="0" err="1" smtClean="0"/>
              <a:t>lovely</a:t>
            </a:r>
            <a:r>
              <a:rPr lang="fr-FR" baseline="0" dirty="0" smtClean="0"/>
              <a:t> marly badland </a:t>
            </a:r>
            <a:endParaRPr lang="fr-FR" dirty="0"/>
          </a:p>
        </p:txBody>
      </p:sp>
      <p:sp>
        <p:nvSpPr>
          <p:cNvPr id="4" name="Espace réservé du numéro de diapositive 3"/>
          <p:cNvSpPr>
            <a:spLocks noGrp="1"/>
          </p:cNvSpPr>
          <p:nvPr>
            <p:ph type="sldNum" sz="quarter" idx="10"/>
          </p:nvPr>
        </p:nvSpPr>
        <p:spPr/>
        <p:txBody>
          <a:bodyPr/>
          <a:lstStyle/>
          <a:p>
            <a:pPr>
              <a:defRPr/>
            </a:pPr>
            <a:fld id="{FE73A42F-90A4-4F4B-B064-EDA7F99C2BE1}" type="slidenum">
              <a:rPr lang="fr-FR" smtClean="0"/>
              <a:t>1</a:t>
            </a:fld>
            <a:endParaRPr lang="fr-FR"/>
          </a:p>
        </p:txBody>
      </p:sp>
    </p:spTree>
    <p:extLst>
      <p:ext uri="{BB962C8B-B14F-4D97-AF65-F5344CB8AC3E}">
        <p14:creationId xmlns:p14="http://schemas.microsoft.com/office/powerpoint/2010/main" val="3848443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fr-FR"/>
              <a:t>Si on revient sur les données du début: comment expliquer la résistivité de Fev20?  -&gt; regarder le FCI, le cumul des pluies et les exports?</a:t>
            </a:r>
          </a:p>
        </p:txBody>
      </p:sp>
      <p:sp>
        <p:nvSpPr>
          <p:cNvPr id="4" name="Espace réservé du numéro de diapositive 3"/>
          <p:cNvSpPr>
            <a:spLocks noGrp="1"/>
          </p:cNvSpPr>
          <p:nvPr>
            <p:ph type="sldNum" sz="quarter" idx="10"/>
          </p:nvPr>
        </p:nvSpPr>
        <p:spPr bwMode="auto"/>
        <p:txBody>
          <a:bodyPr/>
          <a:lstStyle/>
          <a:p>
            <a:pPr>
              <a:defRPr/>
            </a:pPr>
            <a:fld id="{EA267A7F-02C6-4261-9991-429F7DFDFD13}" type="slidenum">
              <a:rPr lang="fr-FR"/>
              <a:t>13</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fr-FR"/>
              <a:t>1: good proxy car il s’associe à la variabilité saisonnière du régolith</a:t>
            </a:r>
          </a:p>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FE73A42F-90A4-4F4B-B064-EDA7F99C2BE1}" type="slidenum">
              <a:rPr lang="fr-FR"/>
              <a:t>14</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fr-FR"/>
              <a:t>Dire à l’orale -&gt; on se concentre que sur les question 1 et 2</a:t>
            </a:r>
          </a:p>
        </p:txBody>
      </p:sp>
      <p:sp>
        <p:nvSpPr>
          <p:cNvPr id="4" name="Espace réservé du numéro de diapositive 3"/>
          <p:cNvSpPr>
            <a:spLocks noGrp="1"/>
          </p:cNvSpPr>
          <p:nvPr>
            <p:ph type="sldNum" sz="quarter" idx="10"/>
          </p:nvPr>
        </p:nvSpPr>
        <p:spPr bwMode="auto"/>
        <p:txBody>
          <a:bodyPr/>
          <a:lstStyle/>
          <a:p>
            <a:pPr>
              <a:defRPr/>
            </a:pPr>
            <a:fld id="{A9460972-1D6B-44DD-9CBB-179CBE7145E8}" type="slidenum">
              <a:rPr lang="fr-FR"/>
              <a:t>16</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endParaRPr lang="fr-FR"/>
          </a:p>
          <a:p>
            <a:pPr>
              <a:defRPr/>
            </a:pPr>
            <a:r>
              <a:rPr lang="fr-FR"/>
              <a:t>Zone dans le département des Alpes de haute provence, vallée de la Durance. Au cœur de la région des Terres Noirs -&gt; observatoire de Draix-Béone, partie du réseau des observatoire d’OZCAR.</a:t>
            </a:r>
            <a:endParaRPr/>
          </a:p>
          <a:p>
            <a:pPr>
              <a:defRPr/>
            </a:pPr>
            <a:r>
              <a:rPr lang="fr-FR"/>
              <a:t>Ces bassins marneux, appellé aussi Badlands, sont une zone de forte érosion -&gt; cf photo (comme en témoigne les reliefs très sculpés avec forte pente et , dénudés de végétation avec des réponses hydrologique très rapide.  Observatoire cumul des données depuis 35ans.</a:t>
            </a:r>
            <a:endParaRPr/>
          </a:p>
          <a:p>
            <a:pPr>
              <a:defRPr/>
            </a:pPr>
            <a:r>
              <a:rPr lang="fr-FR"/>
              <a:t>Les marnes de Draix font partie d’une épaisse série marneuse du jurassique, à Draix plutôt homogène, oxfordien.</a:t>
            </a:r>
            <a:endParaRPr/>
          </a:p>
          <a:p>
            <a:pPr>
              <a:defRPr/>
            </a:pPr>
            <a:r>
              <a:rPr lang="fr-FR"/>
              <a:t> </a:t>
            </a:r>
          </a:p>
          <a:p>
            <a:pPr>
              <a:defRPr/>
            </a:pPr>
            <a:endParaRPr lang="fr-FR"/>
          </a:p>
          <a:p>
            <a:pPr>
              <a:defRPr/>
            </a:pPr>
            <a:r>
              <a:rPr lang="fr-FR"/>
              <a:t>Projet basé sur l’évolution des bassins versant de Draix: marnes sont sujet à une forte érosion avec une réponse hydro très rapide.</a:t>
            </a:r>
            <a:endParaRPr/>
          </a:p>
          <a:p>
            <a:pPr>
              <a:defRPr/>
            </a:pPr>
            <a:endParaRPr lang="fr-FR"/>
          </a:p>
          <a:p>
            <a:pPr marL="0" marR="0" lvl="0" indent="0" algn="l" defTabSz="914400">
              <a:lnSpc>
                <a:spcPct val="100000"/>
              </a:lnSpc>
              <a:spcBef>
                <a:spcPts val="0"/>
              </a:spcBef>
              <a:spcAft>
                <a:spcPts val="0"/>
              </a:spcAft>
              <a:buClrTx/>
              <a:buSzTx/>
              <a:buFontTx/>
              <a:buNone/>
              <a:defRPr/>
            </a:pPr>
            <a:r>
              <a:rPr lang="fr-FR"/>
              <a:t>Caractériser la variabilité saisonnière du régolithe via un suivi régulier sur le terrain pour comprendre les processus et la dynamique d’altération de ces versants.</a:t>
            </a:r>
            <a:endParaRPr/>
          </a:p>
          <a:p>
            <a:pPr marL="0" marR="0" lvl="0" indent="0" algn="l" defTabSz="914400">
              <a:lnSpc>
                <a:spcPct val="100000"/>
              </a:lnSpc>
              <a:spcBef>
                <a:spcPts val="0"/>
              </a:spcBef>
              <a:spcAft>
                <a:spcPts val="0"/>
              </a:spcAft>
              <a:buClrTx/>
              <a:buSzTx/>
              <a:buFontTx/>
              <a:buNone/>
              <a:defRPr/>
            </a:pPr>
            <a:endParaRPr lang="fr-FR"/>
          </a:p>
          <a:p>
            <a:pPr marL="0" marR="0" lvl="0" indent="0" algn="l" defTabSz="914400">
              <a:lnSpc>
                <a:spcPct val="100000"/>
              </a:lnSpc>
              <a:spcBef>
                <a:spcPts val="0"/>
              </a:spcBef>
              <a:spcAft>
                <a:spcPts val="0"/>
              </a:spcAft>
              <a:buClrTx/>
              <a:buSzTx/>
              <a:buFontTx/>
              <a:buNone/>
              <a:defRPr/>
            </a:pPr>
            <a:r>
              <a:rPr lang="fr-FR"/>
              <a:t>Laval 86 ha,</a:t>
            </a:r>
            <a:endParaRPr/>
          </a:p>
          <a:p>
            <a:pPr marL="0" marR="0" lvl="0" indent="0" algn="l" defTabSz="914400">
              <a:lnSpc>
                <a:spcPct val="100000"/>
              </a:lnSpc>
              <a:spcBef>
                <a:spcPts val="0"/>
              </a:spcBef>
              <a:spcAft>
                <a:spcPts val="0"/>
              </a:spcAft>
              <a:buClrTx/>
              <a:buSzTx/>
              <a:buFontTx/>
              <a:buNone/>
              <a:defRPr/>
            </a:pPr>
            <a:r>
              <a:rPr lang="fr-FR"/>
              <a:t>Roubine 0,1 ha</a:t>
            </a:r>
            <a:endParaRPr/>
          </a:p>
          <a:p>
            <a:pPr marL="0" marR="0" lvl="0" indent="0" algn="l" defTabSz="914400">
              <a:lnSpc>
                <a:spcPct val="100000"/>
              </a:lnSpc>
              <a:spcBef>
                <a:spcPts val="0"/>
              </a:spcBef>
              <a:spcAft>
                <a:spcPts val="0"/>
              </a:spcAft>
              <a:buClrTx/>
              <a:buSzTx/>
              <a:buFontTx/>
              <a:buNone/>
              <a:defRPr/>
            </a:pPr>
            <a:r>
              <a:rPr lang="fr-FR"/>
              <a:t>Mouliin 8ha</a:t>
            </a:r>
          </a:p>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A9460972-1D6B-44DD-9CBB-179CBE7145E8}" type="slidenum">
              <a:rPr lang="fr-FR"/>
              <a:t>17</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endParaRPr lang="fr-FR"/>
          </a:p>
          <a:p>
            <a:pPr marL="0" marR="0" lvl="0" indent="0" algn="l" defTabSz="914400">
              <a:lnSpc>
                <a:spcPct val="100000"/>
              </a:lnSpc>
              <a:spcBef>
                <a:spcPts val="0"/>
              </a:spcBef>
              <a:spcAft>
                <a:spcPts val="0"/>
              </a:spcAft>
              <a:buClrTx/>
              <a:buSzTx/>
              <a:buFontTx/>
              <a:buNone/>
              <a:defRPr/>
            </a:pPr>
            <a:r>
              <a:rPr lang="en-GB"/>
              <a:t>Study of topographic change over 2-year period using terrestrial laser scanner data</a:t>
            </a:r>
            <a:endParaRPr/>
          </a:p>
          <a:p>
            <a:pPr>
              <a:defRPr/>
            </a:pPr>
            <a:endParaRPr lang="fr-FR"/>
          </a:p>
          <a:p>
            <a:pPr>
              <a:defRPr/>
            </a:pPr>
            <a:r>
              <a:rPr lang="fr-FR"/>
              <a:t>HRDEM avec pour objectif:</a:t>
            </a:r>
            <a:endParaRPr/>
          </a:p>
          <a:p>
            <a:pPr marL="171450" indent="-171450">
              <a:buFontTx/>
              <a:buChar char="-"/>
              <a:defRPr/>
            </a:pPr>
            <a:r>
              <a:rPr lang="fr-FR"/>
              <a:t>Détecter et quantifier la production de sédiment et l’évolution de la morphologie des chenaux en terme de disponibilité et de transport capacty vs rainfall et ruissellement généré.</a:t>
            </a:r>
            <a:endParaRPr/>
          </a:p>
          <a:p>
            <a:pPr marL="171450" indent="-171450">
              <a:buFontTx/>
              <a:buChar char="-"/>
              <a:defRPr/>
            </a:pPr>
            <a:endParaRPr lang="fr-FR"/>
          </a:p>
          <a:p>
            <a:pPr marL="171450" indent="-171450">
              <a:buFontTx/>
              <a:buChar char="-"/>
              <a:defRPr/>
            </a:pPr>
            <a:r>
              <a:rPr lang="en-US"/>
              <a:t> The erosion progressively evolves from a transport-limited (at the beginning of spring) to a supply-limited (in summer) pattern</a:t>
            </a:r>
            <a:endParaRPr lang="fr-FR"/>
          </a:p>
        </p:txBody>
      </p:sp>
      <p:sp>
        <p:nvSpPr>
          <p:cNvPr id="4" name="Espace réservé du numéro de diapositive 3"/>
          <p:cNvSpPr>
            <a:spLocks noGrp="1"/>
          </p:cNvSpPr>
          <p:nvPr>
            <p:ph type="sldNum" sz="quarter" idx="10"/>
          </p:nvPr>
        </p:nvSpPr>
        <p:spPr bwMode="auto"/>
        <p:txBody>
          <a:bodyPr/>
          <a:lstStyle/>
          <a:p>
            <a:pPr>
              <a:defRPr/>
            </a:pPr>
            <a:fld id="{A9460972-1D6B-44DD-9CBB-179CBE7145E8}" type="slidenum">
              <a:rPr lang="fr-FR"/>
              <a:t>18</a:t>
            </a:fld>
            <a:endParaRPr lang="fr-FR"/>
          </a:p>
        </p:txBody>
      </p:sp>
    </p:spTree>
    <p:extLst>
      <p:ext uri="{BB962C8B-B14F-4D97-AF65-F5344CB8AC3E}">
        <p14:creationId xmlns:p14="http://schemas.microsoft.com/office/powerpoint/2010/main" val="2302047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en-GB" sz="1200">
                <a:solidFill>
                  <a:schemeClr val="tx1"/>
                </a:solidFill>
                <a:latin typeface="+mn-lt"/>
                <a:ea typeface="+mn-ea"/>
                <a:cs typeface="+mn-cs"/>
              </a:rPr>
              <a:t>For the intra-annual calibration, we are thinking about using the vertical profil of grain size measurements. We observed that the D50 increase with depth. The little cross at the surface are my seasonal D50 measurement that we can convert to a depth of soil by using the vertical trend.</a:t>
            </a:r>
            <a:endParaRPr lang="fr-FR"/>
          </a:p>
        </p:txBody>
      </p:sp>
      <p:sp>
        <p:nvSpPr>
          <p:cNvPr id="4" name="Espace réservé du numéro de diapositive 3"/>
          <p:cNvSpPr>
            <a:spLocks noGrp="1"/>
          </p:cNvSpPr>
          <p:nvPr>
            <p:ph type="sldNum" sz="quarter" idx="10"/>
          </p:nvPr>
        </p:nvSpPr>
        <p:spPr bwMode="auto"/>
        <p:txBody>
          <a:bodyPr/>
          <a:lstStyle/>
          <a:p>
            <a:pPr>
              <a:defRPr/>
            </a:pPr>
            <a:fld id="{FE73A42F-90A4-4F4B-B064-EDA7F99C2BE1}" type="slidenum">
              <a:rPr lang="fr-FR"/>
              <a:t>22</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9460972-1D6B-44DD-9CBB-179CBE7145E8}" type="slidenum">
              <a:rPr lang="fr-FR" smtClean="0"/>
              <a:t>23</a:t>
            </a:fld>
            <a:endParaRPr lang="fr-FR"/>
          </a:p>
        </p:txBody>
      </p:sp>
    </p:spTree>
    <p:extLst>
      <p:ext uri="{BB962C8B-B14F-4D97-AF65-F5344CB8AC3E}">
        <p14:creationId xmlns:p14="http://schemas.microsoft.com/office/powerpoint/2010/main" val="1079443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en-US" sz="1200" b="0" i="0" u="none" strike="noStrike">
                <a:solidFill>
                  <a:schemeClr val="tx1"/>
                </a:solidFill>
                <a:latin typeface="+mn-lt"/>
                <a:ea typeface="+mn-ea"/>
                <a:cs typeface="+mn-cs"/>
              </a:rPr>
              <a:t>can be associated with a significant increase in average </a:t>
            </a:r>
            <a:r>
              <a:rPr lang="fr-FR" sz="1200" b="0" i="0" u="none" strike="noStrike">
                <a:solidFill>
                  <a:schemeClr val="tx1"/>
                </a:solidFill>
                <a:latin typeface="+mn-lt"/>
                <a:ea typeface="+mn-ea"/>
                <a:cs typeface="+mn-cs"/>
              </a:rPr>
              <a:t>monthly rainfall intensity</a:t>
            </a:r>
            <a:endParaRPr lang="en-US" sz="1200" b="0" i="0" u="none" strike="noStrike">
              <a:solidFill>
                <a:schemeClr val="tx1"/>
              </a:solidFill>
              <a:latin typeface="+mn-lt"/>
              <a:ea typeface="+mn-ea"/>
              <a:cs typeface="+mn-cs"/>
            </a:endParaRPr>
          </a:p>
          <a:p>
            <a:pPr>
              <a:defRPr/>
            </a:pPr>
            <a:endParaRPr lang="fr-FR"/>
          </a:p>
          <a:p>
            <a:pPr>
              <a:defRPr/>
            </a:pPr>
            <a:r>
              <a:rPr lang="fr-FR" sz="1200" b="0" i="0" u="none" strike="noStrike">
                <a:solidFill>
                  <a:schemeClr val="tx1"/>
                </a:solidFill>
                <a:latin typeface="+mn-lt"/>
                <a:ea typeface="+mn-ea"/>
                <a:cs typeface="+mn-cs"/>
              </a:rPr>
              <a:t>Thus, rainfall intensity appears </a:t>
            </a:r>
            <a:r>
              <a:rPr lang="en-US" sz="1200" b="0" i="0" u="none" strike="noStrike">
                <a:solidFill>
                  <a:schemeClr val="tx1"/>
                </a:solidFill>
                <a:latin typeface="+mn-lt"/>
                <a:ea typeface="+mn-ea"/>
                <a:cs typeface="+mn-cs"/>
              </a:rPr>
              <a:t>to play a key role in triggering spring sediment export.</a:t>
            </a:r>
            <a:endParaRPr/>
          </a:p>
          <a:p>
            <a:pPr>
              <a:defRPr/>
            </a:pPr>
            <a:endParaRPr lang="en-US" sz="1200" b="0" i="0" u="none" strike="noStrike">
              <a:solidFill>
                <a:schemeClr val="tx1"/>
              </a:solidFill>
              <a:latin typeface="+mn-lt"/>
              <a:ea typeface="+mn-ea"/>
              <a:cs typeface="+mn-cs"/>
            </a:endParaRPr>
          </a:p>
          <a:p>
            <a:pPr>
              <a:defRPr/>
            </a:pPr>
            <a:r>
              <a:rPr lang="en-US" sz="1200" b="0" i="0" u="none" strike="noStrike">
                <a:solidFill>
                  <a:schemeClr val="tx1"/>
                </a:solidFill>
                <a:latin typeface="+mn-lt"/>
                <a:ea typeface="+mn-ea"/>
                <a:cs typeface="+mn-cs"/>
              </a:rPr>
              <a:t>Été = 74% MES  / 26%</a:t>
            </a:r>
            <a:endParaRPr/>
          </a:p>
          <a:p>
            <a:pPr>
              <a:defRPr/>
            </a:pPr>
            <a:r>
              <a:rPr lang="en-US" sz="1200" b="0" i="0" u="none" strike="noStrike">
                <a:solidFill>
                  <a:schemeClr val="tx1"/>
                </a:solidFill>
                <a:latin typeface="+mn-lt"/>
                <a:ea typeface="+mn-ea"/>
                <a:cs typeface="+mn-cs"/>
              </a:rPr>
              <a:t>Hiver= 57% MES / 43% </a:t>
            </a:r>
            <a:endParaRPr/>
          </a:p>
          <a:p>
            <a:pPr>
              <a:defRPr/>
            </a:pPr>
            <a:endParaRPr lang="en-US" sz="1200" b="0" i="0" u="none" strike="noStrike">
              <a:solidFill>
                <a:schemeClr val="tx1"/>
              </a:solidFill>
              <a:latin typeface="+mn-lt"/>
              <a:ea typeface="+mn-ea"/>
              <a:cs typeface="+mn-cs"/>
            </a:endParaRPr>
          </a:p>
          <a:p>
            <a:pPr>
              <a:defRPr/>
            </a:pPr>
            <a:endParaRPr lang="fr-FR"/>
          </a:p>
          <a:p>
            <a:pPr>
              <a:defRPr/>
            </a:pPr>
            <a:r>
              <a:rPr lang="fr-FR"/>
              <a:t>Pour essayer d’illustrer la variation temporelle de la production de sediment</a:t>
            </a:r>
          </a:p>
          <a:p>
            <a:pPr>
              <a:defRPr/>
            </a:pPr>
            <a:endParaRPr lang="fr-FR"/>
          </a:p>
          <a:p>
            <a:pPr>
              <a:defRPr/>
            </a:pPr>
            <a:r>
              <a:rPr lang="fr-FR"/>
              <a:t>Courbe hystérèse: la propriété d'un </a:t>
            </a:r>
            <a:r>
              <a:rPr lang="fr-FR" u="sng">
                <a:hlinkClick r:id="rId3" tooltip="Système"/>
              </a:rPr>
              <a:t>système</a:t>
            </a:r>
            <a:r>
              <a:rPr lang="fr-FR"/>
              <a:t> dont l'évolution ne suit pas le même chemin selon qu'une cause extérieure augmente ou diminue</a:t>
            </a:r>
            <a:endParaRPr/>
          </a:p>
          <a:p>
            <a:pPr>
              <a:defRPr/>
            </a:pPr>
            <a:endParaRPr lang="fr-FR"/>
          </a:p>
          <a:p>
            <a:pPr>
              <a:defRPr/>
            </a:pPr>
            <a:r>
              <a:rPr lang="fr-FR"/>
              <a:t>Total d’export annuel entre </a:t>
            </a:r>
            <a:endParaRPr/>
          </a:p>
          <a:p>
            <a:pPr>
              <a:defRPr/>
            </a:pPr>
            <a:endParaRPr lang="fr-FR"/>
          </a:p>
          <a:p>
            <a:pPr>
              <a:defRPr/>
            </a:pPr>
            <a:r>
              <a:rPr lang="fr-FR"/>
              <a:t>Pour les dépôts peut pas avant 2003 car je n’ai pas le détail des MES par mois. Mais j’ai le total par an jusqu’à 1995 </a:t>
            </a:r>
          </a:p>
          <a:p>
            <a:pPr>
              <a:defRPr/>
            </a:pPr>
            <a:endParaRPr lang="fr-FR"/>
          </a:p>
          <a:p>
            <a:pPr marL="0" marR="0" lvl="0" indent="0" algn="l" defTabSz="914400">
              <a:lnSpc>
                <a:spcPct val="100000"/>
              </a:lnSpc>
              <a:spcBef>
                <a:spcPts val="0"/>
              </a:spcBef>
              <a:spcAft>
                <a:spcPts val="0"/>
              </a:spcAft>
              <a:buClrTx/>
              <a:buSzTx/>
              <a:buFontTx/>
              <a:buNone/>
              <a:defRPr/>
            </a:pPr>
            <a:r>
              <a:rPr lang="en-GB" sz="1200" i="1">
                <a:latin typeface="Calibri"/>
                <a:ea typeface="Calibri"/>
                <a:cs typeface="Times New Roman"/>
              </a:rPr>
              <a:t>Monthly total sediment export (TSE; ktons) from the Laval catchment versus monthly rainfall between 2003 and 2019. A) Raw data values for each month (dots) and interannual monthly averages over the analysed period (crosses). B) Hysteresis plot using interannual monthly average values. Dashed line highlights the hysteresis cycle with two separate maxima: very high TSE and moderate rainfall in June versus very high total rainfall and moderate TSE in October/November</a:t>
            </a:r>
            <a:r>
              <a:rPr sz="1200"/>
              <a:t> </a:t>
            </a:r>
            <a:endParaRPr lang="en-GB" sz="1200"/>
          </a:p>
          <a:p>
            <a:pPr>
              <a:defRPr/>
            </a:pPr>
            <a:endParaRPr lang="fr-FR"/>
          </a:p>
        </p:txBody>
      </p:sp>
      <p:sp>
        <p:nvSpPr>
          <p:cNvPr id="4" name="Espace réservé du numéro de diapositive 3"/>
          <p:cNvSpPr>
            <a:spLocks noGrp="1"/>
          </p:cNvSpPr>
          <p:nvPr>
            <p:ph type="sldNum" sz="quarter" idx="10"/>
          </p:nvPr>
        </p:nvSpPr>
        <p:spPr bwMode="auto"/>
        <p:txBody>
          <a:bodyPr/>
          <a:lstStyle/>
          <a:p>
            <a:pPr>
              <a:defRPr/>
            </a:pPr>
            <a:fld id="{A9460972-1D6B-44DD-9CBB-179CBE7145E8}" type="slidenum">
              <a:rPr lang="fr-FR"/>
              <a:t>24</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Mais</a:t>
            </a:r>
            <a:r>
              <a:rPr lang="fr-FR" baseline="0" dirty="0"/>
              <a:t> cette anomalie d’export est peut-être liée en partie à d’autre facteurs que les températures? </a:t>
            </a:r>
            <a:endParaRPr lang="fr-FR" dirty="0"/>
          </a:p>
        </p:txBody>
      </p:sp>
      <p:sp>
        <p:nvSpPr>
          <p:cNvPr id="4" name="Espace réservé du numéro de diapositive 3"/>
          <p:cNvSpPr>
            <a:spLocks noGrp="1"/>
          </p:cNvSpPr>
          <p:nvPr>
            <p:ph type="sldNum" sz="quarter" idx="10"/>
          </p:nvPr>
        </p:nvSpPr>
        <p:spPr/>
        <p:txBody>
          <a:bodyPr/>
          <a:lstStyle/>
          <a:p>
            <a:fld id="{A9460972-1D6B-44DD-9CBB-179CBE7145E8}" type="slidenum">
              <a:rPr lang="fr-FR" smtClean="0"/>
              <a:t>26</a:t>
            </a:fld>
            <a:endParaRPr lang="fr-FR"/>
          </a:p>
        </p:txBody>
      </p:sp>
    </p:spTree>
    <p:extLst>
      <p:ext uri="{BB962C8B-B14F-4D97-AF65-F5344CB8AC3E}">
        <p14:creationId xmlns:p14="http://schemas.microsoft.com/office/powerpoint/2010/main" val="3413214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9460972-1D6B-44DD-9CBB-179CBE7145E8}" type="slidenum">
              <a:rPr lang="fr-FR" smtClean="0"/>
              <a:t>27</a:t>
            </a:fld>
            <a:endParaRPr lang="fr-FR"/>
          </a:p>
        </p:txBody>
      </p:sp>
    </p:spTree>
    <p:extLst>
      <p:ext uri="{BB962C8B-B14F-4D97-AF65-F5344CB8AC3E}">
        <p14:creationId xmlns:p14="http://schemas.microsoft.com/office/powerpoint/2010/main" val="2546718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fr-FR" dirty="0" smtClean="0"/>
              <a:t>First </a:t>
            </a:r>
            <a:r>
              <a:rPr lang="fr-FR" dirty="0" err="1"/>
              <a:t>my</a:t>
            </a:r>
            <a:r>
              <a:rPr lang="fr-FR" dirty="0"/>
              <a:t> </a:t>
            </a:r>
            <a:r>
              <a:rPr lang="fr-FR" dirty="0" err="1"/>
              <a:t>study</a:t>
            </a:r>
            <a:r>
              <a:rPr lang="fr-FR" dirty="0"/>
              <a:t> area </a:t>
            </a:r>
            <a:r>
              <a:rPr lang="fr-FR" dirty="0" err="1"/>
              <a:t>is</a:t>
            </a:r>
            <a:r>
              <a:rPr lang="fr-FR" dirty="0"/>
              <a:t> </a:t>
            </a:r>
            <a:r>
              <a:rPr lang="fr-FR" dirty="0" err="1"/>
              <a:t>situated</a:t>
            </a:r>
            <a:r>
              <a:rPr lang="fr-FR" dirty="0"/>
              <a:t> in </a:t>
            </a:r>
            <a:r>
              <a:rPr lang="fr-FR" dirty="0" smtClean="0"/>
              <a:t>SF</a:t>
            </a:r>
            <a:r>
              <a:rPr lang="fr-FR" baseline="0" dirty="0" smtClean="0"/>
              <a:t> in the </a:t>
            </a:r>
            <a:r>
              <a:rPr lang="fr-FR" baseline="0" dirty="0" err="1" smtClean="0"/>
              <a:t>durance</a:t>
            </a:r>
            <a:r>
              <a:rPr lang="fr-FR" baseline="0" dirty="0" smtClean="0"/>
              <a:t> bassin </a:t>
            </a:r>
            <a:r>
              <a:rPr lang="fr-FR" baseline="0" dirty="0" err="1" smtClean="0"/>
              <a:t>where</a:t>
            </a:r>
            <a:r>
              <a:rPr lang="fr-FR" baseline="0" dirty="0" smtClean="0"/>
              <a:t> BM </a:t>
            </a:r>
            <a:r>
              <a:rPr lang="fr-FR" baseline="0" dirty="0" err="1" smtClean="0"/>
              <a:t>cover</a:t>
            </a:r>
            <a:r>
              <a:rPr lang="fr-FR" baseline="0" dirty="0" smtClean="0"/>
              <a:t> 1.5% ….</a:t>
            </a:r>
          </a:p>
          <a:p>
            <a:pPr>
              <a:defRPr/>
            </a:pPr>
            <a:endParaRPr lang="fr-FR" baseline="0" dirty="0" smtClean="0"/>
          </a:p>
          <a:p>
            <a:pPr>
              <a:defRPr/>
            </a:pPr>
            <a:r>
              <a:rPr lang="fr-FR" dirty="0" smtClean="0"/>
              <a:t>In</a:t>
            </a:r>
            <a:r>
              <a:rPr lang="fr-FR" baseline="0" dirty="0" smtClean="0"/>
              <a:t> </a:t>
            </a:r>
            <a:r>
              <a:rPr lang="fr-FR" baseline="0" dirty="0" err="1" smtClean="0"/>
              <a:t>t</a:t>
            </a:r>
            <a:r>
              <a:rPr lang="fr-FR" dirty="0" err="1" smtClean="0"/>
              <a:t>his</a:t>
            </a:r>
            <a:r>
              <a:rPr lang="fr-FR" dirty="0" smtClean="0"/>
              <a:t> </a:t>
            </a:r>
            <a:r>
              <a:rPr lang="fr-FR" dirty="0"/>
              <a:t>area </a:t>
            </a:r>
            <a:r>
              <a:rPr lang="fr-FR" dirty="0" smtClean="0"/>
              <a:t>the Draix-</a:t>
            </a:r>
            <a:r>
              <a:rPr lang="fr-FR" dirty="0" err="1" smtClean="0"/>
              <a:t>bléone</a:t>
            </a:r>
            <a:r>
              <a:rPr lang="fr-FR" dirty="0" smtClean="0"/>
              <a:t> CZ </a:t>
            </a:r>
            <a:r>
              <a:rPr lang="fr-FR" dirty="0" err="1" smtClean="0"/>
              <a:t>obs</a:t>
            </a:r>
            <a:r>
              <a:rPr lang="fr-FR" dirty="0" smtClean="0"/>
              <a:t>,</a:t>
            </a:r>
            <a:r>
              <a:rPr lang="fr-FR" baseline="0" dirty="0" smtClean="0"/>
              <a:t> </a:t>
            </a:r>
            <a:r>
              <a:rPr lang="fr-FR" baseline="0" dirty="0" err="1" smtClean="0"/>
              <a:t>which</a:t>
            </a:r>
            <a:r>
              <a:rPr lang="fr-FR" baseline="0" dirty="0" smtClean="0"/>
              <a:t> </a:t>
            </a:r>
            <a:r>
              <a:rPr lang="fr-FR" baseline="0" dirty="0" err="1" smtClean="0"/>
              <a:t>is</a:t>
            </a:r>
            <a:r>
              <a:rPr lang="fr-FR" baseline="0" dirty="0" smtClean="0"/>
              <a:t> a part of an </a:t>
            </a:r>
            <a:r>
              <a:rPr lang="fr-FR" dirty="0" err="1" smtClean="0"/>
              <a:t>observatory</a:t>
            </a:r>
            <a:r>
              <a:rPr lang="fr-FR" dirty="0" smtClean="0"/>
              <a:t> </a:t>
            </a:r>
            <a:r>
              <a:rPr lang="fr-FR" dirty="0"/>
              <a:t>network, </a:t>
            </a:r>
            <a:r>
              <a:rPr lang="fr-FR" dirty="0" smtClean="0"/>
              <a:t>record</a:t>
            </a:r>
            <a:r>
              <a:rPr lang="fr-FR" baseline="0" dirty="0" smtClean="0"/>
              <a:t>s </a:t>
            </a:r>
            <a:r>
              <a:rPr lang="fr-FR" baseline="0" dirty="0" err="1" smtClean="0"/>
              <a:t>extreme</a:t>
            </a:r>
            <a:r>
              <a:rPr lang="fr-FR" baseline="0" dirty="0" smtClean="0"/>
              <a:t> </a:t>
            </a:r>
            <a:r>
              <a:rPr lang="fr-FR" baseline="0" dirty="0" err="1" smtClean="0"/>
              <a:t>erosion</a:t>
            </a:r>
            <a:r>
              <a:rPr lang="fr-FR" baseline="0" dirty="0" smtClean="0"/>
              <a:t> data </a:t>
            </a:r>
            <a:r>
              <a:rPr lang="fr-FR" baseline="0" dirty="0" err="1" smtClean="0"/>
              <a:t>since</a:t>
            </a:r>
            <a:r>
              <a:rPr lang="fr-FR" baseline="0" dirty="0" smtClean="0"/>
              <a:t> 30yr</a:t>
            </a:r>
            <a:endParaRPr dirty="0"/>
          </a:p>
          <a:p>
            <a:pPr>
              <a:defRPr/>
            </a:pPr>
            <a:endParaRPr lang="fr-FR" dirty="0" smtClean="0"/>
          </a:p>
          <a:p>
            <a:pPr>
              <a:defRPr/>
            </a:pPr>
            <a:r>
              <a:rPr lang="fr-FR" dirty="0" smtClean="0"/>
              <a:t>Black</a:t>
            </a:r>
            <a:r>
              <a:rPr lang="fr-FR" baseline="0" dirty="0" smtClean="0"/>
              <a:t> </a:t>
            </a:r>
            <a:r>
              <a:rPr lang="fr-FR" baseline="0" dirty="0" err="1" smtClean="0"/>
              <a:t>marls</a:t>
            </a:r>
            <a:r>
              <a:rPr lang="fr-FR" baseline="0" dirty="0" smtClean="0"/>
              <a:t> </a:t>
            </a:r>
            <a:r>
              <a:rPr lang="fr-FR" baseline="0" dirty="0" err="1" smtClean="0"/>
              <a:t>cover</a:t>
            </a:r>
            <a:r>
              <a:rPr lang="fr-FR" baseline="0" dirty="0" smtClean="0"/>
              <a:t> 1.5%of the </a:t>
            </a:r>
            <a:r>
              <a:rPr lang="fr-FR" baseline="0" dirty="0" err="1" smtClean="0"/>
              <a:t>duran</a:t>
            </a:r>
            <a:r>
              <a:rPr lang="fr-FR" baseline="0" dirty="0" smtClean="0"/>
              <a:t>..ce… but </a:t>
            </a:r>
            <a:r>
              <a:rPr lang="fr-FR" baseline="0" dirty="0" err="1" smtClean="0"/>
              <a:t>contribut</a:t>
            </a:r>
            <a:r>
              <a:rPr lang="fr-FR" baseline="0" dirty="0" smtClean="0"/>
              <a:t> up to 40% of</a:t>
            </a:r>
          </a:p>
          <a:p>
            <a:pPr>
              <a:defRPr/>
            </a:pPr>
            <a:r>
              <a:rPr lang="fr-FR" baseline="0" dirty="0" smtClean="0"/>
              <a:t>-&gt; area </a:t>
            </a:r>
            <a:r>
              <a:rPr lang="fr-FR" baseline="0" dirty="0" err="1" smtClean="0"/>
              <a:t>that</a:t>
            </a:r>
            <a:r>
              <a:rPr lang="fr-FR" baseline="0" dirty="0" smtClean="0"/>
              <a:t> show </a:t>
            </a:r>
            <a:r>
              <a:rPr lang="fr-FR" baseline="0" dirty="0" err="1" smtClean="0"/>
              <a:t>extreme</a:t>
            </a:r>
            <a:r>
              <a:rPr lang="fr-FR" baseline="0" dirty="0" smtClean="0"/>
              <a:t> value of </a:t>
            </a:r>
            <a:r>
              <a:rPr lang="fr-FR" baseline="0" dirty="0" err="1" smtClean="0"/>
              <a:t>erosion</a:t>
            </a:r>
            <a:endParaRPr lang="fr-FR" dirty="0" smtClean="0"/>
          </a:p>
          <a:p>
            <a:pPr>
              <a:defRPr/>
            </a:pPr>
            <a:endParaRPr lang="fr-FR" dirty="0" smtClean="0"/>
          </a:p>
          <a:p>
            <a:pPr>
              <a:defRPr/>
            </a:pPr>
            <a:endParaRPr lang="fr-FR" dirty="0" smtClean="0"/>
          </a:p>
          <a:p>
            <a:pPr>
              <a:defRPr/>
            </a:pPr>
            <a:endParaRPr lang="fr-FR" dirty="0" smtClean="0"/>
          </a:p>
          <a:p>
            <a:pPr>
              <a:defRPr/>
            </a:pPr>
            <a:endParaRPr lang="fr-FR" dirty="0"/>
          </a:p>
          <a:p>
            <a:pPr>
              <a:defRPr/>
            </a:pPr>
            <a:r>
              <a:rPr lang="fr-FR" dirty="0"/>
              <a:t>This </a:t>
            </a:r>
            <a:r>
              <a:rPr lang="fr-FR" dirty="0" err="1"/>
              <a:t>observatory</a:t>
            </a:r>
            <a:r>
              <a:rPr lang="fr-FR" dirty="0"/>
              <a:t> </a:t>
            </a:r>
            <a:r>
              <a:rPr lang="fr-FR" dirty="0" err="1"/>
              <a:t>is</a:t>
            </a:r>
            <a:r>
              <a:rPr lang="fr-FR" dirty="0"/>
              <a:t> </a:t>
            </a:r>
            <a:r>
              <a:rPr lang="fr-FR" dirty="0" err="1"/>
              <a:t>chararcterize</a:t>
            </a:r>
            <a:r>
              <a:rPr lang="fr-FR" dirty="0"/>
              <a:t> by marly badland as </a:t>
            </a:r>
            <a:r>
              <a:rPr lang="fr-FR" dirty="0" err="1"/>
              <a:t>you</a:t>
            </a:r>
            <a:r>
              <a:rPr lang="fr-FR" dirty="0"/>
              <a:t> </a:t>
            </a:r>
            <a:r>
              <a:rPr lang="fr-FR" dirty="0" err="1"/>
              <a:t>can</a:t>
            </a:r>
            <a:r>
              <a:rPr lang="fr-FR" dirty="0"/>
              <a:t> </a:t>
            </a:r>
            <a:r>
              <a:rPr lang="fr-FR" dirty="0" err="1"/>
              <a:t>see</a:t>
            </a:r>
            <a:r>
              <a:rPr lang="fr-FR" dirty="0"/>
              <a:t> on </a:t>
            </a:r>
            <a:r>
              <a:rPr lang="fr-FR" dirty="0" err="1"/>
              <a:t>this</a:t>
            </a:r>
            <a:r>
              <a:rPr lang="fr-FR" dirty="0"/>
              <a:t> </a:t>
            </a:r>
            <a:r>
              <a:rPr lang="fr-FR" dirty="0" err="1"/>
              <a:t>picture</a:t>
            </a:r>
            <a:r>
              <a:rPr lang="fr-FR" dirty="0"/>
              <a:t> -&gt; </a:t>
            </a:r>
            <a:r>
              <a:rPr lang="fr-FR" dirty="0" err="1"/>
              <a:t>with</a:t>
            </a:r>
            <a:r>
              <a:rPr lang="fr-FR" dirty="0"/>
              <a:t> a </a:t>
            </a:r>
            <a:r>
              <a:rPr lang="fr-FR" dirty="0" err="1"/>
              <a:t>morphology</a:t>
            </a:r>
            <a:r>
              <a:rPr lang="fr-FR" dirty="0"/>
              <a:t> of Sharp </a:t>
            </a:r>
            <a:r>
              <a:rPr lang="fr-FR" dirty="0" err="1"/>
              <a:t>ridge</a:t>
            </a:r>
            <a:r>
              <a:rPr lang="fr-FR" dirty="0"/>
              <a:t> , and </a:t>
            </a:r>
            <a:r>
              <a:rPr lang="fr-FR" dirty="0" err="1"/>
              <a:t>steep</a:t>
            </a:r>
            <a:r>
              <a:rPr lang="fr-FR" dirty="0"/>
              <a:t> </a:t>
            </a:r>
            <a:r>
              <a:rPr lang="fr-FR" dirty="0" err="1"/>
              <a:t>gully</a:t>
            </a:r>
            <a:r>
              <a:rPr lang="fr-FR" dirty="0"/>
              <a:t>. And </a:t>
            </a:r>
            <a:r>
              <a:rPr lang="fr-FR" dirty="0" err="1"/>
              <a:t>because</a:t>
            </a:r>
            <a:r>
              <a:rPr lang="fr-FR" dirty="0"/>
              <a:t> of a </a:t>
            </a:r>
            <a:r>
              <a:rPr lang="fr-FR" dirty="0" err="1"/>
              <a:t>porr</a:t>
            </a:r>
            <a:r>
              <a:rPr lang="fr-FR" dirty="0"/>
              <a:t> </a:t>
            </a:r>
            <a:r>
              <a:rPr lang="fr-FR" dirty="0" err="1"/>
              <a:t>vegetation</a:t>
            </a:r>
            <a:r>
              <a:rPr lang="fr-FR" dirty="0"/>
              <a:t> </a:t>
            </a:r>
            <a:r>
              <a:rPr lang="fr-FR" dirty="0" err="1"/>
              <a:t>cover</a:t>
            </a:r>
            <a:r>
              <a:rPr lang="fr-FR" dirty="0"/>
              <a:t> and </a:t>
            </a:r>
            <a:r>
              <a:rPr lang="fr-FR" dirty="0" err="1"/>
              <a:t>this</a:t>
            </a:r>
            <a:r>
              <a:rPr lang="fr-FR" dirty="0"/>
              <a:t> </a:t>
            </a:r>
            <a:r>
              <a:rPr lang="fr-FR" dirty="0" err="1"/>
              <a:t>weak</a:t>
            </a:r>
            <a:r>
              <a:rPr lang="fr-FR" dirty="0"/>
              <a:t> </a:t>
            </a:r>
            <a:r>
              <a:rPr lang="fr-FR" dirty="0" err="1"/>
              <a:t>lithology</a:t>
            </a:r>
            <a:r>
              <a:rPr lang="fr-FR" dirty="0"/>
              <a:t> </a:t>
            </a:r>
            <a:r>
              <a:rPr lang="fr-FR" dirty="0" err="1"/>
              <a:t>we</a:t>
            </a:r>
            <a:r>
              <a:rPr lang="fr-FR" dirty="0"/>
              <a:t>  </a:t>
            </a:r>
            <a:r>
              <a:rPr lang="fr-FR" dirty="0" err="1"/>
              <a:t>can</a:t>
            </a:r>
            <a:r>
              <a:rPr lang="fr-FR" dirty="0"/>
              <a:t> </a:t>
            </a:r>
            <a:r>
              <a:rPr lang="fr-FR" dirty="0" err="1"/>
              <a:t>observed</a:t>
            </a:r>
            <a:r>
              <a:rPr lang="fr-FR" dirty="0"/>
              <a:t> </a:t>
            </a:r>
            <a:r>
              <a:rPr lang="fr-FR" dirty="0" err="1"/>
              <a:t>rapid</a:t>
            </a:r>
            <a:r>
              <a:rPr lang="fr-FR" dirty="0"/>
              <a:t> change </a:t>
            </a:r>
          </a:p>
          <a:p>
            <a:pPr>
              <a:defRPr/>
            </a:pPr>
            <a:endParaRPr lang="fr-FR" dirty="0"/>
          </a:p>
          <a:p>
            <a:pPr>
              <a:defRPr/>
            </a:pPr>
            <a:r>
              <a:rPr lang="en-US" sz="1200" b="0" i="0" u="none" strike="noStrike" dirty="0">
                <a:solidFill>
                  <a:schemeClr val="tx1"/>
                </a:solidFill>
                <a:latin typeface="+mn-lt"/>
                <a:ea typeface="+mn-ea"/>
                <a:cs typeface="+mn-cs"/>
              </a:rPr>
              <a:t>Due to their limited vegetation cover and soft lithology, badlands</a:t>
            </a:r>
            <a:endParaRPr dirty="0"/>
          </a:p>
          <a:p>
            <a:pPr>
              <a:defRPr/>
            </a:pPr>
            <a:r>
              <a:rPr lang="fr-FR" sz="1200" b="0" i="0" u="none" strike="noStrike" dirty="0">
                <a:solidFill>
                  <a:schemeClr val="tx1"/>
                </a:solidFill>
                <a:latin typeface="+mn-lt"/>
                <a:ea typeface="+mn-ea"/>
                <a:cs typeface="+mn-cs"/>
              </a:rPr>
              <a:t>are sensitive areas</a:t>
            </a:r>
            <a:endParaRPr dirty="0"/>
          </a:p>
          <a:p>
            <a:pPr>
              <a:defRPr/>
            </a:pPr>
            <a:endParaRPr lang="fr-FR" dirty="0"/>
          </a:p>
          <a:p>
            <a:pPr marL="0" marR="0" lvl="0" indent="0" algn="l" defTabSz="914400">
              <a:lnSpc>
                <a:spcPct val="100000"/>
              </a:lnSpc>
              <a:spcBef>
                <a:spcPts val="0"/>
              </a:spcBef>
              <a:spcAft>
                <a:spcPts val="0"/>
              </a:spcAft>
              <a:buClrTx/>
              <a:buSzTx/>
              <a:buFontTx/>
              <a:buNone/>
              <a:defRPr/>
            </a:pPr>
            <a:r>
              <a:rPr lang="en-GB" dirty="0"/>
              <a:t>Vegetation cover &lt; 40%</a:t>
            </a:r>
            <a:endParaRPr dirty="0"/>
          </a:p>
          <a:p>
            <a:pPr>
              <a:defRPr/>
            </a:pPr>
            <a:endParaRPr lang="fr-FR" dirty="0"/>
          </a:p>
          <a:p>
            <a:pPr>
              <a:defRPr/>
            </a:pPr>
            <a:endParaRPr lang="fr-FR" dirty="0"/>
          </a:p>
          <a:p>
            <a:pPr>
              <a:defRPr/>
            </a:pPr>
            <a:r>
              <a:rPr lang="fr-FR" dirty="0"/>
              <a:t>Zone dans le département des Alpes de haute </a:t>
            </a:r>
            <a:r>
              <a:rPr lang="fr-FR" dirty="0" err="1"/>
              <a:t>provence</a:t>
            </a:r>
            <a:r>
              <a:rPr lang="fr-FR" dirty="0"/>
              <a:t>, vallée de la Durance. Au cœur de la région des Terres Noirs -&gt; observatoire de Draix-</a:t>
            </a:r>
            <a:r>
              <a:rPr lang="fr-FR" dirty="0" err="1"/>
              <a:t>Béone</a:t>
            </a:r>
            <a:r>
              <a:rPr lang="fr-FR" dirty="0"/>
              <a:t>, partie du réseau des observatoire d’OZCAR.</a:t>
            </a:r>
            <a:endParaRPr dirty="0"/>
          </a:p>
          <a:p>
            <a:pPr>
              <a:defRPr/>
            </a:pPr>
            <a:r>
              <a:rPr lang="fr-FR" dirty="0"/>
              <a:t>Ces bassins marneux, </a:t>
            </a:r>
            <a:r>
              <a:rPr lang="fr-FR" dirty="0" err="1"/>
              <a:t>appellé</a:t>
            </a:r>
            <a:r>
              <a:rPr lang="fr-FR" dirty="0"/>
              <a:t> aussi Badlands, sont une zone de forte érosion -&gt; </a:t>
            </a:r>
            <a:r>
              <a:rPr lang="fr-FR" dirty="0" err="1"/>
              <a:t>cf</a:t>
            </a:r>
            <a:r>
              <a:rPr lang="fr-FR" dirty="0"/>
              <a:t> photo (comme en témoigne les reliefs très </a:t>
            </a:r>
            <a:r>
              <a:rPr lang="fr-FR" dirty="0" err="1"/>
              <a:t>sculpés</a:t>
            </a:r>
            <a:r>
              <a:rPr lang="fr-FR" dirty="0"/>
              <a:t> avec forte pente et , dénudés de végétation avec des réponses hydrologique très rapide.  Observatoire cumul des données depuis 35ans.</a:t>
            </a:r>
            <a:endParaRPr dirty="0"/>
          </a:p>
          <a:p>
            <a:pPr>
              <a:defRPr/>
            </a:pPr>
            <a:r>
              <a:rPr lang="fr-FR" dirty="0"/>
              <a:t>Les marnes de Draix font partie d’une épaisse série marneuse du jurassique, à Draix plutôt homogène, oxfordien.</a:t>
            </a:r>
            <a:endParaRPr dirty="0"/>
          </a:p>
          <a:p>
            <a:pPr>
              <a:defRPr/>
            </a:pPr>
            <a:r>
              <a:rPr lang="fr-FR" dirty="0"/>
              <a:t> </a:t>
            </a:r>
          </a:p>
          <a:p>
            <a:pPr>
              <a:defRPr/>
            </a:pPr>
            <a:endParaRPr lang="fr-FR" dirty="0"/>
          </a:p>
          <a:p>
            <a:pPr>
              <a:defRPr/>
            </a:pPr>
            <a:r>
              <a:rPr lang="fr-FR" dirty="0"/>
              <a:t>Projet basé sur l’évolution des bassins versant de Draix: marnes sont sujet à une forte érosion avec une réponse hydro très rapide.</a:t>
            </a:r>
            <a:endParaRPr dirty="0"/>
          </a:p>
          <a:p>
            <a:pPr>
              <a:defRPr/>
            </a:pPr>
            <a:endParaRPr lang="fr-FR" dirty="0"/>
          </a:p>
          <a:p>
            <a:pPr marL="0" marR="0" lvl="0" indent="0" algn="l" defTabSz="914400">
              <a:lnSpc>
                <a:spcPct val="100000"/>
              </a:lnSpc>
              <a:spcBef>
                <a:spcPts val="0"/>
              </a:spcBef>
              <a:spcAft>
                <a:spcPts val="0"/>
              </a:spcAft>
              <a:buClrTx/>
              <a:buSzTx/>
              <a:buFontTx/>
              <a:buNone/>
              <a:defRPr/>
            </a:pPr>
            <a:r>
              <a:rPr lang="fr-FR" dirty="0"/>
              <a:t>Caractériser la variabilité saisonnière du régolithe via un suivi régulier sur le terrain pour comprendre les processus et la dynamique d’altération de ces versants.</a:t>
            </a:r>
            <a:endParaRPr dirty="0"/>
          </a:p>
          <a:p>
            <a:pPr marL="0" marR="0" lvl="0" indent="0" algn="l" defTabSz="914400">
              <a:lnSpc>
                <a:spcPct val="100000"/>
              </a:lnSpc>
              <a:spcBef>
                <a:spcPts val="0"/>
              </a:spcBef>
              <a:spcAft>
                <a:spcPts val="0"/>
              </a:spcAft>
              <a:buClrTx/>
              <a:buSzTx/>
              <a:buFontTx/>
              <a:buNone/>
              <a:defRPr/>
            </a:pPr>
            <a:endParaRPr lang="fr-FR" dirty="0"/>
          </a:p>
          <a:p>
            <a:pPr marL="0" marR="0" lvl="0" indent="0" algn="l" defTabSz="914400">
              <a:lnSpc>
                <a:spcPct val="100000"/>
              </a:lnSpc>
              <a:spcBef>
                <a:spcPts val="0"/>
              </a:spcBef>
              <a:spcAft>
                <a:spcPts val="0"/>
              </a:spcAft>
              <a:buClrTx/>
              <a:buSzTx/>
              <a:buFontTx/>
              <a:buNone/>
              <a:defRPr/>
            </a:pPr>
            <a:r>
              <a:rPr lang="fr-FR" dirty="0"/>
              <a:t>Laval 86 ha,</a:t>
            </a:r>
            <a:endParaRPr dirty="0"/>
          </a:p>
          <a:p>
            <a:pPr marL="0" marR="0" lvl="0" indent="0" algn="l" defTabSz="914400">
              <a:lnSpc>
                <a:spcPct val="100000"/>
              </a:lnSpc>
              <a:spcBef>
                <a:spcPts val="0"/>
              </a:spcBef>
              <a:spcAft>
                <a:spcPts val="0"/>
              </a:spcAft>
              <a:buClrTx/>
              <a:buSzTx/>
              <a:buFontTx/>
              <a:buNone/>
              <a:defRPr/>
            </a:pPr>
            <a:r>
              <a:rPr lang="fr-FR" dirty="0"/>
              <a:t>Roubine 0,1 ha</a:t>
            </a:r>
            <a:endParaRPr dirty="0"/>
          </a:p>
          <a:p>
            <a:pPr marL="0" marR="0" lvl="0" indent="0" algn="l" defTabSz="914400">
              <a:lnSpc>
                <a:spcPct val="100000"/>
              </a:lnSpc>
              <a:spcBef>
                <a:spcPts val="0"/>
              </a:spcBef>
              <a:spcAft>
                <a:spcPts val="0"/>
              </a:spcAft>
              <a:buClrTx/>
              <a:buSzTx/>
              <a:buFontTx/>
              <a:buNone/>
              <a:defRPr/>
            </a:pPr>
            <a:r>
              <a:rPr lang="fr-FR" dirty="0" err="1"/>
              <a:t>Mouliin</a:t>
            </a:r>
            <a:r>
              <a:rPr lang="fr-FR" dirty="0"/>
              <a:t> 8ha</a:t>
            </a:r>
          </a:p>
          <a:p>
            <a:pPr>
              <a:defRPr/>
            </a:pPr>
            <a:endParaRPr lang="fr-FR" dirty="0"/>
          </a:p>
        </p:txBody>
      </p:sp>
      <p:sp>
        <p:nvSpPr>
          <p:cNvPr id="4" name="Espace réservé du numéro de diapositive 3"/>
          <p:cNvSpPr>
            <a:spLocks noGrp="1"/>
          </p:cNvSpPr>
          <p:nvPr>
            <p:ph type="sldNum" sz="quarter" idx="10"/>
          </p:nvPr>
        </p:nvSpPr>
        <p:spPr bwMode="auto"/>
        <p:txBody>
          <a:bodyPr/>
          <a:lstStyle/>
          <a:p>
            <a:pPr>
              <a:defRPr/>
            </a:pPr>
            <a:fld id="{A9460972-1D6B-44DD-9CBB-179CBE7145E8}" type="slidenum">
              <a:rPr lang="fr-FR"/>
              <a:t>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fr-FR"/>
              <a:t>Def badlands: Deeply dissacaded landscape, Soft-rock lithology, Poor vegetation cover, High drainage density</a:t>
            </a:r>
          </a:p>
          <a:p>
            <a:pPr marL="0" marR="0" lvl="0" indent="0" algn="l" defTabSz="914400">
              <a:lnSpc>
                <a:spcPct val="100000"/>
              </a:lnSpc>
              <a:spcBef>
                <a:spcPts val="0"/>
              </a:spcBef>
              <a:spcAft>
                <a:spcPts val="0"/>
              </a:spcAft>
              <a:buClrTx/>
              <a:buSzTx/>
              <a:buFontTx/>
              <a:buNone/>
              <a:defRPr/>
            </a:pPr>
            <a:endParaRPr lang="fr-FR"/>
          </a:p>
          <a:p>
            <a:pPr marL="0" marR="0" lvl="0" indent="0" algn="l" defTabSz="914400">
              <a:lnSpc>
                <a:spcPct val="100000"/>
              </a:lnSpc>
              <a:spcBef>
                <a:spcPts val="0"/>
              </a:spcBef>
              <a:spcAft>
                <a:spcPts val="0"/>
              </a:spcAft>
              <a:buClrTx/>
              <a:buSzTx/>
              <a:buFontTx/>
              <a:buNone/>
              <a:defRPr/>
            </a:pPr>
            <a:endParaRPr lang="fr-FR"/>
          </a:p>
          <a:p>
            <a:pPr marL="0" marR="0" lvl="0" indent="0" algn="l" defTabSz="914400">
              <a:lnSpc>
                <a:spcPct val="100000"/>
              </a:lnSpc>
              <a:spcBef>
                <a:spcPts val="0"/>
              </a:spcBef>
              <a:spcAft>
                <a:spcPts val="0"/>
              </a:spcAft>
              <a:buClrTx/>
              <a:buSzTx/>
              <a:buFontTx/>
              <a:buNone/>
              <a:defRPr/>
            </a:pPr>
            <a:endParaRPr lang="fr-FR"/>
          </a:p>
        </p:txBody>
      </p:sp>
      <p:sp>
        <p:nvSpPr>
          <p:cNvPr id="4" name="Espace réservé du numéro de diapositive 3"/>
          <p:cNvSpPr>
            <a:spLocks noGrp="1"/>
          </p:cNvSpPr>
          <p:nvPr>
            <p:ph type="sldNum" sz="quarter" idx="10"/>
          </p:nvPr>
        </p:nvSpPr>
        <p:spPr bwMode="auto"/>
        <p:txBody>
          <a:bodyPr/>
          <a:lstStyle/>
          <a:p>
            <a:pPr>
              <a:defRPr/>
            </a:pPr>
            <a:fld id="{A9460972-1D6B-44DD-9CBB-179CBE7145E8}" type="slidenum">
              <a:rPr lang="fr-F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fr-FR" dirty="0" err="1" smtClean="0"/>
              <a:t>Focusing</a:t>
            </a:r>
            <a:r>
              <a:rPr lang="fr-FR" dirty="0" smtClean="0"/>
              <a:t> on intra-</a:t>
            </a:r>
            <a:r>
              <a:rPr lang="fr-FR" dirty="0" err="1" smtClean="0"/>
              <a:t>annual</a:t>
            </a:r>
            <a:r>
              <a:rPr lang="fr-FR" dirty="0" smtClean="0"/>
              <a:t> </a:t>
            </a:r>
            <a:r>
              <a:rPr lang="fr-FR" dirty="0" err="1" smtClean="0"/>
              <a:t>variability</a:t>
            </a:r>
            <a:r>
              <a:rPr lang="fr-FR" dirty="0" smtClean="0"/>
              <a:t>, </a:t>
            </a:r>
            <a:r>
              <a:rPr lang="fr-FR" dirty="0" err="1" smtClean="0"/>
              <a:t>we</a:t>
            </a:r>
            <a:r>
              <a:rPr lang="fr-FR" dirty="0" smtClean="0"/>
              <a:t> </a:t>
            </a:r>
            <a:r>
              <a:rPr lang="fr-FR" dirty="0" err="1" smtClean="0"/>
              <a:t>previously</a:t>
            </a:r>
            <a:r>
              <a:rPr lang="fr-FR" dirty="0" smtClean="0"/>
              <a:t> show</a:t>
            </a:r>
            <a:r>
              <a:rPr lang="fr-FR" baseline="0" dirty="0" smtClean="0"/>
              <a:t> </a:t>
            </a:r>
            <a:r>
              <a:rPr lang="fr-FR" baseline="0" dirty="0" err="1" smtClean="0"/>
              <a:t>that</a:t>
            </a:r>
            <a:r>
              <a:rPr lang="fr-FR" baseline="0" dirty="0" smtClean="0"/>
              <a:t> </a:t>
            </a:r>
            <a:r>
              <a:rPr lang="fr-FR" baseline="0" dirty="0" err="1" smtClean="0"/>
              <a:t>there</a:t>
            </a:r>
            <a:r>
              <a:rPr lang="fr-FR" baseline="0" dirty="0" smtClean="0"/>
              <a:t> </a:t>
            </a:r>
            <a:r>
              <a:rPr lang="fr-FR" baseline="0" dirty="0" err="1" smtClean="0"/>
              <a:t>is</a:t>
            </a:r>
            <a:r>
              <a:rPr lang="fr-FR" baseline="0" dirty="0" smtClean="0"/>
              <a:t> an </a:t>
            </a:r>
            <a:r>
              <a:rPr lang="fr-FR" baseline="0" dirty="0" err="1" smtClean="0"/>
              <a:t>hysteresis</a:t>
            </a:r>
            <a:r>
              <a:rPr lang="fr-FR" baseline="0" dirty="0" smtClean="0"/>
              <a:t> cycle of </a:t>
            </a:r>
            <a:r>
              <a:rPr lang="fr-FR" baseline="0" dirty="0" err="1" smtClean="0"/>
              <a:t>sed</a:t>
            </a:r>
            <a:r>
              <a:rPr lang="fr-FR" baseline="0" dirty="0" smtClean="0"/>
              <a:t> export </a:t>
            </a:r>
            <a:r>
              <a:rPr lang="fr-FR" baseline="0" dirty="0" err="1" smtClean="0"/>
              <a:t>during</a:t>
            </a:r>
            <a:r>
              <a:rPr lang="fr-FR" baseline="0" dirty="0" smtClean="0"/>
              <a:t> the </a:t>
            </a:r>
            <a:r>
              <a:rPr lang="fr-FR" baseline="0" dirty="0" err="1" smtClean="0"/>
              <a:t>year</a:t>
            </a:r>
            <a:r>
              <a:rPr lang="fr-FR" baseline="0" dirty="0" smtClean="0"/>
              <a:t> </a:t>
            </a:r>
            <a:endParaRPr lang="fr-FR" dirty="0" smtClean="0"/>
          </a:p>
          <a:p>
            <a:pPr>
              <a:defRPr/>
            </a:pPr>
            <a:r>
              <a:rPr lang="fr-FR" baseline="0" dirty="0" smtClean="0"/>
              <a:t>a part of the </a:t>
            </a:r>
            <a:r>
              <a:rPr lang="fr-FR" baseline="0" dirty="0" err="1" smtClean="0"/>
              <a:t>annual</a:t>
            </a:r>
            <a:r>
              <a:rPr lang="fr-FR" baseline="0" dirty="0" smtClean="0"/>
              <a:t> </a:t>
            </a:r>
            <a:r>
              <a:rPr lang="fr-FR" baseline="0" dirty="0" err="1" smtClean="0"/>
              <a:t>sediment</a:t>
            </a:r>
            <a:r>
              <a:rPr lang="fr-FR" baseline="0" dirty="0" smtClean="0"/>
              <a:t> export </a:t>
            </a:r>
            <a:r>
              <a:rPr lang="fr-FR" baseline="0" dirty="0" err="1" smtClean="0"/>
              <a:t>can</a:t>
            </a:r>
            <a:r>
              <a:rPr lang="fr-FR" baseline="0" dirty="0" smtClean="0"/>
              <a:t> </a:t>
            </a:r>
            <a:r>
              <a:rPr lang="fr-FR" baseline="0" dirty="0" err="1" smtClean="0"/>
              <a:t>be</a:t>
            </a:r>
            <a:r>
              <a:rPr lang="fr-FR" baseline="0" dirty="0" smtClean="0"/>
              <a:t> </a:t>
            </a:r>
            <a:r>
              <a:rPr lang="fr-FR" baseline="0" dirty="0" err="1" smtClean="0"/>
              <a:t>explain</a:t>
            </a:r>
            <a:r>
              <a:rPr lang="fr-FR" baseline="0" dirty="0" smtClean="0"/>
              <a:t> by </a:t>
            </a:r>
            <a:r>
              <a:rPr lang="fr-FR" baseline="0" dirty="0" err="1" smtClean="0"/>
              <a:t>frost</a:t>
            </a:r>
            <a:r>
              <a:rPr lang="fr-FR" baseline="0" dirty="0" smtClean="0"/>
              <a:t> </a:t>
            </a:r>
            <a:r>
              <a:rPr lang="fr-FR" baseline="0" dirty="0" err="1" smtClean="0"/>
              <a:t>weathering</a:t>
            </a:r>
            <a:r>
              <a:rPr lang="fr-FR" baseline="0" dirty="0" smtClean="0"/>
              <a:t> </a:t>
            </a:r>
            <a:r>
              <a:rPr lang="fr-FR" baseline="0" dirty="0" err="1" smtClean="0"/>
              <a:t>intensity</a:t>
            </a:r>
            <a:endParaRPr lang="fr-FR" dirty="0"/>
          </a:p>
        </p:txBody>
      </p:sp>
      <p:sp>
        <p:nvSpPr>
          <p:cNvPr id="4" name="Espace réservé du numéro de diapositive 3"/>
          <p:cNvSpPr>
            <a:spLocks noGrp="1"/>
          </p:cNvSpPr>
          <p:nvPr>
            <p:ph type="sldNum" sz="quarter" idx="10"/>
          </p:nvPr>
        </p:nvSpPr>
        <p:spPr bwMode="auto"/>
        <p:txBody>
          <a:bodyPr/>
          <a:lstStyle/>
          <a:p>
            <a:pPr>
              <a:defRPr/>
            </a:pPr>
            <a:fld id="{A9460972-1D6B-44DD-9CBB-179CBE7145E8}" type="slidenum">
              <a:rPr lang="fr-F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A l’orale: reformuler</a:t>
            </a:r>
            <a:r>
              <a:rPr lang="fr-FR" baseline="0" dirty="0" smtClean="0"/>
              <a:t> la question 2 : </a:t>
            </a:r>
            <a:r>
              <a:rPr lang="fr-FR" dirty="0" err="1" smtClean="0"/>
              <a:t>What</a:t>
            </a:r>
            <a:r>
              <a:rPr lang="fr-FR" dirty="0" smtClean="0"/>
              <a:t> </a:t>
            </a:r>
            <a:r>
              <a:rPr lang="fr-FR" dirty="0" err="1" smtClean="0"/>
              <a:t>is</a:t>
            </a:r>
            <a:r>
              <a:rPr lang="fr-FR" dirty="0" smtClean="0"/>
              <a:t> the </a:t>
            </a:r>
            <a:r>
              <a:rPr lang="fr-FR" dirty="0" err="1" smtClean="0"/>
              <a:t>relationship</a:t>
            </a:r>
            <a:r>
              <a:rPr lang="fr-FR" dirty="0" smtClean="0"/>
              <a:t> </a:t>
            </a:r>
            <a:r>
              <a:rPr lang="fr-FR" dirty="0" err="1" smtClean="0"/>
              <a:t>between</a:t>
            </a:r>
            <a:r>
              <a:rPr lang="fr-FR" dirty="0" smtClean="0"/>
              <a:t> </a:t>
            </a:r>
            <a:r>
              <a:rPr lang="fr-FR" dirty="0" err="1" smtClean="0"/>
              <a:t>morphology</a:t>
            </a:r>
            <a:r>
              <a:rPr lang="fr-FR" dirty="0" smtClean="0"/>
              <a:t> and distribution of the </a:t>
            </a:r>
            <a:r>
              <a:rPr lang="fr-FR" dirty="0" err="1" smtClean="0"/>
              <a:t>weathering</a:t>
            </a:r>
            <a:r>
              <a:rPr lang="fr-FR" dirty="0" smtClean="0"/>
              <a:t> </a:t>
            </a:r>
            <a:r>
              <a:rPr lang="fr-FR" dirty="0" err="1" smtClean="0"/>
              <a:t>processes</a:t>
            </a:r>
            <a:endParaRPr lang="fr-FR" dirty="0" smtClean="0"/>
          </a:p>
          <a:p>
            <a:pPr marL="0" marR="0" lvl="0" indent="0" algn="l" defTabSz="914400">
              <a:lnSpc>
                <a:spcPct val="100000"/>
              </a:lnSpc>
              <a:spcBef>
                <a:spcPts val="0"/>
              </a:spcBef>
              <a:spcAft>
                <a:spcPts val="0"/>
              </a:spcAft>
              <a:buClrTx/>
              <a:buSzTx/>
              <a:buFontTx/>
              <a:buNone/>
              <a:defRPr/>
            </a:pPr>
            <a:r>
              <a:rPr lang="fr-FR" dirty="0" smtClean="0"/>
              <a:t>Dire </a:t>
            </a:r>
            <a:r>
              <a:rPr lang="fr-FR" dirty="0"/>
              <a:t>à l’orale -&gt; on se concentre que sur les question 1 et 2</a:t>
            </a:r>
          </a:p>
        </p:txBody>
      </p:sp>
      <p:sp>
        <p:nvSpPr>
          <p:cNvPr id="4" name="Espace réservé du numéro de diapositive 3"/>
          <p:cNvSpPr>
            <a:spLocks noGrp="1"/>
          </p:cNvSpPr>
          <p:nvPr>
            <p:ph type="sldNum" sz="quarter" idx="10"/>
          </p:nvPr>
        </p:nvSpPr>
        <p:spPr bwMode="auto"/>
        <p:txBody>
          <a:bodyPr/>
          <a:lstStyle/>
          <a:p>
            <a:pPr>
              <a:defRPr/>
            </a:pPr>
            <a:fld id="{A9460972-1D6B-44DD-9CBB-179CBE7145E8}" type="slidenum">
              <a:rPr lang="fr-FR"/>
              <a:t>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To explore the regolith </a:t>
            </a:r>
            <a:r>
              <a:rPr lang="fr-FR" dirty="0" err="1" smtClean="0"/>
              <a:t>characteristics</a:t>
            </a:r>
            <a:r>
              <a:rPr lang="fr-FR" dirty="0" smtClean="0"/>
              <a:t>, </a:t>
            </a:r>
            <a:r>
              <a:rPr lang="fr-FR" dirty="0" err="1" smtClean="0"/>
              <a:t>we</a:t>
            </a:r>
            <a:r>
              <a:rPr lang="fr-FR" dirty="0" smtClean="0"/>
              <a:t> </a:t>
            </a:r>
            <a:r>
              <a:rPr lang="fr-FR" dirty="0" err="1" smtClean="0"/>
              <a:t>did</a:t>
            </a:r>
            <a:r>
              <a:rPr lang="fr-FR" dirty="0" smtClean="0"/>
              <a:t> 10</a:t>
            </a:r>
            <a:r>
              <a:rPr lang="fr-FR" baseline="0" dirty="0" smtClean="0"/>
              <a:t> </a:t>
            </a:r>
            <a:r>
              <a:rPr lang="fr-FR" baseline="0" dirty="0" err="1" smtClean="0"/>
              <a:t>campaign</a:t>
            </a:r>
            <a:r>
              <a:rPr lang="fr-FR" baseline="0" dirty="0" smtClean="0"/>
              <a:t> over 2, 5yr </a:t>
            </a:r>
            <a:r>
              <a:rPr lang="fr-FR" dirty="0" smtClean="0"/>
              <a:t>to</a:t>
            </a:r>
            <a:r>
              <a:rPr lang="fr-FR" baseline="0" dirty="0" smtClean="0"/>
              <a:t> </a:t>
            </a:r>
            <a:r>
              <a:rPr lang="fr-FR" baseline="0" dirty="0" err="1" smtClean="0"/>
              <a:t>take</a:t>
            </a:r>
            <a:r>
              <a:rPr lang="fr-FR" dirty="0" smtClean="0"/>
              <a:t> </a:t>
            </a:r>
            <a:r>
              <a:rPr lang="fr-FR" dirty="0" err="1" smtClean="0"/>
              <a:t>field</a:t>
            </a:r>
            <a:r>
              <a:rPr lang="fr-FR" dirty="0" smtClean="0"/>
              <a:t> </a:t>
            </a:r>
            <a:r>
              <a:rPr lang="fr-FR" dirty="0" err="1" smtClean="0"/>
              <a:t>measurements</a:t>
            </a: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fld id="{FE73A42F-90A4-4F4B-B064-EDA7F99C2BE1}" type="slidenum">
              <a:rPr lang="fr-FR" smtClean="0"/>
              <a:t>6</a:t>
            </a:fld>
            <a:endParaRPr lang="fr-FR"/>
          </a:p>
        </p:txBody>
      </p:sp>
    </p:spTree>
    <p:extLst>
      <p:ext uri="{BB962C8B-B14F-4D97-AF65-F5344CB8AC3E}">
        <p14:creationId xmlns:p14="http://schemas.microsoft.com/office/powerpoint/2010/main" val="3765780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You </a:t>
            </a:r>
            <a:r>
              <a:rPr lang="fr-FR" dirty="0" err="1" smtClean="0"/>
              <a:t>can</a:t>
            </a:r>
            <a:r>
              <a:rPr lang="fr-FR" dirty="0" smtClean="0"/>
              <a:t> </a:t>
            </a:r>
            <a:r>
              <a:rPr lang="fr-FR" dirty="0" err="1" smtClean="0"/>
              <a:t>see</a:t>
            </a:r>
            <a:r>
              <a:rPr lang="fr-FR" dirty="0" smtClean="0"/>
              <a:t> on the </a:t>
            </a:r>
            <a:r>
              <a:rPr lang="fr-FR" dirty="0" err="1" smtClean="0"/>
              <a:t>picture</a:t>
            </a:r>
            <a:r>
              <a:rPr lang="fr-FR" dirty="0" smtClean="0"/>
              <a:t> </a:t>
            </a:r>
            <a:r>
              <a:rPr lang="fr-FR" dirty="0" err="1" smtClean="0"/>
              <a:t>that</a:t>
            </a:r>
            <a:r>
              <a:rPr lang="fr-FR" dirty="0" smtClean="0"/>
              <a:t> the regolith </a:t>
            </a:r>
            <a:r>
              <a:rPr lang="fr-FR" dirty="0" err="1" smtClean="0"/>
              <a:t>is</a:t>
            </a:r>
            <a:r>
              <a:rPr lang="fr-FR" dirty="0" smtClean="0"/>
              <a:t> </a:t>
            </a:r>
            <a:r>
              <a:rPr lang="fr-FR" dirty="0" err="1" smtClean="0"/>
              <a:t>really</a:t>
            </a:r>
            <a:r>
              <a:rPr lang="fr-FR" dirty="0" smtClean="0"/>
              <a:t> </a:t>
            </a:r>
            <a:r>
              <a:rPr lang="fr-FR" dirty="0" err="1" smtClean="0"/>
              <a:t>fragmented</a:t>
            </a:r>
            <a:r>
              <a:rPr lang="fr-FR" dirty="0" smtClean="0"/>
              <a:t> at</a:t>
            </a:r>
            <a:r>
              <a:rPr lang="fr-FR" baseline="0" dirty="0" smtClean="0"/>
              <a:t> the surface and more </a:t>
            </a:r>
            <a:r>
              <a:rPr lang="fr-FR" baseline="0" dirty="0" err="1" smtClean="0"/>
              <a:t>coarser</a:t>
            </a:r>
            <a:r>
              <a:rPr lang="fr-FR" baseline="0" dirty="0" smtClean="0"/>
              <a:t> </a:t>
            </a:r>
            <a:r>
              <a:rPr lang="fr-FR" baseline="0" dirty="0" err="1" smtClean="0"/>
              <a:t>underneath</a:t>
            </a:r>
            <a:endParaRPr lang="fr-FR" dirty="0"/>
          </a:p>
        </p:txBody>
      </p:sp>
      <p:sp>
        <p:nvSpPr>
          <p:cNvPr id="4" name="Espace réservé du numéro de diapositive 3"/>
          <p:cNvSpPr>
            <a:spLocks noGrp="1"/>
          </p:cNvSpPr>
          <p:nvPr>
            <p:ph type="sldNum" sz="quarter" idx="10"/>
          </p:nvPr>
        </p:nvSpPr>
        <p:spPr/>
        <p:txBody>
          <a:bodyPr/>
          <a:lstStyle/>
          <a:p>
            <a:pPr>
              <a:defRPr/>
            </a:pPr>
            <a:fld id="{FE73A42F-90A4-4F4B-B064-EDA7F99C2BE1}" type="slidenum">
              <a:rPr lang="fr-FR" smtClean="0"/>
              <a:t>7</a:t>
            </a:fld>
            <a:endParaRPr lang="fr-FR"/>
          </a:p>
        </p:txBody>
      </p:sp>
    </p:spTree>
    <p:extLst>
      <p:ext uri="{BB962C8B-B14F-4D97-AF65-F5344CB8AC3E}">
        <p14:creationId xmlns:p14="http://schemas.microsoft.com/office/powerpoint/2010/main" val="567111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fr-FR" dirty="0"/>
              <a:t>Jusqu’ou aller dans l’interprétation de la figure?</a:t>
            </a:r>
            <a:endParaRPr dirty="0"/>
          </a:p>
          <a:p>
            <a:pPr>
              <a:defRPr/>
            </a:pPr>
            <a:endParaRPr lang="fr-FR" dirty="0"/>
          </a:p>
          <a:p>
            <a:pPr marL="171450" indent="-171450">
              <a:buFontTx/>
              <a:buChar char="-"/>
              <a:defRPr/>
            </a:pPr>
            <a:r>
              <a:rPr lang="fr-FR" dirty="0" err="1" smtClean="0"/>
              <a:t>Decrease</a:t>
            </a:r>
            <a:r>
              <a:rPr lang="fr-FR" dirty="0" smtClean="0"/>
              <a:t> of </a:t>
            </a:r>
            <a:r>
              <a:rPr lang="fr-FR" dirty="0"/>
              <a:t>D50 </a:t>
            </a:r>
            <a:r>
              <a:rPr lang="fr-FR" dirty="0" err="1" smtClean="0"/>
              <a:t>toward</a:t>
            </a:r>
            <a:r>
              <a:rPr lang="fr-FR" dirty="0" smtClean="0"/>
              <a:t> the surface, </a:t>
            </a:r>
            <a:r>
              <a:rPr lang="fr-FR" dirty="0" err="1" smtClean="0"/>
              <a:t>so</a:t>
            </a:r>
            <a:r>
              <a:rPr lang="fr-FR" dirty="0" smtClean="0"/>
              <a:t> the D50 </a:t>
            </a:r>
            <a:r>
              <a:rPr lang="fr-FR" dirty="0" err="1" smtClean="0"/>
              <a:t>illustrate</a:t>
            </a:r>
            <a:r>
              <a:rPr lang="fr-FR" dirty="0" smtClean="0"/>
              <a:t> a </a:t>
            </a:r>
            <a:r>
              <a:rPr lang="fr-FR" dirty="0" err="1" smtClean="0"/>
              <a:t>weathering</a:t>
            </a:r>
            <a:r>
              <a:rPr lang="fr-FR" dirty="0" smtClean="0"/>
              <a:t> state-&gt; </a:t>
            </a:r>
            <a:r>
              <a:rPr lang="fr-FR" dirty="0" err="1"/>
              <a:t>weathering</a:t>
            </a:r>
            <a:r>
              <a:rPr lang="fr-FR" dirty="0"/>
              <a:t> front </a:t>
            </a:r>
            <a:r>
              <a:rPr lang="fr-FR" dirty="0" err="1"/>
              <a:t>arounf</a:t>
            </a:r>
            <a:r>
              <a:rPr lang="fr-FR" dirty="0"/>
              <a:t> 7cm and/or 12cm</a:t>
            </a:r>
            <a:endParaRPr dirty="0"/>
          </a:p>
          <a:p>
            <a:pPr marL="171450" indent="-171450">
              <a:buFontTx/>
              <a:buChar char="-"/>
              <a:defRPr/>
            </a:pPr>
            <a:endParaRPr lang="fr-FR" dirty="0"/>
          </a:p>
        </p:txBody>
      </p:sp>
      <p:sp>
        <p:nvSpPr>
          <p:cNvPr id="4" name="Espace réservé du numéro de diapositive 3"/>
          <p:cNvSpPr>
            <a:spLocks noGrp="1"/>
          </p:cNvSpPr>
          <p:nvPr>
            <p:ph type="sldNum" sz="quarter" idx="10"/>
          </p:nvPr>
        </p:nvSpPr>
        <p:spPr bwMode="auto"/>
        <p:txBody>
          <a:bodyPr/>
          <a:lstStyle/>
          <a:p>
            <a:pPr>
              <a:defRPr/>
            </a:pPr>
            <a:fld id="{EA267A7F-02C6-4261-9991-429F7DFDFD13}" type="slidenum">
              <a:rPr lang="fr-F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fr-FR" dirty="0"/>
              <a:t>La PCA dit qu'il y a beaucoup de variabilité liée à la </a:t>
            </a:r>
            <a:r>
              <a:rPr lang="fr-FR" dirty="0" err="1"/>
              <a:t>resistance</a:t>
            </a:r>
            <a:r>
              <a:rPr lang="fr-FR" dirty="0"/>
              <a:t> dans ton échantillon, mais ne dit pas que cette variabilité est liée à l'altération. Par contre, toi tu peux dire que tu voies que la </a:t>
            </a:r>
            <a:r>
              <a:rPr lang="fr-FR" dirty="0" err="1"/>
              <a:t>resistance</a:t>
            </a:r>
            <a:r>
              <a:rPr lang="fr-FR" dirty="0"/>
              <a:t> est assez </a:t>
            </a:r>
            <a:r>
              <a:rPr lang="fr-FR" dirty="0" err="1"/>
              <a:t>correlée</a:t>
            </a:r>
            <a:r>
              <a:rPr lang="fr-FR" dirty="0"/>
              <a:t> au D50 d'une part, et un peu </a:t>
            </a:r>
            <a:r>
              <a:rPr lang="fr-FR" dirty="0" err="1"/>
              <a:t>correlée</a:t>
            </a:r>
            <a:r>
              <a:rPr lang="fr-FR" dirty="0"/>
              <a:t> au water content d'autre part, ces deux facteurs étant </a:t>
            </a:r>
            <a:r>
              <a:rPr lang="fr-FR" dirty="0" err="1"/>
              <a:t>eux-même</a:t>
            </a:r>
            <a:r>
              <a:rPr lang="fr-FR" dirty="0"/>
              <a:t> plutôt orthogonaux. Et que tu peux relier le D50 à un état d'altération. Donc que la </a:t>
            </a:r>
            <a:r>
              <a:rPr lang="fr-FR" dirty="0" err="1"/>
              <a:t>resistance</a:t>
            </a:r>
            <a:r>
              <a:rPr lang="fr-FR" dirty="0"/>
              <a:t> est expliquée en partie par l'état d'altération (qui varie de façon saisonnière), et en partie par l'état d'humidité (qui varie à plus haute fréquence, ~journalière). Et donc la variabilité dans ton échantillon est expliquée à la fois par une dynamique saisonnière d'altération, et par une variation haute-fréquence d'humidité</a:t>
            </a:r>
          </a:p>
        </p:txBody>
      </p:sp>
      <p:sp>
        <p:nvSpPr>
          <p:cNvPr id="4" name="Espace réservé du numéro de diapositive 3"/>
          <p:cNvSpPr>
            <a:spLocks noGrp="1"/>
          </p:cNvSpPr>
          <p:nvPr>
            <p:ph type="sldNum" sz="quarter" idx="10"/>
          </p:nvPr>
        </p:nvSpPr>
        <p:spPr bwMode="auto"/>
        <p:txBody>
          <a:bodyPr/>
          <a:lstStyle/>
          <a:p>
            <a:pPr>
              <a:defRPr/>
            </a:pPr>
            <a:fld id="{FE73A42F-90A4-4F4B-B064-EDA7F99C2BE1}" type="slidenum">
              <a:rPr lang="fr-FR"/>
              <a:t>11</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Diapositive de titre">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a:off x="1524000" y="1122363"/>
            <a:ext cx="9144000" cy="2387600"/>
          </a:xfrm>
        </p:spPr>
        <p:txBody>
          <a:bodyPr anchor="b"/>
          <a:lstStyle>
            <a:lvl1pPr algn="ctr">
              <a:defRPr sz="6000"/>
            </a:lvl1pPr>
          </a:lstStyle>
          <a:p>
            <a:pPr>
              <a:defRPr/>
            </a:pPr>
            <a:r>
              <a:rPr lang="fr-FR"/>
              <a:t>Modifiez le style du titre</a:t>
            </a:r>
          </a:p>
        </p:txBody>
      </p:sp>
      <p:sp>
        <p:nvSpPr>
          <p:cNvPr id="3" name="Sous-titr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Modifier le style des sous-titres du masque</a:t>
            </a:r>
          </a:p>
        </p:txBody>
      </p:sp>
      <p:sp>
        <p:nvSpPr>
          <p:cNvPr id="4" name="Espace réservé de la date 3"/>
          <p:cNvSpPr>
            <a:spLocks noGrp="1"/>
          </p:cNvSpPr>
          <p:nvPr>
            <p:ph type="dt" sz="half" idx="10"/>
          </p:nvPr>
        </p:nvSpPr>
        <p:spPr bwMode="auto"/>
        <p:txBody>
          <a:bodyPr/>
          <a:lstStyle/>
          <a:p>
            <a:pPr>
              <a:defRPr/>
            </a:pPr>
            <a:fld id="{D140759C-9F35-41DB-9608-447CAF204591}" type="datetimeFigureOut">
              <a:rPr lang="fr-FR"/>
              <a:t>20/05/2022</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35EBFA2E-EBC0-410F-B63A-954D46C0BB49}" type="slidenum">
              <a:rPr lang="fr-F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re et texte vertical">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p>
        </p:txBody>
      </p:sp>
      <p:sp>
        <p:nvSpPr>
          <p:cNvPr id="3" name="Espace réservé du texte vertical 2"/>
          <p:cNvSpPr>
            <a:spLocks noGrp="1"/>
          </p:cNvSpPr>
          <p:nvPr>
            <p:ph type="body" orient="vert" idx="1"/>
          </p:nvPr>
        </p:nvSpPr>
        <p:spPr bwMode="auto"/>
        <p:txBody>
          <a:bodyPr vert="eaVert"/>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4" name="Espace réservé de la date 3"/>
          <p:cNvSpPr>
            <a:spLocks noGrp="1"/>
          </p:cNvSpPr>
          <p:nvPr>
            <p:ph type="dt" sz="half" idx="10"/>
          </p:nvPr>
        </p:nvSpPr>
        <p:spPr bwMode="auto"/>
        <p:txBody>
          <a:bodyPr/>
          <a:lstStyle/>
          <a:p>
            <a:pPr>
              <a:defRPr/>
            </a:pPr>
            <a:fld id="{D140759C-9F35-41DB-9608-447CAF204591}" type="datetimeFigureOut">
              <a:rPr lang="fr-FR"/>
              <a:t>20/05/2022</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35EBFA2E-EBC0-410F-B63A-954D46C0BB49}" type="slidenum">
              <a:rPr lang="fr-F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Titre vertical et texte">
    <p:spTree>
      <p:nvGrpSpPr>
        <p:cNvPr id="1" name=""/>
        <p:cNvGrpSpPr/>
        <p:nvPr/>
      </p:nvGrpSpPr>
      <p:grpSpPr bwMode="auto">
        <a:xfrm>
          <a:off x="0" y="0"/>
          <a:ext cx="0" cy="0"/>
          <a:chOff x="0" y="0"/>
          <a:chExt cx="0" cy="0"/>
        </a:xfrm>
      </p:grpSpPr>
      <p:sp>
        <p:nvSpPr>
          <p:cNvPr id="2" name="Titre vertical 1"/>
          <p:cNvSpPr>
            <a:spLocks noGrp="1"/>
          </p:cNvSpPr>
          <p:nvPr>
            <p:ph type="title" orient="vert"/>
          </p:nvPr>
        </p:nvSpPr>
        <p:spPr bwMode="auto">
          <a:xfrm>
            <a:off x="8724900" y="365125"/>
            <a:ext cx="2628900" cy="5811838"/>
          </a:xfrm>
        </p:spPr>
        <p:txBody>
          <a:bodyPr vert="eaVert"/>
          <a:lstStyle/>
          <a:p>
            <a:pPr>
              <a:defRPr/>
            </a:pPr>
            <a:r>
              <a:rPr lang="fr-FR"/>
              <a:t>Modifiez le style du titre</a:t>
            </a:r>
          </a:p>
        </p:txBody>
      </p:sp>
      <p:sp>
        <p:nvSpPr>
          <p:cNvPr id="3" name="Espace réservé du texte vertical 2"/>
          <p:cNvSpPr>
            <a:spLocks noGrp="1"/>
          </p:cNvSpPr>
          <p:nvPr>
            <p:ph type="body" orient="vert" idx="1"/>
          </p:nvPr>
        </p:nvSpPr>
        <p:spPr bwMode="auto">
          <a:xfrm>
            <a:off x="838200" y="365125"/>
            <a:ext cx="7734300" cy="5811838"/>
          </a:xfrm>
        </p:spPr>
        <p:txBody>
          <a:bodyPr vert="eaVert"/>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4" name="Espace réservé de la date 3"/>
          <p:cNvSpPr>
            <a:spLocks noGrp="1"/>
          </p:cNvSpPr>
          <p:nvPr>
            <p:ph type="dt" sz="half" idx="10"/>
          </p:nvPr>
        </p:nvSpPr>
        <p:spPr bwMode="auto"/>
        <p:txBody>
          <a:bodyPr/>
          <a:lstStyle/>
          <a:p>
            <a:pPr>
              <a:defRPr/>
            </a:pPr>
            <a:fld id="{D140759C-9F35-41DB-9608-447CAF204591}" type="datetimeFigureOut">
              <a:rPr lang="fr-FR"/>
              <a:t>20/05/2022</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35EBFA2E-EBC0-410F-B63A-954D46C0BB49}" type="slidenum">
              <a:rPr lang="fr-F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re et contenu">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p>
        </p:txBody>
      </p:sp>
      <p:sp>
        <p:nvSpPr>
          <p:cNvPr id="3" name="Espace réservé du contenu 2"/>
          <p:cNvSpPr>
            <a:spLocks noGrp="1"/>
          </p:cNvSpPr>
          <p:nvPr>
            <p:ph idx="1"/>
          </p:nvPr>
        </p:nvSpPr>
        <p:spPr bwMode="auto"/>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4" name="Espace réservé de la date 3"/>
          <p:cNvSpPr>
            <a:spLocks noGrp="1"/>
          </p:cNvSpPr>
          <p:nvPr>
            <p:ph type="dt" sz="half" idx="10"/>
          </p:nvPr>
        </p:nvSpPr>
        <p:spPr bwMode="auto"/>
        <p:txBody>
          <a:bodyPr/>
          <a:lstStyle/>
          <a:p>
            <a:pPr>
              <a:defRPr/>
            </a:pPr>
            <a:fld id="{D140759C-9F35-41DB-9608-447CAF204591}" type="datetimeFigureOut">
              <a:rPr lang="fr-FR"/>
              <a:t>20/05/2022</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35EBFA2E-EBC0-410F-B63A-954D46C0BB49}" type="slidenum">
              <a:rPr lang="fr-F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Titre de section">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1850" y="1709738"/>
            <a:ext cx="10515600" cy="2852737"/>
          </a:xfrm>
        </p:spPr>
        <p:txBody>
          <a:bodyPr anchor="b"/>
          <a:lstStyle>
            <a:lvl1pPr>
              <a:defRPr sz="6000"/>
            </a:lvl1pPr>
          </a:lstStyle>
          <a:p>
            <a:pPr>
              <a:defRPr/>
            </a:pPr>
            <a:r>
              <a:rPr lang="fr-FR"/>
              <a:t>Modifiez le style du titre</a:t>
            </a:r>
          </a:p>
        </p:txBody>
      </p:sp>
      <p:sp>
        <p:nvSpPr>
          <p:cNvPr id="3" name="Espace réservé du texte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Modifier les styles du texte du masque</a:t>
            </a:r>
            <a:endParaRPr/>
          </a:p>
        </p:txBody>
      </p:sp>
      <p:sp>
        <p:nvSpPr>
          <p:cNvPr id="4" name="Espace réservé de la date 3"/>
          <p:cNvSpPr>
            <a:spLocks noGrp="1"/>
          </p:cNvSpPr>
          <p:nvPr>
            <p:ph type="dt" sz="half" idx="10"/>
          </p:nvPr>
        </p:nvSpPr>
        <p:spPr bwMode="auto"/>
        <p:txBody>
          <a:bodyPr/>
          <a:lstStyle/>
          <a:p>
            <a:pPr>
              <a:defRPr/>
            </a:pPr>
            <a:fld id="{D140759C-9F35-41DB-9608-447CAF204591}" type="datetimeFigureOut">
              <a:rPr lang="fr-FR"/>
              <a:t>20/05/2022</a:t>
            </a:fld>
            <a:endParaRPr lang="fr-FR"/>
          </a:p>
        </p:txBody>
      </p:sp>
      <p:sp>
        <p:nvSpPr>
          <p:cNvPr id="5" name="Espace réservé du pied de page 4"/>
          <p:cNvSpPr>
            <a:spLocks noGrp="1"/>
          </p:cNvSpPr>
          <p:nvPr>
            <p:ph type="ftr" sz="quarter" idx="11"/>
          </p:nvPr>
        </p:nvSpPr>
        <p:spPr bwMode="auto"/>
        <p:txBody>
          <a:bodyPr/>
          <a:lstStyle/>
          <a:p>
            <a:pPr>
              <a:defRPr/>
            </a:pPr>
            <a:endParaRPr lang="fr-FR"/>
          </a:p>
        </p:txBody>
      </p:sp>
      <p:sp>
        <p:nvSpPr>
          <p:cNvPr id="6" name="Espace réservé du numéro de diapositive 5"/>
          <p:cNvSpPr>
            <a:spLocks noGrp="1"/>
          </p:cNvSpPr>
          <p:nvPr>
            <p:ph type="sldNum" sz="quarter" idx="12"/>
          </p:nvPr>
        </p:nvSpPr>
        <p:spPr bwMode="auto"/>
        <p:txBody>
          <a:bodyPr/>
          <a:lstStyle/>
          <a:p>
            <a:pPr>
              <a:defRPr/>
            </a:pPr>
            <a:fld id="{35EBFA2E-EBC0-410F-B63A-954D46C0BB49}" type="slidenum">
              <a:rPr lang="fr-F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Deux contenus">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p>
        </p:txBody>
      </p:sp>
      <p:sp>
        <p:nvSpPr>
          <p:cNvPr id="3" name="Espace réservé du contenu 2"/>
          <p:cNvSpPr>
            <a:spLocks noGrp="1"/>
          </p:cNvSpPr>
          <p:nvPr>
            <p:ph sz="half" idx="1"/>
          </p:nvPr>
        </p:nvSpPr>
        <p:spPr bwMode="auto">
          <a:xfrm>
            <a:off x="838200" y="1825625"/>
            <a:ext cx="5181600" cy="435133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4" name="Espace réservé du contenu 3"/>
          <p:cNvSpPr>
            <a:spLocks noGrp="1"/>
          </p:cNvSpPr>
          <p:nvPr>
            <p:ph sz="half" idx="2"/>
          </p:nvPr>
        </p:nvSpPr>
        <p:spPr bwMode="auto">
          <a:xfrm>
            <a:off x="6172200" y="1825625"/>
            <a:ext cx="5181600" cy="435133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5" name="Espace réservé de la date 4"/>
          <p:cNvSpPr>
            <a:spLocks noGrp="1"/>
          </p:cNvSpPr>
          <p:nvPr>
            <p:ph type="dt" sz="half" idx="10"/>
          </p:nvPr>
        </p:nvSpPr>
        <p:spPr bwMode="auto"/>
        <p:txBody>
          <a:bodyPr/>
          <a:lstStyle/>
          <a:p>
            <a:pPr>
              <a:defRPr/>
            </a:pPr>
            <a:fld id="{D140759C-9F35-41DB-9608-447CAF204591}" type="datetimeFigureOut">
              <a:rPr lang="fr-FR"/>
              <a:t>20/05/2022</a:t>
            </a:fld>
            <a:endParaRPr lang="fr-FR"/>
          </a:p>
        </p:txBody>
      </p:sp>
      <p:sp>
        <p:nvSpPr>
          <p:cNvPr id="6" name="Espace réservé du pied de page 5"/>
          <p:cNvSpPr>
            <a:spLocks noGrp="1"/>
          </p:cNvSpPr>
          <p:nvPr>
            <p:ph type="ftr" sz="quarter" idx="11"/>
          </p:nvPr>
        </p:nvSpPr>
        <p:spPr bwMode="auto"/>
        <p:txBody>
          <a:bodyPr/>
          <a:lstStyle/>
          <a:p>
            <a:pPr>
              <a:defRPr/>
            </a:pPr>
            <a:endParaRPr lang="fr-FR"/>
          </a:p>
        </p:txBody>
      </p:sp>
      <p:sp>
        <p:nvSpPr>
          <p:cNvPr id="7" name="Espace réservé du numéro de diapositive 6"/>
          <p:cNvSpPr>
            <a:spLocks noGrp="1"/>
          </p:cNvSpPr>
          <p:nvPr>
            <p:ph type="sldNum" sz="quarter" idx="12"/>
          </p:nvPr>
        </p:nvSpPr>
        <p:spPr bwMode="auto"/>
        <p:txBody>
          <a:bodyPr/>
          <a:lstStyle/>
          <a:p>
            <a:pPr>
              <a:defRPr/>
            </a:pPr>
            <a:fld id="{35EBFA2E-EBC0-410F-B63A-954D46C0BB49}" type="slidenum">
              <a:rPr lang="fr-F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aison">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365125"/>
            <a:ext cx="10515600" cy="1325563"/>
          </a:xfrm>
        </p:spPr>
        <p:txBody>
          <a:bodyPr/>
          <a:lstStyle/>
          <a:p>
            <a:pPr>
              <a:defRPr/>
            </a:pPr>
            <a:r>
              <a:rPr lang="fr-FR"/>
              <a:t>Modifiez le style du titre</a:t>
            </a:r>
          </a:p>
        </p:txBody>
      </p:sp>
      <p:sp>
        <p:nvSpPr>
          <p:cNvPr id="3" name="Espace réservé du texte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Modifier les styles du texte du masque</a:t>
            </a:r>
            <a:endParaRPr/>
          </a:p>
        </p:txBody>
      </p:sp>
      <p:sp>
        <p:nvSpPr>
          <p:cNvPr id="4" name="Espace réservé du contenu 3"/>
          <p:cNvSpPr>
            <a:spLocks noGrp="1"/>
          </p:cNvSpPr>
          <p:nvPr>
            <p:ph sz="half" idx="2"/>
          </p:nvPr>
        </p:nvSpPr>
        <p:spPr bwMode="auto">
          <a:xfrm>
            <a:off x="839788" y="2505074"/>
            <a:ext cx="5157787" cy="368458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5" name="Espace réservé du texte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Modifier les styles du texte du masque</a:t>
            </a:r>
            <a:endParaRPr/>
          </a:p>
        </p:txBody>
      </p:sp>
      <p:sp>
        <p:nvSpPr>
          <p:cNvPr id="6" name="Espace réservé du contenu 5"/>
          <p:cNvSpPr>
            <a:spLocks noGrp="1"/>
          </p:cNvSpPr>
          <p:nvPr>
            <p:ph sz="quarter" idx="4"/>
          </p:nvPr>
        </p:nvSpPr>
        <p:spPr bwMode="auto">
          <a:xfrm>
            <a:off x="6172200" y="2505074"/>
            <a:ext cx="5183188" cy="368458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7" name="Espace réservé de la date 6"/>
          <p:cNvSpPr>
            <a:spLocks noGrp="1"/>
          </p:cNvSpPr>
          <p:nvPr>
            <p:ph type="dt" sz="half" idx="10"/>
          </p:nvPr>
        </p:nvSpPr>
        <p:spPr bwMode="auto"/>
        <p:txBody>
          <a:bodyPr/>
          <a:lstStyle/>
          <a:p>
            <a:pPr>
              <a:defRPr/>
            </a:pPr>
            <a:fld id="{D140759C-9F35-41DB-9608-447CAF204591}" type="datetimeFigureOut">
              <a:rPr lang="fr-FR"/>
              <a:t>20/05/2022</a:t>
            </a:fld>
            <a:endParaRPr lang="fr-FR"/>
          </a:p>
        </p:txBody>
      </p:sp>
      <p:sp>
        <p:nvSpPr>
          <p:cNvPr id="8" name="Espace réservé du pied de page 7"/>
          <p:cNvSpPr>
            <a:spLocks noGrp="1"/>
          </p:cNvSpPr>
          <p:nvPr>
            <p:ph type="ftr" sz="quarter" idx="11"/>
          </p:nvPr>
        </p:nvSpPr>
        <p:spPr bwMode="auto"/>
        <p:txBody>
          <a:bodyPr/>
          <a:lstStyle/>
          <a:p>
            <a:pPr>
              <a:defRPr/>
            </a:pPr>
            <a:endParaRPr lang="fr-FR"/>
          </a:p>
        </p:txBody>
      </p:sp>
      <p:sp>
        <p:nvSpPr>
          <p:cNvPr id="9" name="Espace réservé du numéro de diapositive 8"/>
          <p:cNvSpPr>
            <a:spLocks noGrp="1"/>
          </p:cNvSpPr>
          <p:nvPr>
            <p:ph type="sldNum" sz="quarter" idx="12"/>
          </p:nvPr>
        </p:nvSpPr>
        <p:spPr bwMode="auto"/>
        <p:txBody>
          <a:bodyPr/>
          <a:lstStyle/>
          <a:p>
            <a:pPr>
              <a:defRPr/>
            </a:pPr>
            <a:fld id="{35EBFA2E-EBC0-410F-B63A-954D46C0BB49}" type="slidenum">
              <a:rPr lang="fr-F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re seul">
    <p:spTree>
      <p:nvGrpSpPr>
        <p:cNvPr id="1" name=""/>
        <p:cNvGrpSpPr/>
        <p:nvPr/>
      </p:nvGrpSpPr>
      <p:grpSpPr bwMode="auto">
        <a:xfrm>
          <a:off x="0" y="0"/>
          <a:ext cx="0" cy="0"/>
          <a:chOff x="0" y="0"/>
          <a:chExt cx="0" cy="0"/>
        </a:xfrm>
      </p:grpSpPr>
      <p:sp>
        <p:nvSpPr>
          <p:cNvPr id="2" name="Titre 1"/>
          <p:cNvSpPr>
            <a:spLocks noGrp="1"/>
          </p:cNvSpPr>
          <p:nvPr>
            <p:ph type="title"/>
          </p:nvPr>
        </p:nvSpPr>
        <p:spPr bwMode="auto"/>
        <p:txBody>
          <a:bodyPr/>
          <a:lstStyle/>
          <a:p>
            <a:pPr>
              <a:defRPr/>
            </a:pPr>
            <a:r>
              <a:rPr lang="fr-FR"/>
              <a:t>Modifiez le style du titre</a:t>
            </a:r>
          </a:p>
        </p:txBody>
      </p:sp>
      <p:sp>
        <p:nvSpPr>
          <p:cNvPr id="3" name="Espace réservé de la date 2"/>
          <p:cNvSpPr>
            <a:spLocks noGrp="1"/>
          </p:cNvSpPr>
          <p:nvPr>
            <p:ph type="dt" sz="half" idx="10"/>
          </p:nvPr>
        </p:nvSpPr>
        <p:spPr bwMode="auto"/>
        <p:txBody>
          <a:bodyPr/>
          <a:lstStyle/>
          <a:p>
            <a:pPr>
              <a:defRPr/>
            </a:pPr>
            <a:fld id="{D140759C-9F35-41DB-9608-447CAF204591}" type="datetimeFigureOut">
              <a:rPr lang="fr-FR"/>
              <a:t>20/05/2022</a:t>
            </a:fld>
            <a:endParaRPr lang="fr-FR"/>
          </a:p>
        </p:txBody>
      </p:sp>
      <p:sp>
        <p:nvSpPr>
          <p:cNvPr id="4" name="Espace réservé du pied de page 3"/>
          <p:cNvSpPr>
            <a:spLocks noGrp="1"/>
          </p:cNvSpPr>
          <p:nvPr>
            <p:ph type="ftr" sz="quarter" idx="11"/>
          </p:nvPr>
        </p:nvSpPr>
        <p:spPr bwMode="auto"/>
        <p:txBody>
          <a:bodyPr/>
          <a:lstStyle/>
          <a:p>
            <a:pPr>
              <a:defRPr/>
            </a:pPr>
            <a:endParaRPr lang="fr-FR"/>
          </a:p>
        </p:txBody>
      </p:sp>
      <p:sp>
        <p:nvSpPr>
          <p:cNvPr id="5" name="Espace réservé du numéro de diapositive 4"/>
          <p:cNvSpPr>
            <a:spLocks noGrp="1"/>
          </p:cNvSpPr>
          <p:nvPr>
            <p:ph type="sldNum" sz="quarter" idx="12"/>
          </p:nvPr>
        </p:nvSpPr>
        <p:spPr bwMode="auto"/>
        <p:txBody>
          <a:bodyPr/>
          <a:lstStyle/>
          <a:p>
            <a:pPr>
              <a:defRPr/>
            </a:pPr>
            <a:fld id="{35EBFA2E-EBC0-410F-B63A-954D46C0BB49}" type="slidenum">
              <a:rPr lang="fr-F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Vide">
    <p:spTree>
      <p:nvGrpSpPr>
        <p:cNvPr id="1" name=""/>
        <p:cNvGrpSpPr/>
        <p:nvPr/>
      </p:nvGrpSpPr>
      <p:grpSpPr bwMode="auto">
        <a:xfrm>
          <a:off x="0" y="0"/>
          <a:ext cx="0" cy="0"/>
          <a:chOff x="0" y="0"/>
          <a:chExt cx="0" cy="0"/>
        </a:xfrm>
      </p:grpSpPr>
      <p:sp>
        <p:nvSpPr>
          <p:cNvPr id="2" name="Espace réservé de la date 1"/>
          <p:cNvSpPr>
            <a:spLocks noGrp="1"/>
          </p:cNvSpPr>
          <p:nvPr>
            <p:ph type="dt" sz="half" idx="10"/>
          </p:nvPr>
        </p:nvSpPr>
        <p:spPr bwMode="auto"/>
        <p:txBody>
          <a:bodyPr/>
          <a:lstStyle/>
          <a:p>
            <a:pPr>
              <a:defRPr/>
            </a:pPr>
            <a:fld id="{D140759C-9F35-41DB-9608-447CAF204591}" type="datetimeFigureOut">
              <a:rPr lang="fr-FR"/>
              <a:t>20/05/2022</a:t>
            </a:fld>
            <a:endParaRPr lang="fr-FR"/>
          </a:p>
        </p:txBody>
      </p:sp>
      <p:sp>
        <p:nvSpPr>
          <p:cNvPr id="3" name="Espace réservé du pied de page 2"/>
          <p:cNvSpPr>
            <a:spLocks noGrp="1"/>
          </p:cNvSpPr>
          <p:nvPr>
            <p:ph type="ftr" sz="quarter" idx="11"/>
          </p:nvPr>
        </p:nvSpPr>
        <p:spPr bwMode="auto"/>
        <p:txBody>
          <a:bodyPr/>
          <a:lstStyle/>
          <a:p>
            <a:pPr>
              <a:defRPr/>
            </a:pPr>
            <a:endParaRPr lang="fr-FR"/>
          </a:p>
        </p:txBody>
      </p:sp>
      <p:sp>
        <p:nvSpPr>
          <p:cNvPr id="4" name="Espace réservé du numéro de diapositive 3"/>
          <p:cNvSpPr>
            <a:spLocks noGrp="1"/>
          </p:cNvSpPr>
          <p:nvPr>
            <p:ph type="sldNum" sz="quarter" idx="12"/>
          </p:nvPr>
        </p:nvSpPr>
        <p:spPr bwMode="auto"/>
        <p:txBody>
          <a:bodyPr/>
          <a:lstStyle/>
          <a:p>
            <a:pPr>
              <a:defRPr/>
            </a:pPr>
            <a:fld id="{35EBFA2E-EBC0-410F-B63A-954D46C0BB49}" type="slidenum">
              <a:rPr lang="fr-F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u avec légend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457200"/>
            <a:ext cx="3932237" cy="1600200"/>
          </a:xfrm>
        </p:spPr>
        <p:txBody>
          <a:bodyPr anchor="b"/>
          <a:lstStyle>
            <a:lvl1pPr>
              <a:defRPr sz="3200"/>
            </a:lvl1pPr>
          </a:lstStyle>
          <a:p>
            <a:pPr>
              <a:defRPr/>
            </a:pPr>
            <a:r>
              <a:rPr lang="fr-FR"/>
              <a:t>Modifiez le style du titre</a:t>
            </a:r>
          </a:p>
        </p:txBody>
      </p:sp>
      <p:sp>
        <p:nvSpPr>
          <p:cNvPr id="3" name="Espace réservé du contenu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4" name="Espace réservé du text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fr-FR"/>
              <a:t>Modifier les styles du texte du masque</a:t>
            </a:r>
            <a:endParaRPr/>
          </a:p>
        </p:txBody>
      </p:sp>
      <p:sp>
        <p:nvSpPr>
          <p:cNvPr id="5" name="Espace réservé de la date 4"/>
          <p:cNvSpPr>
            <a:spLocks noGrp="1"/>
          </p:cNvSpPr>
          <p:nvPr>
            <p:ph type="dt" sz="half" idx="10"/>
          </p:nvPr>
        </p:nvSpPr>
        <p:spPr bwMode="auto"/>
        <p:txBody>
          <a:bodyPr/>
          <a:lstStyle/>
          <a:p>
            <a:pPr>
              <a:defRPr/>
            </a:pPr>
            <a:fld id="{D140759C-9F35-41DB-9608-447CAF204591}" type="datetimeFigureOut">
              <a:rPr lang="fr-FR"/>
              <a:t>20/05/2022</a:t>
            </a:fld>
            <a:endParaRPr lang="fr-FR"/>
          </a:p>
        </p:txBody>
      </p:sp>
      <p:sp>
        <p:nvSpPr>
          <p:cNvPr id="6" name="Espace réservé du pied de page 5"/>
          <p:cNvSpPr>
            <a:spLocks noGrp="1"/>
          </p:cNvSpPr>
          <p:nvPr>
            <p:ph type="ftr" sz="quarter" idx="11"/>
          </p:nvPr>
        </p:nvSpPr>
        <p:spPr bwMode="auto"/>
        <p:txBody>
          <a:bodyPr/>
          <a:lstStyle/>
          <a:p>
            <a:pPr>
              <a:defRPr/>
            </a:pPr>
            <a:endParaRPr lang="fr-FR"/>
          </a:p>
        </p:txBody>
      </p:sp>
      <p:sp>
        <p:nvSpPr>
          <p:cNvPr id="7" name="Espace réservé du numéro de diapositive 6"/>
          <p:cNvSpPr>
            <a:spLocks noGrp="1"/>
          </p:cNvSpPr>
          <p:nvPr>
            <p:ph type="sldNum" sz="quarter" idx="12"/>
          </p:nvPr>
        </p:nvSpPr>
        <p:spPr bwMode="auto"/>
        <p:txBody>
          <a:bodyPr/>
          <a:lstStyle/>
          <a:p>
            <a:pPr>
              <a:defRPr/>
            </a:pPr>
            <a:fld id="{35EBFA2E-EBC0-410F-B63A-954D46C0BB49}" type="slidenum">
              <a:rPr lang="fr-F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Image avec légende">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839788" y="457200"/>
            <a:ext cx="3932237" cy="1600200"/>
          </a:xfrm>
        </p:spPr>
        <p:txBody>
          <a:bodyPr anchor="b"/>
          <a:lstStyle>
            <a:lvl1pPr>
              <a:defRPr sz="3200"/>
            </a:lvl1pPr>
          </a:lstStyle>
          <a:p>
            <a:pPr>
              <a:defRPr/>
            </a:pPr>
            <a:r>
              <a:rPr lang="fr-FR"/>
              <a:t>Modifiez le style du titre</a:t>
            </a:r>
          </a:p>
        </p:txBody>
      </p:sp>
      <p:sp>
        <p:nvSpPr>
          <p:cNvPr id="3" name="Espace réservé pour une image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fr-FR"/>
          </a:p>
        </p:txBody>
      </p:sp>
      <p:sp>
        <p:nvSpPr>
          <p:cNvPr id="4" name="Espace réservé du text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fr-FR"/>
              <a:t>Modifier les styles du texte du masque</a:t>
            </a:r>
            <a:endParaRPr/>
          </a:p>
        </p:txBody>
      </p:sp>
      <p:sp>
        <p:nvSpPr>
          <p:cNvPr id="5" name="Espace réservé de la date 4"/>
          <p:cNvSpPr>
            <a:spLocks noGrp="1"/>
          </p:cNvSpPr>
          <p:nvPr>
            <p:ph type="dt" sz="half" idx="10"/>
          </p:nvPr>
        </p:nvSpPr>
        <p:spPr bwMode="auto"/>
        <p:txBody>
          <a:bodyPr/>
          <a:lstStyle/>
          <a:p>
            <a:pPr>
              <a:defRPr/>
            </a:pPr>
            <a:fld id="{D140759C-9F35-41DB-9608-447CAF204591}" type="datetimeFigureOut">
              <a:rPr lang="fr-FR"/>
              <a:t>20/05/2022</a:t>
            </a:fld>
            <a:endParaRPr lang="fr-FR"/>
          </a:p>
        </p:txBody>
      </p:sp>
      <p:sp>
        <p:nvSpPr>
          <p:cNvPr id="6" name="Espace réservé du pied de page 5"/>
          <p:cNvSpPr>
            <a:spLocks noGrp="1"/>
          </p:cNvSpPr>
          <p:nvPr>
            <p:ph type="ftr" sz="quarter" idx="11"/>
          </p:nvPr>
        </p:nvSpPr>
        <p:spPr bwMode="auto"/>
        <p:txBody>
          <a:bodyPr/>
          <a:lstStyle/>
          <a:p>
            <a:pPr>
              <a:defRPr/>
            </a:pPr>
            <a:endParaRPr lang="fr-FR"/>
          </a:p>
        </p:txBody>
      </p:sp>
      <p:sp>
        <p:nvSpPr>
          <p:cNvPr id="7" name="Espace réservé du numéro de diapositive 6"/>
          <p:cNvSpPr>
            <a:spLocks noGrp="1"/>
          </p:cNvSpPr>
          <p:nvPr>
            <p:ph type="sldNum" sz="quarter" idx="12"/>
          </p:nvPr>
        </p:nvSpPr>
        <p:spPr bwMode="auto"/>
        <p:txBody>
          <a:bodyPr/>
          <a:lstStyle/>
          <a:p>
            <a:pPr>
              <a:defRPr/>
            </a:pPr>
            <a:fld id="{35EBFA2E-EBC0-410F-B63A-954D46C0BB49}" type="slidenum">
              <a:rPr lang="fr-F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Espace réservé du titre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fr-FR"/>
              <a:t>Modifiez le style du titre</a:t>
            </a:r>
          </a:p>
        </p:txBody>
      </p:sp>
      <p:sp>
        <p:nvSpPr>
          <p:cNvPr id="3" name="Espace réservé du texte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
        <p:nvSpPr>
          <p:cNvPr id="4" name="Espace réservé de la date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140759C-9F35-41DB-9608-447CAF204591}" type="datetimeFigureOut">
              <a:rPr lang="fr-FR"/>
              <a:t>20/05/2022</a:t>
            </a:fld>
            <a:endParaRPr lang="fr-FR"/>
          </a:p>
        </p:txBody>
      </p:sp>
      <p:sp>
        <p:nvSpPr>
          <p:cNvPr id="5" name="Espace réservé du pied de page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fr-FR"/>
          </a:p>
        </p:txBody>
      </p:sp>
      <p:sp>
        <p:nvSpPr>
          <p:cNvPr id="6" name="Espace réservé du numéro de diapositive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5EBFA2E-EBC0-410F-B63A-954D46C0BB49}" type="slidenum">
              <a:rPr lang="fr-F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esurf.copernicus.org/articles/10/81/2022/" TargetMode="External"/><Relationship Id="rId3" Type="http://schemas.openxmlformats.org/officeDocument/2006/relationships/hyperlink" Target="https://esurf.copernicus.org/articles/4/781/2016/" TargetMode="External"/><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gif"/><Relationship Id="rId5" Type="http://schemas.openxmlformats.org/officeDocument/2006/relationships/image" Target="../media/image41.jpeg"/><Relationship Id="rId10" Type="http://schemas.openxmlformats.org/officeDocument/2006/relationships/hyperlink" Target="https://agupubs.onlinelibrary.wiley.com/doi/full/10.1029/2006JF000616" TargetMode="External"/><Relationship Id="rId4" Type="http://schemas.openxmlformats.org/officeDocument/2006/relationships/image" Target="../media/image40.jpeg"/><Relationship Id="rId9"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hyperlink" Target="https://aapt.scitation.org/doi/abs/10.1119/1.1632486" TargetMode="External"/><Relationship Id="rId4" Type="http://schemas.openxmlformats.org/officeDocument/2006/relationships/image" Target="../media/image350.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hyperlink" Target="https://esurf.copernicus.org/articles/10/81/202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Image 9"/>
          <p:cNvPicPr>
            <a:picLocks noChangeAspect="1"/>
          </p:cNvPicPr>
          <p:nvPr/>
        </p:nvPicPr>
        <p:blipFill>
          <a:blip r:embed="rId3"/>
          <a:stretch/>
        </p:blipFill>
        <p:spPr bwMode="auto">
          <a:xfrm>
            <a:off x="0" y="-891480"/>
            <a:ext cx="12192000" cy="8795360"/>
          </a:xfrm>
          <a:prstGeom prst="rect">
            <a:avLst/>
          </a:prstGeom>
        </p:spPr>
      </p:pic>
      <p:sp>
        <p:nvSpPr>
          <p:cNvPr id="2" name="Titre 1"/>
          <p:cNvSpPr>
            <a:spLocks noGrp="1"/>
          </p:cNvSpPr>
          <p:nvPr>
            <p:ph type="ctrTitle"/>
          </p:nvPr>
        </p:nvSpPr>
        <p:spPr bwMode="auto">
          <a:xfrm>
            <a:off x="1472256" y="268337"/>
            <a:ext cx="8509944" cy="1082784"/>
          </a:xfrm>
        </p:spPr>
        <p:txBody>
          <a:bodyPr vertOverflow="overflow" horzOverflow="clip" vert="horz" wrap="square" lIns="91440" tIns="45720" rIns="91440" bIns="45720" numCol="1" spcCol="0" rtlCol="0" fromWordArt="0" anchor="b" anchorCtr="0" forceAA="0" compatLnSpc="0">
            <a:normAutofit fontScale="95000"/>
          </a:bodyPr>
          <a:lstStyle/>
          <a:p>
            <a:pPr>
              <a:defRPr/>
            </a:pPr>
            <a:r>
              <a:rPr lang="fr-FR" sz="3200" b="1">
                <a:solidFill>
                  <a:schemeClr val="bg1"/>
                </a:solidFill>
              </a:rPr>
              <a:t>Monitoring physical weathering of marls in badlands and their effect on erosion, Draix-Bléone CZO</a:t>
            </a:r>
          </a:p>
        </p:txBody>
      </p:sp>
      <p:sp>
        <p:nvSpPr>
          <p:cNvPr id="3" name="Sous-titre 2"/>
          <p:cNvSpPr>
            <a:spLocks noGrp="1"/>
          </p:cNvSpPr>
          <p:nvPr>
            <p:ph type="subTitle" idx="1"/>
          </p:nvPr>
        </p:nvSpPr>
        <p:spPr bwMode="auto">
          <a:xfrm>
            <a:off x="979832" y="1351121"/>
            <a:ext cx="9144000" cy="873247"/>
          </a:xfrm>
        </p:spPr>
        <p:txBody>
          <a:bodyPr>
            <a:normAutofit lnSpcReduction="10000"/>
          </a:bodyPr>
          <a:lstStyle/>
          <a:p>
            <a:pPr>
              <a:defRPr/>
            </a:pPr>
            <a:r>
              <a:rPr lang="fr-FR"/>
              <a:t>Coline Ariagno</a:t>
            </a:r>
            <a:r>
              <a:rPr lang="fr-FR" baseline="30000"/>
              <a:t>1</a:t>
            </a:r>
            <a:r>
              <a:rPr lang="fr-FR"/>
              <a:t>, Caroline Le Bouteiller</a:t>
            </a:r>
            <a:r>
              <a:rPr lang="fr-FR" baseline="30000"/>
              <a:t>1</a:t>
            </a:r>
            <a:r>
              <a:rPr lang="fr-FR"/>
              <a:t>, Peter van der Beek</a:t>
            </a:r>
            <a:r>
              <a:rPr lang="fr-FR" baseline="30000"/>
              <a:t>2 </a:t>
            </a:r>
            <a:endParaRPr/>
          </a:p>
          <a:p>
            <a:pPr>
              <a:defRPr/>
            </a:pPr>
            <a:r>
              <a:rPr lang="fr-FR"/>
              <a:t>EGU 23/05/2022</a:t>
            </a:r>
          </a:p>
          <a:p>
            <a:pPr>
              <a:defRPr/>
            </a:pPr>
            <a:endParaRPr lang="fr-FR">
              <a:solidFill>
                <a:schemeClr val="bg1"/>
              </a:solidFill>
            </a:endParaRPr>
          </a:p>
        </p:txBody>
      </p:sp>
      <p:sp>
        <p:nvSpPr>
          <p:cNvPr id="4" name="ZoneTexte 3"/>
          <p:cNvSpPr txBox="1"/>
          <p:nvPr/>
        </p:nvSpPr>
        <p:spPr bwMode="auto">
          <a:xfrm>
            <a:off x="6434876" y="5670870"/>
            <a:ext cx="5759102" cy="822995"/>
          </a:xfrm>
          <a:prstGeom prst="rect">
            <a:avLst/>
          </a:prstGeom>
          <a:noFill/>
        </p:spPr>
        <p:txBody>
          <a:bodyPr wrap="square" rtlCol="0">
            <a:spAutoFit/>
          </a:bodyPr>
          <a:lstStyle/>
          <a:p>
            <a:pPr>
              <a:defRPr/>
            </a:pPr>
            <a:r>
              <a:rPr lang="fr-FR" sz="2400" b="1">
                <a:solidFill>
                  <a:schemeClr val="bg1"/>
                </a:solidFill>
              </a:rPr>
              <a:t>1: </a:t>
            </a:r>
            <a:r>
              <a:rPr lang="fr-FR" sz="2400" b="1" i="0" u="none" strike="noStrike" cap="none" spc="0">
                <a:solidFill>
                  <a:schemeClr val="bg1"/>
                </a:solidFill>
                <a:latin typeface="+mn-lt"/>
                <a:ea typeface="+mn-ea"/>
                <a:cs typeface="+mn-cs"/>
              </a:rPr>
              <a:t>INRAe - Grenoble, France</a:t>
            </a:r>
            <a:endParaRPr sz="2400" b="1"/>
          </a:p>
          <a:p>
            <a:pPr>
              <a:defRPr/>
            </a:pPr>
            <a:r>
              <a:rPr lang="fr-FR" sz="2400" b="1">
                <a:solidFill>
                  <a:schemeClr val="bg1"/>
                </a:solidFill>
              </a:rPr>
              <a:t>2: University of Potsdam, Germany </a:t>
            </a:r>
            <a:endParaRPr sz="2400" b="1"/>
          </a:p>
        </p:txBody>
      </p:sp>
      <p:pic>
        <p:nvPicPr>
          <p:cNvPr id="6" name="Image 5"/>
          <p:cNvPicPr>
            <a:picLocks noChangeAspect="1"/>
          </p:cNvPicPr>
          <p:nvPr/>
        </p:nvPicPr>
        <p:blipFill>
          <a:blip r:embed="rId4"/>
          <a:srcRect l="74921" t="6153" r="1881" b="50053"/>
          <a:stretch/>
        </p:blipFill>
        <p:spPr bwMode="auto">
          <a:xfrm>
            <a:off x="1932915" y="5670871"/>
            <a:ext cx="1959951" cy="1050604"/>
          </a:xfrm>
          <a:prstGeom prst="rect">
            <a:avLst/>
          </a:prstGeom>
        </p:spPr>
      </p:pic>
      <p:pic>
        <p:nvPicPr>
          <p:cNvPr id="8" name="Image 7"/>
          <p:cNvPicPr>
            <a:picLocks noChangeAspect="1"/>
          </p:cNvPicPr>
          <p:nvPr/>
        </p:nvPicPr>
        <p:blipFill>
          <a:blip r:embed="rId5"/>
          <a:stretch/>
        </p:blipFill>
        <p:spPr bwMode="auto">
          <a:xfrm>
            <a:off x="191344" y="5642624"/>
            <a:ext cx="1576977" cy="1080121"/>
          </a:xfrm>
          <a:prstGeom prst="rect">
            <a:avLst/>
          </a:prstGeom>
        </p:spPr>
      </p:pic>
      <p:sp>
        <p:nvSpPr>
          <p:cNvPr id="9" name="Espace réservé du numéro de diapositive 8"/>
          <p:cNvSpPr>
            <a:spLocks noGrp="1"/>
          </p:cNvSpPr>
          <p:nvPr>
            <p:ph type="sldNum" sz="quarter" idx="12"/>
          </p:nvPr>
        </p:nvSpPr>
        <p:spPr bwMode="auto"/>
        <p:txBody>
          <a:bodyPr/>
          <a:lstStyle/>
          <a:p>
            <a:pPr>
              <a:defRPr/>
            </a:pPr>
            <a:fld id="{51055784-8EBC-4D43-B55E-A43E91FCA576}" type="slidenum">
              <a:rPr lang="fr-FR"/>
              <a:t>1</a:t>
            </a:fld>
            <a:endParaRPr lang="fr-F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5" name="Groupe 14"/>
          <p:cNvGrpSpPr/>
          <p:nvPr/>
        </p:nvGrpSpPr>
        <p:grpSpPr bwMode="auto">
          <a:xfrm>
            <a:off x="3863927" y="894018"/>
            <a:ext cx="8328072" cy="4468494"/>
            <a:chOff x="3812345" y="1192495"/>
            <a:chExt cx="8328072" cy="4468494"/>
          </a:xfrm>
        </p:grpSpPr>
        <p:pic>
          <p:nvPicPr>
            <p:cNvPr id="13" name="Image 12"/>
            <p:cNvPicPr>
              <a:picLocks noChangeAspect="1"/>
            </p:cNvPicPr>
            <p:nvPr/>
          </p:nvPicPr>
          <p:blipFill>
            <a:blip r:embed="rId2"/>
            <a:srcRect l="6827" t="10838" r="9676" b="2075"/>
            <a:stretch/>
          </p:blipFill>
          <p:spPr bwMode="auto">
            <a:xfrm>
              <a:off x="3812345" y="1192495"/>
              <a:ext cx="8328072" cy="4468494"/>
            </a:xfrm>
            <a:prstGeom prst="rect">
              <a:avLst/>
            </a:prstGeom>
          </p:spPr>
        </p:pic>
        <p:sp>
          <p:nvSpPr>
            <p:cNvPr id="14" name="Rectangle 13"/>
            <p:cNvSpPr/>
            <p:nvPr/>
          </p:nvSpPr>
          <p:spPr bwMode="auto">
            <a:xfrm>
              <a:off x="11711354" y="4726745"/>
              <a:ext cx="225082" cy="281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grpSp>
        <p:nvGrpSpPr>
          <p:cNvPr id="2" name="Groupe 1"/>
          <p:cNvGrpSpPr/>
          <p:nvPr/>
        </p:nvGrpSpPr>
        <p:grpSpPr bwMode="auto">
          <a:xfrm>
            <a:off x="241738" y="153675"/>
            <a:ext cx="3139818" cy="434904"/>
            <a:chOff x="241738" y="153675"/>
            <a:chExt cx="2170188" cy="434904"/>
          </a:xfrm>
        </p:grpSpPr>
        <p:sp>
          <p:nvSpPr>
            <p:cNvPr id="3" name="Pentagone 2"/>
            <p:cNvSpPr/>
            <p:nvPr/>
          </p:nvSpPr>
          <p:spPr bwMode="auto">
            <a:xfrm>
              <a:off x="241738" y="153675"/>
              <a:ext cx="1944414" cy="434904"/>
            </a:xfrm>
            <a:prstGeom prst="homePlate">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GB"/>
            </a:p>
          </p:txBody>
        </p:sp>
        <p:sp>
          <p:nvSpPr>
            <p:cNvPr id="4" name="ZoneTexte 3"/>
            <p:cNvSpPr txBox="1"/>
            <p:nvPr/>
          </p:nvSpPr>
          <p:spPr bwMode="auto">
            <a:xfrm>
              <a:off x="361954" y="153675"/>
              <a:ext cx="2049972" cy="400110"/>
            </a:xfrm>
            <a:prstGeom prst="rect">
              <a:avLst/>
            </a:prstGeom>
            <a:noFill/>
          </p:spPr>
          <p:txBody>
            <a:bodyPr wrap="square" rtlCol="0">
              <a:spAutoFit/>
            </a:bodyPr>
            <a:lstStyle/>
            <a:p>
              <a:pPr>
                <a:defRPr/>
              </a:pPr>
              <a:r>
                <a:rPr lang="en-GB" sz="2000" b="1">
                  <a:solidFill>
                    <a:schemeClr val="bg1"/>
                  </a:solidFill>
                </a:rPr>
                <a:t>Field measurements</a:t>
              </a:r>
            </a:p>
          </p:txBody>
        </p:sp>
      </p:grpSp>
      <p:sp>
        <p:nvSpPr>
          <p:cNvPr id="6" name="ZoneTexte 5"/>
          <p:cNvSpPr txBox="1"/>
          <p:nvPr/>
        </p:nvSpPr>
        <p:spPr bwMode="auto">
          <a:xfrm>
            <a:off x="3228832" y="137194"/>
            <a:ext cx="3387696" cy="457235"/>
          </a:xfrm>
          <a:prstGeom prst="rect">
            <a:avLst/>
          </a:prstGeom>
          <a:noFill/>
        </p:spPr>
        <p:txBody>
          <a:bodyPr wrap="square" rtlCol="0">
            <a:spAutoFit/>
          </a:bodyPr>
          <a:lstStyle/>
          <a:p>
            <a:pPr>
              <a:defRPr/>
            </a:pPr>
            <a:r>
              <a:rPr lang="fr-FR" sz="2400"/>
              <a:t>Grain-size measurements</a:t>
            </a:r>
          </a:p>
        </p:txBody>
      </p:sp>
      <p:pic>
        <p:nvPicPr>
          <p:cNvPr id="7" name="Image 6"/>
          <p:cNvPicPr>
            <a:picLocks noChangeAspect="1"/>
          </p:cNvPicPr>
          <p:nvPr/>
        </p:nvPicPr>
        <p:blipFill>
          <a:blip r:embed="rId3"/>
          <a:stretch/>
        </p:blipFill>
        <p:spPr bwMode="auto">
          <a:xfrm>
            <a:off x="241738" y="3907936"/>
            <a:ext cx="3504582" cy="2628436"/>
          </a:xfrm>
          <a:prstGeom prst="rect">
            <a:avLst/>
          </a:prstGeom>
        </p:spPr>
      </p:pic>
      <p:pic>
        <p:nvPicPr>
          <p:cNvPr id="8" name="Image 7"/>
          <p:cNvPicPr>
            <a:picLocks noChangeAspect="1"/>
          </p:cNvPicPr>
          <p:nvPr/>
        </p:nvPicPr>
        <p:blipFill>
          <a:blip r:embed="rId4"/>
          <a:stretch/>
        </p:blipFill>
        <p:spPr bwMode="auto">
          <a:xfrm>
            <a:off x="241740" y="678670"/>
            <a:ext cx="3504580" cy="2628435"/>
          </a:xfrm>
          <a:prstGeom prst="rect">
            <a:avLst/>
          </a:prstGeom>
        </p:spPr>
      </p:pic>
      <p:sp>
        <p:nvSpPr>
          <p:cNvPr id="11" name="ZoneTexte 10"/>
          <p:cNvSpPr txBox="1"/>
          <p:nvPr/>
        </p:nvSpPr>
        <p:spPr bwMode="auto">
          <a:xfrm>
            <a:off x="4037672" y="5657671"/>
            <a:ext cx="4472454" cy="1200329"/>
          </a:xfrm>
          <a:prstGeom prst="rect">
            <a:avLst/>
          </a:prstGeom>
          <a:noFill/>
        </p:spPr>
        <p:txBody>
          <a:bodyPr wrap="square" rtlCol="0">
            <a:spAutoFit/>
          </a:bodyPr>
          <a:lstStyle/>
          <a:p>
            <a:pPr>
              <a:defRPr/>
            </a:pPr>
            <a:r>
              <a:rPr lang="fr-FR"/>
              <a:t>pll* = surface parallel to the schistosity </a:t>
            </a:r>
            <a:endParaRPr/>
          </a:p>
          <a:p>
            <a:pPr>
              <a:defRPr/>
            </a:pPr>
            <a:r>
              <a:rPr lang="fr-FR"/>
              <a:t>pp*= surface perpendicular to the schistosity</a:t>
            </a:r>
          </a:p>
          <a:p>
            <a:pPr>
              <a:defRPr/>
            </a:pPr>
            <a:r>
              <a:rPr lang="fr-FR"/>
              <a:t>NF = North-facing slope</a:t>
            </a:r>
          </a:p>
          <a:p>
            <a:pPr>
              <a:defRPr/>
            </a:pPr>
            <a:r>
              <a:rPr lang="fr-FR"/>
              <a:t>SF = South-facing slope</a:t>
            </a:r>
          </a:p>
        </p:txBody>
      </p:sp>
    </p:spTree>
    <p:extLst>
      <p:ext uri="{BB962C8B-B14F-4D97-AF65-F5344CB8AC3E}">
        <p14:creationId xmlns:p14="http://schemas.microsoft.com/office/powerpoint/2010/main" val="3120027221"/>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Pentagone 2"/>
          <p:cNvSpPr/>
          <p:nvPr/>
        </p:nvSpPr>
        <p:spPr bwMode="auto">
          <a:xfrm>
            <a:off x="352385" y="322856"/>
            <a:ext cx="2216919" cy="434904"/>
          </a:xfrm>
          <a:prstGeom prst="homePlate">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 name="ZoneTexte 3"/>
          <p:cNvSpPr txBox="1"/>
          <p:nvPr/>
        </p:nvSpPr>
        <p:spPr bwMode="auto">
          <a:xfrm>
            <a:off x="436791" y="322856"/>
            <a:ext cx="1882804" cy="400110"/>
          </a:xfrm>
          <a:prstGeom prst="rect">
            <a:avLst/>
          </a:prstGeom>
          <a:noFill/>
          <a:ln>
            <a:noFill/>
          </a:ln>
        </p:spPr>
        <p:txBody>
          <a:bodyPr wrap="square" rtlCol="0">
            <a:spAutoFit/>
          </a:bodyPr>
          <a:lstStyle/>
          <a:p>
            <a:pPr>
              <a:defRPr/>
            </a:pPr>
            <a:r>
              <a:rPr lang="en-GB" sz="2000" b="1"/>
              <a:t>Results analysis</a:t>
            </a:r>
          </a:p>
        </p:txBody>
      </p:sp>
      <p:sp>
        <p:nvSpPr>
          <p:cNvPr id="5" name="ZoneTexte 4"/>
          <p:cNvSpPr txBox="1"/>
          <p:nvPr/>
        </p:nvSpPr>
        <p:spPr bwMode="auto">
          <a:xfrm>
            <a:off x="2732503" y="292078"/>
            <a:ext cx="4458872" cy="461665"/>
          </a:xfrm>
          <a:prstGeom prst="rect">
            <a:avLst/>
          </a:prstGeom>
          <a:noFill/>
        </p:spPr>
        <p:txBody>
          <a:bodyPr wrap="square" rtlCol="0">
            <a:spAutoFit/>
          </a:bodyPr>
          <a:lstStyle/>
          <a:p>
            <a:pPr>
              <a:defRPr/>
            </a:pPr>
            <a:r>
              <a:rPr lang="fr-FR" sz="2400" b="1" dirty="0"/>
              <a:t>Principal component </a:t>
            </a:r>
            <a:r>
              <a:rPr lang="fr-FR" sz="2400" b="1" dirty="0" err="1"/>
              <a:t>analysis</a:t>
            </a:r>
            <a:endParaRPr lang="fr-FR" sz="2400" b="1" dirty="0"/>
          </a:p>
        </p:txBody>
      </p:sp>
      <p:grpSp>
        <p:nvGrpSpPr>
          <p:cNvPr id="18" name="Groupe 17"/>
          <p:cNvGrpSpPr/>
          <p:nvPr/>
        </p:nvGrpSpPr>
        <p:grpSpPr>
          <a:xfrm>
            <a:off x="5374847" y="719535"/>
            <a:ext cx="6936765" cy="5904656"/>
            <a:chOff x="5374847" y="719535"/>
            <a:chExt cx="6936765" cy="5904656"/>
          </a:xfrm>
        </p:grpSpPr>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t="10101" r="6918" b="3800"/>
            <a:stretch/>
          </p:blipFill>
          <p:spPr>
            <a:xfrm>
              <a:off x="5374847" y="719535"/>
              <a:ext cx="6534308" cy="5904656"/>
            </a:xfrm>
            <a:prstGeom prst="rect">
              <a:avLst/>
            </a:prstGeom>
          </p:spPr>
        </p:pic>
        <p:sp>
          <p:nvSpPr>
            <p:cNvPr id="7" name="ZoneTexte 6"/>
            <p:cNvSpPr txBox="1"/>
            <p:nvPr/>
          </p:nvSpPr>
          <p:spPr bwMode="auto">
            <a:xfrm>
              <a:off x="10492582" y="3144683"/>
              <a:ext cx="1819030" cy="422159"/>
            </a:xfrm>
            <a:prstGeom prst="rect">
              <a:avLst/>
            </a:prstGeom>
            <a:noFill/>
          </p:spPr>
          <p:txBody>
            <a:bodyPr wrap="square" rtlCol="0">
              <a:spAutoFit/>
            </a:bodyPr>
            <a:lstStyle/>
            <a:p>
              <a:pPr>
                <a:defRPr/>
              </a:pPr>
              <a:r>
                <a:rPr lang="fr-FR" sz="2000" dirty="0" err="1"/>
                <a:t>Resistance</a:t>
              </a:r>
              <a:endParaRPr lang="fr-FR" sz="2000" dirty="0"/>
            </a:p>
          </p:txBody>
        </p:sp>
        <p:sp>
          <p:nvSpPr>
            <p:cNvPr id="8" name="ZoneTexte 7"/>
            <p:cNvSpPr txBox="1"/>
            <p:nvPr/>
          </p:nvSpPr>
          <p:spPr bwMode="auto">
            <a:xfrm>
              <a:off x="10364333" y="4268212"/>
              <a:ext cx="1819030" cy="400110"/>
            </a:xfrm>
            <a:prstGeom prst="rect">
              <a:avLst/>
            </a:prstGeom>
            <a:noFill/>
          </p:spPr>
          <p:txBody>
            <a:bodyPr wrap="square" rtlCol="0">
              <a:spAutoFit/>
            </a:bodyPr>
            <a:lstStyle/>
            <a:p>
              <a:pPr>
                <a:defRPr/>
              </a:pPr>
              <a:r>
                <a:rPr lang="fr-FR" sz="2000" dirty="0" smtClean="0"/>
                <a:t>Grain size</a:t>
              </a:r>
              <a:endParaRPr lang="fr-FR" sz="2000" dirty="0"/>
            </a:p>
          </p:txBody>
        </p:sp>
        <p:sp>
          <p:nvSpPr>
            <p:cNvPr id="9" name="ZoneTexte 8"/>
            <p:cNvSpPr txBox="1"/>
            <p:nvPr/>
          </p:nvSpPr>
          <p:spPr bwMode="auto">
            <a:xfrm>
              <a:off x="10098010" y="4917471"/>
              <a:ext cx="1175838" cy="422159"/>
            </a:xfrm>
            <a:prstGeom prst="rect">
              <a:avLst/>
            </a:prstGeom>
            <a:noFill/>
          </p:spPr>
          <p:txBody>
            <a:bodyPr wrap="square" rtlCol="0">
              <a:spAutoFit/>
            </a:bodyPr>
            <a:lstStyle/>
            <a:p>
              <a:pPr>
                <a:defRPr/>
              </a:pPr>
              <a:r>
                <a:rPr lang="fr-FR" sz="2000"/>
                <a:t>Densite</a:t>
              </a:r>
            </a:p>
          </p:txBody>
        </p:sp>
        <p:sp>
          <p:nvSpPr>
            <p:cNvPr id="10" name="ZoneTexte 9"/>
            <p:cNvSpPr txBox="1"/>
            <p:nvPr/>
          </p:nvSpPr>
          <p:spPr bwMode="auto">
            <a:xfrm>
              <a:off x="7536160" y="5395613"/>
              <a:ext cx="1929580" cy="422159"/>
            </a:xfrm>
            <a:prstGeom prst="rect">
              <a:avLst/>
            </a:prstGeom>
            <a:noFill/>
          </p:spPr>
          <p:txBody>
            <a:bodyPr wrap="square" rtlCol="0">
              <a:spAutoFit/>
            </a:bodyPr>
            <a:lstStyle/>
            <a:p>
              <a:pPr>
                <a:defRPr/>
              </a:pPr>
              <a:r>
                <a:rPr lang="fr-FR" sz="2000" dirty="0"/>
                <a:t>Water content</a:t>
              </a:r>
            </a:p>
          </p:txBody>
        </p:sp>
        <p:sp>
          <p:nvSpPr>
            <p:cNvPr id="11" name="ZoneTexte 10"/>
            <p:cNvSpPr txBox="1"/>
            <p:nvPr/>
          </p:nvSpPr>
          <p:spPr bwMode="auto">
            <a:xfrm>
              <a:off x="6248996" y="4706391"/>
              <a:ext cx="1929580" cy="422159"/>
            </a:xfrm>
            <a:prstGeom prst="rect">
              <a:avLst/>
            </a:prstGeom>
            <a:noFill/>
          </p:spPr>
          <p:txBody>
            <a:bodyPr wrap="square" rtlCol="0">
              <a:spAutoFit/>
            </a:bodyPr>
            <a:lstStyle/>
            <a:p>
              <a:pPr>
                <a:defRPr/>
              </a:pPr>
              <a:r>
                <a:rPr lang="fr-FR" sz="2000" dirty="0"/>
                <a:t>Cumul J-10</a:t>
              </a:r>
            </a:p>
          </p:txBody>
        </p:sp>
      </p:grpSp>
      <p:sp>
        <p:nvSpPr>
          <p:cNvPr id="13" name="ZoneTexte 12"/>
          <p:cNvSpPr txBox="1"/>
          <p:nvPr/>
        </p:nvSpPr>
        <p:spPr bwMode="auto">
          <a:xfrm>
            <a:off x="352385" y="1424865"/>
            <a:ext cx="3570978" cy="707886"/>
          </a:xfrm>
          <a:prstGeom prst="rect">
            <a:avLst/>
          </a:prstGeom>
          <a:noFill/>
        </p:spPr>
        <p:txBody>
          <a:bodyPr wrap="square" rtlCol="0">
            <a:spAutoFit/>
          </a:bodyPr>
          <a:lstStyle/>
          <a:p>
            <a:pPr marL="305908" indent="-305908">
              <a:buFont typeface="Arial"/>
              <a:buChar char="–"/>
              <a:defRPr/>
            </a:pPr>
            <a:r>
              <a:rPr lang="fr-FR" sz="2000" b="1" dirty="0" err="1"/>
              <a:t>Strong</a:t>
            </a:r>
            <a:r>
              <a:rPr lang="fr-FR" sz="2000" b="1" dirty="0"/>
              <a:t> </a:t>
            </a:r>
            <a:r>
              <a:rPr lang="fr-FR" sz="2000" b="1" dirty="0" err="1"/>
              <a:t>variability</a:t>
            </a:r>
            <a:r>
              <a:rPr lang="fr-FR" sz="2000" b="1" dirty="0"/>
              <a:t> </a:t>
            </a:r>
            <a:r>
              <a:rPr lang="fr-FR" sz="2000" dirty="0" err="1"/>
              <a:t>associated</a:t>
            </a:r>
            <a:r>
              <a:rPr lang="fr-FR" sz="2000" dirty="0"/>
              <a:t> </a:t>
            </a:r>
            <a:r>
              <a:rPr lang="fr-FR" sz="2000" dirty="0" err="1"/>
              <a:t>with</a:t>
            </a:r>
            <a:r>
              <a:rPr lang="fr-FR" sz="2000" dirty="0"/>
              <a:t> the </a:t>
            </a:r>
            <a:r>
              <a:rPr lang="fr-FR" sz="2000" dirty="0" err="1"/>
              <a:t>resistance</a:t>
            </a:r>
            <a:endParaRPr lang="fr-FR" sz="2000" dirty="0"/>
          </a:p>
        </p:txBody>
      </p:sp>
      <p:sp>
        <p:nvSpPr>
          <p:cNvPr id="14" name="ZoneTexte 13"/>
          <p:cNvSpPr txBox="1"/>
          <p:nvPr/>
        </p:nvSpPr>
        <p:spPr bwMode="auto">
          <a:xfrm>
            <a:off x="352385" y="2436797"/>
            <a:ext cx="4087431" cy="707886"/>
          </a:xfrm>
          <a:prstGeom prst="rect">
            <a:avLst/>
          </a:prstGeom>
          <a:noFill/>
        </p:spPr>
        <p:txBody>
          <a:bodyPr wrap="square" rtlCol="0">
            <a:spAutoFit/>
          </a:bodyPr>
          <a:lstStyle/>
          <a:p>
            <a:pPr marL="305908" indent="-305908">
              <a:buFont typeface="Arial"/>
              <a:buChar char="–"/>
              <a:defRPr/>
            </a:pPr>
            <a:r>
              <a:rPr lang="fr-FR" sz="2000" dirty="0" err="1"/>
              <a:t>Resistance</a:t>
            </a:r>
            <a:r>
              <a:rPr lang="fr-FR" sz="2000" dirty="0"/>
              <a:t> </a:t>
            </a:r>
            <a:r>
              <a:rPr lang="fr-FR" sz="2000" dirty="0" err="1"/>
              <a:t>depends</a:t>
            </a:r>
            <a:r>
              <a:rPr lang="fr-FR" sz="2000" dirty="0"/>
              <a:t> on </a:t>
            </a:r>
            <a:r>
              <a:rPr lang="fr-FR" sz="2000" b="1" dirty="0" smtClean="0"/>
              <a:t>Grain size</a:t>
            </a:r>
            <a:r>
              <a:rPr lang="fr-FR" sz="2000" dirty="0" smtClean="0"/>
              <a:t> </a:t>
            </a:r>
            <a:r>
              <a:rPr lang="fr-FR" sz="2000" dirty="0"/>
              <a:t>and </a:t>
            </a:r>
            <a:r>
              <a:rPr lang="fr-FR" sz="2000" b="1" dirty="0"/>
              <a:t>water content</a:t>
            </a:r>
          </a:p>
        </p:txBody>
      </p:sp>
      <p:grpSp>
        <p:nvGrpSpPr>
          <p:cNvPr id="16" name="Groupe 15"/>
          <p:cNvGrpSpPr/>
          <p:nvPr/>
        </p:nvGrpSpPr>
        <p:grpSpPr bwMode="auto">
          <a:xfrm>
            <a:off x="352384" y="3969595"/>
            <a:ext cx="4363067" cy="1323439"/>
            <a:chOff x="160386" y="0"/>
            <a:chExt cx="3516825" cy="1323439"/>
          </a:xfrm>
        </p:grpSpPr>
        <p:sp>
          <p:nvSpPr>
            <p:cNvPr id="12" name="Flèche droite 11"/>
            <p:cNvSpPr/>
            <p:nvPr/>
          </p:nvSpPr>
          <p:spPr bwMode="auto">
            <a:xfrm>
              <a:off x="160386" y="551703"/>
              <a:ext cx="242140" cy="286525"/>
            </a:xfrm>
            <a:prstGeom prst="rightArrow">
              <a:avLst>
                <a:gd name="adj1" fmla="val 5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5" name="ZoneTexte 14"/>
            <p:cNvSpPr txBox="1"/>
            <p:nvPr/>
          </p:nvSpPr>
          <p:spPr bwMode="auto">
            <a:xfrm>
              <a:off x="519198" y="0"/>
              <a:ext cx="3158013" cy="1323439"/>
            </a:xfrm>
            <a:prstGeom prst="rect">
              <a:avLst/>
            </a:prstGeom>
            <a:noFill/>
          </p:spPr>
          <p:txBody>
            <a:bodyPr wrap="square" rtlCol="0">
              <a:spAutoFit/>
            </a:bodyPr>
            <a:lstStyle/>
            <a:p>
              <a:pPr>
                <a:defRPr/>
              </a:pPr>
              <a:r>
                <a:rPr lang="fr-FR" sz="2000" dirty="0" err="1"/>
                <a:t>Variability</a:t>
              </a:r>
              <a:r>
                <a:rPr lang="fr-FR" sz="2000" dirty="0"/>
                <a:t> of the </a:t>
              </a:r>
              <a:r>
                <a:rPr lang="fr-FR" sz="2000" dirty="0" err="1" smtClean="0"/>
                <a:t>dataset</a:t>
              </a:r>
              <a:r>
                <a:rPr lang="fr-FR" sz="2000" dirty="0" smtClean="0"/>
                <a:t> </a:t>
              </a:r>
              <a:r>
                <a:rPr lang="fr-FR" sz="2000" dirty="0" err="1"/>
                <a:t>is</a:t>
              </a:r>
              <a:r>
                <a:rPr lang="fr-FR" sz="2000" dirty="0"/>
                <a:t> </a:t>
              </a:r>
              <a:r>
                <a:rPr lang="fr-FR" sz="2000" dirty="0" err="1"/>
                <a:t>explained</a:t>
              </a:r>
              <a:r>
                <a:rPr lang="fr-FR" sz="2000" dirty="0"/>
                <a:t> by </a:t>
              </a:r>
              <a:r>
                <a:rPr lang="fr-FR" sz="2000" b="1" dirty="0" err="1"/>
                <a:t>seasonal</a:t>
              </a:r>
              <a:r>
                <a:rPr lang="fr-FR" sz="2000" b="1" dirty="0"/>
                <a:t> </a:t>
              </a:r>
              <a:r>
                <a:rPr lang="fr-FR" sz="2000" b="1" dirty="0" err="1"/>
                <a:t>weathering</a:t>
              </a:r>
              <a:r>
                <a:rPr lang="fr-FR" sz="2000" b="1" dirty="0"/>
                <a:t> </a:t>
              </a:r>
              <a:r>
                <a:rPr lang="fr-FR" sz="2000" dirty="0"/>
                <a:t>and </a:t>
              </a:r>
              <a:r>
                <a:rPr lang="fr-FR" sz="2000" b="1" dirty="0"/>
                <a:t>high-</a:t>
              </a:r>
              <a:r>
                <a:rPr lang="fr-FR" sz="2000" b="1" dirty="0" err="1"/>
                <a:t>frequency</a:t>
              </a:r>
              <a:r>
                <a:rPr lang="fr-FR" sz="2000" b="1" dirty="0"/>
                <a:t> variation</a:t>
              </a:r>
              <a:r>
                <a:rPr lang="fr-FR" sz="2000" dirty="0"/>
                <a:t> of the </a:t>
              </a:r>
              <a:r>
                <a:rPr lang="fr-FR" sz="2000" dirty="0" err="1"/>
                <a:t>humidity</a:t>
              </a:r>
              <a:endParaRPr lang="fr-FR" sz="2000" dirty="0"/>
            </a:p>
          </p:txBody>
        </p:sp>
      </p:grpSp>
      <p:grpSp>
        <p:nvGrpSpPr>
          <p:cNvPr id="24" name="Groupe 23"/>
          <p:cNvGrpSpPr/>
          <p:nvPr/>
        </p:nvGrpSpPr>
        <p:grpSpPr>
          <a:xfrm>
            <a:off x="352385" y="5773132"/>
            <a:ext cx="5022462" cy="680204"/>
            <a:chOff x="352385" y="5773132"/>
            <a:chExt cx="4609554" cy="707886"/>
          </a:xfrm>
        </p:grpSpPr>
        <p:sp>
          <p:nvSpPr>
            <p:cNvPr id="19" name="Flèche droite 18"/>
            <p:cNvSpPr/>
            <p:nvPr/>
          </p:nvSpPr>
          <p:spPr bwMode="auto">
            <a:xfrm>
              <a:off x="352385" y="5829925"/>
              <a:ext cx="283837" cy="286525"/>
            </a:xfrm>
            <a:prstGeom prst="rightArrow">
              <a:avLst>
                <a:gd name="adj1" fmla="val 5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0" name="ZoneTexte 19"/>
            <p:cNvSpPr txBox="1"/>
            <p:nvPr/>
          </p:nvSpPr>
          <p:spPr>
            <a:xfrm>
              <a:off x="672716" y="5773132"/>
              <a:ext cx="4289223" cy="707886"/>
            </a:xfrm>
            <a:prstGeom prst="rect">
              <a:avLst/>
            </a:prstGeom>
            <a:noFill/>
          </p:spPr>
          <p:txBody>
            <a:bodyPr wrap="square" rtlCol="0">
              <a:spAutoFit/>
            </a:bodyPr>
            <a:lstStyle/>
            <a:p>
              <a:r>
                <a:rPr lang="fr-FR" sz="2000" b="1" dirty="0" smtClean="0"/>
                <a:t>Grain size proxy for regolith </a:t>
              </a:r>
              <a:r>
                <a:rPr lang="fr-FR" sz="2000" b="1" dirty="0" err="1" smtClean="0"/>
                <a:t>weathering</a:t>
              </a:r>
              <a:endParaRPr lang="fr-FR" sz="2000" b="1" dirty="0"/>
            </a:p>
          </p:txBody>
        </p:sp>
      </p:grpSp>
      <p:sp>
        <p:nvSpPr>
          <p:cNvPr id="6" name="Ellipse 5"/>
          <p:cNvSpPr/>
          <p:nvPr/>
        </p:nvSpPr>
        <p:spPr>
          <a:xfrm>
            <a:off x="10356982" y="2994153"/>
            <a:ext cx="1584176" cy="8353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7" name="Groupe 16"/>
          <p:cNvGrpSpPr/>
          <p:nvPr/>
        </p:nvGrpSpPr>
        <p:grpSpPr>
          <a:xfrm>
            <a:off x="7444658" y="4092247"/>
            <a:ext cx="4149266" cy="1786299"/>
            <a:chOff x="7444658" y="4092247"/>
            <a:chExt cx="4149266" cy="1786299"/>
          </a:xfrm>
        </p:grpSpPr>
        <p:sp>
          <p:nvSpPr>
            <p:cNvPr id="21" name="Ellipse 20"/>
            <p:cNvSpPr/>
            <p:nvPr/>
          </p:nvSpPr>
          <p:spPr bwMode="auto">
            <a:xfrm>
              <a:off x="10364333" y="4092247"/>
              <a:ext cx="1229591" cy="7155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bwMode="auto">
            <a:xfrm>
              <a:off x="7444658" y="5162970"/>
              <a:ext cx="1891702" cy="7155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5" name="Groupe 14"/>
          <p:cNvGrpSpPr/>
          <p:nvPr/>
        </p:nvGrpSpPr>
        <p:grpSpPr bwMode="auto">
          <a:xfrm>
            <a:off x="3863927" y="894018"/>
            <a:ext cx="8328072" cy="4468494"/>
            <a:chOff x="3812345" y="1192495"/>
            <a:chExt cx="8328072" cy="4468494"/>
          </a:xfrm>
        </p:grpSpPr>
        <p:pic>
          <p:nvPicPr>
            <p:cNvPr id="13" name="Image 12"/>
            <p:cNvPicPr>
              <a:picLocks noChangeAspect="1"/>
            </p:cNvPicPr>
            <p:nvPr/>
          </p:nvPicPr>
          <p:blipFill>
            <a:blip r:embed="rId2"/>
            <a:srcRect l="6827" t="10838" r="9676" b="2075"/>
            <a:stretch/>
          </p:blipFill>
          <p:spPr bwMode="auto">
            <a:xfrm>
              <a:off x="3812345" y="1192495"/>
              <a:ext cx="8328072" cy="4468494"/>
            </a:xfrm>
            <a:prstGeom prst="rect">
              <a:avLst/>
            </a:prstGeom>
          </p:spPr>
        </p:pic>
        <p:sp>
          <p:nvSpPr>
            <p:cNvPr id="14" name="Rectangle 13"/>
            <p:cNvSpPr/>
            <p:nvPr/>
          </p:nvSpPr>
          <p:spPr bwMode="auto">
            <a:xfrm>
              <a:off x="11711354" y="4726745"/>
              <a:ext cx="225082" cy="281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grpSp>
        <p:nvGrpSpPr>
          <p:cNvPr id="2" name="Groupe 1"/>
          <p:cNvGrpSpPr/>
          <p:nvPr/>
        </p:nvGrpSpPr>
        <p:grpSpPr bwMode="auto">
          <a:xfrm>
            <a:off x="241738" y="153675"/>
            <a:ext cx="3139818" cy="434904"/>
            <a:chOff x="241738" y="153675"/>
            <a:chExt cx="2170188" cy="434904"/>
          </a:xfrm>
        </p:grpSpPr>
        <p:sp>
          <p:nvSpPr>
            <p:cNvPr id="3" name="Pentagone 2"/>
            <p:cNvSpPr/>
            <p:nvPr/>
          </p:nvSpPr>
          <p:spPr bwMode="auto">
            <a:xfrm>
              <a:off x="241738" y="153675"/>
              <a:ext cx="1944414" cy="434904"/>
            </a:xfrm>
            <a:prstGeom prst="homePlate">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GB"/>
            </a:p>
          </p:txBody>
        </p:sp>
        <p:sp>
          <p:nvSpPr>
            <p:cNvPr id="4" name="ZoneTexte 3"/>
            <p:cNvSpPr txBox="1"/>
            <p:nvPr/>
          </p:nvSpPr>
          <p:spPr bwMode="auto">
            <a:xfrm>
              <a:off x="361954" y="153675"/>
              <a:ext cx="2049972" cy="400110"/>
            </a:xfrm>
            <a:prstGeom prst="rect">
              <a:avLst/>
            </a:prstGeom>
            <a:noFill/>
          </p:spPr>
          <p:txBody>
            <a:bodyPr wrap="square" rtlCol="0">
              <a:spAutoFit/>
            </a:bodyPr>
            <a:lstStyle/>
            <a:p>
              <a:pPr>
                <a:defRPr/>
              </a:pPr>
              <a:r>
                <a:rPr lang="en-GB" sz="2000" b="1">
                  <a:solidFill>
                    <a:schemeClr val="bg1"/>
                  </a:solidFill>
                </a:rPr>
                <a:t>Field measurements</a:t>
              </a:r>
            </a:p>
          </p:txBody>
        </p:sp>
      </p:grpSp>
      <p:sp>
        <p:nvSpPr>
          <p:cNvPr id="6" name="ZoneTexte 5"/>
          <p:cNvSpPr txBox="1"/>
          <p:nvPr/>
        </p:nvSpPr>
        <p:spPr bwMode="auto">
          <a:xfrm>
            <a:off x="3228832" y="137194"/>
            <a:ext cx="3387696" cy="457235"/>
          </a:xfrm>
          <a:prstGeom prst="rect">
            <a:avLst/>
          </a:prstGeom>
          <a:noFill/>
        </p:spPr>
        <p:txBody>
          <a:bodyPr wrap="square" rtlCol="0">
            <a:spAutoFit/>
          </a:bodyPr>
          <a:lstStyle/>
          <a:p>
            <a:pPr>
              <a:defRPr/>
            </a:pPr>
            <a:r>
              <a:rPr lang="fr-FR" sz="2400"/>
              <a:t>Grain-size measurements</a:t>
            </a:r>
          </a:p>
        </p:txBody>
      </p:sp>
      <p:pic>
        <p:nvPicPr>
          <p:cNvPr id="7" name="Image 6"/>
          <p:cNvPicPr>
            <a:picLocks noChangeAspect="1"/>
          </p:cNvPicPr>
          <p:nvPr/>
        </p:nvPicPr>
        <p:blipFill>
          <a:blip r:embed="rId3"/>
          <a:stretch/>
        </p:blipFill>
        <p:spPr bwMode="auto">
          <a:xfrm>
            <a:off x="241738" y="3907936"/>
            <a:ext cx="3504582" cy="2628436"/>
          </a:xfrm>
          <a:prstGeom prst="rect">
            <a:avLst/>
          </a:prstGeom>
        </p:spPr>
      </p:pic>
      <p:pic>
        <p:nvPicPr>
          <p:cNvPr id="8" name="Image 7"/>
          <p:cNvPicPr>
            <a:picLocks noChangeAspect="1"/>
          </p:cNvPicPr>
          <p:nvPr/>
        </p:nvPicPr>
        <p:blipFill>
          <a:blip r:embed="rId4"/>
          <a:stretch/>
        </p:blipFill>
        <p:spPr bwMode="auto">
          <a:xfrm>
            <a:off x="241740" y="678670"/>
            <a:ext cx="3504580" cy="2628435"/>
          </a:xfrm>
          <a:prstGeom prst="rect">
            <a:avLst/>
          </a:prstGeom>
        </p:spPr>
      </p:pic>
      <p:sp>
        <p:nvSpPr>
          <p:cNvPr id="11" name="ZoneTexte 10"/>
          <p:cNvSpPr txBox="1"/>
          <p:nvPr/>
        </p:nvSpPr>
        <p:spPr bwMode="auto">
          <a:xfrm>
            <a:off x="4037672" y="5657671"/>
            <a:ext cx="4472454" cy="1200329"/>
          </a:xfrm>
          <a:prstGeom prst="rect">
            <a:avLst/>
          </a:prstGeom>
          <a:noFill/>
        </p:spPr>
        <p:txBody>
          <a:bodyPr wrap="square" rtlCol="0">
            <a:spAutoFit/>
          </a:bodyPr>
          <a:lstStyle/>
          <a:p>
            <a:pPr>
              <a:defRPr/>
            </a:pPr>
            <a:r>
              <a:rPr lang="fr-FR"/>
              <a:t>pll* = surface parallel to the schistosity </a:t>
            </a:r>
            <a:endParaRPr/>
          </a:p>
          <a:p>
            <a:pPr>
              <a:defRPr/>
            </a:pPr>
            <a:r>
              <a:rPr lang="fr-FR"/>
              <a:t>pp*= surface perpendicular to the schistosity</a:t>
            </a:r>
          </a:p>
          <a:p>
            <a:pPr>
              <a:defRPr/>
            </a:pPr>
            <a:r>
              <a:rPr lang="fr-FR"/>
              <a:t>NF = North-facing slope</a:t>
            </a:r>
          </a:p>
          <a:p>
            <a:pPr>
              <a:defRPr/>
            </a:pPr>
            <a:r>
              <a:rPr lang="fr-FR"/>
              <a:t>SF = South-facing slope</a:t>
            </a:r>
          </a:p>
        </p:txBody>
      </p:sp>
      <p:grpSp>
        <p:nvGrpSpPr>
          <p:cNvPr id="5" name="Groupe 4"/>
          <p:cNvGrpSpPr/>
          <p:nvPr/>
        </p:nvGrpSpPr>
        <p:grpSpPr bwMode="auto">
          <a:xfrm>
            <a:off x="5289724" y="1409183"/>
            <a:ext cx="900061" cy="3438163"/>
            <a:chOff x="5289724" y="1409183"/>
            <a:chExt cx="900061" cy="3438163"/>
          </a:xfrm>
        </p:grpSpPr>
        <p:sp>
          <p:nvSpPr>
            <p:cNvPr id="10" name="Ellipse 9"/>
            <p:cNvSpPr/>
            <p:nvPr/>
          </p:nvSpPr>
          <p:spPr bwMode="auto">
            <a:xfrm>
              <a:off x="5289724" y="1409183"/>
              <a:ext cx="383177" cy="34381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7" name="ZoneTexte 16"/>
            <p:cNvSpPr txBox="1"/>
            <p:nvPr/>
          </p:nvSpPr>
          <p:spPr bwMode="auto">
            <a:xfrm>
              <a:off x="5672901" y="1584047"/>
              <a:ext cx="516884" cy="707886"/>
            </a:xfrm>
            <a:prstGeom prst="rect">
              <a:avLst/>
            </a:prstGeom>
            <a:noFill/>
            <a:ln>
              <a:noFill/>
            </a:ln>
          </p:spPr>
          <p:txBody>
            <a:bodyPr wrap="square" rtlCol="0">
              <a:spAutoFit/>
            </a:bodyPr>
            <a:lstStyle/>
            <a:p>
              <a:pPr>
                <a:defRPr/>
              </a:pPr>
              <a:r>
                <a:rPr lang="fr-FR" sz="4000">
                  <a:solidFill>
                    <a:srgbClr val="FF0000"/>
                  </a:solidFill>
                </a:rPr>
                <a:t>?</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36" name="Groupe 35"/>
          <p:cNvGrpSpPr/>
          <p:nvPr/>
        </p:nvGrpSpPr>
        <p:grpSpPr bwMode="auto">
          <a:xfrm>
            <a:off x="226917" y="893603"/>
            <a:ext cx="6499060" cy="3487123"/>
            <a:chOff x="3812345" y="1192495"/>
            <a:chExt cx="8328072" cy="4468494"/>
          </a:xfrm>
        </p:grpSpPr>
        <p:pic>
          <p:nvPicPr>
            <p:cNvPr id="46" name="Image 45"/>
            <p:cNvPicPr>
              <a:picLocks noChangeAspect="1"/>
            </p:cNvPicPr>
            <p:nvPr/>
          </p:nvPicPr>
          <p:blipFill>
            <a:blip r:embed="rId3"/>
            <a:srcRect l="6827" t="10838" r="9676" b="2075"/>
            <a:stretch/>
          </p:blipFill>
          <p:spPr bwMode="auto">
            <a:xfrm>
              <a:off x="3812345" y="1192495"/>
              <a:ext cx="8328072" cy="4468494"/>
            </a:xfrm>
            <a:prstGeom prst="rect">
              <a:avLst/>
            </a:prstGeom>
          </p:spPr>
        </p:pic>
        <p:sp>
          <p:nvSpPr>
            <p:cNvPr id="56" name="Rectangle 55"/>
            <p:cNvSpPr/>
            <p:nvPr/>
          </p:nvSpPr>
          <p:spPr bwMode="auto">
            <a:xfrm>
              <a:off x="11711354" y="4726745"/>
              <a:ext cx="225082" cy="281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grpSp>
        <p:nvGrpSpPr>
          <p:cNvPr id="32" name="Groupe 31"/>
          <p:cNvGrpSpPr/>
          <p:nvPr/>
        </p:nvGrpSpPr>
        <p:grpSpPr bwMode="auto">
          <a:xfrm>
            <a:off x="241738" y="153675"/>
            <a:ext cx="3139818" cy="434904"/>
            <a:chOff x="241738" y="153675"/>
            <a:chExt cx="2170188" cy="434904"/>
          </a:xfrm>
        </p:grpSpPr>
        <p:sp>
          <p:nvSpPr>
            <p:cNvPr id="34" name="Pentagone 33"/>
            <p:cNvSpPr/>
            <p:nvPr/>
          </p:nvSpPr>
          <p:spPr bwMode="auto">
            <a:xfrm>
              <a:off x="241738" y="153675"/>
              <a:ext cx="1944414" cy="434904"/>
            </a:xfrm>
            <a:prstGeom prst="homePlate">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GB"/>
            </a:p>
          </p:txBody>
        </p:sp>
        <p:sp>
          <p:nvSpPr>
            <p:cNvPr id="37" name="ZoneTexte 36"/>
            <p:cNvSpPr txBox="1"/>
            <p:nvPr/>
          </p:nvSpPr>
          <p:spPr bwMode="auto">
            <a:xfrm>
              <a:off x="361954" y="153675"/>
              <a:ext cx="2049972" cy="400110"/>
            </a:xfrm>
            <a:prstGeom prst="rect">
              <a:avLst/>
            </a:prstGeom>
            <a:noFill/>
          </p:spPr>
          <p:txBody>
            <a:bodyPr wrap="square" rtlCol="0">
              <a:spAutoFit/>
            </a:bodyPr>
            <a:lstStyle/>
            <a:p>
              <a:pPr>
                <a:defRPr/>
              </a:pPr>
              <a:r>
                <a:rPr lang="en-GB" sz="2000" b="1">
                  <a:solidFill>
                    <a:schemeClr val="bg1"/>
                  </a:solidFill>
                </a:rPr>
                <a:t>Field measurements</a:t>
              </a:r>
            </a:p>
          </p:txBody>
        </p:sp>
      </p:grpSp>
      <p:sp>
        <p:nvSpPr>
          <p:cNvPr id="38" name="ZoneTexte 37"/>
          <p:cNvSpPr txBox="1"/>
          <p:nvPr/>
        </p:nvSpPr>
        <p:spPr bwMode="auto">
          <a:xfrm>
            <a:off x="3228832" y="137194"/>
            <a:ext cx="4811384" cy="461665"/>
          </a:xfrm>
          <a:prstGeom prst="rect">
            <a:avLst/>
          </a:prstGeom>
          <a:noFill/>
        </p:spPr>
        <p:txBody>
          <a:bodyPr wrap="square" rtlCol="0">
            <a:spAutoFit/>
          </a:bodyPr>
          <a:lstStyle/>
          <a:p>
            <a:pPr>
              <a:defRPr/>
            </a:pPr>
            <a:r>
              <a:rPr lang="fr-FR" sz="2400" dirty="0" err="1" smtClean="0"/>
              <a:t>Abnormal</a:t>
            </a:r>
            <a:r>
              <a:rPr lang="fr-FR" sz="2400" dirty="0" smtClean="0"/>
              <a:t> grain-size </a:t>
            </a:r>
            <a:r>
              <a:rPr lang="fr-FR" sz="2400" dirty="0" err="1" smtClean="0"/>
              <a:t>measurements</a:t>
            </a:r>
            <a:endParaRPr lang="fr-FR" sz="2400" dirty="0"/>
          </a:p>
        </p:txBody>
      </p:sp>
      <p:sp>
        <p:nvSpPr>
          <p:cNvPr id="2" name="ZoneTexte 1"/>
          <p:cNvSpPr txBox="1"/>
          <p:nvPr/>
        </p:nvSpPr>
        <p:spPr bwMode="auto">
          <a:xfrm>
            <a:off x="7171333" y="1113170"/>
            <a:ext cx="4733446" cy="640115"/>
          </a:xfrm>
          <a:prstGeom prst="rect">
            <a:avLst/>
          </a:prstGeom>
          <a:noFill/>
        </p:spPr>
        <p:txBody>
          <a:bodyPr wrap="square" rtlCol="0">
            <a:spAutoFit/>
          </a:bodyPr>
          <a:lstStyle/>
          <a:p>
            <a:pPr>
              <a:defRPr/>
            </a:pPr>
            <a:r>
              <a:rPr lang="fr-FR" sz="1800" b="0" i="0" u="none" strike="noStrike" cap="none" spc="0">
                <a:solidFill>
                  <a:schemeClr val="tx1"/>
                </a:solidFill>
                <a:latin typeface="+mn-lt"/>
                <a:ea typeface="+mn-ea"/>
                <a:cs typeface="+mn-cs"/>
              </a:rPr>
              <a:t>Computation of </a:t>
            </a:r>
            <a:r>
              <a:rPr lang="fr-FR" sz="1800" b="1" i="0" u="none" strike="noStrike" cap="none" spc="0">
                <a:solidFill>
                  <a:schemeClr val="tx1"/>
                </a:solidFill>
                <a:latin typeface="+mn-lt"/>
                <a:ea typeface="+mn-ea"/>
                <a:cs typeface="+mn-cs"/>
              </a:rPr>
              <a:t>frost-cracking indicators </a:t>
            </a:r>
            <a:r>
              <a:rPr lang="fr-FR" sz="1800" b="0" i="0" u="none" strike="noStrike" cap="none" spc="0">
                <a:solidFill>
                  <a:schemeClr val="tx1"/>
                </a:solidFill>
                <a:latin typeface="+mn-lt"/>
                <a:ea typeface="+mn-ea"/>
                <a:cs typeface="+mn-cs"/>
              </a:rPr>
              <a:t>for both </a:t>
            </a:r>
            <a:r>
              <a:rPr lang="fr-FR" sz="1800" b="1" i="0" u="none" strike="noStrike" cap="none" spc="0">
                <a:solidFill>
                  <a:schemeClr val="tx1"/>
                </a:solidFill>
                <a:latin typeface="+mn-lt"/>
                <a:ea typeface="+mn-ea"/>
                <a:cs typeface="+mn-cs"/>
              </a:rPr>
              <a:t>2019/2020 </a:t>
            </a:r>
            <a:r>
              <a:rPr lang="fr-FR" sz="1800" b="0" i="0" u="none" strike="noStrike" cap="none" spc="0">
                <a:solidFill>
                  <a:schemeClr val="tx1"/>
                </a:solidFill>
                <a:latin typeface="+mn-lt"/>
                <a:ea typeface="+mn-ea"/>
                <a:cs typeface="+mn-cs"/>
              </a:rPr>
              <a:t>and </a:t>
            </a:r>
            <a:r>
              <a:rPr lang="fr-FR" sz="1800" b="1" i="0" u="none" strike="noStrike" cap="none" spc="0">
                <a:solidFill>
                  <a:schemeClr val="tx1"/>
                </a:solidFill>
                <a:latin typeface="+mn-lt"/>
                <a:ea typeface="+mn-ea"/>
                <a:cs typeface="+mn-cs"/>
              </a:rPr>
              <a:t>2020/2021 winter seasons</a:t>
            </a:r>
            <a:endParaRPr/>
          </a:p>
        </p:txBody>
      </p:sp>
      <p:grpSp>
        <p:nvGrpSpPr>
          <p:cNvPr id="9" name="Groupe 8"/>
          <p:cNvGrpSpPr/>
          <p:nvPr/>
        </p:nvGrpSpPr>
        <p:grpSpPr bwMode="auto">
          <a:xfrm>
            <a:off x="1284472" y="1332798"/>
            <a:ext cx="721929" cy="2639627"/>
            <a:chOff x="1284472" y="1332798"/>
            <a:chExt cx="721929" cy="2639627"/>
          </a:xfrm>
        </p:grpSpPr>
        <p:sp>
          <p:nvSpPr>
            <p:cNvPr id="5" name="Ellipse 4"/>
            <p:cNvSpPr/>
            <p:nvPr/>
          </p:nvSpPr>
          <p:spPr bwMode="auto">
            <a:xfrm>
              <a:off x="1284472" y="1332798"/>
              <a:ext cx="388433" cy="26396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6" name="ZoneTexte 5"/>
            <p:cNvSpPr txBox="1"/>
            <p:nvPr/>
          </p:nvSpPr>
          <p:spPr bwMode="auto">
            <a:xfrm>
              <a:off x="1672905" y="1436336"/>
              <a:ext cx="333496" cy="523220"/>
            </a:xfrm>
            <a:prstGeom prst="rect">
              <a:avLst/>
            </a:prstGeom>
            <a:noFill/>
            <a:ln>
              <a:noFill/>
            </a:ln>
          </p:spPr>
          <p:txBody>
            <a:bodyPr wrap="square" rtlCol="0">
              <a:spAutoFit/>
            </a:bodyPr>
            <a:lstStyle/>
            <a:p>
              <a:pPr>
                <a:defRPr/>
              </a:pPr>
              <a:r>
                <a:rPr lang="fr-FR" sz="2800">
                  <a:solidFill>
                    <a:srgbClr val="FF0000"/>
                  </a:solidFill>
                </a:rPr>
                <a:t>?</a:t>
              </a:r>
            </a:p>
          </p:txBody>
        </p:sp>
      </p:grpSp>
      <p:sp>
        <p:nvSpPr>
          <p:cNvPr id="20" name="ZoneTexte 19"/>
          <p:cNvSpPr txBox="1"/>
          <p:nvPr/>
        </p:nvSpPr>
        <p:spPr bwMode="auto">
          <a:xfrm>
            <a:off x="8888308" y="4879401"/>
            <a:ext cx="2357840" cy="923330"/>
          </a:xfrm>
          <a:prstGeom prst="rect">
            <a:avLst/>
          </a:prstGeom>
          <a:noFill/>
        </p:spPr>
        <p:txBody>
          <a:bodyPr wrap="square" rtlCol="0">
            <a:spAutoFit/>
          </a:bodyPr>
          <a:lstStyle/>
          <a:p>
            <a:pPr algn="ctr">
              <a:defRPr/>
            </a:pPr>
            <a:r>
              <a:rPr lang="fr-FR" dirty="0" smtClean="0">
                <a:solidFill>
                  <a:srgbClr val="FF0000"/>
                </a:solidFill>
              </a:rPr>
              <a:t>Regolith </a:t>
            </a:r>
            <a:r>
              <a:rPr lang="fr-FR" dirty="0">
                <a:solidFill>
                  <a:srgbClr val="FF0000"/>
                </a:solidFill>
              </a:rPr>
              <a:t>production </a:t>
            </a:r>
            <a:r>
              <a:rPr lang="fr-FR" dirty="0" err="1">
                <a:solidFill>
                  <a:srgbClr val="FF0000"/>
                </a:solidFill>
              </a:rPr>
              <a:t>lower</a:t>
            </a:r>
            <a:r>
              <a:rPr lang="fr-FR" dirty="0">
                <a:solidFill>
                  <a:srgbClr val="FF0000"/>
                </a:solidFill>
              </a:rPr>
              <a:t> for the </a:t>
            </a:r>
            <a:r>
              <a:rPr lang="fr-FR" dirty="0" err="1">
                <a:solidFill>
                  <a:srgbClr val="FF0000"/>
                </a:solidFill>
              </a:rPr>
              <a:t>winter</a:t>
            </a:r>
            <a:r>
              <a:rPr lang="fr-FR" dirty="0">
                <a:solidFill>
                  <a:srgbClr val="FF0000"/>
                </a:solidFill>
              </a:rPr>
              <a:t> 2019/2020</a:t>
            </a:r>
          </a:p>
        </p:txBody>
      </p:sp>
      <p:grpSp>
        <p:nvGrpSpPr>
          <p:cNvPr id="15" name="Groupe 14"/>
          <p:cNvGrpSpPr/>
          <p:nvPr/>
        </p:nvGrpSpPr>
        <p:grpSpPr bwMode="auto">
          <a:xfrm>
            <a:off x="77372" y="4650940"/>
            <a:ext cx="8355926" cy="1412667"/>
            <a:chOff x="77372" y="4650940"/>
            <a:chExt cx="8355926" cy="1412667"/>
          </a:xfrm>
        </p:grpSpPr>
        <p:grpSp>
          <p:nvGrpSpPr>
            <p:cNvPr id="14" name="Groupe 13"/>
            <p:cNvGrpSpPr/>
            <p:nvPr/>
          </p:nvGrpSpPr>
          <p:grpSpPr bwMode="auto">
            <a:xfrm>
              <a:off x="1971228" y="4662528"/>
              <a:ext cx="6462070" cy="1384480"/>
              <a:chOff x="1971228" y="4662528"/>
              <a:chExt cx="6462070" cy="1384480"/>
            </a:xfrm>
          </p:grpSpPr>
          <p:grpSp>
            <p:nvGrpSpPr>
              <p:cNvPr id="3" name="Groupe 2"/>
              <p:cNvGrpSpPr/>
              <p:nvPr/>
            </p:nvGrpSpPr>
            <p:grpSpPr bwMode="auto">
              <a:xfrm>
                <a:off x="1971228" y="4906500"/>
                <a:ext cx="6462070" cy="926275"/>
                <a:chOff x="5779286" y="4518295"/>
                <a:chExt cx="5881011" cy="926275"/>
              </a:xfrm>
            </p:grpSpPr>
            <p:sp>
              <p:nvSpPr>
                <p:cNvPr id="39" name="Flèche droite à entaille 38"/>
                <p:cNvSpPr/>
                <p:nvPr/>
              </p:nvSpPr>
              <p:spPr bwMode="auto">
                <a:xfrm>
                  <a:off x="5779286" y="4518295"/>
                  <a:ext cx="5881011" cy="926275"/>
                </a:xfrm>
                <a:prstGeom prst="notchedRightArrow">
                  <a:avLst>
                    <a:gd name="adj1" fmla="val 50000"/>
                    <a:gd name="adj2" fmla="val 5000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cxnSp>
              <p:nvCxnSpPr>
                <p:cNvPr id="40" name="Connecteur droit 39"/>
                <p:cNvCxnSpPr>
                  <a:cxnSpLocks/>
                </p:cNvCxnSpPr>
                <p:nvPr/>
              </p:nvCxnSpPr>
              <p:spPr bwMode="auto">
                <a:xfrm>
                  <a:off x="6369341" y="4604045"/>
                  <a:ext cx="0" cy="7006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a:cxnSpLocks/>
                </p:cNvCxnSpPr>
                <p:nvPr/>
              </p:nvCxnSpPr>
              <p:spPr bwMode="auto">
                <a:xfrm>
                  <a:off x="8450321" y="4612100"/>
                  <a:ext cx="0" cy="7006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a:cxnSpLocks/>
                </p:cNvCxnSpPr>
                <p:nvPr/>
              </p:nvCxnSpPr>
              <p:spPr bwMode="auto">
                <a:xfrm>
                  <a:off x="10511808" y="4593756"/>
                  <a:ext cx="0" cy="7006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ZoneTexte 44"/>
                <p:cNvSpPr txBox="1"/>
                <p:nvPr/>
              </p:nvSpPr>
              <p:spPr bwMode="auto">
                <a:xfrm>
                  <a:off x="9984169" y="4682695"/>
                  <a:ext cx="661678" cy="369332"/>
                </a:xfrm>
                <a:prstGeom prst="rect">
                  <a:avLst/>
                </a:prstGeom>
                <a:noFill/>
              </p:spPr>
              <p:txBody>
                <a:bodyPr wrap="square" rtlCol="0">
                  <a:spAutoFit/>
                </a:bodyPr>
                <a:lstStyle/>
                <a:p>
                  <a:pPr algn="ctr">
                    <a:defRPr/>
                  </a:pPr>
                  <a:r>
                    <a:rPr lang="fr-FR"/>
                    <a:t>May</a:t>
                  </a:r>
                  <a:endParaRPr/>
                </a:p>
              </p:txBody>
            </p:sp>
          </p:grpSp>
          <p:sp>
            <p:nvSpPr>
              <p:cNvPr id="4" name="ZoneTexte 3"/>
              <p:cNvSpPr txBox="1"/>
              <p:nvPr/>
            </p:nvSpPr>
            <p:spPr bwMode="auto">
              <a:xfrm>
                <a:off x="3021203" y="4672048"/>
                <a:ext cx="1949917" cy="369332"/>
              </a:xfrm>
              <a:prstGeom prst="rect">
                <a:avLst/>
              </a:prstGeom>
              <a:noFill/>
            </p:spPr>
            <p:txBody>
              <a:bodyPr wrap="square" rtlCol="0">
                <a:spAutoFit/>
              </a:bodyPr>
              <a:lstStyle/>
              <a:p>
                <a:pPr>
                  <a:defRPr/>
                </a:pPr>
                <a:r>
                  <a:rPr lang="fr-FR" b="1">
                    <a:solidFill>
                      <a:schemeClr val="accent2">
                        <a:lumMod val="75000"/>
                      </a:schemeClr>
                    </a:solidFill>
                  </a:rPr>
                  <a:t>-7,5 </a:t>
                </a:r>
                <a:r>
                  <a:rPr lang="fr-FR" sz="1200"/>
                  <a:t>[°C-min / cm]</a:t>
                </a:r>
              </a:p>
            </p:txBody>
          </p:sp>
          <p:sp>
            <p:nvSpPr>
              <p:cNvPr id="48" name="ZoneTexte 47"/>
              <p:cNvSpPr txBox="1"/>
              <p:nvPr/>
            </p:nvSpPr>
            <p:spPr bwMode="auto">
              <a:xfrm>
                <a:off x="3041922" y="5677677"/>
                <a:ext cx="1949917" cy="369332"/>
              </a:xfrm>
              <a:prstGeom prst="rect">
                <a:avLst/>
              </a:prstGeom>
              <a:noFill/>
            </p:spPr>
            <p:txBody>
              <a:bodyPr wrap="square" rtlCol="0">
                <a:spAutoFit/>
              </a:bodyPr>
              <a:lstStyle/>
              <a:p>
                <a:pPr>
                  <a:defRPr/>
                </a:pPr>
                <a:r>
                  <a:rPr lang="fr-FR" b="1">
                    <a:solidFill>
                      <a:schemeClr val="accent1">
                        <a:lumMod val="75000"/>
                      </a:schemeClr>
                    </a:solidFill>
                  </a:rPr>
                  <a:t>-223</a:t>
                </a:r>
                <a:r>
                  <a:rPr lang="fr-FR">
                    <a:solidFill>
                      <a:schemeClr val="accent1">
                        <a:lumMod val="75000"/>
                      </a:schemeClr>
                    </a:solidFill>
                  </a:rPr>
                  <a:t> </a:t>
                </a:r>
                <a:r>
                  <a:rPr lang="fr-FR" sz="1200"/>
                  <a:t>[°C-min / cm]</a:t>
                </a:r>
              </a:p>
            </p:txBody>
          </p:sp>
          <p:sp>
            <p:nvSpPr>
              <p:cNvPr id="60" name="ZoneTexte 59"/>
              <p:cNvSpPr txBox="1"/>
              <p:nvPr/>
            </p:nvSpPr>
            <p:spPr bwMode="auto">
              <a:xfrm>
                <a:off x="5353596" y="5669293"/>
                <a:ext cx="1448964" cy="369332"/>
              </a:xfrm>
              <a:prstGeom prst="rect">
                <a:avLst/>
              </a:prstGeom>
              <a:noFill/>
            </p:spPr>
            <p:txBody>
              <a:bodyPr wrap="square" rtlCol="0">
                <a:spAutoFit/>
              </a:bodyPr>
              <a:lstStyle/>
              <a:p>
                <a:pPr>
                  <a:defRPr/>
                </a:pPr>
                <a:r>
                  <a:rPr lang="fr-FR" b="1">
                    <a:solidFill>
                      <a:schemeClr val="accent1">
                        <a:lumMod val="75000"/>
                      </a:schemeClr>
                    </a:solidFill>
                  </a:rPr>
                  <a:t>-61 </a:t>
                </a:r>
                <a:r>
                  <a:rPr lang="fr-FR" sz="1200"/>
                  <a:t>[°C-min / cm]</a:t>
                </a:r>
              </a:p>
            </p:txBody>
          </p:sp>
          <p:sp>
            <p:nvSpPr>
              <p:cNvPr id="61" name="ZoneTexte 60"/>
              <p:cNvSpPr txBox="1"/>
              <p:nvPr/>
            </p:nvSpPr>
            <p:spPr bwMode="auto">
              <a:xfrm>
                <a:off x="5400731" y="4662528"/>
                <a:ext cx="1448964" cy="369332"/>
              </a:xfrm>
              <a:prstGeom prst="rect">
                <a:avLst/>
              </a:prstGeom>
              <a:noFill/>
            </p:spPr>
            <p:txBody>
              <a:bodyPr wrap="square" rtlCol="0">
                <a:spAutoFit/>
              </a:bodyPr>
              <a:lstStyle/>
              <a:p>
                <a:pPr>
                  <a:defRPr/>
                </a:pPr>
                <a:r>
                  <a:rPr lang="fr-FR" b="1">
                    <a:solidFill>
                      <a:schemeClr val="accent2">
                        <a:lumMod val="75000"/>
                      </a:schemeClr>
                    </a:solidFill>
                  </a:rPr>
                  <a:t>-7 </a:t>
                </a:r>
                <a:r>
                  <a:rPr lang="fr-FR" sz="1200"/>
                  <a:t>[°C-min / cm]</a:t>
                </a:r>
              </a:p>
            </p:txBody>
          </p:sp>
        </p:grpSp>
        <p:sp>
          <p:nvSpPr>
            <p:cNvPr id="51" name="ZoneTexte 50"/>
            <p:cNvSpPr txBox="1"/>
            <p:nvPr/>
          </p:nvSpPr>
          <p:spPr bwMode="auto">
            <a:xfrm>
              <a:off x="2149776" y="5184971"/>
              <a:ext cx="667603" cy="369332"/>
            </a:xfrm>
            <a:prstGeom prst="rect">
              <a:avLst/>
            </a:prstGeom>
            <a:noFill/>
          </p:spPr>
          <p:txBody>
            <a:bodyPr wrap="square" rtlCol="0">
              <a:spAutoFit/>
            </a:bodyPr>
            <a:lstStyle/>
            <a:p>
              <a:pPr>
                <a:defRPr/>
              </a:pPr>
              <a:r>
                <a:rPr lang="fr-FR"/>
                <a:t>Nov</a:t>
              </a:r>
            </a:p>
          </p:txBody>
        </p:sp>
        <p:sp>
          <p:nvSpPr>
            <p:cNvPr id="53" name="ZoneTexte 52"/>
            <p:cNvSpPr txBox="1"/>
            <p:nvPr/>
          </p:nvSpPr>
          <p:spPr bwMode="auto">
            <a:xfrm>
              <a:off x="4456581" y="5174861"/>
              <a:ext cx="667603" cy="369332"/>
            </a:xfrm>
            <a:prstGeom prst="rect">
              <a:avLst/>
            </a:prstGeom>
            <a:noFill/>
          </p:spPr>
          <p:txBody>
            <a:bodyPr wrap="square" rtlCol="0">
              <a:spAutoFit/>
            </a:bodyPr>
            <a:lstStyle/>
            <a:p>
              <a:pPr>
                <a:defRPr/>
              </a:pPr>
              <a:r>
                <a:rPr lang="fr-FR"/>
                <a:t>Feb</a:t>
              </a:r>
            </a:p>
          </p:txBody>
        </p:sp>
        <p:sp>
          <p:nvSpPr>
            <p:cNvPr id="55" name="ZoneTexte 54"/>
            <p:cNvSpPr txBox="1"/>
            <p:nvPr/>
          </p:nvSpPr>
          <p:spPr bwMode="auto">
            <a:xfrm>
              <a:off x="7134459" y="5328339"/>
              <a:ext cx="667603" cy="369332"/>
            </a:xfrm>
            <a:prstGeom prst="rect">
              <a:avLst/>
            </a:prstGeom>
            <a:noFill/>
          </p:spPr>
          <p:txBody>
            <a:bodyPr wrap="square" rtlCol="0">
              <a:spAutoFit/>
            </a:bodyPr>
            <a:lstStyle/>
            <a:p>
              <a:pPr>
                <a:defRPr/>
              </a:pPr>
              <a:r>
                <a:rPr lang="fr-FR"/>
                <a:t>Apr</a:t>
              </a:r>
            </a:p>
          </p:txBody>
        </p:sp>
        <p:sp>
          <p:nvSpPr>
            <p:cNvPr id="8" name="ZoneTexte 7"/>
            <p:cNvSpPr txBox="1"/>
            <p:nvPr/>
          </p:nvSpPr>
          <p:spPr bwMode="auto">
            <a:xfrm>
              <a:off x="251196" y="4650940"/>
              <a:ext cx="1851770" cy="461665"/>
            </a:xfrm>
            <a:prstGeom prst="rect">
              <a:avLst/>
            </a:prstGeom>
            <a:noFill/>
          </p:spPr>
          <p:txBody>
            <a:bodyPr wrap="square" rtlCol="0">
              <a:spAutoFit/>
            </a:bodyPr>
            <a:lstStyle/>
            <a:p>
              <a:pPr>
                <a:defRPr/>
              </a:pPr>
              <a:r>
                <a:rPr lang="fr-FR" sz="2400" b="1"/>
                <a:t>2019 / 2020</a:t>
              </a:r>
            </a:p>
          </p:txBody>
        </p:sp>
        <p:sp>
          <p:nvSpPr>
            <p:cNvPr id="47" name="ZoneTexte 46"/>
            <p:cNvSpPr txBox="1"/>
            <p:nvPr/>
          </p:nvSpPr>
          <p:spPr bwMode="auto">
            <a:xfrm>
              <a:off x="260296" y="5601942"/>
              <a:ext cx="1897310" cy="461665"/>
            </a:xfrm>
            <a:prstGeom prst="rect">
              <a:avLst/>
            </a:prstGeom>
            <a:noFill/>
          </p:spPr>
          <p:txBody>
            <a:bodyPr wrap="square" rtlCol="0">
              <a:spAutoFit/>
            </a:bodyPr>
            <a:lstStyle/>
            <a:p>
              <a:pPr>
                <a:defRPr/>
              </a:pPr>
              <a:r>
                <a:rPr lang="fr-FR" sz="2400" b="1"/>
                <a:t>2020 / 2021</a:t>
              </a:r>
            </a:p>
          </p:txBody>
        </p:sp>
        <p:cxnSp>
          <p:nvCxnSpPr>
            <p:cNvPr id="10" name="Connecteur droit 9"/>
            <p:cNvCxnSpPr>
              <a:cxnSpLocks/>
            </p:cNvCxnSpPr>
            <p:nvPr/>
          </p:nvCxnSpPr>
          <p:spPr bwMode="auto">
            <a:xfrm>
              <a:off x="77372" y="5369638"/>
              <a:ext cx="2025594"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2" name="Groupe 11"/>
          <p:cNvGrpSpPr/>
          <p:nvPr/>
        </p:nvGrpSpPr>
        <p:grpSpPr bwMode="auto">
          <a:xfrm>
            <a:off x="7159070" y="2396121"/>
            <a:ext cx="4586986" cy="2096841"/>
            <a:chOff x="7159070" y="2396121"/>
            <a:chExt cx="4586986" cy="2096841"/>
          </a:xfrm>
        </p:grpSpPr>
        <p:sp>
          <p:nvSpPr>
            <p:cNvPr id="7" name="ZoneTexte 6"/>
            <p:cNvSpPr txBox="1"/>
            <p:nvPr/>
          </p:nvSpPr>
          <p:spPr bwMode="auto">
            <a:xfrm>
              <a:off x="7159070" y="2396121"/>
              <a:ext cx="4586986" cy="923330"/>
            </a:xfrm>
            <a:prstGeom prst="rect">
              <a:avLst/>
            </a:prstGeom>
            <a:noFill/>
          </p:spPr>
          <p:txBody>
            <a:bodyPr wrap="square" rtlCol="0">
              <a:spAutoFit/>
            </a:bodyPr>
            <a:lstStyle/>
            <a:p>
              <a:pPr algn="ctr">
                <a:defRPr/>
              </a:pPr>
              <a:r>
                <a:rPr lang="fr-FR"/>
                <a:t>Check the rainfall dataset </a:t>
              </a:r>
              <a:endParaRPr/>
            </a:p>
            <a:p>
              <a:pPr algn="ctr">
                <a:defRPr/>
              </a:pPr>
              <a:r>
                <a:rPr lang="fr-FR"/>
                <a:t>-&gt; </a:t>
              </a:r>
              <a:r>
                <a:rPr lang="fr-FR" b="1"/>
                <a:t>unusual strong rainfall event before the campaign </a:t>
              </a:r>
            </a:p>
          </p:txBody>
        </p:sp>
        <p:pic>
          <p:nvPicPr>
            <p:cNvPr id="57" name="Image 56"/>
            <p:cNvPicPr>
              <a:picLocks noChangeAspect="1"/>
            </p:cNvPicPr>
            <p:nvPr/>
          </p:nvPicPr>
          <p:blipFill>
            <a:blip r:embed="rId4"/>
            <a:stretch/>
          </p:blipFill>
          <p:spPr bwMode="auto">
            <a:xfrm>
              <a:off x="10182432" y="3029922"/>
              <a:ext cx="1563624" cy="146304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4" name="Groupe 1"/>
          <p:cNvGrpSpPr/>
          <p:nvPr/>
        </p:nvGrpSpPr>
        <p:grpSpPr bwMode="auto">
          <a:xfrm>
            <a:off x="336883" y="208262"/>
            <a:ext cx="2145058" cy="561474"/>
            <a:chOff x="0" y="0"/>
            <a:chExt cx="2145058" cy="561474"/>
          </a:xfrm>
        </p:grpSpPr>
        <p:sp>
          <p:nvSpPr>
            <p:cNvPr id="5" name="Pentagone 2"/>
            <p:cNvSpPr/>
            <p:nvPr/>
          </p:nvSpPr>
          <p:spPr bwMode="auto">
            <a:xfrm>
              <a:off x="0" y="0"/>
              <a:ext cx="2145058" cy="561474"/>
            </a:xfrm>
            <a:prstGeom prst="homePlate">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bg2">
                    <a:lumMod val="75000"/>
                  </a:schemeClr>
                </a:solidFill>
              </a:endParaRPr>
            </a:p>
          </p:txBody>
        </p:sp>
        <p:sp>
          <p:nvSpPr>
            <p:cNvPr id="6" name="ZoneTexte 3"/>
            <p:cNvSpPr/>
            <p:nvPr/>
          </p:nvSpPr>
          <p:spPr bwMode="auto">
            <a:xfrm>
              <a:off x="105236" y="21638"/>
              <a:ext cx="1934618" cy="518195"/>
            </a:xfrm>
            <a:prstGeom prst="rect">
              <a:avLst/>
            </a:prstGeom>
            <a:noFill/>
          </p:spPr>
          <p:txBody>
            <a:bodyPr wrap="square" rtlCol="0">
              <a:spAutoFit/>
            </a:bodyPr>
            <a:lstStyle/>
            <a:p>
              <a:pPr>
                <a:defRPr/>
              </a:pPr>
              <a:r>
                <a:rPr lang="fr-FR" sz="2800"/>
                <a:t>Conclusions</a:t>
              </a:r>
            </a:p>
          </p:txBody>
        </p:sp>
      </p:grpSp>
      <p:sp>
        <p:nvSpPr>
          <p:cNvPr id="2" name="ZoneTexte 1"/>
          <p:cNvSpPr txBox="1"/>
          <p:nvPr/>
        </p:nvSpPr>
        <p:spPr bwMode="auto">
          <a:xfrm>
            <a:off x="442120" y="1024722"/>
            <a:ext cx="8643472" cy="396275"/>
          </a:xfrm>
          <a:prstGeom prst="rect">
            <a:avLst/>
          </a:prstGeom>
          <a:noFill/>
        </p:spPr>
        <p:txBody>
          <a:bodyPr wrap="square" rtlCol="0">
            <a:spAutoFit/>
          </a:bodyPr>
          <a:lstStyle/>
          <a:p>
            <a:pPr marL="285750" indent="-285750">
              <a:buFontTx/>
              <a:buChar char="-"/>
              <a:defRPr/>
            </a:pPr>
            <a:r>
              <a:rPr lang="fr-FR" sz="2000" dirty="0"/>
              <a:t>D50 </a:t>
            </a:r>
            <a:r>
              <a:rPr lang="fr-FR" sz="2000" dirty="0" err="1"/>
              <a:t>is</a:t>
            </a:r>
            <a:r>
              <a:rPr lang="fr-FR" sz="2000" dirty="0"/>
              <a:t> a </a:t>
            </a:r>
            <a:r>
              <a:rPr lang="fr-FR" sz="2000" b="1" dirty="0"/>
              <a:t>good proxy </a:t>
            </a:r>
            <a:r>
              <a:rPr lang="fr-FR" sz="2000" dirty="0"/>
              <a:t>for regolith </a:t>
            </a:r>
            <a:r>
              <a:rPr lang="fr-FR" sz="2000" dirty="0" err="1"/>
              <a:t>weathering</a:t>
            </a:r>
            <a:endParaRPr lang="fr-FR" sz="2000" dirty="0"/>
          </a:p>
        </p:txBody>
      </p:sp>
      <p:graphicFrame>
        <p:nvGraphicFramePr>
          <p:cNvPr id="9" name="Tableau 8"/>
          <p:cNvGraphicFramePr>
            <a:graphicFrameLocks noGrp="1"/>
          </p:cNvGraphicFramePr>
          <p:nvPr/>
        </p:nvGraphicFramePr>
        <p:xfrm>
          <a:off x="2376704" y="3513789"/>
          <a:ext cx="8224066" cy="1584960"/>
        </p:xfrm>
        <a:graphic>
          <a:graphicData uri="http://schemas.openxmlformats.org/drawingml/2006/table">
            <a:tbl>
              <a:tblPr firstRow="1" bandRow="1"/>
              <a:tblGrid>
                <a:gridCol w="1981966">
                  <a:extLst>
                    <a:ext uri="{9D8B030D-6E8A-4147-A177-3AD203B41FA5}">
                      <a16:colId xmlns:a16="http://schemas.microsoft.com/office/drawing/2014/main" val="20000"/>
                    </a:ext>
                  </a:extLst>
                </a:gridCol>
                <a:gridCol w="520175">
                  <a:extLst>
                    <a:ext uri="{9D8B030D-6E8A-4147-A177-3AD203B41FA5}">
                      <a16:colId xmlns:a16="http://schemas.microsoft.com/office/drawing/2014/main" val="20001"/>
                    </a:ext>
                  </a:extLst>
                </a:gridCol>
                <a:gridCol w="520175">
                  <a:extLst>
                    <a:ext uri="{9D8B030D-6E8A-4147-A177-3AD203B41FA5}">
                      <a16:colId xmlns:a16="http://schemas.microsoft.com/office/drawing/2014/main" val="20002"/>
                    </a:ext>
                  </a:extLst>
                </a:gridCol>
                <a:gridCol w="520175">
                  <a:extLst>
                    <a:ext uri="{9D8B030D-6E8A-4147-A177-3AD203B41FA5}">
                      <a16:colId xmlns:a16="http://schemas.microsoft.com/office/drawing/2014/main" val="20003"/>
                    </a:ext>
                  </a:extLst>
                </a:gridCol>
                <a:gridCol w="520175">
                  <a:extLst>
                    <a:ext uri="{9D8B030D-6E8A-4147-A177-3AD203B41FA5}">
                      <a16:colId xmlns:a16="http://schemas.microsoft.com/office/drawing/2014/main" val="20004"/>
                    </a:ext>
                  </a:extLst>
                </a:gridCol>
                <a:gridCol w="520175">
                  <a:extLst>
                    <a:ext uri="{9D8B030D-6E8A-4147-A177-3AD203B41FA5}">
                      <a16:colId xmlns:a16="http://schemas.microsoft.com/office/drawing/2014/main" val="20005"/>
                    </a:ext>
                  </a:extLst>
                </a:gridCol>
                <a:gridCol w="520175">
                  <a:extLst>
                    <a:ext uri="{9D8B030D-6E8A-4147-A177-3AD203B41FA5}">
                      <a16:colId xmlns:a16="http://schemas.microsoft.com/office/drawing/2014/main" val="20006"/>
                    </a:ext>
                  </a:extLst>
                </a:gridCol>
                <a:gridCol w="520175">
                  <a:extLst>
                    <a:ext uri="{9D8B030D-6E8A-4147-A177-3AD203B41FA5}">
                      <a16:colId xmlns:a16="http://schemas.microsoft.com/office/drawing/2014/main" val="20007"/>
                    </a:ext>
                  </a:extLst>
                </a:gridCol>
                <a:gridCol w="520175">
                  <a:extLst>
                    <a:ext uri="{9D8B030D-6E8A-4147-A177-3AD203B41FA5}">
                      <a16:colId xmlns:a16="http://schemas.microsoft.com/office/drawing/2014/main" val="20008"/>
                    </a:ext>
                  </a:extLst>
                </a:gridCol>
                <a:gridCol w="520175">
                  <a:extLst>
                    <a:ext uri="{9D8B030D-6E8A-4147-A177-3AD203B41FA5}">
                      <a16:colId xmlns:a16="http://schemas.microsoft.com/office/drawing/2014/main" val="20009"/>
                    </a:ext>
                  </a:extLst>
                </a:gridCol>
                <a:gridCol w="520175">
                  <a:extLst>
                    <a:ext uri="{9D8B030D-6E8A-4147-A177-3AD203B41FA5}">
                      <a16:colId xmlns:a16="http://schemas.microsoft.com/office/drawing/2014/main" val="20010"/>
                    </a:ext>
                  </a:extLst>
                </a:gridCol>
                <a:gridCol w="520175">
                  <a:extLst>
                    <a:ext uri="{9D8B030D-6E8A-4147-A177-3AD203B41FA5}">
                      <a16:colId xmlns:a16="http://schemas.microsoft.com/office/drawing/2014/main" val="20011"/>
                    </a:ext>
                  </a:extLst>
                </a:gridCol>
                <a:gridCol w="520175">
                  <a:extLst>
                    <a:ext uri="{9D8B030D-6E8A-4147-A177-3AD203B41FA5}">
                      <a16:colId xmlns:a16="http://schemas.microsoft.com/office/drawing/2014/main" val="20012"/>
                    </a:ext>
                  </a:extLst>
                </a:gridCol>
              </a:tblGrid>
              <a:tr h="323999">
                <a:tc>
                  <a:txBody>
                    <a:bodyPr/>
                    <a:lstStyle/>
                    <a:p>
                      <a:pPr>
                        <a:defRPr/>
                      </a:pPr>
                      <a:endParaRPr lang="fr-FR" sz="2000"/>
                    </a:p>
                  </a:txBody>
                  <a:tcPr/>
                </a:tc>
                <a:tc gridSpan="3">
                  <a:txBody>
                    <a:bodyPr/>
                    <a:lstStyle/>
                    <a:p>
                      <a:pPr>
                        <a:defRPr/>
                      </a:pPr>
                      <a:r>
                        <a:rPr lang="fr-FR" sz="2000"/>
                        <a:t>Winter</a:t>
                      </a:r>
                    </a:p>
                  </a:txBody>
                  <a:tcPr>
                    <a:noFill/>
                  </a:tcPr>
                </a:tc>
                <a:tc hMerge="1">
                  <a:txBody>
                    <a:bodyPr/>
                    <a:lstStyle/>
                    <a:p>
                      <a:endParaRPr/>
                    </a:p>
                  </a:txBody>
                  <a:tcPr/>
                </a:tc>
                <a:tc hMerge="1">
                  <a:txBody>
                    <a:bodyPr/>
                    <a:lstStyle/>
                    <a:p>
                      <a:endParaRPr/>
                    </a:p>
                  </a:txBody>
                  <a:tcPr/>
                </a:tc>
                <a:tc gridSpan="3">
                  <a:txBody>
                    <a:bodyPr/>
                    <a:lstStyle/>
                    <a:p>
                      <a:pPr>
                        <a:defRPr/>
                      </a:pPr>
                      <a:r>
                        <a:rPr lang="fr-FR" sz="2000"/>
                        <a:t>Spring</a:t>
                      </a:r>
                    </a:p>
                  </a:txBody>
                  <a:tcPr>
                    <a:noFill/>
                  </a:tcPr>
                </a:tc>
                <a:tc hMerge="1">
                  <a:txBody>
                    <a:bodyPr/>
                    <a:lstStyle/>
                    <a:p>
                      <a:endParaRPr/>
                    </a:p>
                  </a:txBody>
                  <a:tcPr/>
                </a:tc>
                <a:tc hMerge="1">
                  <a:txBody>
                    <a:bodyPr/>
                    <a:lstStyle/>
                    <a:p>
                      <a:endParaRPr/>
                    </a:p>
                  </a:txBody>
                  <a:tcPr/>
                </a:tc>
                <a:tc gridSpan="3">
                  <a:txBody>
                    <a:bodyPr/>
                    <a:lstStyle/>
                    <a:p>
                      <a:pPr>
                        <a:defRPr/>
                      </a:pPr>
                      <a:r>
                        <a:rPr lang="fr-FR" sz="2000"/>
                        <a:t>Summer</a:t>
                      </a:r>
                    </a:p>
                  </a:txBody>
                  <a:tcPr/>
                </a:tc>
                <a:tc hMerge="1">
                  <a:txBody>
                    <a:bodyPr/>
                    <a:lstStyle/>
                    <a:p>
                      <a:endParaRPr/>
                    </a:p>
                  </a:txBody>
                  <a:tcPr/>
                </a:tc>
                <a:tc hMerge="1">
                  <a:txBody>
                    <a:bodyPr/>
                    <a:lstStyle/>
                    <a:p>
                      <a:endParaRPr/>
                    </a:p>
                  </a:txBody>
                  <a:tcPr/>
                </a:tc>
                <a:tc gridSpan="3">
                  <a:txBody>
                    <a:bodyPr/>
                    <a:lstStyle/>
                    <a:p>
                      <a:pPr>
                        <a:defRPr/>
                      </a:pPr>
                      <a:r>
                        <a:rPr lang="fr-FR" sz="2000"/>
                        <a:t>Autumn</a:t>
                      </a:r>
                    </a:p>
                  </a:txBody>
                  <a:tcPr/>
                </a:tc>
                <a:tc hMerge="1">
                  <a:txBody>
                    <a:bodyPr/>
                    <a:lstStyle/>
                    <a:p>
                      <a:endParaRPr/>
                    </a:p>
                  </a:txBody>
                  <a:tcPr/>
                </a:tc>
                <a:tc hMerge="1">
                  <a:txBody>
                    <a:bodyPr/>
                    <a:lstStyle/>
                    <a:p>
                      <a:endParaRPr/>
                    </a:p>
                  </a:txBody>
                  <a:tcPr/>
                </a:tc>
                <a:extLst>
                  <a:ext uri="{0D108BD9-81ED-4DB2-BD59-A6C34878D82A}">
                    <a16:rowId xmlns:a16="http://schemas.microsoft.com/office/drawing/2014/main" val="10000"/>
                  </a:ext>
                </a:extLst>
              </a:tr>
              <a:tr h="323999">
                <a:tc>
                  <a:txBody>
                    <a:bodyPr/>
                    <a:lstStyle/>
                    <a:p>
                      <a:pPr>
                        <a:defRPr/>
                      </a:pPr>
                      <a:endParaRPr lang="fr-FR" sz="2000" dirty="0"/>
                    </a:p>
                  </a:txBody>
                  <a:tcPr/>
                </a:tc>
                <a:tc>
                  <a:txBody>
                    <a:bodyPr/>
                    <a:lstStyle/>
                    <a:p>
                      <a:pPr>
                        <a:defRPr/>
                      </a:pPr>
                      <a:r>
                        <a:rPr lang="fr-FR" sz="2000"/>
                        <a:t>J</a:t>
                      </a:r>
                    </a:p>
                  </a:txBody>
                  <a:tcPr>
                    <a:noFill/>
                  </a:tcPr>
                </a:tc>
                <a:tc>
                  <a:txBody>
                    <a:bodyPr/>
                    <a:lstStyle/>
                    <a:p>
                      <a:pPr>
                        <a:defRPr/>
                      </a:pPr>
                      <a:r>
                        <a:rPr lang="fr-FR" sz="2000"/>
                        <a:t>F</a:t>
                      </a:r>
                    </a:p>
                  </a:txBody>
                  <a:tcPr>
                    <a:noFill/>
                  </a:tcPr>
                </a:tc>
                <a:tc>
                  <a:txBody>
                    <a:bodyPr/>
                    <a:lstStyle/>
                    <a:p>
                      <a:pPr>
                        <a:defRPr/>
                      </a:pPr>
                      <a:r>
                        <a:rPr lang="fr-FR" sz="2000"/>
                        <a:t>M</a:t>
                      </a:r>
                    </a:p>
                  </a:txBody>
                  <a:tcPr>
                    <a:noFill/>
                  </a:tcPr>
                </a:tc>
                <a:tc>
                  <a:txBody>
                    <a:bodyPr/>
                    <a:lstStyle/>
                    <a:p>
                      <a:pPr>
                        <a:defRPr/>
                      </a:pPr>
                      <a:r>
                        <a:rPr lang="fr-FR" sz="2000"/>
                        <a:t>A</a:t>
                      </a:r>
                    </a:p>
                  </a:txBody>
                  <a:tcPr>
                    <a:noFill/>
                  </a:tcPr>
                </a:tc>
                <a:tc>
                  <a:txBody>
                    <a:bodyPr/>
                    <a:lstStyle/>
                    <a:p>
                      <a:pPr>
                        <a:defRPr/>
                      </a:pPr>
                      <a:r>
                        <a:rPr lang="fr-FR" sz="2000"/>
                        <a:t>M</a:t>
                      </a:r>
                    </a:p>
                  </a:txBody>
                  <a:tcPr/>
                </a:tc>
                <a:tc>
                  <a:txBody>
                    <a:bodyPr/>
                    <a:lstStyle/>
                    <a:p>
                      <a:pPr>
                        <a:defRPr/>
                      </a:pPr>
                      <a:r>
                        <a:rPr lang="fr-FR" sz="2000"/>
                        <a:t>J</a:t>
                      </a:r>
                    </a:p>
                  </a:txBody>
                  <a:tcPr/>
                </a:tc>
                <a:tc>
                  <a:txBody>
                    <a:bodyPr/>
                    <a:lstStyle/>
                    <a:p>
                      <a:pPr>
                        <a:defRPr/>
                      </a:pPr>
                      <a:r>
                        <a:rPr lang="fr-FR" sz="2000"/>
                        <a:t>J</a:t>
                      </a:r>
                    </a:p>
                  </a:txBody>
                  <a:tcPr/>
                </a:tc>
                <a:tc>
                  <a:txBody>
                    <a:bodyPr/>
                    <a:lstStyle/>
                    <a:p>
                      <a:pPr>
                        <a:defRPr/>
                      </a:pPr>
                      <a:r>
                        <a:rPr lang="fr-FR" sz="2000"/>
                        <a:t>A</a:t>
                      </a:r>
                    </a:p>
                  </a:txBody>
                  <a:tcPr/>
                </a:tc>
                <a:tc>
                  <a:txBody>
                    <a:bodyPr/>
                    <a:lstStyle/>
                    <a:p>
                      <a:pPr>
                        <a:defRPr/>
                      </a:pPr>
                      <a:r>
                        <a:rPr lang="fr-FR" sz="2000"/>
                        <a:t>S</a:t>
                      </a:r>
                    </a:p>
                  </a:txBody>
                  <a:tcPr/>
                </a:tc>
                <a:tc>
                  <a:txBody>
                    <a:bodyPr/>
                    <a:lstStyle/>
                    <a:p>
                      <a:pPr>
                        <a:defRPr/>
                      </a:pPr>
                      <a:r>
                        <a:rPr lang="fr-FR" sz="2000"/>
                        <a:t>O</a:t>
                      </a:r>
                    </a:p>
                  </a:txBody>
                  <a:tcPr/>
                </a:tc>
                <a:tc>
                  <a:txBody>
                    <a:bodyPr/>
                    <a:lstStyle/>
                    <a:p>
                      <a:pPr>
                        <a:defRPr/>
                      </a:pPr>
                      <a:r>
                        <a:rPr lang="fr-FR" sz="2000"/>
                        <a:t>N</a:t>
                      </a:r>
                    </a:p>
                  </a:txBody>
                  <a:tcPr>
                    <a:noFill/>
                  </a:tcPr>
                </a:tc>
                <a:tc>
                  <a:txBody>
                    <a:bodyPr/>
                    <a:lstStyle/>
                    <a:p>
                      <a:pPr>
                        <a:defRPr/>
                      </a:pPr>
                      <a:r>
                        <a:rPr lang="fr-FR" sz="2000"/>
                        <a:t>D</a:t>
                      </a:r>
                    </a:p>
                  </a:txBody>
                  <a:tcPr>
                    <a:noFill/>
                  </a:tcPr>
                </a:tc>
                <a:extLst>
                  <a:ext uri="{0D108BD9-81ED-4DB2-BD59-A6C34878D82A}">
                    <a16:rowId xmlns:a16="http://schemas.microsoft.com/office/drawing/2014/main" val="10001"/>
                  </a:ext>
                </a:extLst>
              </a:tr>
              <a:tr h="323999">
                <a:tc>
                  <a:txBody>
                    <a:bodyPr/>
                    <a:lstStyle/>
                    <a:p>
                      <a:pPr>
                        <a:defRPr/>
                      </a:pPr>
                      <a:r>
                        <a:rPr lang="fr-FR" sz="2000"/>
                        <a:t>Rainfall</a:t>
                      </a:r>
                    </a:p>
                  </a:txBody>
                  <a:tcPr/>
                </a:tc>
                <a:tc>
                  <a:txBody>
                    <a:bodyPr/>
                    <a:lstStyle/>
                    <a:p>
                      <a:pPr>
                        <a:defRPr/>
                      </a:pPr>
                      <a:endParaRPr lang="fr-FR" sz="2000"/>
                    </a:p>
                  </a:txBody>
                  <a:tcPr/>
                </a:tc>
                <a:tc>
                  <a:txBody>
                    <a:bodyPr/>
                    <a:lstStyle/>
                    <a:p>
                      <a:pPr>
                        <a:defRPr/>
                      </a:pPr>
                      <a:endParaRPr lang="fr-FR" sz="2000"/>
                    </a:p>
                  </a:txBody>
                  <a:tcPr/>
                </a:tc>
                <a:tc>
                  <a:txBody>
                    <a:bodyPr/>
                    <a:lstStyle/>
                    <a:p>
                      <a:pPr>
                        <a:defRPr/>
                      </a:pPr>
                      <a:endParaRPr lang="fr-FR" sz="2000"/>
                    </a:p>
                  </a:txBody>
                  <a:tcPr/>
                </a:tc>
                <a:tc>
                  <a:txBody>
                    <a:bodyPr/>
                    <a:lstStyle/>
                    <a:p>
                      <a:pPr>
                        <a:defRPr/>
                      </a:pPr>
                      <a:endParaRPr lang="fr-FR" sz="2000"/>
                    </a:p>
                  </a:txBody>
                  <a:tcPr>
                    <a:solidFill>
                      <a:schemeClr val="accent5"/>
                    </a:solidFill>
                  </a:tcPr>
                </a:tc>
                <a:tc>
                  <a:txBody>
                    <a:bodyPr/>
                    <a:lstStyle/>
                    <a:p>
                      <a:pPr>
                        <a:defRPr/>
                      </a:pPr>
                      <a:endParaRPr lang="fr-FR" sz="2000"/>
                    </a:p>
                  </a:txBody>
                  <a:tcPr>
                    <a:solidFill>
                      <a:schemeClr val="accent5"/>
                    </a:solidFill>
                  </a:tcPr>
                </a:tc>
                <a:tc>
                  <a:txBody>
                    <a:bodyPr/>
                    <a:lstStyle/>
                    <a:p>
                      <a:pPr>
                        <a:defRPr/>
                      </a:pPr>
                      <a:endParaRPr lang="fr-FR" sz="2000"/>
                    </a:p>
                  </a:txBody>
                  <a:tcPr>
                    <a:solidFill>
                      <a:schemeClr val="accent5">
                        <a:lumMod val="40000"/>
                        <a:lumOff val="60000"/>
                      </a:schemeClr>
                    </a:solidFill>
                  </a:tcPr>
                </a:tc>
                <a:tc>
                  <a:txBody>
                    <a:bodyPr/>
                    <a:lstStyle/>
                    <a:p>
                      <a:pPr>
                        <a:defRPr/>
                      </a:pPr>
                      <a:endParaRPr lang="fr-FR" sz="2000"/>
                    </a:p>
                  </a:txBody>
                  <a:tcPr/>
                </a:tc>
                <a:tc>
                  <a:txBody>
                    <a:bodyPr/>
                    <a:lstStyle/>
                    <a:p>
                      <a:pPr>
                        <a:defRPr/>
                      </a:pPr>
                      <a:endParaRPr lang="fr-FR" sz="2000" dirty="0"/>
                    </a:p>
                  </a:txBody>
                  <a:tcPr/>
                </a:tc>
                <a:tc>
                  <a:txBody>
                    <a:bodyPr/>
                    <a:lstStyle/>
                    <a:p>
                      <a:pPr>
                        <a:defRPr/>
                      </a:pPr>
                      <a:endParaRPr lang="fr-FR" sz="2000"/>
                    </a:p>
                  </a:txBody>
                  <a:tcPr>
                    <a:solidFill>
                      <a:schemeClr val="accent5">
                        <a:lumMod val="40000"/>
                        <a:lumOff val="60000"/>
                      </a:schemeClr>
                    </a:solidFill>
                  </a:tcPr>
                </a:tc>
                <a:tc>
                  <a:txBody>
                    <a:bodyPr/>
                    <a:lstStyle/>
                    <a:p>
                      <a:pPr>
                        <a:defRPr/>
                      </a:pPr>
                      <a:endParaRPr lang="fr-FR" sz="2000"/>
                    </a:p>
                  </a:txBody>
                  <a:tcPr>
                    <a:solidFill>
                      <a:schemeClr val="accent5"/>
                    </a:solidFill>
                  </a:tcPr>
                </a:tc>
                <a:tc>
                  <a:txBody>
                    <a:bodyPr/>
                    <a:lstStyle/>
                    <a:p>
                      <a:pPr>
                        <a:defRPr/>
                      </a:pPr>
                      <a:endParaRPr lang="fr-FR" sz="2000"/>
                    </a:p>
                  </a:txBody>
                  <a:tcPr>
                    <a:solidFill>
                      <a:schemeClr val="accent5"/>
                    </a:solidFill>
                  </a:tcPr>
                </a:tc>
                <a:tc>
                  <a:txBody>
                    <a:bodyPr/>
                    <a:lstStyle/>
                    <a:p>
                      <a:pPr>
                        <a:defRPr/>
                      </a:pPr>
                      <a:endParaRPr lang="fr-FR" sz="2000"/>
                    </a:p>
                  </a:txBody>
                  <a:tcPr>
                    <a:solidFill>
                      <a:schemeClr val="accent5"/>
                    </a:solidFill>
                  </a:tcPr>
                </a:tc>
                <a:extLst>
                  <a:ext uri="{0D108BD9-81ED-4DB2-BD59-A6C34878D82A}">
                    <a16:rowId xmlns:a16="http://schemas.microsoft.com/office/drawing/2014/main" val="10002"/>
                  </a:ext>
                </a:extLst>
              </a:tr>
              <a:tr h="323999">
                <a:tc>
                  <a:txBody>
                    <a:bodyPr/>
                    <a:lstStyle/>
                    <a:p>
                      <a:pPr>
                        <a:defRPr/>
                      </a:pPr>
                      <a:r>
                        <a:rPr lang="fr-FR" sz="2000"/>
                        <a:t>Rainfall intensity</a:t>
                      </a:r>
                    </a:p>
                  </a:txBody>
                  <a:tcPr/>
                </a:tc>
                <a:tc>
                  <a:txBody>
                    <a:bodyPr/>
                    <a:lstStyle/>
                    <a:p>
                      <a:pPr>
                        <a:defRPr/>
                      </a:pPr>
                      <a:endParaRPr lang="fr-FR" sz="1600"/>
                    </a:p>
                  </a:txBody>
                  <a:tcPr/>
                </a:tc>
                <a:tc>
                  <a:txBody>
                    <a:bodyPr/>
                    <a:lstStyle/>
                    <a:p>
                      <a:pPr>
                        <a:defRPr/>
                      </a:pPr>
                      <a:endParaRPr lang="fr-FR" sz="1600"/>
                    </a:p>
                  </a:txBody>
                  <a:tcPr/>
                </a:tc>
                <a:tc>
                  <a:txBody>
                    <a:bodyPr/>
                    <a:lstStyle/>
                    <a:p>
                      <a:pPr>
                        <a:defRPr/>
                      </a:pPr>
                      <a:endParaRPr lang="fr-FR" sz="1600"/>
                    </a:p>
                  </a:txBody>
                  <a:tcPr/>
                </a:tc>
                <a:tc>
                  <a:txBody>
                    <a:bodyPr/>
                    <a:lstStyle/>
                    <a:p>
                      <a:pPr>
                        <a:defRPr/>
                      </a:pPr>
                      <a:endParaRPr lang="fr-FR" sz="1600"/>
                    </a:p>
                  </a:txBody>
                  <a:tcPr/>
                </a:tc>
                <a:tc>
                  <a:txBody>
                    <a:bodyPr/>
                    <a:lstStyle/>
                    <a:p>
                      <a:pPr>
                        <a:defRPr/>
                      </a:pPr>
                      <a:endParaRPr lang="fr-FR" sz="1600"/>
                    </a:p>
                  </a:txBody>
                  <a:tcPr/>
                </a:tc>
                <a:tc>
                  <a:txBody>
                    <a:bodyPr/>
                    <a:lstStyle/>
                    <a:p>
                      <a:pPr>
                        <a:defRPr/>
                      </a:pPr>
                      <a:endParaRPr lang="fr-FR" sz="1600"/>
                    </a:p>
                  </a:txBody>
                  <a:tcPr>
                    <a:solidFill>
                      <a:schemeClr val="accent4"/>
                    </a:solidFill>
                  </a:tcPr>
                </a:tc>
                <a:tc>
                  <a:txBody>
                    <a:bodyPr/>
                    <a:lstStyle/>
                    <a:p>
                      <a:pPr>
                        <a:defRPr/>
                      </a:pPr>
                      <a:endParaRPr lang="fr-FR" sz="1600"/>
                    </a:p>
                  </a:txBody>
                  <a:tcPr>
                    <a:solidFill>
                      <a:schemeClr val="accent4"/>
                    </a:solidFill>
                  </a:tcPr>
                </a:tc>
                <a:tc>
                  <a:txBody>
                    <a:bodyPr/>
                    <a:lstStyle/>
                    <a:p>
                      <a:pPr>
                        <a:defRPr/>
                      </a:pPr>
                      <a:endParaRPr lang="fr-FR" sz="1600"/>
                    </a:p>
                  </a:txBody>
                  <a:tcPr>
                    <a:solidFill>
                      <a:schemeClr val="accent4">
                        <a:lumMod val="40000"/>
                        <a:lumOff val="60000"/>
                      </a:schemeClr>
                    </a:solidFill>
                  </a:tcPr>
                </a:tc>
                <a:tc>
                  <a:txBody>
                    <a:bodyPr/>
                    <a:lstStyle/>
                    <a:p>
                      <a:pPr>
                        <a:defRPr/>
                      </a:pPr>
                      <a:endParaRPr lang="fr-FR" sz="1600"/>
                    </a:p>
                  </a:txBody>
                  <a:tcPr>
                    <a:solidFill>
                      <a:schemeClr val="accent4">
                        <a:lumMod val="40000"/>
                        <a:lumOff val="60000"/>
                      </a:schemeClr>
                    </a:solidFill>
                  </a:tcPr>
                </a:tc>
                <a:tc>
                  <a:txBody>
                    <a:bodyPr/>
                    <a:lstStyle/>
                    <a:p>
                      <a:pPr>
                        <a:defRPr/>
                      </a:pPr>
                      <a:endParaRPr lang="fr-FR" sz="1600"/>
                    </a:p>
                  </a:txBody>
                  <a:tcPr/>
                </a:tc>
                <a:tc>
                  <a:txBody>
                    <a:bodyPr/>
                    <a:lstStyle/>
                    <a:p>
                      <a:pPr>
                        <a:defRPr/>
                      </a:pPr>
                      <a:endParaRPr lang="fr-FR" sz="1600"/>
                    </a:p>
                  </a:txBody>
                  <a:tcPr/>
                </a:tc>
                <a:tc>
                  <a:txBody>
                    <a:bodyPr/>
                    <a:lstStyle/>
                    <a:p>
                      <a:pPr>
                        <a:defRPr/>
                      </a:pPr>
                      <a:endParaRPr lang="fr-FR" sz="1600" dirty="0"/>
                    </a:p>
                  </a:txBody>
                  <a:tcPr/>
                </a:tc>
                <a:extLst>
                  <a:ext uri="{0D108BD9-81ED-4DB2-BD59-A6C34878D82A}">
                    <a16:rowId xmlns:a16="http://schemas.microsoft.com/office/drawing/2014/main" val="10003"/>
                  </a:ext>
                </a:extLst>
              </a:tr>
            </a:tbl>
          </a:graphicData>
        </a:graphic>
      </p:graphicFrame>
      <p:graphicFrame>
        <p:nvGraphicFramePr>
          <p:cNvPr id="11" name="Tableau 10"/>
          <p:cNvGraphicFramePr>
            <a:graphicFrameLocks noGrp="1"/>
          </p:cNvGraphicFramePr>
          <p:nvPr/>
        </p:nvGraphicFramePr>
        <p:xfrm>
          <a:off x="2376704" y="5098749"/>
          <a:ext cx="8224066" cy="396240"/>
        </p:xfrm>
        <a:graphic>
          <a:graphicData uri="http://schemas.openxmlformats.org/drawingml/2006/table">
            <a:tbl>
              <a:tblPr firstRow="1" bandRow="1"/>
              <a:tblGrid>
                <a:gridCol w="1981966">
                  <a:extLst>
                    <a:ext uri="{9D8B030D-6E8A-4147-A177-3AD203B41FA5}">
                      <a16:colId xmlns:a16="http://schemas.microsoft.com/office/drawing/2014/main" val="20000"/>
                    </a:ext>
                  </a:extLst>
                </a:gridCol>
                <a:gridCol w="520175">
                  <a:extLst>
                    <a:ext uri="{9D8B030D-6E8A-4147-A177-3AD203B41FA5}">
                      <a16:colId xmlns:a16="http://schemas.microsoft.com/office/drawing/2014/main" val="20001"/>
                    </a:ext>
                  </a:extLst>
                </a:gridCol>
                <a:gridCol w="520175">
                  <a:extLst>
                    <a:ext uri="{9D8B030D-6E8A-4147-A177-3AD203B41FA5}">
                      <a16:colId xmlns:a16="http://schemas.microsoft.com/office/drawing/2014/main" val="20002"/>
                    </a:ext>
                  </a:extLst>
                </a:gridCol>
                <a:gridCol w="520175">
                  <a:extLst>
                    <a:ext uri="{9D8B030D-6E8A-4147-A177-3AD203B41FA5}">
                      <a16:colId xmlns:a16="http://schemas.microsoft.com/office/drawing/2014/main" val="20003"/>
                    </a:ext>
                  </a:extLst>
                </a:gridCol>
                <a:gridCol w="520175">
                  <a:extLst>
                    <a:ext uri="{9D8B030D-6E8A-4147-A177-3AD203B41FA5}">
                      <a16:colId xmlns:a16="http://schemas.microsoft.com/office/drawing/2014/main" val="20004"/>
                    </a:ext>
                  </a:extLst>
                </a:gridCol>
                <a:gridCol w="520175">
                  <a:extLst>
                    <a:ext uri="{9D8B030D-6E8A-4147-A177-3AD203B41FA5}">
                      <a16:colId xmlns:a16="http://schemas.microsoft.com/office/drawing/2014/main" val="20005"/>
                    </a:ext>
                  </a:extLst>
                </a:gridCol>
                <a:gridCol w="520175">
                  <a:extLst>
                    <a:ext uri="{9D8B030D-6E8A-4147-A177-3AD203B41FA5}">
                      <a16:colId xmlns:a16="http://schemas.microsoft.com/office/drawing/2014/main" val="20006"/>
                    </a:ext>
                  </a:extLst>
                </a:gridCol>
                <a:gridCol w="520175">
                  <a:extLst>
                    <a:ext uri="{9D8B030D-6E8A-4147-A177-3AD203B41FA5}">
                      <a16:colId xmlns:a16="http://schemas.microsoft.com/office/drawing/2014/main" val="20007"/>
                    </a:ext>
                  </a:extLst>
                </a:gridCol>
                <a:gridCol w="520175">
                  <a:extLst>
                    <a:ext uri="{9D8B030D-6E8A-4147-A177-3AD203B41FA5}">
                      <a16:colId xmlns:a16="http://schemas.microsoft.com/office/drawing/2014/main" val="20008"/>
                    </a:ext>
                  </a:extLst>
                </a:gridCol>
                <a:gridCol w="520175">
                  <a:extLst>
                    <a:ext uri="{9D8B030D-6E8A-4147-A177-3AD203B41FA5}">
                      <a16:colId xmlns:a16="http://schemas.microsoft.com/office/drawing/2014/main" val="20009"/>
                    </a:ext>
                  </a:extLst>
                </a:gridCol>
                <a:gridCol w="520175">
                  <a:extLst>
                    <a:ext uri="{9D8B030D-6E8A-4147-A177-3AD203B41FA5}">
                      <a16:colId xmlns:a16="http://schemas.microsoft.com/office/drawing/2014/main" val="20010"/>
                    </a:ext>
                  </a:extLst>
                </a:gridCol>
                <a:gridCol w="520175">
                  <a:extLst>
                    <a:ext uri="{9D8B030D-6E8A-4147-A177-3AD203B41FA5}">
                      <a16:colId xmlns:a16="http://schemas.microsoft.com/office/drawing/2014/main" val="20011"/>
                    </a:ext>
                  </a:extLst>
                </a:gridCol>
                <a:gridCol w="520175">
                  <a:extLst>
                    <a:ext uri="{9D8B030D-6E8A-4147-A177-3AD203B41FA5}">
                      <a16:colId xmlns:a16="http://schemas.microsoft.com/office/drawing/2014/main" val="20012"/>
                    </a:ext>
                  </a:extLst>
                </a:gridCol>
              </a:tblGrid>
              <a:tr h="323999">
                <a:tc>
                  <a:txBody>
                    <a:bodyPr/>
                    <a:lstStyle/>
                    <a:p>
                      <a:pPr>
                        <a:defRPr/>
                      </a:pPr>
                      <a:r>
                        <a:rPr lang="fr-FR" sz="2000"/>
                        <a:t>Sediment export</a:t>
                      </a:r>
                    </a:p>
                  </a:txBody>
                  <a:tcPr/>
                </a:tc>
                <a:tc>
                  <a:txBody>
                    <a:bodyPr/>
                    <a:lstStyle/>
                    <a:p>
                      <a:pPr>
                        <a:defRPr/>
                      </a:pPr>
                      <a:endParaRPr lang="fr-FR" sz="1600"/>
                    </a:p>
                  </a:txBody>
                  <a:tcPr/>
                </a:tc>
                <a:tc>
                  <a:txBody>
                    <a:bodyPr/>
                    <a:lstStyle/>
                    <a:p>
                      <a:pPr>
                        <a:defRPr/>
                      </a:pPr>
                      <a:endParaRPr lang="fr-FR" sz="1600"/>
                    </a:p>
                  </a:txBody>
                  <a:tcPr/>
                </a:tc>
                <a:tc>
                  <a:txBody>
                    <a:bodyPr/>
                    <a:lstStyle/>
                    <a:p>
                      <a:pPr>
                        <a:defRPr/>
                      </a:pPr>
                      <a:endParaRPr lang="fr-FR" sz="1600"/>
                    </a:p>
                  </a:txBody>
                  <a:tcPr/>
                </a:tc>
                <a:tc>
                  <a:txBody>
                    <a:bodyPr/>
                    <a:lstStyle/>
                    <a:p>
                      <a:pPr>
                        <a:defRPr/>
                      </a:pPr>
                      <a:endParaRPr lang="fr-FR" sz="1600"/>
                    </a:p>
                  </a:txBody>
                  <a:tcPr/>
                </a:tc>
                <a:tc>
                  <a:txBody>
                    <a:bodyPr/>
                    <a:lstStyle/>
                    <a:p>
                      <a:pPr>
                        <a:defRPr/>
                      </a:pPr>
                      <a:endParaRPr lang="fr-FR" sz="1600"/>
                    </a:p>
                  </a:txBody>
                  <a:tcPr>
                    <a:solidFill>
                      <a:schemeClr val="tx2">
                        <a:lumMod val="60000"/>
                        <a:lumOff val="40000"/>
                      </a:schemeClr>
                    </a:solidFill>
                  </a:tcPr>
                </a:tc>
                <a:tc>
                  <a:txBody>
                    <a:bodyPr/>
                    <a:lstStyle/>
                    <a:p>
                      <a:pPr>
                        <a:defRPr/>
                      </a:pPr>
                      <a:endParaRPr lang="fr-FR" sz="1600"/>
                    </a:p>
                  </a:txBody>
                  <a:tcPr>
                    <a:solidFill>
                      <a:schemeClr val="tx2"/>
                    </a:solidFill>
                  </a:tcPr>
                </a:tc>
                <a:tc>
                  <a:txBody>
                    <a:bodyPr/>
                    <a:lstStyle/>
                    <a:p>
                      <a:pPr>
                        <a:defRPr/>
                      </a:pPr>
                      <a:endParaRPr lang="fr-FR" sz="1600"/>
                    </a:p>
                  </a:txBody>
                  <a:tcPr>
                    <a:solidFill>
                      <a:schemeClr val="tx2">
                        <a:lumMod val="60000"/>
                        <a:lumOff val="40000"/>
                      </a:schemeClr>
                    </a:solidFill>
                  </a:tcPr>
                </a:tc>
                <a:tc>
                  <a:txBody>
                    <a:bodyPr/>
                    <a:lstStyle/>
                    <a:p>
                      <a:pPr>
                        <a:defRPr/>
                      </a:pPr>
                      <a:endParaRPr lang="fr-FR" sz="1600"/>
                    </a:p>
                  </a:txBody>
                  <a:tcPr>
                    <a:solidFill>
                      <a:schemeClr val="tx2">
                        <a:lumMod val="60000"/>
                        <a:lumOff val="40000"/>
                      </a:schemeClr>
                    </a:solidFill>
                  </a:tcPr>
                </a:tc>
                <a:tc>
                  <a:txBody>
                    <a:bodyPr/>
                    <a:lstStyle/>
                    <a:p>
                      <a:pPr>
                        <a:defRPr/>
                      </a:pPr>
                      <a:endParaRPr lang="fr-FR" sz="1600"/>
                    </a:p>
                  </a:txBody>
                  <a:tcPr>
                    <a:solidFill>
                      <a:schemeClr val="tx2">
                        <a:lumMod val="60000"/>
                        <a:lumOff val="40000"/>
                      </a:schemeClr>
                    </a:solidFill>
                  </a:tcPr>
                </a:tc>
                <a:tc>
                  <a:txBody>
                    <a:bodyPr/>
                    <a:lstStyle/>
                    <a:p>
                      <a:pPr>
                        <a:defRPr/>
                      </a:pPr>
                      <a:endParaRPr lang="fr-FR" sz="1600"/>
                    </a:p>
                  </a:txBody>
                  <a:tcPr>
                    <a:solidFill>
                      <a:schemeClr val="tx2">
                        <a:lumMod val="60000"/>
                        <a:lumOff val="40000"/>
                      </a:schemeClr>
                    </a:solidFill>
                  </a:tcPr>
                </a:tc>
                <a:tc>
                  <a:txBody>
                    <a:bodyPr/>
                    <a:lstStyle/>
                    <a:p>
                      <a:pPr>
                        <a:defRPr/>
                      </a:pPr>
                      <a:endParaRPr lang="fr-FR" sz="1600"/>
                    </a:p>
                  </a:txBody>
                  <a:tcPr>
                    <a:solidFill>
                      <a:schemeClr val="tx2">
                        <a:lumMod val="60000"/>
                        <a:lumOff val="40000"/>
                      </a:schemeClr>
                    </a:solidFill>
                  </a:tcPr>
                </a:tc>
                <a:tc>
                  <a:txBody>
                    <a:bodyPr/>
                    <a:lstStyle/>
                    <a:p>
                      <a:pPr>
                        <a:defRPr/>
                      </a:pPr>
                      <a:endParaRPr lang="fr-FR" sz="1600"/>
                    </a:p>
                  </a:txBody>
                  <a:tcPr/>
                </a:tc>
                <a:extLst>
                  <a:ext uri="{0D108BD9-81ED-4DB2-BD59-A6C34878D82A}">
                    <a16:rowId xmlns:a16="http://schemas.microsoft.com/office/drawing/2014/main" val="10000"/>
                  </a:ext>
                </a:extLst>
              </a:tr>
            </a:tbl>
          </a:graphicData>
        </a:graphic>
      </p:graphicFrame>
      <p:sp>
        <p:nvSpPr>
          <p:cNvPr id="3" name="Accolade ouvrante 2"/>
          <p:cNvSpPr/>
          <p:nvPr/>
        </p:nvSpPr>
        <p:spPr bwMode="auto">
          <a:xfrm>
            <a:off x="2162175" y="4306269"/>
            <a:ext cx="85725" cy="1188720"/>
          </a:xfrm>
          <a:prstGeom prst="leftBrace">
            <a:avLst>
              <a:gd name="adj1" fmla="val 833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fr-FR"/>
          </a:p>
        </p:txBody>
      </p:sp>
      <p:sp>
        <p:nvSpPr>
          <p:cNvPr id="7" name="ZoneTexte 6"/>
          <p:cNvSpPr txBox="1"/>
          <p:nvPr/>
        </p:nvSpPr>
        <p:spPr bwMode="auto">
          <a:xfrm>
            <a:off x="228600" y="4452418"/>
            <a:ext cx="1714500" cy="646331"/>
          </a:xfrm>
          <a:prstGeom prst="rect">
            <a:avLst/>
          </a:prstGeom>
          <a:noFill/>
        </p:spPr>
        <p:txBody>
          <a:bodyPr wrap="square" rtlCol="0">
            <a:spAutoFit/>
          </a:bodyPr>
          <a:lstStyle/>
          <a:p>
            <a:pPr>
              <a:defRPr/>
            </a:pPr>
            <a:r>
              <a:rPr lang="fr-FR"/>
              <a:t>Records from the Observatory</a:t>
            </a:r>
          </a:p>
        </p:txBody>
      </p:sp>
      <p:graphicFrame>
        <p:nvGraphicFramePr>
          <p:cNvPr id="10" name="Tableau 9"/>
          <p:cNvGraphicFramePr>
            <a:graphicFrameLocks noGrp="1"/>
          </p:cNvGraphicFramePr>
          <p:nvPr>
            <p:extLst>
              <p:ext uri="{D42A27DB-BD31-4B8C-83A1-F6EECF244321}">
                <p14:modId xmlns:p14="http://schemas.microsoft.com/office/powerpoint/2010/main" val="2624948656"/>
              </p:ext>
            </p:extLst>
          </p:nvPr>
        </p:nvGraphicFramePr>
        <p:xfrm>
          <a:off x="2376704" y="5494989"/>
          <a:ext cx="8224066" cy="396240"/>
        </p:xfrm>
        <a:graphic>
          <a:graphicData uri="http://schemas.openxmlformats.org/drawingml/2006/table">
            <a:tbl>
              <a:tblPr firstRow="1" bandRow="1"/>
              <a:tblGrid>
                <a:gridCol w="1981966">
                  <a:extLst>
                    <a:ext uri="{9D8B030D-6E8A-4147-A177-3AD203B41FA5}">
                      <a16:colId xmlns:a16="http://schemas.microsoft.com/office/drawing/2014/main" val="20000"/>
                    </a:ext>
                  </a:extLst>
                </a:gridCol>
                <a:gridCol w="520175">
                  <a:extLst>
                    <a:ext uri="{9D8B030D-6E8A-4147-A177-3AD203B41FA5}">
                      <a16:colId xmlns:a16="http://schemas.microsoft.com/office/drawing/2014/main" val="20001"/>
                    </a:ext>
                  </a:extLst>
                </a:gridCol>
                <a:gridCol w="520175">
                  <a:extLst>
                    <a:ext uri="{9D8B030D-6E8A-4147-A177-3AD203B41FA5}">
                      <a16:colId xmlns:a16="http://schemas.microsoft.com/office/drawing/2014/main" val="20002"/>
                    </a:ext>
                  </a:extLst>
                </a:gridCol>
                <a:gridCol w="520175">
                  <a:extLst>
                    <a:ext uri="{9D8B030D-6E8A-4147-A177-3AD203B41FA5}">
                      <a16:colId xmlns:a16="http://schemas.microsoft.com/office/drawing/2014/main" val="20003"/>
                    </a:ext>
                  </a:extLst>
                </a:gridCol>
                <a:gridCol w="520175">
                  <a:extLst>
                    <a:ext uri="{9D8B030D-6E8A-4147-A177-3AD203B41FA5}">
                      <a16:colId xmlns:a16="http://schemas.microsoft.com/office/drawing/2014/main" val="20004"/>
                    </a:ext>
                  </a:extLst>
                </a:gridCol>
                <a:gridCol w="520726">
                  <a:extLst>
                    <a:ext uri="{9D8B030D-6E8A-4147-A177-3AD203B41FA5}">
                      <a16:colId xmlns:a16="http://schemas.microsoft.com/office/drawing/2014/main" val="20005"/>
                    </a:ext>
                  </a:extLst>
                </a:gridCol>
                <a:gridCol w="519624">
                  <a:extLst>
                    <a:ext uri="{9D8B030D-6E8A-4147-A177-3AD203B41FA5}">
                      <a16:colId xmlns:a16="http://schemas.microsoft.com/office/drawing/2014/main" val="20006"/>
                    </a:ext>
                  </a:extLst>
                </a:gridCol>
                <a:gridCol w="520175">
                  <a:extLst>
                    <a:ext uri="{9D8B030D-6E8A-4147-A177-3AD203B41FA5}">
                      <a16:colId xmlns:a16="http://schemas.microsoft.com/office/drawing/2014/main" val="20007"/>
                    </a:ext>
                  </a:extLst>
                </a:gridCol>
                <a:gridCol w="520175">
                  <a:extLst>
                    <a:ext uri="{9D8B030D-6E8A-4147-A177-3AD203B41FA5}">
                      <a16:colId xmlns:a16="http://schemas.microsoft.com/office/drawing/2014/main" val="20008"/>
                    </a:ext>
                  </a:extLst>
                </a:gridCol>
                <a:gridCol w="520175">
                  <a:extLst>
                    <a:ext uri="{9D8B030D-6E8A-4147-A177-3AD203B41FA5}">
                      <a16:colId xmlns:a16="http://schemas.microsoft.com/office/drawing/2014/main" val="20009"/>
                    </a:ext>
                  </a:extLst>
                </a:gridCol>
                <a:gridCol w="520175">
                  <a:extLst>
                    <a:ext uri="{9D8B030D-6E8A-4147-A177-3AD203B41FA5}">
                      <a16:colId xmlns:a16="http://schemas.microsoft.com/office/drawing/2014/main" val="20010"/>
                    </a:ext>
                  </a:extLst>
                </a:gridCol>
                <a:gridCol w="520175">
                  <a:extLst>
                    <a:ext uri="{9D8B030D-6E8A-4147-A177-3AD203B41FA5}">
                      <a16:colId xmlns:a16="http://schemas.microsoft.com/office/drawing/2014/main" val="20011"/>
                    </a:ext>
                  </a:extLst>
                </a:gridCol>
                <a:gridCol w="520175">
                  <a:extLst>
                    <a:ext uri="{9D8B030D-6E8A-4147-A177-3AD203B41FA5}">
                      <a16:colId xmlns:a16="http://schemas.microsoft.com/office/drawing/2014/main" val="20012"/>
                    </a:ext>
                  </a:extLst>
                </a:gridCol>
              </a:tblGrid>
              <a:tr h="323999">
                <a:tc>
                  <a:txBody>
                    <a:bodyPr/>
                    <a:lstStyle/>
                    <a:p>
                      <a:pPr>
                        <a:defRPr/>
                      </a:pPr>
                      <a:r>
                        <a:rPr lang="fr-FR" sz="2000"/>
                        <a:t>Frost-cracking</a:t>
                      </a:r>
                      <a:endParaRPr/>
                    </a:p>
                  </a:txBody>
                  <a:tcPr/>
                </a:tc>
                <a:tc>
                  <a:txBody>
                    <a:bodyPr/>
                    <a:lstStyle/>
                    <a:p>
                      <a:pPr>
                        <a:defRPr/>
                      </a:pPr>
                      <a:endParaRPr lang="fr-FR" sz="1600"/>
                    </a:p>
                  </a:txBody>
                  <a:tcPr>
                    <a:solidFill>
                      <a:schemeClr val="accent2"/>
                    </a:solidFill>
                  </a:tcPr>
                </a:tc>
                <a:tc>
                  <a:txBody>
                    <a:bodyPr/>
                    <a:lstStyle/>
                    <a:p>
                      <a:pPr>
                        <a:defRPr/>
                      </a:pPr>
                      <a:endParaRPr lang="fr-FR" sz="1600"/>
                    </a:p>
                  </a:txBody>
                  <a:tcPr>
                    <a:solidFill>
                      <a:schemeClr val="accent2"/>
                    </a:solidFill>
                  </a:tcPr>
                </a:tc>
                <a:tc>
                  <a:txBody>
                    <a:bodyPr/>
                    <a:lstStyle/>
                    <a:p>
                      <a:pPr>
                        <a:defRPr/>
                      </a:pPr>
                      <a:endParaRPr lang="fr-FR" sz="1600"/>
                    </a:p>
                  </a:txBody>
                  <a:tcPr>
                    <a:solidFill>
                      <a:schemeClr val="accent2"/>
                    </a:solidFill>
                  </a:tcPr>
                </a:tc>
                <a:tc>
                  <a:txBody>
                    <a:bodyPr/>
                    <a:lstStyle/>
                    <a:p>
                      <a:pPr>
                        <a:defRPr/>
                      </a:pPr>
                      <a:endParaRPr lang="fr-FR" sz="1600"/>
                    </a:p>
                  </a:txBody>
                  <a:tcPr>
                    <a:solidFill>
                      <a:schemeClr val="accent2">
                        <a:lumMod val="40000"/>
                        <a:lumOff val="60000"/>
                      </a:schemeClr>
                    </a:solidFill>
                  </a:tcPr>
                </a:tc>
                <a:tc>
                  <a:txBody>
                    <a:bodyPr/>
                    <a:lstStyle/>
                    <a:p>
                      <a:pPr>
                        <a:defRPr/>
                      </a:pPr>
                      <a:endParaRPr lang="fr-FR" sz="1600"/>
                    </a:p>
                  </a:txBody>
                  <a:tcPr/>
                </a:tc>
                <a:tc>
                  <a:txBody>
                    <a:bodyPr/>
                    <a:lstStyle/>
                    <a:p>
                      <a:pPr>
                        <a:defRPr/>
                      </a:pPr>
                      <a:endParaRPr lang="fr-FR" sz="1600"/>
                    </a:p>
                  </a:txBody>
                  <a:tcPr/>
                </a:tc>
                <a:tc>
                  <a:txBody>
                    <a:bodyPr/>
                    <a:lstStyle/>
                    <a:p>
                      <a:pPr>
                        <a:defRPr/>
                      </a:pPr>
                      <a:endParaRPr lang="fr-FR" sz="1600"/>
                    </a:p>
                  </a:txBody>
                  <a:tcPr/>
                </a:tc>
                <a:tc>
                  <a:txBody>
                    <a:bodyPr/>
                    <a:lstStyle/>
                    <a:p>
                      <a:pPr>
                        <a:defRPr/>
                      </a:pPr>
                      <a:endParaRPr lang="fr-FR" sz="1600"/>
                    </a:p>
                  </a:txBody>
                  <a:tcPr/>
                </a:tc>
                <a:tc>
                  <a:txBody>
                    <a:bodyPr/>
                    <a:lstStyle/>
                    <a:p>
                      <a:pPr>
                        <a:defRPr/>
                      </a:pPr>
                      <a:endParaRPr lang="fr-FR" sz="1600"/>
                    </a:p>
                  </a:txBody>
                  <a:tcPr/>
                </a:tc>
                <a:tc>
                  <a:txBody>
                    <a:bodyPr/>
                    <a:lstStyle/>
                    <a:p>
                      <a:pPr>
                        <a:defRPr/>
                      </a:pPr>
                      <a:endParaRPr lang="fr-FR" sz="1600"/>
                    </a:p>
                  </a:txBody>
                  <a:tcPr/>
                </a:tc>
                <a:tc>
                  <a:txBody>
                    <a:bodyPr/>
                    <a:lstStyle/>
                    <a:p>
                      <a:pPr>
                        <a:defRPr/>
                      </a:pPr>
                      <a:endParaRPr lang="fr-FR" sz="1600"/>
                    </a:p>
                  </a:txBody>
                  <a:tcPr>
                    <a:solidFill>
                      <a:schemeClr val="accent2"/>
                    </a:solidFill>
                  </a:tcPr>
                </a:tc>
                <a:tc>
                  <a:txBody>
                    <a:bodyPr/>
                    <a:lstStyle/>
                    <a:p>
                      <a:pPr>
                        <a:defRPr/>
                      </a:pPr>
                      <a:endParaRPr lang="fr-FR" sz="1600" dirty="0"/>
                    </a:p>
                  </a:txBody>
                  <a:tcPr>
                    <a:solidFill>
                      <a:schemeClr val="accent2"/>
                    </a:solidFill>
                  </a:tcPr>
                </a:tc>
                <a:extLst>
                  <a:ext uri="{0D108BD9-81ED-4DB2-BD59-A6C34878D82A}">
                    <a16:rowId xmlns:a16="http://schemas.microsoft.com/office/drawing/2014/main" val="10000"/>
                  </a:ext>
                </a:extLst>
              </a:tr>
            </a:tbl>
          </a:graphicData>
        </a:graphic>
      </p:graphicFrame>
      <p:grpSp>
        <p:nvGrpSpPr>
          <p:cNvPr id="16" name="Groupe 15"/>
          <p:cNvGrpSpPr/>
          <p:nvPr/>
        </p:nvGrpSpPr>
        <p:grpSpPr bwMode="auto">
          <a:xfrm>
            <a:off x="283477" y="5369943"/>
            <a:ext cx="2093227" cy="646331"/>
            <a:chOff x="283477" y="5369943"/>
            <a:chExt cx="2093227" cy="646331"/>
          </a:xfrm>
        </p:grpSpPr>
        <p:cxnSp>
          <p:nvCxnSpPr>
            <p:cNvPr id="13" name="Connecteur droit avec flèche 12"/>
            <p:cNvCxnSpPr>
              <a:cxnSpLocks/>
              <a:endCxn id="10" idx="1"/>
            </p:cNvCxnSpPr>
            <p:nvPr/>
          </p:nvCxnSpPr>
          <p:spPr bwMode="auto">
            <a:xfrm>
              <a:off x="1943100" y="5693109"/>
              <a:ext cx="43360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bwMode="auto">
            <a:xfrm>
              <a:off x="283477" y="5369943"/>
              <a:ext cx="1714500" cy="646331"/>
            </a:xfrm>
            <a:prstGeom prst="rect">
              <a:avLst/>
            </a:prstGeom>
            <a:noFill/>
          </p:spPr>
          <p:txBody>
            <a:bodyPr wrap="square" rtlCol="0">
              <a:spAutoFit/>
            </a:bodyPr>
            <a:lstStyle/>
            <a:p>
              <a:pPr>
                <a:defRPr/>
              </a:pPr>
              <a:r>
                <a:rPr lang="fr-FR" dirty="0"/>
                <a:t>Ariagno et al, 2022</a:t>
              </a:r>
            </a:p>
          </p:txBody>
        </p:sp>
      </p:grpSp>
      <p:graphicFrame>
        <p:nvGraphicFramePr>
          <p:cNvPr id="15" name="Tableau 14"/>
          <p:cNvGraphicFramePr>
            <a:graphicFrameLocks noGrp="1"/>
          </p:cNvGraphicFramePr>
          <p:nvPr>
            <p:extLst>
              <p:ext uri="{D42A27DB-BD31-4B8C-83A1-F6EECF244321}">
                <p14:modId xmlns:p14="http://schemas.microsoft.com/office/powerpoint/2010/main" val="2317268062"/>
              </p:ext>
            </p:extLst>
          </p:nvPr>
        </p:nvGraphicFramePr>
        <p:xfrm>
          <a:off x="2376704" y="5891229"/>
          <a:ext cx="8224066" cy="396240"/>
        </p:xfrm>
        <a:graphic>
          <a:graphicData uri="http://schemas.openxmlformats.org/drawingml/2006/table">
            <a:tbl>
              <a:tblPr firstRow="1" bandRow="1"/>
              <a:tblGrid>
                <a:gridCol w="1981966">
                  <a:extLst>
                    <a:ext uri="{9D8B030D-6E8A-4147-A177-3AD203B41FA5}">
                      <a16:colId xmlns:a16="http://schemas.microsoft.com/office/drawing/2014/main" val="20000"/>
                    </a:ext>
                  </a:extLst>
                </a:gridCol>
                <a:gridCol w="520175">
                  <a:extLst>
                    <a:ext uri="{9D8B030D-6E8A-4147-A177-3AD203B41FA5}">
                      <a16:colId xmlns:a16="http://schemas.microsoft.com/office/drawing/2014/main" val="20001"/>
                    </a:ext>
                  </a:extLst>
                </a:gridCol>
                <a:gridCol w="520175">
                  <a:extLst>
                    <a:ext uri="{9D8B030D-6E8A-4147-A177-3AD203B41FA5}">
                      <a16:colId xmlns:a16="http://schemas.microsoft.com/office/drawing/2014/main" val="20002"/>
                    </a:ext>
                  </a:extLst>
                </a:gridCol>
                <a:gridCol w="520175">
                  <a:extLst>
                    <a:ext uri="{9D8B030D-6E8A-4147-A177-3AD203B41FA5}">
                      <a16:colId xmlns:a16="http://schemas.microsoft.com/office/drawing/2014/main" val="20003"/>
                    </a:ext>
                  </a:extLst>
                </a:gridCol>
                <a:gridCol w="520175">
                  <a:extLst>
                    <a:ext uri="{9D8B030D-6E8A-4147-A177-3AD203B41FA5}">
                      <a16:colId xmlns:a16="http://schemas.microsoft.com/office/drawing/2014/main" val="20004"/>
                    </a:ext>
                  </a:extLst>
                </a:gridCol>
                <a:gridCol w="520175">
                  <a:extLst>
                    <a:ext uri="{9D8B030D-6E8A-4147-A177-3AD203B41FA5}">
                      <a16:colId xmlns:a16="http://schemas.microsoft.com/office/drawing/2014/main" val="20005"/>
                    </a:ext>
                  </a:extLst>
                </a:gridCol>
                <a:gridCol w="520175">
                  <a:extLst>
                    <a:ext uri="{9D8B030D-6E8A-4147-A177-3AD203B41FA5}">
                      <a16:colId xmlns:a16="http://schemas.microsoft.com/office/drawing/2014/main" val="20006"/>
                    </a:ext>
                  </a:extLst>
                </a:gridCol>
                <a:gridCol w="520175">
                  <a:extLst>
                    <a:ext uri="{9D8B030D-6E8A-4147-A177-3AD203B41FA5}">
                      <a16:colId xmlns:a16="http://schemas.microsoft.com/office/drawing/2014/main" val="20007"/>
                    </a:ext>
                  </a:extLst>
                </a:gridCol>
                <a:gridCol w="520175">
                  <a:extLst>
                    <a:ext uri="{9D8B030D-6E8A-4147-A177-3AD203B41FA5}">
                      <a16:colId xmlns:a16="http://schemas.microsoft.com/office/drawing/2014/main" val="20008"/>
                    </a:ext>
                  </a:extLst>
                </a:gridCol>
                <a:gridCol w="520175">
                  <a:extLst>
                    <a:ext uri="{9D8B030D-6E8A-4147-A177-3AD203B41FA5}">
                      <a16:colId xmlns:a16="http://schemas.microsoft.com/office/drawing/2014/main" val="20009"/>
                    </a:ext>
                  </a:extLst>
                </a:gridCol>
                <a:gridCol w="520175">
                  <a:extLst>
                    <a:ext uri="{9D8B030D-6E8A-4147-A177-3AD203B41FA5}">
                      <a16:colId xmlns:a16="http://schemas.microsoft.com/office/drawing/2014/main" val="20010"/>
                    </a:ext>
                  </a:extLst>
                </a:gridCol>
                <a:gridCol w="520175">
                  <a:extLst>
                    <a:ext uri="{9D8B030D-6E8A-4147-A177-3AD203B41FA5}">
                      <a16:colId xmlns:a16="http://schemas.microsoft.com/office/drawing/2014/main" val="20011"/>
                    </a:ext>
                  </a:extLst>
                </a:gridCol>
                <a:gridCol w="520175">
                  <a:extLst>
                    <a:ext uri="{9D8B030D-6E8A-4147-A177-3AD203B41FA5}">
                      <a16:colId xmlns:a16="http://schemas.microsoft.com/office/drawing/2014/main" val="20012"/>
                    </a:ext>
                  </a:extLst>
                </a:gridCol>
              </a:tblGrid>
              <a:tr h="323999">
                <a:tc>
                  <a:txBody>
                    <a:bodyPr/>
                    <a:lstStyle/>
                    <a:p>
                      <a:pPr>
                        <a:defRPr/>
                      </a:pPr>
                      <a:r>
                        <a:rPr lang="fr-FR" sz="2000" dirty="0"/>
                        <a:t>D50</a:t>
                      </a:r>
                    </a:p>
                  </a:txBody>
                  <a:tcPr/>
                </a:tc>
                <a:tc>
                  <a:txBody>
                    <a:bodyPr/>
                    <a:lstStyle/>
                    <a:p>
                      <a:pPr>
                        <a:defRPr/>
                      </a:pPr>
                      <a:endParaRPr lang="fr-FR" sz="1600"/>
                    </a:p>
                  </a:txBody>
                  <a:tcPr>
                    <a:solidFill>
                      <a:schemeClr val="accent6">
                        <a:lumMod val="40000"/>
                        <a:lumOff val="60000"/>
                      </a:schemeClr>
                    </a:solidFill>
                  </a:tcPr>
                </a:tc>
                <a:tc>
                  <a:txBody>
                    <a:bodyPr/>
                    <a:lstStyle/>
                    <a:p>
                      <a:pPr>
                        <a:defRPr/>
                      </a:pPr>
                      <a:endParaRPr lang="fr-FR" sz="1600"/>
                    </a:p>
                  </a:txBody>
                  <a:tcPr>
                    <a:solidFill>
                      <a:schemeClr val="accent6">
                        <a:lumMod val="20000"/>
                        <a:lumOff val="80000"/>
                      </a:schemeClr>
                    </a:solidFill>
                  </a:tcPr>
                </a:tc>
                <a:tc>
                  <a:txBody>
                    <a:bodyPr/>
                    <a:lstStyle/>
                    <a:p>
                      <a:pPr>
                        <a:defRPr/>
                      </a:pPr>
                      <a:endParaRPr lang="fr-FR" sz="1600"/>
                    </a:p>
                  </a:txBody>
                  <a:tcPr>
                    <a:solidFill>
                      <a:srgbClr val="E2F0D9">
                        <a:alpha val="60000"/>
                      </a:srgbClr>
                    </a:solidFill>
                  </a:tcPr>
                </a:tc>
                <a:tc>
                  <a:txBody>
                    <a:bodyPr/>
                    <a:lstStyle/>
                    <a:p>
                      <a:pPr>
                        <a:defRPr/>
                      </a:pPr>
                      <a:endParaRPr lang="fr-FR" sz="1600"/>
                    </a:p>
                  </a:txBody>
                  <a:tcPr>
                    <a:solidFill>
                      <a:schemeClr val="accent6">
                        <a:lumMod val="20000"/>
                        <a:lumOff val="80000"/>
                      </a:schemeClr>
                    </a:solidFill>
                  </a:tcPr>
                </a:tc>
                <a:tc>
                  <a:txBody>
                    <a:bodyPr/>
                    <a:lstStyle/>
                    <a:p>
                      <a:pPr>
                        <a:defRPr/>
                      </a:pPr>
                      <a:endParaRPr lang="fr-FR" sz="1600"/>
                    </a:p>
                  </a:txBody>
                  <a:tcPr>
                    <a:solidFill>
                      <a:schemeClr val="accent6">
                        <a:lumMod val="40000"/>
                        <a:lumOff val="60000"/>
                      </a:schemeClr>
                    </a:solidFill>
                  </a:tcPr>
                </a:tc>
                <a:tc>
                  <a:txBody>
                    <a:bodyPr/>
                    <a:lstStyle/>
                    <a:p>
                      <a:pPr>
                        <a:defRPr/>
                      </a:pPr>
                      <a:endParaRPr lang="fr-FR" sz="1600"/>
                    </a:p>
                  </a:txBody>
                  <a:tcPr>
                    <a:solidFill>
                      <a:schemeClr val="accent6">
                        <a:lumMod val="60000"/>
                        <a:lumOff val="40000"/>
                      </a:schemeClr>
                    </a:solidFill>
                  </a:tcPr>
                </a:tc>
                <a:tc>
                  <a:txBody>
                    <a:bodyPr/>
                    <a:lstStyle/>
                    <a:p>
                      <a:pPr>
                        <a:defRPr/>
                      </a:pPr>
                      <a:endParaRPr lang="fr-FR" sz="1600"/>
                    </a:p>
                  </a:txBody>
                  <a:tcPr>
                    <a:solidFill>
                      <a:schemeClr val="accent6"/>
                    </a:solidFill>
                  </a:tcPr>
                </a:tc>
                <a:tc>
                  <a:txBody>
                    <a:bodyPr/>
                    <a:lstStyle/>
                    <a:p>
                      <a:pPr>
                        <a:defRPr/>
                      </a:pPr>
                      <a:endParaRPr lang="fr-FR" sz="1600"/>
                    </a:p>
                  </a:txBody>
                  <a:tcPr>
                    <a:solidFill>
                      <a:schemeClr val="accent6">
                        <a:lumMod val="75000"/>
                      </a:schemeClr>
                    </a:solidFill>
                  </a:tcPr>
                </a:tc>
                <a:tc>
                  <a:txBody>
                    <a:bodyPr/>
                    <a:lstStyle/>
                    <a:p>
                      <a:pPr>
                        <a:defRPr/>
                      </a:pPr>
                      <a:endParaRPr lang="fr-FR" sz="1600"/>
                    </a:p>
                  </a:txBody>
                  <a:tcPr>
                    <a:solidFill>
                      <a:schemeClr val="accent6">
                        <a:lumMod val="75000"/>
                      </a:schemeClr>
                    </a:solidFill>
                  </a:tcPr>
                </a:tc>
                <a:tc>
                  <a:txBody>
                    <a:bodyPr/>
                    <a:lstStyle/>
                    <a:p>
                      <a:pPr>
                        <a:defRPr/>
                      </a:pPr>
                      <a:endParaRPr lang="fr-FR" sz="1600"/>
                    </a:p>
                  </a:txBody>
                  <a:tcPr>
                    <a:solidFill>
                      <a:schemeClr val="accent6">
                        <a:lumMod val="75000"/>
                      </a:schemeClr>
                    </a:solidFill>
                  </a:tcPr>
                </a:tc>
                <a:tc>
                  <a:txBody>
                    <a:bodyPr/>
                    <a:lstStyle/>
                    <a:p>
                      <a:pPr>
                        <a:defRPr/>
                      </a:pPr>
                      <a:endParaRPr lang="fr-FR" sz="1600"/>
                    </a:p>
                  </a:txBody>
                  <a:tcPr>
                    <a:solidFill>
                      <a:schemeClr val="accent6"/>
                    </a:solidFill>
                  </a:tcPr>
                </a:tc>
                <a:tc>
                  <a:txBody>
                    <a:bodyPr/>
                    <a:lstStyle/>
                    <a:p>
                      <a:pPr>
                        <a:defRPr/>
                      </a:pPr>
                      <a:endParaRPr lang="fr-FR" sz="1600" dirty="0"/>
                    </a:p>
                  </a:txBody>
                  <a:tcPr>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
        <p:nvSpPr>
          <p:cNvPr id="17" name="ZoneTexte 16"/>
          <p:cNvSpPr txBox="1"/>
          <p:nvPr/>
        </p:nvSpPr>
        <p:spPr bwMode="auto">
          <a:xfrm>
            <a:off x="442120" y="1518027"/>
            <a:ext cx="9007434" cy="701075"/>
          </a:xfrm>
          <a:prstGeom prst="rect">
            <a:avLst/>
          </a:prstGeom>
          <a:noFill/>
        </p:spPr>
        <p:txBody>
          <a:bodyPr wrap="square" rtlCol="0">
            <a:spAutoFit/>
          </a:bodyPr>
          <a:lstStyle/>
          <a:p>
            <a:pPr marL="285750" indent="-285750">
              <a:buFontTx/>
              <a:buChar char="-"/>
              <a:defRPr/>
            </a:pPr>
            <a:r>
              <a:rPr lang="fr-FR" sz="2000" dirty="0"/>
              <a:t>The temporal </a:t>
            </a:r>
            <a:r>
              <a:rPr lang="fr-FR" sz="2000" dirty="0" err="1"/>
              <a:t>dynamics</a:t>
            </a:r>
            <a:r>
              <a:rPr lang="fr-FR" sz="2000" dirty="0"/>
              <a:t> of the regolith, as </a:t>
            </a:r>
            <a:r>
              <a:rPr lang="fr-FR" sz="2000" dirty="0" err="1"/>
              <a:t>illustrated</a:t>
            </a:r>
            <a:r>
              <a:rPr lang="fr-FR" sz="2000" dirty="0"/>
              <a:t> by the </a:t>
            </a:r>
            <a:r>
              <a:rPr lang="fr-FR" sz="2000" b="1" dirty="0" err="1"/>
              <a:t>cyclicity</a:t>
            </a:r>
            <a:r>
              <a:rPr lang="fr-FR" sz="2000" b="1" dirty="0"/>
              <a:t> </a:t>
            </a:r>
            <a:r>
              <a:rPr lang="fr-FR" sz="2000" dirty="0"/>
              <a:t>in </a:t>
            </a:r>
            <a:r>
              <a:rPr lang="fr-FR" sz="2000" b="1" dirty="0"/>
              <a:t>D50</a:t>
            </a:r>
            <a:r>
              <a:rPr lang="fr-FR" sz="2000" dirty="0"/>
              <a:t>, </a:t>
            </a:r>
            <a:r>
              <a:rPr lang="fr-FR" sz="2000" dirty="0" err="1"/>
              <a:t>is</a:t>
            </a:r>
            <a:r>
              <a:rPr lang="fr-FR" sz="2000" dirty="0"/>
              <a:t> consistent </a:t>
            </a:r>
            <a:r>
              <a:rPr lang="fr-FR" sz="2000" dirty="0" err="1"/>
              <a:t>with</a:t>
            </a:r>
            <a:r>
              <a:rPr lang="fr-FR" sz="2000" dirty="0"/>
              <a:t> the </a:t>
            </a:r>
            <a:r>
              <a:rPr lang="fr-FR" sz="2000" b="1" dirty="0"/>
              <a:t>intra-</a:t>
            </a:r>
            <a:r>
              <a:rPr lang="fr-FR" sz="2000" b="1" dirty="0" err="1"/>
              <a:t>annual</a:t>
            </a:r>
            <a:r>
              <a:rPr lang="fr-FR" sz="2000" b="1" dirty="0"/>
              <a:t> </a:t>
            </a:r>
            <a:r>
              <a:rPr lang="fr-FR" sz="2000" b="1" dirty="0" err="1"/>
              <a:t>hysteresis</a:t>
            </a:r>
            <a:r>
              <a:rPr lang="fr-FR" sz="2000" b="1" dirty="0"/>
              <a:t> </a:t>
            </a:r>
            <a:r>
              <a:rPr lang="fr-FR" sz="2000" dirty="0"/>
              <a:t>of the </a:t>
            </a:r>
            <a:r>
              <a:rPr lang="fr-FR" sz="2000" dirty="0" err="1"/>
              <a:t>sediment</a:t>
            </a:r>
            <a:r>
              <a:rPr lang="fr-FR" sz="2000" dirty="0"/>
              <a:t> export.</a:t>
            </a:r>
          </a:p>
        </p:txBody>
      </p:sp>
      <p:sp>
        <p:nvSpPr>
          <p:cNvPr id="18" name="ZoneTexte 17"/>
          <p:cNvSpPr txBox="1"/>
          <p:nvPr/>
        </p:nvSpPr>
        <p:spPr bwMode="auto">
          <a:xfrm>
            <a:off x="451645" y="2331057"/>
            <a:ext cx="11168889" cy="701075"/>
          </a:xfrm>
          <a:prstGeom prst="rect">
            <a:avLst/>
          </a:prstGeom>
          <a:noFill/>
        </p:spPr>
        <p:txBody>
          <a:bodyPr wrap="square" rtlCol="0">
            <a:spAutoFit/>
          </a:bodyPr>
          <a:lstStyle/>
          <a:p>
            <a:pPr marL="285750" indent="-285750">
              <a:buFontTx/>
              <a:buChar char="-"/>
              <a:defRPr/>
            </a:pPr>
            <a:r>
              <a:rPr lang="fr-FR" sz="2000" dirty="0" err="1"/>
              <a:t>Abnormal</a:t>
            </a:r>
            <a:r>
              <a:rPr lang="fr-FR" sz="2000" dirty="0"/>
              <a:t> </a:t>
            </a:r>
            <a:r>
              <a:rPr lang="fr-FR" sz="2000" dirty="0" err="1"/>
              <a:t>measurements</a:t>
            </a:r>
            <a:r>
              <a:rPr lang="fr-FR" sz="2000" dirty="0"/>
              <a:t> </a:t>
            </a:r>
            <a:r>
              <a:rPr lang="fr-FR" sz="2000" dirty="0" err="1"/>
              <a:t>can</a:t>
            </a:r>
            <a:r>
              <a:rPr lang="fr-FR" sz="2000" dirty="0"/>
              <a:t> </a:t>
            </a:r>
            <a:r>
              <a:rPr lang="fr-FR" sz="2000" dirty="0" err="1"/>
              <a:t>be</a:t>
            </a:r>
            <a:r>
              <a:rPr lang="fr-FR" sz="2000" dirty="0"/>
              <a:t> </a:t>
            </a:r>
            <a:r>
              <a:rPr lang="fr-FR" sz="2000" dirty="0" err="1"/>
              <a:t>explained</a:t>
            </a:r>
            <a:r>
              <a:rPr lang="fr-FR" sz="2000" dirty="0"/>
              <a:t> by the </a:t>
            </a:r>
            <a:r>
              <a:rPr lang="fr-FR" sz="2000" b="1" dirty="0" err="1"/>
              <a:t>intensity</a:t>
            </a:r>
            <a:r>
              <a:rPr lang="fr-FR" sz="2000" b="1" dirty="0"/>
              <a:t> of </a:t>
            </a:r>
            <a:r>
              <a:rPr lang="fr-FR" sz="2000" b="1" dirty="0" err="1"/>
              <a:t>frost-weathering</a:t>
            </a:r>
            <a:r>
              <a:rPr lang="fr-FR" sz="2000" b="1" dirty="0"/>
              <a:t> </a:t>
            </a:r>
            <a:r>
              <a:rPr lang="fr-FR" sz="2000" dirty="0" err="1"/>
              <a:t>during</a:t>
            </a:r>
            <a:r>
              <a:rPr lang="fr-FR" sz="2000" dirty="0"/>
              <a:t> the </a:t>
            </a:r>
            <a:r>
              <a:rPr lang="fr-FR" sz="2000" dirty="0" err="1"/>
              <a:t>winter</a:t>
            </a:r>
            <a:r>
              <a:rPr lang="fr-FR" sz="2000" dirty="0"/>
              <a:t> </a:t>
            </a:r>
            <a:r>
              <a:rPr lang="fr-FR" sz="2000" dirty="0" err="1"/>
              <a:t>period</a:t>
            </a:r>
            <a:endParaRPr lang="fr-FR" sz="20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4598125" y="2577738"/>
            <a:ext cx="3544389" cy="1107996"/>
          </a:xfrm>
          <a:prstGeom prst="rect">
            <a:avLst/>
          </a:prstGeom>
          <a:noFill/>
        </p:spPr>
        <p:txBody>
          <a:bodyPr wrap="square" rtlCol="0">
            <a:spAutoFit/>
          </a:bodyPr>
          <a:lstStyle/>
          <a:p>
            <a:pPr>
              <a:defRPr/>
            </a:pPr>
            <a:r>
              <a:rPr lang="fr-FR" sz="6600"/>
              <a:t>Back-up</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0" name="Groupe 9"/>
          <p:cNvGrpSpPr/>
          <p:nvPr/>
        </p:nvGrpSpPr>
        <p:grpSpPr bwMode="auto">
          <a:xfrm>
            <a:off x="241738" y="153675"/>
            <a:ext cx="2160663" cy="434904"/>
            <a:chOff x="241738" y="153675"/>
            <a:chExt cx="2160663" cy="434904"/>
          </a:xfrm>
        </p:grpSpPr>
        <p:sp>
          <p:nvSpPr>
            <p:cNvPr id="12" name="Pentagone 11"/>
            <p:cNvSpPr/>
            <p:nvPr/>
          </p:nvSpPr>
          <p:spPr bwMode="auto">
            <a:xfrm>
              <a:off x="241738" y="153675"/>
              <a:ext cx="1944414" cy="434904"/>
            </a:xfrm>
            <a:prstGeom prst="homePlate">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3" name="ZoneTexte 12"/>
            <p:cNvSpPr txBox="1"/>
            <p:nvPr/>
          </p:nvSpPr>
          <p:spPr bwMode="auto">
            <a:xfrm>
              <a:off x="352429" y="153675"/>
              <a:ext cx="2049972" cy="400110"/>
            </a:xfrm>
            <a:prstGeom prst="rect">
              <a:avLst/>
            </a:prstGeom>
            <a:noFill/>
          </p:spPr>
          <p:txBody>
            <a:bodyPr wrap="square" rtlCol="0">
              <a:spAutoFit/>
            </a:bodyPr>
            <a:lstStyle/>
            <a:p>
              <a:pPr>
                <a:defRPr/>
              </a:pPr>
              <a:r>
                <a:rPr lang="en-GB" sz="2000" b="1">
                  <a:solidFill>
                    <a:schemeClr val="bg1"/>
                  </a:solidFill>
                </a:rPr>
                <a:t>Introduction</a:t>
              </a:r>
              <a:endParaRPr/>
            </a:p>
          </p:txBody>
        </p:sp>
      </p:grpSp>
      <p:sp>
        <p:nvSpPr>
          <p:cNvPr id="14" name="ZoneTexte 13"/>
          <p:cNvSpPr txBox="1"/>
          <p:nvPr/>
        </p:nvSpPr>
        <p:spPr bwMode="auto">
          <a:xfrm>
            <a:off x="2296843" y="153677"/>
            <a:ext cx="3189557" cy="461665"/>
          </a:xfrm>
          <a:prstGeom prst="rect">
            <a:avLst/>
          </a:prstGeom>
          <a:noFill/>
        </p:spPr>
        <p:txBody>
          <a:bodyPr wrap="square" rtlCol="0">
            <a:spAutoFit/>
          </a:bodyPr>
          <a:lstStyle/>
          <a:p>
            <a:pPr>
              <a:defRPr/>
            </a:pPr>
            <a:r>
              <a:rPr lang="en-GB" sz="2400" b="1"/>
              <a:t>Research questions</a:t>
            </a:r>
            <a:endParaRPr lang="en-GB" sz="1600"/>
          </a:p>
        </p:txBody>
      </p:sp>
      <p:sp>
        <p:nvSpPr>
          <p:cNvPr id="4" name="Espace réservé du numéro de diapositive 3"/>
          <p:cNvSpPr>
            <a:spLocks noGrp="1"/>
          </p:cNvSpPr>
          <p:nvPr>
            <p:ph type="sldNum" sz="quarter" idx="12"/>
          </p:nvPr>
        </p:nvSpPr>
        <p:spPr bwMode="auto"/>
        <p:txBody>
          <a:bodyPr/>
          <a:lstStyle/>
          <a:p>
            <a:pPr>
              <a:defRPr/>
            </a:pPr>
            <a:fld id="{51055784-8EBC-4D43-B55E-A43E91FCA576}" type="slidenum">
              <a:rPr lang="en-GB"/>
              <a:t>16</a:t>
            </a:fld>
            <a:endParaRPr lang="en-GB"/>
          </a:p>
        </p:txBody>
      </p:sp>
      <p:sp>
        <p:nvSpPr>
          <p:cNvPr id="7" name="ZoneTexte 6"/>
          <p:cNvSpPr txBox="1"/>
          <p:nvPr/>
        </p:nvSpPr>
        <p:spPr bwMode="auto">
          <a:xfrm>
            <a:off x="352426" y="1023909"/>
            <a:ext cx="10901941" cy="365795"/>
          </a:xfrm>
          <a:prstGeom prst="rect">
            <a:avLst/>
          </a:prstGeom>
          <a:noFill/>
        </p:spPr>
        <p:txBody>
          <a:bodyPr wrap="square" rtlCol="0">
            <a:spAutoFit/>
          </a:bodyPr>
          <a:lstStyle/>
          <a:p>
            <a:pPr marL="285750" indent="-285750">
              <a:buFontTx/>
              <a:buChar char="-"/>
              <a:defRPr/>
            </a:pPr>
            <a:r>
              <a:rPr lang="fr-FR" b="1" i="1"/>
              <a:t>Can we identify a proxy for regolith weathering that is correlated with the intra-annual hysteresis cycle?</a:t>
            </a:r>
            <a:endParaRPr/>
          </a:p>
        </p:txBody>
      </p:sp>
      <p:grpSp>
        <p:nvGrpSpPr>
          <p:cNvPr id="9" name="Groupe 8"/>
          <p:cNvGrpSpPr/>
          <p:nvPr/>
        </p:nvGrpSpPr>
        <p:grpSpPr bwMode="auto">
          <a:xfrm>
            <a:off x="579061" y="3834120"/>
            <a:ext cx="3214181" cy="2522229"/>
            <a:chOff x="4790329" y="3994030"/>
            <a:chExt cx="3214181" cy="2522229"/>
          </a:xfrm>
        </p:grpSpPr>
        <p:pic>
          <p:nvPicPr>
            <p:cNvPr id="5" name="Image 4"/>
            <p:cNvPicPr>
              <a:picLocks noChangeAspect="1"/>
            </p:cNvPicPr>
            <p:nvPr/>
          </p:nvPicPr>
          <p:blipFill>
            <a:blip r:embed="rId3"/>
            <a:stretch/>
          </p:blipFill>
          <p:spPr bwMode="auto">
            <a:xfrm>
              <a:off x="4790329" y="4472278"/>
              <a:ext cx="3065971" cy="2043981"/>
            </a:xfrm>
            <a:prstGeom prst="rect">
              <a:avLst/>
            </a:prstGeom>
          </p:spPr>
        </p:pic>
        <p:sp>
          <p:nvSpPr>
            <p:cNvPr id="17" name="ZoneTexte 16"/>
            <p:cNvSpPr txBox="1"/>
            <p:nvPr/>
          </p:nvSpPr>
          <p:spPr bwMode="auto">
            <a:xfrm>
              <a:off x="5183161" y="3994030"/>
              <a:ext cx="2821348" cy="400110"/>
            </a:xfrm>
            <a:prstGeom prst="rect">
              <a:avLst/>
            </a:prstGeom>
            <a:noFill/>
          </p:spPr>
          <p:txBody>
            <a:bodyPr wrap="square" rtlCol="0">
              <a:spAutoFit/>
            </a:bodyPr>
            <a:lstStyle/>
            <a:p>
              <a:pPr>
                <a:defRPr/>
              </a:pPr>
              <a:r>
                <a:rPr lang="fr-FR" sz="2000" i="1">
                  <a:solidFill>
                    <a:schemeClr val="bg1">
                      <a:lumMod val="65000"/>
                    </a:schemeClr>
                  </a:solidFill>
                </a:rPr>
                <a:t>Field measurements</a:t>
              </a:r>
            </a:p>
          </p:txBody>
        </p:sp>
      </p:grpSp>
      <p:grpSp>
        <p:nvGrpSpPr>
          <p:cNvPr id="11" name="Groupe 10"/>
          <p:cNvGrpSpPr/>
          <p:nvPr/>
        </p:nvGrpSpPr>
        <p:grpSpPr bwMode="auto">
          <a:xfrm>
            <a:off x="8698947" y="3912258"/>
            <a:ext cx="3108204" cy="2285026"/>
            <a:chOff x="8464133" y="3978487"/>
            <a:chExt cx="3336803" cy="2371926"/>
          </a:xfrm>
        </p:grpSpPr>
        <p:pic>
          <p:nvPicPr>
            <p:cNvPr id="18" name="Image 17" descr="Capture d’écran"/>
            <p:cNvPicPr>
              <a:picLocks noChangeAspect="1"/>
            </p:cNvPicPr>
            <p:nvPr/>
          </p:nvPicPr>
          <p:blipFill>
            <a:blip r:embed="rId4"/>
            <a:stretch/>
          </p:blipFill>
          <p:spPr bwMode="auto">
            <a:xfrm>
              <a:off x="8464133" y="4626705"/>
              <a:ext cx="3336803" cy="1723708"/>
            </a:xfrm>
            <a:prstGeom prst="rect">
              <a:avLst/>
            </a:prstGeom>
          </p:spPr>
        </p:pic>
        <p:sp>
          <p:nvSpPr>
            <p:cNvPr id="19" name="ZoneTexte 18"/>
            <p:cNvSpPr txBox="1"/>
            <p:nvPr/>
          </p:nvSpPr>
          <p:spPr bwMode="auto">
            <a:xfrm>
              <a:off x="9160627" y="3978487"/>
              <a:ext cx="2640310" cy="415326"/>
            </a:xfrm>
            <a:prstGeom prst="rect">
              <a:avLst/>
            </a:prstGeom>
            <a:noFill/>
          </p:spPr>
          <p:txBody>
            <a:bodyPr wrap="square" rtlCol="0">
              <a:spAutoFit/>
            </a:bodyPr>
            <a:lstStyle/>
            <a:p>
              <a:pPr>
                <a:defRPr/>
              </a:pPr>
              <a:r>
                <a:rPr lang="fr-FR" sz="2000" i="1">
                  <a:solidFill>
                    <a:schemeClr val="bg1">
                      <a:lumMod val="65000"/>
                    </a:schemeClr>
                  </a:solidFill>
                </a:rPr>
                <a:t>Landlab model</a:t>
              </a:r>
            </a:p>
          </p:txBody>
        </p:sp>
      </p:grpSp>
      <p:sp>
        <p:nvSpPr>
          <p:cNvPr id="20" name="ZoneTexte 19"/>
          <p:cNvSpPr txBox="1"/>
          <p:nvPr/>
        </p:nvSpPr>
        <p:spPr bwMode="auto">
          <a:xfrm>
            <a:off x="352426" y="1656473"/>
            <a:ext cx="11001658" cy="472475"/>
          </a:xfrm>
          <a:prstGeom prst="rect">
            <a:avLst/>
          </a:prstGeom>
          <a:noFill/>
        </p:spPr>
        <p:txBody>
          <a:bodyPr wrap="square" rtlCol="0">
            <a:spAutoFit/>
          </a:bodyPr>
          <a:lstStyle/>
          <a:p>
            <a:pPr marL="285750" indent="-285750">
              <a:buFontTx/>
              <a:buChar char="-"/>
              <a:defRPr/>
            </a:pPr>
            <a:r>
              <a:rPr lang="en-US" b="1" i="1" dirty="0">
                <a:solidFill>
                  <a:schemeClr val="bg1">
                    <a:lumMod val="75000"/>
                  </a:schemeClr>
                </a:solidFill>
              </a:rPr>
              <a:t>Can catchment morphology be explained by a specific distribution of weathering processes ?</a:t>
            </a:r>
            <a:endParaRPr lang="en-US" b="1" dirty="0">
              <a:solidFill>
                <a:schemeClr val="bg1">
                  <a:lumMod val="75000"/>
                </a:schemeClr>
              </a:solidFill>
            </a:endParaRPr>
          </a:p>
          <a:p>
            <a:pPr marL="285750" indent="-285750">
              <a:buFontTx/>
              <a:buChar char="-"/>
              <a:defRPr/>
            </a:pPr>
            <a:endParaRPr lang="en-GB" sz="700" b="1" i="1" dirty="0"/>
          </a:p>
        </p:txBody>
      </p:sp>
      <p:grpSp>
        <p:nvGrpSpPr>
          <p:cNvPr id="2" name="Groupe 1"/>
          <p:cNvGrpSpPr/>
          <p:nvPr/>
        </p:nvGrpSpPr>
        <p:grpSpPr bwMode="auto">
          <a:xfrm>
            <a:off x="4642036" y="3834120"/>
            <a:ext cx="3018848" cy="2363164"/>
            <a:chOff x="4642036" y="3834120"/>
            <a:chExt cx="3018848" cy="2363164"/>
          </a:xfrm>
        </p:grpSpPr>
        <p:pic>
          <p:nvPicPr>
            <p:cNvPr id="16" name="Image 15" descr="Capture d’écran"/>
            <p:cNvPicPr>
              <a:picLocks noChangeAspect="1"/>
            </p:cNvPicPr>
            <p:nvPr/>
          </p:nvPicPr>
          <p:blipFill>
            <a:blip r:embed="rId5"/>
            <a:stretch/>
          </p:blipFill>
          <p:spPr bwMode="auto">
            <a:xfrm>
              <a:off x="4642036" y="4549903"/>
              <a:ext cx="3018848" cy="1647382"/>
            </a:xfrm>
            <a:prstGeom prst="rect">
              <a:avLst/>
            </a:prstGeom>
          </p:spPr>
        </p:pic>
        <p:sp>
          <p:nvSpPr>
            <p:cNvPr id="21" name="ZoneTexte 20"/>
            <p:cNvSpPr txBox="1"/>
            <p:nvPr/>
          </p:nvSpPr>
          <p:spPr bwMode="auto">
            <a:xfrm>
              <a:off x="4831304" y="3834120"/>
              <a:ext cx="2640310" cy="400110"/>
            </a:xfrm>
            <a:prstGeom prst="rect">
              <a:avLst/>
            </a:prstGeom>
            <a:noFill/>
          </p:spPr>
          <p:txBody>
            <a:bodyPr wrap="square" rtlCol="0">
              <a:spAutoFit/>
            </a:bodyPr>
            <a:lstStyle/>
            <a:p>
              <a:pPr>
                <a:defRPr/>
              </a:pPr>
              <a:r>
                <a:rPr lang="fr-FR" sz="2000" i="1">
                  <a:solidFill>
                    <a:schemeClr val="bg1">
                      <a:lumMod val="65000"/>
                    </a:schemeClr>
                  </a:solidFill>
                </a:rPr>
                <a:t>Morphology analysis</a:t>
              </a:r>
            </a:p>
          </p:txBody>
        </p:sp>
      </p:grpSp>
      <p:sp>
        <p:nvSpPr>
          <p:cNvPr id="23" name="ZoneTexte 22"/>
          <p:cNvSpPr txBox="1"/>
          <p:nvPr/>
        </p:nvSpPr>
        <p:spPr bwMode="auto">
          <a:xfrm>
            <a:off x="352427" y="2248734"/>
            <a:ext cx="11001371" cy="754053"/>
          </a:xfrm>
          <a:prstGeom prst="rect">
            <a:avLst/>
          </a:prstGeom>
          <a:noFill/>
        </p:spPr>
        <p:txBody>
          <a:bodyPr wrap="square" rtlCol="0">
            <a:spAutoFit/>
          </a:bodyPr>
          <a:lstStyle/>
          <a:p>
            <a:pPr marL="285750" indent="-285750">
              <a:buFontTx/>
              <a:buChar char="-"/>
              <a:defRPr/>
            </a:pPr>
            <a:r>
              <a:rPr lang="en-US" b="1" i="1" dirty="0">
                <a:solidFill>
                  <a:schemeClr val="bg1">
                    <a:lumMod val="75000"/>
                  </a:schemeClr>
                </a:solidFill>
              </a:rPr>
              <a:t>Can we calibrate a landscape evolution model and predict future sediment yields according to different climate scenarios?</a:t>
            </a:r>
            <a:endParaRPr lang="en-US" dirty="0">
              <a:solidFill>
                <a:schemeClr val="bg1">
                  <a:lumMod val="75000"/>
                </a:schemeClr>
              </a:solidFill>
            </a:endParaRPr>
          </a:p>
          <a:p>
            <a:pPr marL="285750" indent="-285750">
              <a:buFontTx/>
              <a:buChar char="-"/>
              <a:defRPr/>
            </a:pPr>
            <a:endParaRPr lang="en-GB" sz="700" b="1" i="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2296843" y="153677"/>
            <a:ext cx="5291626" cy="461665"/>
          </a:xfrm>
          <a:prstGeom prst="rect">
            <a:avLst/>
          </a:prstGeom>
          <a:noFill/>
        </p:spPr>
        <p:txBody>
          <a:bodyPr wrap="square" rtlCol="0">
            <a:spAutoFit/>
          </a:bodyPr>
          <a:lstStyle/>
          <a:p>
            <a:pPr>
              <a:defRPr/>
            </a:pPr>
            <a:r>
              <a:rPr lang="en-GB" sz="2400" b="1"/>
              <a:t>Geographic and geologic context</a:t>
            </a:r>
            <a:endParaRPr lang="en-GB" sz="1600"/>
          </a:p>
        </p:txBody>
      </p:sp>
      <p:grpSp>
        <p:nvGrpSpPr>
          <p:cNvPr id="9" name="Groupe 8"/>
          <p:cNvGrpSpPr/>
          <p:nvPr/>
        </p:nvGrpSpPr>
        <p:grpSpPr bwMode="auto">
          <a:xfrm>
            <a:off x="241738" y="153675"/>
            <a:ext cx="2160663" cy="434904"/>
            <a:chOff x="241738" y="153675"/>
            <a:chExt cx="2160663" cy="434904"/>
          </a:xfrm>
        </p:grpSpPr>
        <p:sp>
          <p:nvSpPr>
            <p:cNvPr id="7" name="Pentagone 6"/>
            <p:cNvSpPr/>
            <p:nvPr/>
          </p:nvSpPr>
          <p:spPr bwMode="auto">
            <a:xfrm>
              <a:off x="241738" y="153675"/>
              <a:ext cx="1944414" cy="434904"/>
            </a:xfrm>
            <a:prstGeom prst="homePlate">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8" name="ZoneTexte 7"/>
            <p:cNvSpPr txBox="1"/>
            <p:nvPr/>
          </p:nvSpPr>
          <p:spPr bwMode="auto">
            <a:xfrm>
              <a:off x="352429" y="153675"/>
              <a:ext cx="2049972" cy="400110"/>
            </a:xfrm>
            <a:prstGeom prst="rect">
              <a:avLst/>
            </a:prstGeom>
            <a:noFill/>
          </p:spPr>
          <p:txBody>
            <a:bodyPr wrap="square" rtlCol="0">
              <a:spAutoFit/>
            </a:bodyPr>
            <a:lstStyle/>
            <a:p>
              <a:pPr>
                <a:defRPr/>
              </a:pPr>
              <a:r>
                <a:rPr lang="en-GB" sz="2000" b="1">
                  <a:solidFill>
                    <a:schemeClr val="bg1"/>
                  </a:solidFill>
                </a:rPr>
                <a:t>Introduction</a:t>
              </a:r>
              <a:endParaRPr/>
            </a:p>
          </p:txBody>
        </p:sp>
      </p:grpSp>
      <p:sp>
        <p:nvSpPr>
          <p:cNvPr id="6" name="Espace réservé du numéro de diapositive 5"/>
          <p:cNvSpPr>
            <a:spLocks noGrp="1"/>
          </p:cNvSpPr>
          <p:nvPr>
            <p:ph type="sldNum" sz="quarter" idx="12"/>
          </p:nvPr>
        </p:nvSpPr>
        <p:spPr bwMode="auto"/>
        <p:txBody>
          <a:bodyPr/>
          <a:lstStyle/>
          <a:p>
            <a:pPr>
              <a:defRPr/>
            </a:pPr>
            <a:fld id="{51055784-8EBC-4D43-B55E-A43E91FCA576}" type="slidenum">
              <a:rPr lang="en-GB"/>
              <a:t>17</a:t>
            </a:fld>
            <a:endParaRPr lang="en-GB"/>
          </a:p>
        </p:txBody>
      </p:sp>
      <p:sp>
        <p:nvSpPr>
          <p:cNvPr id="31" name="ZoneTexte 30"/>
          <p:cNvSpPr txBox="1"/>
          <p:nvPr/>
        </p:nvSpPr>
        <p:spPr bwMode="auto">
          <a:xfrm>
            <a:off x="1943100" y="6356350"/>
            <a:ext cx="459301" cy="369332"/>
          </a:xfrm>
          <a:prstGeom prst="rect">
            <a:avLst/>
          </a:prstGeom>
          <a:noFill/>
        </p:spPr>
        <p:txBody>
          <a:bodyPr wrap="square" rtlCol="0">
            <a:spAutoFit/>
          </a:bodyPr>
          <a:lstStyle/>
          <a:p>
            <a:pPr>
              <a:defRPr/>
            </a:pPr>
            <a:r>
              <a:rPr lang="en-GB" b="1">
                <a:solidFill>
                  <a:schemeClr val="bg1"/>
                </a:solidFill>
              </a:rPr>
              <a:t>D</a:t>
            </a:r>
            <a:endParaRPr/>
          </a:p>
        </p:txBody>
      </p:sp>
      <p:grpSp>
        <p:nvGrpSpPr>
          <p:cNvPr id="12" name="Groupe 11"/>
          <p:cNvGrpSpPr/>
          <p:nvPr/>
        </p:nvGrpSpPr>
        <p:grpSpPr bwMode="auto">
          <a:xfrm>
            <a:off x="1695122" y="903843"/>
            <a:ext cx="8519858" cy="5378051"/>
            <a:chOff x="352428" y="854150"/>
            <a:chExt cx="5561387" cy="3514759"/>
          </a:xfrm>
        </p:grpSpPr>
        <p:grpSp>
          <p:nvGrpSpPr>
            <p:cNvPr id="3" name="Groupe 2"/>
            <p:cNvGrpSpPr/>
            <p:nvPr/>
          </p:nvGrpSpPr>
          <p:grpSpPr bwMode="auto">
            <a:xfrm>
              <a:off x="352428" y="873558"/>
              <a:ext cx="5561387" cy="3495351"/>
              <a:chOff x="7313665" y="754161"/>
              <a:chExt cx="4840236" cy="3042105"/>
            </a:xfrm>
          </p:grpSpPr>
          <p:pic>
            <p:nvPicPr>
              <p:cNvPr id="14" name="Image 13"/>
              <p:cNvPicPr>
                <a:picLocks noChangeAspect="1"/>
              </p:cNvPicPr>
              <p:nvPr/>
            </p:nvPicPr>
            <p:blipFill>
              <a:blip r:embed="rId3"/>
              <a:srcRect l="48207" t="55577" r="7846" b="6424"/>
              <a:stretch/>
            </p:blipFill>
            <p:spPr bwMode="auto">
              <a:xfrm>
                <a:off x="7313665" y="754161"/>
                <a:ext cx="4840236" cy="3006640"/>
              </a:xfrm>
              <a:prstGeom prst="rect">
                <a:avLst/>
              </a:prstGeom>
            </p:spPr>
          </p:pic>
          <p:sp>
            <p:nvSpPr>
              <p:cNvPr id="19" name="Triangle isocèle 18"/>
              <p:cNvSpPr/>
              <p:nvPr/>
            </p:nvSpPr>
            <p:spPr bwMode="auto">
              <a:xfrm>
                <a:off x="7410517" y="3222720"/>
                <a:ext cx="176980" cy="153889"/>
              </a:xfrm>
              <a:prstGeom prst="triangle">
                <a:avLst>
                  <a:gd name="adj"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3" name="ZoneTexte 22"/>
              <p:cNvSpPr txBox="1"/>
              <p:nvPr/>
            </p:nvSpPr>
            <p:spPr bwMode="auto">
              <a:xfrm>
                <a:off x="7616510" y="3222720"/>
                <a:ext cx="1622322" cy="369332"/>
              </a:xfrm>
              <a:prstGeom prst="rect">
                <a:avLst/>
              </a:prstGeom>
              <a:noFill/>
            </p:spPr>
            <p:txBody>
              <a:bodyPr wrap="square" rtlCol="0">
                <a:spAutoFit/>
              </a:bodyPr>
              <a:lstStyle/>
              <a:p>
                <a:pPr>
                  <a:defRPr/>
                </a:pPr>
                <a:r>
                  <a:rPr lang="en-GB">
                    <a:solidFill>
                      <a:schemeClr val="bg1"/>
                    </a:solidFill>
                  </a:rPr>
                  <a:t>Outflow gauge</a:t>
                </a:r>
                <a:endParaRPr/>
              </a:p>
            </p:txBody>
          </p:sp>
          <p:sp>
            <p:nvSpPr>
              <p:cNvPr id="24" name="Ellipse 23"/>
              <p:cNvSpPr/>
              <p:nvPr/>
            </p:nvSpPr>
            <p:spPr bwMode="auto">
              <a:xfrm>
                <a:off x="7411866" y="3439417"/>
                <a:ext cx="186813" cy="1721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5" name="ZoneTexte 24"/>
              <p:cNvSpPr txBox="1"/>
              <p:nvPr/>
            </p:nvSpPr>
            <p:spPr bwMode="auto">
              <a:xfrm>
                <a:off x="7616510" y="3426934"/>
                <a:ext cx="2989742" cy="369332"/>
              </a:xfrm>
              <a:prstGeom prst="rect">
                <a:avLst/>
              </a:prstGeom>
              <a:noFill/>
            </p:spPr>
            <p:txBody>
              <a:bodyPr wrap="square" rtlCol="0">
                <a:spAutoFit/>
              </a:bodyPr>
              <a:lstStyle/>
              <a:p>
                <a:pPr>
                  <a:defRPr/>
                </a:pPr>
                <a:r>
                  <a:rPr lang="en-GB">
                    <a:solidFill>
                      <a:schemeClr val="bg1"/>
                    </a:solidFill>
                  </a:rPr>
                  <a:t>Temperature probes</a:t>
                </a:r>
                <a:endParaRPr/>
              </a:p>
            </p:txBody>
          </p:sp>
        </p:grpSp>
        <p:sp>
          <p:nvSpPr>
            <p:cNvPr id="15" name="ZoneTexte 14"/>
            <p:cNvSpPr txBox="1"/>
            <p:nvPr/>
          </p:nvSpPr>
          <p:spPr bwMode="auto">
            <a:xfrm>
              <a:off x="463710" y="854150"/>
              <a:ext cx="2166279" cy="369332"/>
            </a:xfrm>
            <a:prstGeom prst="rect">
              <a:avLst/>
            </a:prstGeom>
            <a:noFill/>
          </p:spPr>
          <p:txBody>
            <a:bodyPr wrap="square" rtlCol="0">
              <a:spAutoFit/>
            </a:bodyPr>
            <a:lstStyle/>
            <a:p>
              <a:pPr>
                <a:defRPr/>
              </a:pPr>
              <a:r>
                <a:rPr lang="en-GB">
                  <a:solidFill>
                    <a:schemeClr val="bg1"/>
                  </a:solidFill>
                </a:rPr>
                <a:t>Draix catchments</a:t>
              </a:r>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e 1"/>
          <p:cNvGrpSpPr/>
          <p:nvPr/>
        </p:nvGrpSpPr>
        <p:grpSpPr bwMode="auto">
          <a:xfrm>
            <a:off x="241738" y="153675"/>
            <a:ext cx="2160663" cy="434904"/>
            <a:chOff x="241738" y="153675"/>
            <a:chExt cx="2160663" cy="434904"/>
          </a:xfrm>
        </p:grpSpPr>
        <p:sp>
          <p:nvSpPr>
            <p:cNvPr id="3" name="Pentagone 2"/>
            <p:cNvSpPr/>
            <p:nvPr/>
          </p:nvSpPr>
          <p:spPr bwMode="auto">
            <a:xfrm>
              <a:off x="241738" y="153675"/>
              <a:ext cx="1944414" cy="434904"/>
            </a:xfrm>
            <a:prstGeom prst="homePlate">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 name="ZoneTexte 3"/>
            <p:cNvSpPr txBox="1"/>
            <p:nvPr/>
          </p:nvSpPr>
          <p:spPr bwMode="auto">
            <a:xfrm>
              <a:off x="352429" y="153675"/>
              <a:ext cx="2049972" cy="400110"/>
            </a:xfrm>
            <a:prstGeom prst="rect">
              <a:avLst/>
            </a:prstGeom>
            <a:noFill/>
          </p:spPr>
          <p:txBody>
            <a:bodyPr wrap="square" rtlCol="0">
              <a:spAutoFit/>
            </a:bodyPr>
            <a:lstStyle/>
            <a:p>
              <a:pPr>
                <a:defRPr/>
              </a:pPr>
              <a:r>
                <a:rPr lang="en-GB" sz="2000" b="1">
                  <a:solidFill>
                    <a:schemeClr val="bg1"/>
                  </a:solidFill>
                </a:rPr>
                <a:t>Introduction</a:t>
              </a:r>
              <a:endParaRPr/>
            </a:p>
          </p:txBody>
        </p:sp>
      </p:grpSp>
      <p:sp>
        <p:nvSpPr>
          <p:cNvPr id="8" name="ZoneTexte 7"/>
          <p:cNvSpPr txBox="1"/>
          <p:nvPr/>
        </p:nvSpPr>
        <p:spPr bwMode="auto">
          <a:xfrm>
            <a:off x="312614" y="1095355"/>
            <a:ext cx="3483847" cy="646331"/>
          </a:xfrm>
          <a:prstGeom prst="rect">
            <a:avLst/>
          </a:prstGeom>
          <a:noFill/>
        </p:spPr>
        <p:txBody>
          <a:bodyPr wrap="square" rtlCol="0">
            <a:spAutoFit/>
          </a:bodyPr>
          <a:lstStyle/>
          <a:p>
            <a:pPr>
              <a:defRPr/>
            </a:pPr>
            <a:r>
              <a:rPr lang="en-GB" sz="2400" b="1" i="1">
                <a:solidFill>
                  <a:schemeClr val="bg1">
                    <a:lumMod val="65000"/>
                  </a:schemeClr>
                </a:solidFill>
              </a:rPr>
              <a:t>Bechet et al., 2016</a:t>
            </a:r>
            <a:endParaRPr/>
          </a:p>
          <a:p>
            <a:pPr>
              <a:defRPr/>
            </a:pPr>
            <a:r>
              <a:rPr lang="en-GB" sz="1200" u="sng">
                <a:solidFill>
                  <a:srgbClr val="00B0F0"/>
                </a:solidFill>
                <a:hlinkClick r:id="rId3" tooltip="https://esurf.copernicus.org/articles/4/781/2016/"/>
              </a:rPr>
              <a:t>DOI: 10.5194/esurf-4-781-2016 </a:t>
            </a:r>
            <a:endParaRPr lang="en-GB" sz="1200">
              <a:solidFill>
                <a:srgbClr val="00B0F0"/>
              </a:solidFill>
            </a:endParaRPr>
          </a:p>
        </p:txBody>
      </p:sp>
      <p:sp>
        <p:nvSpPr>
          <p:cNvPr id="10" name="Espace réservé du numéro de diapositive 9"/>
          <p:cNvSpPr>
            <a:spLocks noGrp="1"/>
          </p:cNvSpPr>
          <p:nvPr>
            <p:ph type="sldNum" sz="quarter" idx="12"/>
          </p:nvPr>
        </p:nvSpPr>
        <p:spPr bwMode="auto"/>
        <p:txBody>
          <a:bodyPr/>
          <a:lstStyle/>
          <a:p>
            <a:pPr>
              <a:defRPr/>
            </a:pPr>
            <a:fld id="{51055784-8EBC-4D43-B55E-A43E91FCA576}" type="slidenum">
              <a:rPr lang="en-GB"/>
              <a:t>18</a:t>
            </a:fld>
            <a:endParaRPr lang="en-GB"/>
          </a:p>
        </p:txBody>
      </p:sp>
      <p:sp>
        <p:nvSpPr>
          <p:cNvPr id="11" name="ZoneTexte 10"/>
          <p:cNvSpPr txBox="1"/>
          <p:nvPr/>
        </p:nvSpPr>
        <p:spPr bwMode="auto">
          <a:xfrm>
            <a:off x="2296843" y="139340"/>
            <a:ext cx="4911477" cy="461665"/>
          </a:xfrm>
          <a:prstGeom prst="rect">
            <a:avLst/>
          </a:prstGeom>
          <a:noFill/>
        </p:spPr>
        <p:txBody>
          <a:bodyPr wrap="square" rtlCol="0">
            <a:spAutoFit/>
          </a:bodyPr>
          <a:lstStyle/>
          <a:p>
            <a:pPr>
              <a:defRPr/>
            </a:pPr>
            <a:r>
              <a:rPr lang="en-GB" sz="2400" b="1"/>
              <a:t>Previous work, Draix-Bléone CZO</a:t>
            </a:r>
            <a:endParaRPr lang="en-GB" sz="1600"/>
          </a:p>
        </p:txBody>
      </p:sp>
      <p:sp>
        <p:nvSpPr>
          <p:cNvPr id="12" name="ZoneTexte 11"/>
          <p:cNvSpPr txBox="1"/>
          <p:nvPr/>
        </p:nvSpPr>
        <p:spPr bwMode="auto">
          <a:xfrm>
            <a:off x="8351831" y="2757020"/>
            <a:ext cx="3840311" cy="518195"/>
          </a:xfrm>
          <a:prstGeom prst="rect">
            <a:avLst/>
          </a:prstGeom>
          <a:noFill/>
        </p:spPr>
        <p:txBody>
          <a:bodyPr wrap="square" rtlCol="0">
            <a:spAutoFit/>
          </a:bodyPr>
          <a:lstStyle/>
          <a:p>
            <a:pPr>
              <a:defRPr/>
            </a:pPr>
            <a:r>
              <a:rPr lang="en-GB" sz="1400" i="1"/>
              <a:t>Conceptual sketch of Roubine catchment (modified from Bechet et al, 2016)</a:t>
            </a:r>
          </a:p>
        </p:txBody>
      </p:sp>
      <p:grpSp>
        <p:nvGrpSpPr>
          <p:cNvPr id="23" name="Groupe 22"/>
          <p:cNvGrpSpPr/>
          <p:nvPr/>
        </p:nvGrpSpPr>
        <p:grpSpPr bwMode="auto">
          <a:xfrm>
            <a:off x="7421503" y="674043"/>
            <a:ext cx="1868877" cy="1902822"/>
            <a:chOff x="7421503" y="674043"/>
            <a:chExt cx="1868877" cy="1902822"/>
          </a:xfrm>
        </p:grpSpPr>
        <p:pic>
          <p:nvPicPr>
            <p:cNvPr id="6" name="Image 5" descr="Capture d’écran"/>
            <p:cNvPicPr>
              <a:picLocks noChangeAspect="1"/>
            </p:cNvPicPr>
            <p:nvPr/>
          </p:nvPicPr>
          <p:blipFill>
            <a:blip r:embed="rId4"/>
            <a:stretch/>
          </p:blipFill>
          <p:spPr bwMode="auto">
            <a:xfrm>
              <a:off x="7421503" y="725329"/>
              <a:ext cx="1672577" cy="1851536"/>
            </a:xfrm>
            <a:prstGeom prst="rect">
              <a:avLst/>
            </a:prstGeom>
          </p:spPr>
        </p:pic>
        <p:sp>
          <p:nvSpPr>
            <p:cNvPr id="17" name="Rectangle 16"/>
            <p:cNvSpPr/>
            <p:nvPr/>
          </p:nvSpPr>
          <p:spPr bwMode="auto">
            <a:xfrm>
              <a:off x="8101283" y="674043"/>
              <a:ext cx="509317" cy="248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8" name="Rectangle 17"/>
            <p:cNvSpPr/>
            <p:nvPr/>
          </p:nvSpPr>
          <p:spPr bwMode="auto">
            <a:xfrm>
              <a:off x="8553781" y="922078"/>
              <a:ext cx="736599" cy="248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grpSp>
        <p:nvGrpSpPr>
          <p:cNvPr id="22" name="Groupe 21"/>
          <p:cNvGrpSpPr/>
          <p:nvPr/>
        </p:nvGrpSpPr>
        <p:grpSpPr bwMode="auto">
          <a:xfrm>
            <a:off x="9834555" y="467523"/>
            <a:ext cx="2088873" cy="2109342"/>
            <a:chOff x="9834555" y="467523"/>
            <a:chExt cx="2088873" cy="2109342"/>
          </a:xfrm>
        </p:grpSpPr>
        <p:pic>
          <p:nvPicPr>
            <p:cNvPr id="14" name="Image 13" descr="Capture d’écran"/>
            <p:cNvPicPr>
              <a:picLocks noChangeAspect="1"/>
            </p:cNvPicPr>
            <p:nvPr/>
          </p:nvPicPr>
          <p:blipFill>
            <a:blip r:embed="rId5"/>
            <a:stretch/>
          </p:blipFill>
          <p:spPr bwMode="auto">
            <a:xfrm>
              <a:off x="10164216" y="674043"/>
              <a:ext cx="1759212" cy="1902821"/>
            </a:xfrm>
            <a:prstGeom prst="rect">
              <a:avLst/>
            </a:prstGeom>
          </p:spPr>
        </p:pic>
        <p:sp>
          <p:nvSpPr>
            <p:cNvPr id="19" name="Rectangle 18"/>
            <p:cNvSpPr/>
            <p:nvPr/>
          </p:nvSpPr>
          <p:spPr bwMode="auto">
            <a:xfrm>
              <a:off x="9834555" y="1686403"/>
              <a:ext cx="509317" cy="248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0" name="Rectangle 19"/>
            <p:cNvSpPr/>
            <p:nvPr/>
          </p:nvSpPr>
          <p:spPr bwMode="auto">
            <a:xfrm>
              <a:off x="10534505" y="467523"/>
              <a:ext cx="509317" cy="248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1" name="Rectangle 20"/>
            <p:cNvSpPr/>
            <p:nvPr/>
          </p:nvSpPr>
          <p:spPr bwMode="auto">
            <a:xfrm>
              <a:off x="11353800" y="795665"/>
              <a:ext cx="509317" cy="248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grpSp>
        <p:nvGrpSpPr>
          <p:cNvPr id="25" name="Groupe 24"/>
          <p:cNvGrpSpPr/>
          <p:nvPr/>
        </p:nvGrpSpPr>
        <p:grpSpPr bwMode="auto">
          <a:xfrm>
            <a:off x="4702778" y="642378"/>
            <a:ext cx="1765554" cy="1966151"/>
            <a:chOff x="4752582" y="715558"/>
            <a:chExt cx="1765554" cy="1966151"/>
          </a:xfrm>
        </p:grpSpPr>
        <p:grpSp>
          <p:nvGrpSpPr>
            <p:cNvPr id="16" name="Groupe 15"/>
            <p:cNvGrpSpPr/>
            <p:nvPr/>
          </p:nvGrpSpPr>
          <p:grpSpPr bwMode="auto">
            <a:xfrm>
              <a:off x="4752582" y="715558"/>
              <a:ext cx="1673787" cy="1966151"/>
              <a:chOff x="4752582" y="715558"/>
              <a:chExt cx="1673787" cy="1966151"/>
            </a:xfrm>
          </p:grpSpPr>
          <p:pic>
            <p:nvPicPr>
              <p:cNvPr id="5" name="Image 4" descr="Capture d’écran"/>
              <p:cNvPicPr>
                <a:picLocks noChangeAspect="1"/>
              </p:cNvPicPr>
              <p:nvPr/>
            </p:nvPicPr>
            <p:blipFill>
              <a:blip r:embed="rId6"/>
              <a:stretch/>
            </p:blipFill>
            <p:spPr bwMode="auto">
              <a:xfrm>
                <a:off x="4752582" y="715558"/>
                <a:ext cx="1673787" cy="1861307"/>
              </a:xfrm>
              <a:prstGeom prst="rect">
                <a:avLst/>
              </a:prstGeom>
            </p:spPr>
          </p:pic>
          <p:sp>
            <p:nvSpPr>
              <p:cNvPr id="15" name="Rectangle 14"/>
              <p:cNvSpPr/>
              <p:nvPr/>
            </p:nvSpPr>
            <p:spPr bwMode="auto">
              <a:xfrm>
                <a:off x="4752582" y="2471894"/>
                <a:ext cx="412271" cy="209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sp>
          <p:nvSpPr>
            <p:cNvPr id="24" name="Rectangle 23"/>
            <p:cNvSpPr/>
            <p:nvPr/>
          </p:nvSpPr>
          <p:spPr bwMode="auto">
            <a:xfrm>
              <a:off x="5781537" y="766086"/>
              <a:ext cx="736599" cy="248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sp>
        <p:nvSpPr>
          <p:cNvPr id="26" name="ZoneTexte 25"/>
          <p:cNvSpPr txBox="1"/>
          <p:nvPr/>
        </p:nvSpPr>
        <p:spPr bwMode="auto">
          <a:xfrm>
            <a:off x="5738723" y="809870"/>
            <a:ext cx="1467059" cy="369332"/>
          </a:xfrm>
          <a:prstGeom prst="rect">
            <a:avLst/>
          </a:prstGeom>
          <a:noFill/>
        </p:spPr>
        <p:txBody>
          <a:bodyPr wrap="square" rtlCol="0">
            <a:spAutoFit/>
          </a:bodyPr>
          <a:lstStyle/>
          <a:p>
            <a:pPr>
              <a:defRPr/>
            </a:pPr>
            <a:r>
              <a:rPr lang="fr-FR"/>
              <a:t>Winter</a:t>
            </a:r>
          </a:p>
        </p:txBody>
      </p:sp>
      <p:sp>
        <p:nvSpPr>
          <p:cNvPr id="27" name="ZoneTexte 26"/>
          <p:cNvSpPr txBox="1"/>
          <p:nvPr/>
        </p:nvSpPr>
        <p:spPr bwMode="auto">
          <a:xfrm>
            <a:off x="7727839" y="177371"/>
            <a:ext cx="1830059" cy="640115"/>
          </a:xfrm>
          <a:prstGeom prst="rect">
            <a:avLst/>
          </a:prstGeom>
          <a:noFill/>
        </p:spPr>
        <p:txBody>
          <a:bodyPr wrap="square" rtlCol="0">
            <a:spAutoFit/>
          </a:bodyPr>
          <a:lstStyle/>
          <a:p>
            <a:pPr algn="ctr">
              <a:defRPr/>
            </a:pPr>
            <a:r>
              <a:rPr lang="fr-FR"/>
              <a:t>Late spring / Early summer</a:t>
            </a:r>
          </a:p>
        </p:txBody>
      </p:sp>
      <p:sp>
        <p:nvSpPr>
          <p:cNvPr id="28" name="ZoneTexte 27"/>
          <p:cNvSpPr txBox="1"/>
          <p:nvPr/>
        </p:nvSpPr>
        <p:spPr bwMode="auto">
          <a:xfrm>
            <a:off x="11102856" y="601005"/>
            <a:ext cx="1089144" cy="369332"/>
          </a:xfrm>
          <a:prstGeom prst="rect">
            <a:avLst/>
          </a:prstGeom>
          <a:noFill/>
        </p:spPr>
        <p:txBody>
          <a:bodyPr wrap="square" rtlCol="0">
            <a:spAutoFit/>
          </a:bodyPr>
          <a:lstStyle/>
          <a:p>
            <a:pPr>
              <a:defRPr/>
            </a:pPr>
            <a:r>
              <a:rPr lang="fr-FR"/>
              <a:t>Summer</a:t>
            </a:r>
          </a:p>
        </p:txBody>
      </p:sp>
      <p:sp>
        <p:nvSpPr>
          <p:cNvPr id="29" name="Flèche droite 28"/>
          <p:cNvSpPr/>
          <p:nvPr/>
        </p:nvSpPr>
        <p:spPr bwMode="auto">
          <a:xfrm>
            <a:off x="6681028" y="1651097"/>
            <a:ext cx="524754" cy="203080"/>
          </a:xfrm>
          <a:prstGeom prst="rightArrow">
            <a:avLst>
              <a:gd name="adj1" fmla="val 50000"/>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fr-FR"/>
          </a:p>
        </p:txBody>
      </p:sp>
      <p:sp>
        <p:nvSpPr>
          <p:cNvPr id="30" name="Flèche droite 29"/>
          <p:cNvSpPr/>
          <p:nvPr/>
        </p:nvSpPr>
        <p:spPr bwMode="auto">
          <a:xfrm>
            <a:off x="9465359" y="1584862"/>
            <a:ext cx="524754" cy="203080"/>
          </a:xfrm>
          <a:prstGeom prst="rightArrow">
            <a:avLst>
              <a:gd name="adj1" fmla="val 50000"/>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fr-FR"/>
          </a:p>
        </p:txBody>
      </p:sp>
      <p:sp>
        <p:nvSpPr>
          <p:cNvPr id="31" name="Rectangle 30"/>
          <p:cNvSpPr/>
          <p:nvPr/>
        </p:nvSpPr>
        <p:spPr bwMode="auto">
          <a:xfrm>
            <a:off x="5627076" y="2608528"/>
            <a:ext cx="200967" cy="245203"/>
          </a:xfrm>
          <a:prstGeom prst="rect">
            <a:avLst/>
          </a:prstGeom>
          <a:solidFill>
            <a:srgbClr val="FBBB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rgbClr val="FBBC96"/>
              </a:solidFill>
            </a:endParaRPr>
          </a:p>
        </p:txBody>
      </p:sp>
      <p:sp>
        <p:nvSpPr>
          <p:cNvPr id="32" name="Rectangle 31"/>
          <p:cNvSpPr/>
          <p:nvPr/>
        </p:nvSpPr>
        <p:spPr bwMode="auto">
          <a:xfrm>
            <a:off x="5631249" y="2952884"/>
            <a:ext cx="200967" cy="245203"/>
          </a:xfrm>
          <a:prstGeom prst="rect">
            <a:avLst/>
          </a:prstGeom>
          <a:solidFill>
            <a:srgbClr val="8DD7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33" name="ZoneTexte 32"/>
          <p:cNvSpPr txBox="1"/>
          <p:nvPr/>
        </p:nvSpPr>
        <p:spPr bwMode="auto">
          <a:xfrm>
            <a:off x="5904541" y="2546463"/>
            <a:ext cx="1321471" cy="369332"/>
          </a:xfrm>
          <a:prstGeom prst="rect">
            <a:avLst/>
          </a:prstGeom>
          <a:noFill/>
        </p:spPr>
        <p:txBody>
          <a:bodyPr wrap="square" rtlCol="0">
            <a:spAutoFit/>
          </a:bodyPr>
          <a:lstStyle/>
          <a:p>
            <a:pPr>
              <a:defRPr/>
            </a:pPr>
            <a:r>
              <a:rPr lang="fr-FR"/>
              <a:t>Erosion</a:t>
            </a:r>
          </a:p>
        </p:txBody>
      </p:sp>
      <p:sp>
        <p:nvSpPr>
          <p:cNvPr id="34" name="ZoneTexte 33"/>
          <p:cNvSpPr txBox="1"/>
          <p:nvPr/>
        </p:nvSpPr>
        <p:spPr bwMode="auto">
          <a:xfrm>
            <a:off x="5904539" y="2890818"/>
            <a:ext cx="1321614" cy="365795"/>
          </a:xfrm>
          <a:prstGeom prst="rect">
            <a:avLst/>
          </a:prstGeom>
          <a:noFill/>
        </p:spPr>
        <p:txBody>
          <a:bodyPr wrap="square" rtlCol="0">
            <a:spAutoFit/>
          </a:bodyPr>
          <a:lstStyle/>
          <a:p>
            <a:pPr>
              <a:defRPr/>
            </a:pPr>
            <a:r>
              <a:rPr lang="fr-FR"/>
              <a:t>Deposition</a:t>
            </a:r>
          </a:p>
        </p:txBody>
      </p:sp>
      <p:pic>
        <p:nvPicPr>
          <p:cNvPr id="35" name="Image 34"/>
          <p:cNvPicPr>
            <a:picLocks noChangeAspect="1"/>
          </p:cNvPicPr>
          <p:nvPr/>
        </p:nvPicPr>
        <p:blipFill>
          <a:blip r:embed="rId7"/>
          <a:srcRect l="5523" t="4528" r="10671" b="47635"/>
          <a:stretch/>
        </p:blipFill>
        <p:spPr bwMode="auto">
          <a:xfrm>
            <a:off x="5727558" y="3742135"/>
            <a:ext cx="5505493" cy="3022377"/>
          </a:xfrm>
          <a:prstGeom prst="rect">
            <a:avLst/>
          </a:prstGeom>
        </p:spPr>
      </p:pic>
      <p:sp>
        <p:nvSpPr>
          <p:cNvPr id="36" name="ZoneTexte 35"/>
          <p:cNvSpPr txBox="1"/>
          <p:nvPr/>
        </p:nvSpPr>
        <p:spPr bwMode="auto">
          <a:xfrm>
            <a:off x="273601" y="3620160"/>
            <a:ext cx="3483847" cy="646331"/>
          </a:xfrm>
          <a:prstGeom prst="rect">
            <a:avLst/>
          </a:prstGeom>
          <a:noFill/>
        </p:spPr>
        <p:txBody>
          <a:bodyPr wrap="square" rtlCol="0">
            <a:spAutoFit/>
          </a:bodyPr>
          <a:lstStyle/>
          <a:p>
            <a:pPr>
              <a:defRPr/>
            </a:pPr>
            <a:r>
              <a:rPr lang="en-GB" sz="2400" b="1" i="1">
                <a:solidFill>
                  <a:schemeClr val="bg1">
                    <a:lumMod val="65000"/>
                  </a:schemeClr>
                </a:solidFill>
              </a:rPr>
              <a:t>Ariagno et al., 2022</a:t>
            </a:r>
          </a:p>
          <a:p>
            <a:pPr>
              <a:defRPr/>
            </a:pPr>
            <a:r>
              <a:rPr lang="en-GB" sz="1200" u="sng">
                <a:solidFill>
                  <a:schemeClr val="accent1">
                    <a:lumMod val="50000"/>
                  </a:schemeClr>
                </a:solidFill>
                <a:hlinkClick r:id="rId8" tooltip="https://esurf.copernicus.org/articles/10/81/2022/"/>
              </a:rPr>
              <a:t>DOI: </a:t>
            </a:r>
            <a:r>
              <a:rPr lang="fr-FR" sz="1200" u="sng">
                <a:solidFill>
                  <a:schemeClr val="accent1">
                    <a:lumMod val="50000"/>
                  </a:schemeClr>
                </a:solidFill>
                <a:hlinkClick r:id="rId8" tooltip="https://esurf.copernicus.org/articles/10/81/2022/"/>
              </a:rPr>
              <a:t>10.5194/esurf-10-81-2022</a:t>
            </a:r>
            <a:endParaRPr lang="en-GB" sz="1200">
              <a:solidFill>
                <a:schemeClr val="accent1">
                  <a:lumMod val="50000"/>
                </a:schemeClr>
              </a:solidFill>
            </a:endParaRPr>
          </a:p>
        </p:txBody>
      </p:sp>
      <p:grpSp>
        <p:nvGrpSpPr>
          <p:cNvPr id="7" name="Groupe 6"/>
          <p:cNvGrpSpPr/>
          <p:nvPr/>
        </p:nvGrpSpPr>
        <p:grpSpPr>
          <a:xfrm>
            <a:off x="582321" y="4555435"/>
            <a:ext cx="4528498" cy="769441"/>
            <a:chOff x="582321" y="4555435"/>
            <a:chExt cx="4528498" cy="769441"/>
          </a:xfrm>
        </p:grpSpPr>
        <p:sp>
          <p:nvSpPr>
            <p:cNvPr id="13" name="Rectangle 12"/>
            <p:cNvSpPr/>
            <p:nvPr/>
          </p:nvSpPr>
          <p:spPr bwMode="auto">
            <a:xfrm>
              <a:off x="1199061" y="4555435"/>
              <a:ext cx="3911758" cy="769441"/>
            </a:xfrm>
            <a:prstGeom prst="rect">
              <a:avLst/>
            </a:prstGeom>
          </p:spPr>
          <p:txBody>
            <a:bodyPr wrap="square">
              <a:spAutoFit/>
            </a:bodyPr>
            <a:lstStyle/>
            <a:p>
              <a:pPr>
                <a:defRPr/>
              </a:pPr>
              <a:r>
                <a:rPr lang="en-GB" sz="2200" dirty="0"/>
                <a:t>Transition from transport-limited to supply-limited system</a:t>
              </a:r>
            </a:p>
          </p:txBody>
        </p:sp>
        <p:sp>
          <p:nvSpPr>
            <p:cNvPr id="37" name="Flèche droite 36"/>
            <p:cNvSpPr/>
            <p:nvPr/>
          </p:nvSpPr>
          <p:spPr bwMode="auto">
            <a:xfrm>
              <a:off x="582321" y="4779381"/>
              <a:ext cx="482321" cy="321547"/>
            </a:xfrm>
            <a:prstGeom prst="rightArrow">
              <a:avLst>
                <a:gd name="adj1" fmla="val 5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sp>
        <p:nvSpPr>
          <p:cNvPr id="38" name="Rectangle 37"/>
          <p:cNvSpPr/>
          <p:nvPr/>
        </p:nvSpPr>
        <p:spPr bwMode="auto">
          <a:xfrm>
            <a:off x="407977" y="5751732"/>
            <a:ext cx="4787887" cy="830997"/>
          </a:xfrm>
          <a:prstGeom prst="rect">
            <a:avLst/>
          </a:prstGeom>
        </p:spPr>
        <p:txBody>
          <a:bodyPr wrap="square">
            <a:spAutoFit/>
          </a:bodyPr>
          <a:lstStyle/>
          <a:p>
            <a:pPr>
              <a:defRPr/>
            </a:pPr>
            <a:r>
              <a:rPr lang="en-GB" sz="2400" b="1"/>
              <a:t>Which source processes drive this cyclicity?</a:t>
            </a:r>
          </a:p>
        </p:txBody>
      </p:sp>
    </p:spTree>
    <p:extLst>
      <p:ext uri="{BB962C8B-B14F-4D97-AF65-F5344CB8AC3E}">
        <p14:creationId xmlns:p14="http://schemas.microsoft.com/office/powerpoint/2010/main" val="3221526689"/>
      </p:ext>
    </p:extLst>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e 1"/>
          <p:cNvGrpSpPr/>
          <p:nvPr/>
        </p:nvGrpSpPr>
        <p:grpSpPr bwMode="auto">
          <a:xfrm>
            <a:off x="241738" y="153675"/>
            <a:ext cx="3139818" cy="434904"/>
            <a:chOff x="241738" y="153675"/>
            <a:chExt cx="2170188" cy="434904"/>
          </a:xfrm>
        </p:grpSpPr>
        <p:sp>
          <p:nvSpPr>
            <p:cNvPr id="3" name="Pentagone 2"/>
            <p:cNvSpPr/>
            <p:nvPr/>
          </p:nvSpPr>
          <p:spPr bwMode="auto">
            <a:xfrm>
              <a:off x="241738" y="153675"/>
              <a:ext cx="1944414" cy="434904"/>
            </a:xfrm>
            <a:prstGeom prst="homePlate">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GB"/>
            </a:p>
          </p:txBody>
        </p:sp>
        <p:sp>
          <p:nvSpPr>
            <p:cNvPr id="4" name="ZoneTexte 3"/>
            <p:cNvSpPr txBox="1"/>
            <p:nvPr/>
          </p:nvSpPr>
          <p:spPr bwMode="auto">
            <a:xfrm>
              <a:off x="361954" y="153675"/>
              <a:ext cx="2049972" cy="400110"/>
            </a:xfrm>
            <a:prstGeom prst="rect">
              <a:avLst/>
            </a:prstGeom>
            <a:noFill/>
          </p:spPr>
          <p:txBody>
            <a:bodyPr wrap="square" rtlCol="0">
              <a:spAutoFit/>
            </a:bodyPr>
            <a:lstStyle/>
            <a:p>
              <a:pPr>
                <a:defRPr/>
              </a:pPr>
              <a:r>
                <a:rPr lang="en-GB" sz="2000" b="1">
                  <a:solidFill>
                    <a:schemeClr val="bg1"/>
                  </a:solidFill>
                </a:rPr>
                <a:t>Field measurements</a:t>
              </a:r>
            </a:p>
          </p:txBody>
        </p:sp>
      </p:grpSp>
      <p:sp>
        <p:nvSpPr>
          <p:cNvPr id="6" name="ZoneTexte 5"/>
          <p:cNvSpPr txBox="1"/>
          <p:nvPr/>
        </p:nvSpPr>
        <p:spPr bwMode="auto">
          <a:xfrm>
            <a:off x="3381557" y="122897"/>
            <a:ext cx="1857194" cy="461665"/>
          </a:xfrm>
          <a:prstGeom prst="rect">
            <a:avLst/>
          </a:prstGeom>
          <a:noFill/>
        </p:spPr>
        <p:txBody>
          <a:bodyPr wrap="square" rtlCol="0">
            <a:spAutoFit/>
          </a:bodyPr>
          <a:lstStyle/>
          <a:p>
            <a:pPr>
              <a:defRPr/>
            </a:pPr>
            <a:r>
              <a:rPr lang="fr-FR" sz="2400"/>
              <a:t>Resistance</a:t>
            </a:r>
          </a:p>
        </p:txBody>
      </p:sp>
      <p:pic>
        <p:nvPicPr>
          <p:cNvPr id="9" name="Image 8"/>
          <p:cNvPicPr>
            <a:picLocks noChangeAspect="1"/>
          </p:cNvPicPr>
          <p:nvPr/>
        </p:nvPicPr>
        <p:blipFill>
          <a:blip r:embed="rId2"/>
          <a:stretch/>
        </p:blipFill>
        <p:spPr bwMode="auto">
          <a:xfrm>
            <a:off x="214064" y="727732"/>
            <a:ext cx="3860480" cy="2895360"/>
          </a:xfrm>
          <a:prstGeom prst="rect">
            <a:avLst/>
          </a:prstGeom>
        </p:spPr>
      </p:pic>
      <p:pic>
        <p:nvPicPr>
          <p:cNvPr id="10" name="Image 9"/>
          <p:cNvPicPr>
            <a:picLocks noChangeAspect="1"/>
          </p:cNvPicPr>
          <p:nvPr/>
        </p:nvPicPr>
        <p:blipFill>
          <a:blip r:embed="rId3"/>
          <a:stretch/>
        </p:blipFill>
        <p:spPr bwMode="auto">
          <a:xfrm>
            <a:off x="214064" y="3762245"/>
            <a:ext cx="3860480" cy="2895360"/>
          </a:xfrm>
          <a:prstGeom prst="rect">
            <a:avLst/>
          </a:prstGeom>
        </p:spPr>
      </p:pic>
      <p:sp>
        <p:nvSpPr>
          <p:cNvPr id="13" name="ZoneTexte 12"/>
          <p:cNvSpPr txBox="1"/>
          <p:nvPr/>
        </p:nvSpPr>
        <p:spPr bwMode="auto">
          <a:xfrm>
            <a:off x="4262755" y="5657671"/>
            <a:ext cx="4472454" cy="1200329"/>
          </a:xfrm>
          <a:prstGeom prst="rect">
            <a:avLst/>
          </a:prstGeom>
          <a:noFill/>
        </p:spPr>
        <p:txBody>
          <a:bodyPr wrap="square" rtlCol="0">
            <a:spAutoFit/>
          </a:bodyPr>
          <a:lstStyle/>
          <a:p>
            <a:pPr>
              <a:defRPr/>
            </a:pPr>
            <a:r>
              <a:rPr lang="fr-FR"/>
              <a:t>pll* = surface parallel to the schistosity </a:t>
            </a:r>
            <a:endParaRPr/>
          </a:p>
          <a:p>
            <a:pPr>
              <a:defRPr/>
            </a:pPr>
            <a:r>
              <a:rPr lang="fr-FR"/>
              <a:t>pp*= surface perpendicular to the schistosity</a:t>
            </a:r>
          </a:p>
          <a:p>
            <a:pPr>
              <a:defRPr/>
            </a:pPr>
            <a:r>
              <a:rPr lang="fr-FR"/>
              <a:t>NF = North-facing slope</a:t>
            </a:r>
          </a:p>
          <a:p>
            <a:pPr>
              <a:defRPr/>
            </a:pPr>
            <a:r>
              <a:rPr lang="fr-FR"/>
              <a:t>SF = South-facing slope</a:t>
            </a:r>
          </a:p>
        </p:txBody>
      </p:sp>
      <p:pic>
        <p:nvPicPr>
          <p:cNvPr id="11" name="Image 10"/>
          <p:cNvPicPr>
            <a:picLocks noChangeAspect="1"/>
          </p:cNvPicPr>
          <p:nvPr/>
        </p:nvPicPr>
        <p:blipFill>
          <a:blip r:embed="rId4"/>
          <a:srcRect l="8176" t="11569" r="9802" b="2030"/>
          <a:stretch/>
        </p:blipFill>
        <p:spPr bwMode="auto">
          <a:xfrm>
            <a:off x="4122317" y="1076176"/>
            <a:ext cx="8045931" cy="4335967"/>
          </a:xfrm>
          <a:prstGeom prst="rect">
            <a:avLst/>
          </a:prstGeom>
        </p:spPr>
      </p:pic>
      <p:cxnSp>
        <p:nvCxnSpPr>
          <p:cNvPr id="7" name="Connecteur droit 6"/>
          <p:cNvCxnSpPr>
            <a:cxnSpLocks/>
          </p:cNvCxnSpPr>
          <p:nvPr/>
        </p:nvCxnSpPr>
        <p:spPr bwMode="auto">
          <a:xfrm flipH="1">
            <a:off x="2144304" y="6351562"/>
            <a:ext cx="1695625" cy="105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bwMode="auto">
          <a:xfrm>
            <a:off x="2710951" y="5992781"/>
            <a:ext cx="998806" cy="369332"/>
          </a:xfrm>
          <a:prstGeom prst="rect">
            <a:avLst/>
          </a:prstGeom>
          <a:noFill/>
        </p:spPr>
        <p:txBody>
          <a:bodyPr wrap="square" rtlCol="0">
            <a:spAutoFit/>
          </a:bodyPr>
          <a:lstStyle/>
          <a:p>
            <a:pPr>
              <a:defRPr/>
            </a:pPr>
            <a:r>
              <a:rPr lang="fr-FR">
                <a:solidFill>
                  <a:schemeClr val="bg1"/>
                </a:solidFill>
              </a:rPr>
              <a:t>5 cm</a:t>
            </a:r>
          </a:p>
        </p:txBody>
      </p:sp>
      <p:grpSp>
        <p:nvGrpSpPr>
          <p:cNvPr id="5" name="Groupe 4"/>
          <p:cNvGrpSpPr/>
          <p:nvPr/>
        </p:nvGrpSpPr>
        <p:grpSpPr bwMode="auto">
          <a:xfrm>
            <a:off x="5395232" y="1584047"/>
            <a:ext cx="794553" cy="2524745"/>
            <a:chOff x="5395232" y="1584047"/>
            <a:chExt cx="794553" cy="2524745"/>
          </a:xfrm>
        </p:grpSpPr>
        <p:sp>
          <p:nvSpPr>
            <p:cNvPr id="14" name="Ellipse 13"/>
            <p:cNvSpPr/>
            <p:nvPr/>
          </p:nvSpPr>
          <p:spPr bwMode="auto">
            <a:xfrm>
              <a:off x="5395232" y="1997612"/>
              <a:ext cx="383177" cy="21111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5" name="ZoneTexte 14"/>
            <p:cNvSpPr txBox="1"/>
            <p:nvPr/>
          </p:nvSpPr>
          <p:spPr bwMode="auto">
            <a:xfrm>
              <a:off x="5672901" y="1584047"/>
              <a:ext cx="516884" cy="707886"/>
            </a:xfrm>
            <a:prstGeom prst="rect">
              <a:avLst/>
            </a:prstGeom>
            <a:noFill/>
            <a:ln>
              <a:noFill/>
            </a:ln>
          </p:spPr>
          <p:txBody>
            <a:bodyPr wrap="square" rtlCol="0">
              <a:spAutoFit/>
            </a:bodyPr>
            <a:lstStyle/>
            <a:p>
              <a:pPr>
                <a:defRPr/>
              </a:pPr>
              <a:r>
                <a:rPr lang="fr-FR" sz="4000">
                  <a:solidFill>
                    <a:srgbClr val="FF0000"/>
                  </a:solidFill>
                </a:rPr>
                <a:t>?</a:t>
              </a:r>
            </a:p>
          </p:txBody>
        </p:sp>
      </p:grpSp>
      <p:sp>
        <p:nvSpPr>
          <p:cNvPr id="8" name="ZoneTexte 7"/>
          <p:cNvSpPr txBox="1"/>
          <p:nvPr/>
        </p:nvSpPr>
        <p:spPr bwMode="auto">
          <a:xfrm>
            <a:off x="2876550" y="943343"/>
            <a:ext cx="1525354" cy="369332"/>
          </a:xfrm>
          <a:prstGeom prst="rect">
            <a:avLst/>
          </a:prstGeom>
          <a:noFill/>
        </p:spPr>
        <p:txBody>
          <a:bodyPr wrap="square" rtlCol="0">
            <a:spAutoFit/>
          </a:bodyPr>
          <a:lstStyle/>
          <a:p>
            <a:pPr>
              <a:defRPr/>
            </a:pPr>
            <a:r>
              <a:rPr lang="fr-FR" b="1">
                <a:solidFill>
                  <a:schemeClr val="bg1"/>
                </a:solidFill>
              </a:rPr>
              <a:t>February</a:t>
            </a:r>
          </a:p>
        </p:txBody>
      </p:sp>
      <p:sp>
        <p:nvSpPr>
          <p:cNvPr id="16" name="ZoneTexte 15"/>
          <p:cNvSpPr txBox="1"/>
          <p:nvPr/>
        </p:nvSpPr>
        <p:spPr bwMode="auto">
          <a:xfrm>
            <a:off x="2784800" y="3981873"/>
            <a:ext cx="1525354" cy="369332"/>
          </a:xfrm>
          <a:prstGeom prst="rect">
            <a:avLst/>
          </a:prstGeom>
          <a:noFill/>
        </p:spPr>
        <p:txBody>
          <a:bodyPr wrap="square" rtlCol="0">
            <a:spAutoFit/>
          </a:bodyPr>
          <a:lstStyle/>
          <a:p>
            <a:pPr>
              <a:defRPr/>
            </a:pPr>
            <a:r>
              <a:rPr lang="fr-FR" b="1">
                <a:solidFill>
                  <a:schemeClr val="bg1"/>
                </a:solidFill>
              </a:rPr>
              <a:t>August</a:t>
            </a:r>
          </a:p>
        </p:txBody>
      </p:sp>
      <p:cxnSp>
        <p:nvCxnSpPr>
          <p:cNvPr id="18" name="Connecteur droit avec flèche 17"/>
          <p:cNvCxnSpPr>
            <a:cxnSpLocks/>
          </p:cNvCxnSpPr>
          <p:nvPr/>
        </p:nvCxnSpPr>
        <p:spPr bwMode="auto">
          <a:xfrm>
            <a:off x="533400" y="1997612"/>
            <a:ext cx="142875" cy="60271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a:cxnSpLocks/>
          </p:cNvCxnSpPr>
          <p:nvPr/>
        </p:nvCxnSpPr>
        <p:spPr bwMode="auto">
          <a:xfrm>
            <a:off x="847725" y="4607212"/>
            <a:ext cx="142875" cy="60271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2296843" y="153677"/>
            <a:ext cx="2922857" cy="461665"/>
          </a:xfrm>
          <a:prstGeom prst="rect">
            <a:avLst/>
          </a:prstGeom>
          <a:noFill/>
        </p:spPr>
        <p:txBody>
          <a:bodyPr wrap="square" rtlCol="0">
            <a:spAutoFit/>
          </a:bodyPr>
          <a:lstStyle/>
          <a:p>
            <a:pPr>
              <a:defRPr/>
            </a:pPr>
            <a:r>
              <a:rPr lang="en-GB" sz="2400" b="1" dirty="0"/>
              <a:t>Context</a:t>
            </a:r>
            <a:endParaRPr lang="en-GB" sz="1600" b="1" dirty="0"/>
          </a:p>
        </p:txBody>
      </p:sp>
      <p:grpSp>
        <p:nvGrpSpPr>
          <p:cNvPr id="9" name="Groupe 8"/>
          <p:cNvGrpSpPr/>
          <p:nvPr/>
        </p:nvGrpSpPr>
        <p:grpSpPr bwMode="auto">
          <a:xfrm>
            <a:off x="241738" y="153675"/>
            <a:ext cx="2160663" cy="434904"/>
            <a:chOff x="241738" y="153675"/>
            <a:chExt cx="2160663" cy="434904"/>
          </a:xfrm>
        </p:grpSpPr>
        <p:sp>
          <p:nvSpPr>
            <p:cNvPr id="7" name="Pentagone 6"/>
            <p:cNvSpPr/>
            <p:nvPr/>
          </p:nvSpPr>
          <p:spPr bwMode="auto">
            <a:xfrm>
              <a:off x="241738" y="153675"/>
              <a:ext cx="1944414" cy="434904"/>
            </a:xfrm>
            <a:prstGeom prst="homePlate">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8" name="ZoneTexte 7"/>
            <p:cNvSpPr txBox="1"/>
            <p:nvPr/>
          </p:nvSpPr>
          <p:spPr bwMode="auto">
            <a:xfrm>
              <a:off x="352429" y="153675"/>
              <a:ext cx="2049972" cy="400110"/>
            </a:xfrm>
            <a:prstGeom prst="rect">
              <a:avLst/>
            </a:prstGeom>
            <a:noFill/>
          </p:spPr>
          <p:txBody>
            <a:bodyPr wrap="square" rtlCol="0">
              <a:spAutoFit/>
            </a:bodyPr>
            <a:lstStyle/>
            <a:p>
              <a:pPr>
                <a:defRPr/>
              </a:pPr>
              <a:r>
                <a:rPr lang="en-GB" sz="2000" b="1">
                  <a:solidFill>
                    <a:schemeClr val="bg1"/>
                  </a:solidFill>
                </a:rPr>
                <a:t>Introduction</a:t>
              </a:r>
              <a:endParaRPr/>
            </a:p>
          </p:txBody>
        </p:sp>
      </p:grpSp>
      <p:sp>
        <p:nvSpPr>
          <p:cNvPr id="18" name="ZoneTexte 17"/>
          <p:cNvSpPr txBox="1"/>
          <p:nvPr/>
        </p:nvSpPr>
        <p:spPr bwMode="auto">
          <a:xfrm>
            <a:off x="8356069" y="6413698"/>
            <a:ext cx="2848579" cy="307777"/>
          </a:xfrm>
          <a:prstGeom prst="rect">
            <a:avLst/>
          </a:prstGeom>
          <a:noFill/>
        </p:spPr>
        <p:txBody>
          <a:bodyPr wrap="square" rtlCol="0">
            <a:spAutoFit/>
          </a:bodyPr>
          <a:lstStyle/>
          <a:p>
            <a:pPr>
              <a:defRPr/>
            </a:pPr>
            <a:r>
              <a:rPr lang="en-GB" sz="1400" i="1">
                <a:solidFill>
                  <a:schemeClr val="bg1"/>
                </a:solidFill>
              </a:rPr>
              <a:t>Draix catchments, November 2019</a:t>
            </a:r>
            <a:endParaRPr/>
          </a:p>
        </p:txBody>
      </p:sp>
      <p:sp>
        <p:nvSpPr>
          <p:cNvPr id="6" name="Espace réservé du numéro de diapositive 5"/>
          <p:cNvSpPr>
            <a:spLocks noGrp="1"/>
          </p:cNvSpPr>
          <p:nvPr>
            <p:ph type="sldNum" sz="quarter" idx="12"/>
          </p:nvPr>
        </p:nvSpPr>
        <p:spPr bwMode="auto"/>
        <p:txBody>
          <a:bodyPr/>
          <a:lstStyle/>
          <a:p>
            <a:pPr>
              <a:defRPr/>
            </a:pPr>
            <a:fld id="{51055784-8EBC-4D43-B55E-A43E91FCA576}" type="slidenum">
              <a:rPr lang="en-GB"/>
              <a:t>2</a:t>
            </a:fld>
            <a:endParaRPr lang="en-GB"/>
          </a:p>
        </p:txBody>
      </p:sp>
      <p:sp>
        <p:nvSpPr>
          <p:cNvPr id="15" name="ZoneTexte 14"/>
          <p:cNvSpPr txBox="1"/>
          <p:nvPr/>
        </p:nvSpPr>
        <p:spPr bwMode="auto">
          <a:xfrm>
            <a:off x="8229600" y="746403"/>
            <a:ext cx="2750998" cy="369332"/>
          </a:xfrm>
          <a:prstGeom prst="rect">
            <a:avLst/>
          </a:prstGeom>
          <a:noFill/>
        </p:spPr>
        <p:txBody>
          <a:bodyPr wrap="square" rtlCol="0">
            <a:spAutoFit/>
          </a:bodyPr>
          <a:lstStyle/>
          <a:p>
            <a:pPr>
              <a:defRPr/>
            </a:pPr>
            <a:r>
              <a:rPr lang="en-GB">
                <a:solidFill>
                  <a:schemeClr val="bg1"/>
                </a:solidFill>
              </a:rPr>
              <a:t>Draix catchments</a:t>
            </a:r>
            <a:endParaRPr/>
          </a:p>
        </p:txBody>
      </p:sp>
      <p:sp>
        <p:nvSpPr>
          <p:cNvPr id="26" name="ZoneTexte 25"/>
          <p:cNvSpPr txBox="1"/>
          <p:nvPr/>
        </p:nvSpPr>
        <p:spPr bwMode="auto">
          <a:xfrm>
            <a:off x="7288431" y="765384"/>
            <a:ext cx="600075" cy="369332"/>
          </a:xfrm>
          <a:prstGeom prst="rect">
            <a:avLst/>
          </a:prstGeom>
          <a:noFill/>
        </p:spPr>
        <p:txBody>
          <a:bodyPr wrap="square" rtlCol="0">
            <a:spAutoFit/>
          </a:bodyPr>
          <a:lstStyle/>
          <a:p>
            <a:pPr>
              <a:defRPr/>
            </a:pPr>
            <a:r>
              <a:rPr lang="en-GB" b="1">
                <a:solidFill>
                  <a:schemeClr val="bg1"/>
                </a:solidFill>
              </a:rPr>
              <a:t>C</a:t>
            </a:r>
            <a:endParaRPr/>
          </a:p>
        </p:txBody>
      </p:sp>
      <p:sp>
        <p:nvSpPr>
          <p:cNvPr id="31" name="ZoneTexte 30"/>
          <p:cNvSpPr txBox="1"/>
          <p:nvPr/>
        </p:nvSpPr>
        <p:spPr bwMode="auto">
          <a:xfrm>
            <a:off x="1943100" y="6356350"/>
            <a:ext cx="459301" cy="369332"/>
          </a:xfrm>
          <a:prstGeom prst="rect">
            <a:avLst/>
          </a:prstGeom>
          <a:noFill/>
        </p:spPr>
        <p:txBody>
          <a:bodyPr wrap="square" rtlCol="0">
            <a:spAutoFit/>
          </a:bodyPr>
          <a:lstStyle/>
          <a:p>
            <a:pPr>
              <a:defRPr/>
            </a:pPr>
            <a:r>
              <a:rPr lang="en-GB" b="1">
                <a:solidFill>
                  <a:schemeClr val="bg1"/>
                </a:solidFill>
              </a:rPr>
              <a:t>D</a:t>
            </a:r>
            <a:endParaRPr/>
          </a:p>
        </p:txBody>
      </p:sp>
      <p:grpSp>
        <p:nvGrpSpPr>
          <p:cNvPr id="11" name="Groupe 10"/>
          <p:cNvGrpSpPr/>
          <p:nvPr/>
        </p:nvGrpSpPr>
        <p:grpSpPr bwMode="auto">
          <a:xfrm>
            <a:off x="7049957" y="4260004"/>
            <a:ext cx="3634460" cy="2449589"/>
            <a:chOff x="7642038" y="498479"/>
            <a:chExt cx="4469311" cy="3102726"/>
          </a:xfrm>
        </p:grpSpPr>
        <p:pic>
          <p:nvPicPr>
            <p:cNvPr id="4" name="Image 3"/>
            <p:cNvPicPr>
              <a:picLocks noChangeAspect="1"/>
            </p:cNvPicPr>
            <p:nvPr/>
          </p:nvPicPr>
          <p:blipFill>
            <a:blip r:embed="rId3"/>
            <a:stretch/>
          </p:blipFill>
          <p:spPr bwMode="auto">
            <a:xfrm>
              <a:off x="7642038" y="516459"/>
              <a:ext cx="4112994" cy="3084746"/>
            </a:xfrm>
            <a:prstGeom prst="rect">
              <a:avLst/>
            </a:prstGeom>
          </p:spPr>
        </p:pic>
        <p:sp>
          <p:nvSpPr>
            <p:cNvPr id="21" name="ZoneTexte 20"/>
            <p:cNvSpPr txBox="1"/>
            <p:nvPr/>
          </p:nvSpPr>
          <p:spPr bwMode="auto">
            <a:xfrm>
              <a:off x="9429837" y="498479"/>
              <a:ext cx="2681513" cy="389840"/>
            </a:xfrm>
            <a:prstGeom prst="rect">
              <a:avLst/>
            </a:prstGeom>
            <a:noFill/>
          </p:spPr>
          <p:txBody>
            <a:bodyPr wrap="square" rtlCol="0">
              <a:spAutoFit/>
            </a:bodyPr>
            <a:lstStyle/>
            <a:p>
              <a:pPr>
                <a:defRPr/>
              </a:pPr>
              <a:r>
                <a:rPr lang="en-GB" sz="1400" i="1">
                  <a:solidFill>
                    <a:schemeClr val="bg1"/>
                  </a:solidFill>
                </a:rPr>
                <a:t>Parshall flume, Apr 2021</a:t>
              </a:r>
            </a:p>
          </p:txBody>
        </p:sp>
      </p:grpSp>
      <p:sp>
        <p:nvSpPr>
          <p:cNvPr id="22" name="ZoneTexte 21"/>
          <p:cNvSpPr txBox="1"/>
          <p:nvPr/>
        </p:nvSpPr>
        <p:spPr bwMode="auto">
          <a:xfrm>
            <a:off x="6649668" y="1858060"/>
            <a:ext cx="4435252" cy="640115"/>
          </a:xfrm>
          <a:prstGeom prst="rect">
            <a:avLst/>
          </a:prstGeom>
          <a:noFill/>
        </p:spPr>
        <p:txBody>
          <a:bodyPr wrap="square" rtlCol="0">
            <a:spAutoFit/>
          </a:bodyPr>
          <a:lstStyle/>
          <a:p>
            <a:pPr marL="285750" indent="-285750">
              <a:buFont typeface="Wingdings"/>
              <a:buChar char="§"/>
              <a:defRPr/>
            </a:pPr>
            <a:r>
              <a:rPr lang="fr-FR" dirty="0"/>
              <a:t>Maximum </a:t>
            </a:r>
            <a:r>
              <a:rPr lang="fr-FR" b="1" dirty="0" err="1"/>
              <a:t>discharge</a:t>
            </a:r>
            <a:r>
              <a:rPr lang="fr-FR" dirty="0"/>
              <a:t> for the Laval catchment (0.86 km²): </a:t>
            </a:r>
            <a:r>
              <a:rPr lang="fr-FR" b="1" dirty="0"/>
              <a:t>20 m</a:t>
            </a:r>
            <a:r>
              <a:rPr lang="fr-FR" b="1" baseline="30000" dirty="0"/>
              <a:t>3</a:t>
            </a:r>
            <a:r>
              <a:rPr lang="fr-FR" b="1" dirty="0"/>
              <a:t>/s</a:t>
            </a:r>
          </a:p>
        </p:txBody>
      </p:sp>
      <p:sp>
        <p:nvSpPr>
          <p:cNvPr id="23" name="ZoneTexte 22"/>
          <p:cNvSpPr txBox="1"/>
          <p:nvPr/>
        </p:nvSpPr>
        <p:spPr bwMode="auto">
          <a:xfrm>
            <a:off x="6649668" y="2648164"/>
            <a:ext cx="4330963" cy="365795"/>
          </a:xfrm>
          <a:prstGeom prst="rect">
            <a:avLst/>
          </a:prstGeom>
          <a:noFill/>
        </p:spPr>
        <p:txBody>
          <a:bodyPr wrap="square" rtlCol="0">
            <a:spAutoFit/>
          </a:bodyPr>
          <a:lstStyle/>
          <a:p>
            <a:pPr marL="285750" indent="-285750">
              <a:buFont typeface="Wingdings"/>
              <a:buChar char="§"/>
              <a:defRPr/>
            </a:pPr>
            <a:r>
              <a:rPr lang="fr-FR" dirty="0"/>
              <a:t>Maximum concentration: </a:t>
            </a:r>
            <a:r>
              <a:rPr lang="fr-FR" b="1" dirty="0"/>
              <a:t>800 g/L</a:t>
            </a:r>
          </a:p>
        </p:txBody>
      </p:sp>
      <p:grpSp>
        <p:nvGrpSpPr>
          <p:cNvPr id="14" name="Groupe 13"/>
          <p:cNvGrpSpPr/>
          <p:nvPr/>
        </p:nvGrpSpPr>
        <p:grpSpPr bwMode="auto">
          <a:xfrm>
            <a:off x="241738" y="929750"/>
            <a:ext cx="5441089" cy="4976690"/>
            <a:chOff x="241738" y="929749"/>
            <a:chExt cx="5591886" cy="5114617"/>
          </a:xfrm>
        </p:grpSpPr>
        <p:pic>
          <p:nvPicPr>
            <p:cNvPr id="13" name="Image 12"/>
            <p:cNvPicPr>
              <a:picLocks noChangeAspect="1"/>
            </p:cNvPicPr>
            <p:nvPr/>
          </p:nvPicPr>
          <p:blipFill>
            <a:blip r:embed="rId4"/>
            <a:srcRect l="22205" t="10666" r="22974" b="18420"/>
            <a:stretch/>
          </p:blipFill>
          <p:spPr bwMode="auto">
            <a:xfrm>
              <a:off x="241738" y="929749"/>
              <a:ext cx="5591886" cy="5114617"/>
            </a:xfrm>
            <a:prstGeom prst="rect">
              <a:avLst/>
            </a:prstGeom>
          </p:spPr>
        </p:pic>
        <p:pic>
          <p:nvPicPr>
            <p:cNvPr id="24" name="Image 23" descr="Capture d’écran"/>
            <p:cNvPicPr>
              <a:picLocks noChangeAspect="1"/>
            </p:cNvPicPr>
            <p:nvPr/>
          </p:nvPicPr>
          <p:blipFill>
            <a:blip r:embed="rId5"/>
            <a:stretch/>
          </p:blipFill>
          <p:spPr bwMode="auto">
            <a:xfrm>
              <a:off x="414480" y="2626252"/>
              <a:ext cx="799465" cy="739001"/>
            </a:xfrm>
            <a:prstGeom prst="rect">
              <a:avLst/>
            </a:prstGeom>
          </p:spPr>
        </p:pic>
      </p:grpSp>
      <p:sp>
        <p:nvSpPr>
          <p:cNvPr id="25" name="ZoneTexte 24"/>
          <p:cNvSpPr txBox="1"/>
          <p:nvPr/>
        </p:nvSpPr>
        <p:spPr bwMode="auto">
          <a:xfrm>
            <a:off x="6649668" y="1223734"/>
            <a:ext cx="4555266" cy="365795"/>
          </a:xfrm>
          <a:prstGeom prst="rect">
            <a:avLst/>
          </a:prstGeom>
          <a:noFill/>
        </p:spPr>
        <p:txBody>
          <a:bodyPr wrap="square" rtlCol="0">
            <a:spAutoFit/>
          </a:bodyPr>
          <a:lstStyle/>
          <a:p>
            <a:pPr marL="285750" indent="-285750">
              <a:buFont typeface="Wingdings"/>
              <a:buChar char="§"/>
              <a:defRPr/>
            </a:pPr>
            <a:r>
              <a:rPr lang="fr-FR" sz="1800" b="0" i="0" u="none" strike="noStrike" cap="none" spc="0" dirty="0" err="1">
                <a:solidFill>
                  <a:schemeClr val="tx1"/>
                </a:solidFill>
                <a:latin typeface="+mn-lt"/>
                <a:ea typeface="+mn-ea"/>
                <a:cs typeface="+mn-cs"/>
              </a:rPr>
              <a:t>Specific</a:t>
            </a:r>
            <a:r>
              <a:rPr lang="fr-FR" sz="1800" b="0" i="0" u="none" strike="noStrike" cap="none" spc="0" dirty="0">
                <a:solidFill>
                  <a:schemeClr val="tx1"/>
                </a:solidFill>
                <a:latin typeface="+mn-lt"/>
                <a:ea typeface="+mn-ea"/>
                <a:cs typeface="+mn-cs"/>
              </a:rPr>
              <a:t> </a:t>
            </a:r>
            <a:r>
              <a:rPr lang="fr-FR" sz="1800" b="0" i="0" u="none" strike="noStrike" cap="none" spc="0" dirty="0" err="1">
                <a:solidFill>
                  <a:schemeClr val="tx1"/>
                </a:solidFill>
                <a:latin typeface="+mn-lt"/>
                <a:ea typeface="+mn-ea"/>
                <a:cs typeface="+mn-cs"/>
              </a:rPr>
              <a:t>sediment</a:t>
            </a:r>
            <a:r>
              <a:rPr lang="fr-FR" sz="1800" b="0" i="0" u="none" strike="noStrike" cap="none" spc="0" dirty="0">
                <a:solidFill>
                  <a:schemeClr val="tx1"/>
                </a:solidFill>
                <a:latin typeface="+mn-lt"/>
                <a:ea typeface="+mn-ea"/>
                <a:cs typeface="+mn-cs"/>
              </a:rPr>
              <a:t> </a:t>
            </a:r>
            <a:r>
              <a:rPr lang="fr-FR" sz="1800" b="0" i="0" u="none" strike="noStrike" cap="none" spc="0" dirty="0" err="1">
                <a:solidFill>
                  <a:schemeClr val="tx1"/>
                </a:solidFill>
                <a:latin typeface="+mn-lt"/>
                <a:ea typeface="+mn-ea"/>
                <a:cs typeface="+mn-cs"/>
              </a:rPr>
              <a:t>yield</a:t>
            </a:r>
            <a:r>
              <a:rPr lang="fr-FR" sz="1800" b="0" i="0" u="none" strike="noStrike" cap="none" spc="0" dirty="0">
                <a:solidFill>
                  <a:schemeClr val="tx1"/>
                </a:solidFill>
                <a:latin typeface="+mn-lt"/>
                <a:ea typeface="+mn-ea"/>
                <a:cs typeface="+mn-cs"/>
              </a:rPr>
              <a:t> : </a:t>
            </a:r>
            <a:r>
              <a:rPr lang="fr-FR" dirty="0"/>
              <a:t>~ </a:t>
            </a:r>
            <a:r>
              <a:rPr lang="fr-FR" b="1" dirty="0"/>
              <a:t>14000</a:t>
            </a:r>
            <a:r>
              <a:rPr lang="fr-FR" dirty="0"/>
              <a:t>  </a:t>
            </a:r>
            <a:r>
              <a:rPr lang="fr-FR" b="1" dirty="0"/>
              <a:t>t/km²/</a:t>
            </a:r>
            <a:r>
              <a:rPr lang="fr-FR" b="1" dirty="0" err="1"/>
              <a:t>yr</a:t>
            </a:r>
            <a:r>
              <a:rPr lang="fr-FR" dirty="0"/>
              <a:t> </a:t>
            </a:r>
          </a:p>
        </p:txBody>
      </p:sp>
      <p:sp>
        <p:nvSpPr>
          <p:cNvPr id="27" name="ZoneTexte 26"/>
          <p:cNvSpPr txBox="1"/>
          <p:nvPr/>
        </p:nvSpPr>
        <p:spPr bwMode="auto">
          <a:xfrm>
            <a:off x="6231843" y="603423"/>
            <a:ext cx="5496830" cy="457235"/>
          </a:xfrm>
          <a:prstGeom prst="rect">
            <a:avLst/>
          </a:prstGeom>
          <a:noFill/>
        </p:spPr>
        <p:txBody>
          <a:bodyPr wrap="square" rtlCol="0">
            <a:spAutoFit/>
          </a:bodyPr>
          <a:lstStyle/>
          <a:p>
            <a:pPr>
              <a:defRPr/>
            </a:pPr>
            <a:r>
              <a:rPr lang="fr-FR" sz="2400"/>
              <a:t>Draix-Bléone CZO, Laval catchment:</a:t>
            </a:r>
            <a:endParaRPr sz="2400"/>
          </a:p>
        </p:txBody>
      </p:sp>
      <p:sp>
        <p:nvSpPr>
          <p:cNvPr id="28" name="ZoneTexte 27"/>
          <p:cNvSpPr txBox="1"/>
          <p:nvPr/>
        </p:nvSpPr>
        <p:spPr bwMode="auto">
          <a:xfrm>
            <a:off x="6649668" y="3242716"/>
            <a:ext cx="5202027" cy="640115"/>
          </a:xfrm>
          <a:prstGeom prst="rect">
            <a:avLst/>
          </a:prstGeom>
          <a:noFill/>
        </p:spPr>
        <p:txBody>
          <a:bodyPr wrap="square" rtlCol="0">
            <a:spAutoFit/>
          </a:bodyPr>
          <a:lstStyle/>
          <a:p>
            <a:pPr marL="285750" indent="-285750">
              <a:buFont typeface="Wingdings"/>
              <a:buChar char="§"/>
              <a:defRPr/>
            </a:pPr>
            <a:r>
              <a:rPr lang="fr-FR" dirty="0"/>
              <a:t>Black </a:t>
            </a:r>
            <a:r>
              <a:rPr lang="fr-FR" dirty="0" err="1"/>
              <a:t>marls</a:t>
            </a:r>
            <a:r>
              <a:rPr lang="fr-FR" dirty="0"/>
              <a:t>: </a:t>
            </a:r>
            <a:r>
              <a:rPr lang="fr-FR" b="1" dirty="0"/>
              <a:t>1.5% </a:t>
            </a:r>
            <a:r>
              <a:rPr lang="fr-FR" dirty="0"/>
              <a:t>of the Durance bassin (14200 km²) but </a:t>
            </a:r>
            <a:r>
              <a:rPr lang="fr-FR" b="1" dirty="0"/>
              <a:t>40%</a:t>
            </a:r>
            <a:r>
              <a:rPr lang="fr-FR" dirty="0"/>
              <a:t> of </a:t>
            </a:r>
            <a:r>
              <a:rPr lang="fr-FR" dirty="0" err="1"/>
              <a:t>suspended</a:t>
            </a:r>
            <a:r>
              <a:rPr lang="fr-FR" dirty="0"/>
              <a:t> </a:t>
            </a:r>
            <a:r>
              <a:rPr lang="fr-FR" dirty="0" err="1"/>
              <a:t>sediment</a:t>
            </a:r>
            <a:r>
              <a:rPr lang="fr-FR" dirty="0"/>
              <a:t> </a:t>
            </a:r>
            <a:r>
              <a:rPr lang="fr-FR" dirty="0" err="1"/>
              <a:t>load</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e 1"/>
          <p:cNvGrpSpPr/>
          <p:nvPr/>
        </p:nvGrpSpPr>
        <p:grpSpPr bwMode="auto">
          <a:xfrm>
            <a:off x="241738" y="153675"/>
            <a:ext cx="3139818" cy="434904"/>
            <a:chOff x="241738" y="153675"/>
            <a:chExt cx="2170188" cy="434904"/>
          </a:xfrm>
        </p:grpSpPr>
        <p:sp>
          <p:nvSpPr>
            <p:cNvPr id="3" name="Pentagone 2"/>
            <p:cNvSpPr/>
            <p:nvPr/>
          </p:nvSpPr>
          <p:spPr bwMode="auto">
            <a:xfrm>
              <a:off x="241738" y="153675"/>
              <a:ext cx="1944414" cy="434904"/>
            </a:xfrm>
            <a:prstGeom prst="homePlate">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GB"/>
            </a:p>
          </p:txBody>
        </p:sp>
        <p:sp>
          <p:nvSpPr>
            <p:cNvPr id="4" name="ZoneTexte 3"/>
            <p:cNvSpPr txBox="1"/>
            <p:nvPr/>
          </p:nvSpPr>
          <p:spPr bwMode="auto">
            <a:xfrm>
              <a:off x="361954" y="153675"/>
              <a:ext cx="2049972" cy="400110"/>
            </a:xfrm>
            <a:prstGeom prst="rect">
              <a:avLst/>
            </a:prstGeom>
            <a:noFill/>
          </p:spPr>
          <p:txBody>
            <a:bodyPr wrap="square" rtlCol="0">
              <a:spAutoFit/>
            </a:bodyPr>
            <a:lstStyle/>
            <a:p>
              <a:pPr>
                <a:defRPr/>
              </a:pPr>
              <a:r>
                <a:rPr lang="en-GB" sz="2000" b="1">
                  <a:solidFill>
                    <a:schemeClr val="bg1"/>
                  </a:solidFill>
                </a:rPr>
                <a:t>Field measurements</a:t>
              </a:r>
            </a:p>
          </p:txBody>
        </p:sp>
      </p:grpSp>
      <p:sp>
        <p:nvSpPr>
          <p:cNvPr id="6" name="ZoneTexte 5"/>
          <p:cNvSpPr txBox="1"/>
          <p:nvPr/>
        </p:nvSpPr>
        <p:spPr bwMode="auto">
          <a:xfrm>
            <a:off x="3228835" y="153675"/>
            <a:ext cx="4468482" cy="461665"/>
          </a:xfrm>
          <a:prstGeom prst="rect">
            <a:avLst/>
          </a:prstGeom>
          <a:noFill/>
        </p:spPr>
        <p:txBody>
          <a:bodyPr wrap="square" rtlCol="0">
            <a:spAutoFit/>
          </a:bodyPr>
          <a:lstStyle/>
          <a:p>
            <a:pPr>
              <a:defRPr/>
            </a:pPr>
            <a:r>
              <a:rPr lang="fr-FR" sz="2400"/>
              <a:t>Correlation D50 and resistance</a:t>
            </a:r>
          </a:p>
        </p:txBody>
      </p:sp>
      <p:sp>
        <p:nvSpPr>
          <p:cNvPr id="14" name="ZoneTexte 13"/>
          <p:cNvSpPr txBox="1"/>
          <p:nvPr/>
        </p:nvSpPr>
        <p:spPr bwMode="auto">
          <a:xfrm>
            <a:off x="156754" y="6146965"/>
            <a:ext cx="3640184" cy="646331"/>
          </a:xfrm>
          <a:prstGeom prst="rect">
            <a:avLst/>
          </a:prstGeom>
          <a:noFill/>
        </p:spPr>
        <p:txBody>
          <a:bodyPr wrap="square" rtlCol="0">
            <a:spAutoFit/>
          </a:bodyPr>
          <a:lstStyle/>
          <a:p>
            <a:pPr>
              <a:defRPr/>
            </a:pPr>
            <a:r>
              <a:rPr lang="fr-FR"/>
              <a:t>Pll = parallel to the schistosity </a:t>
            </a:r>
            <a:endParaRPr/>
          </a:p>
          <a:p>
            <a:pPr>
              <a:defRPr/>
            </a:pPr>
            <a:r>
              <a:rPr lang="fr-FR"/>
              <a:t>pp= perpendicular to the schistosity</a:t>
            </a:r>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l="7159" t="10585" r="9796"/>
          <a:stretch/>
        </p:blipFill>
        <p:spPr>
          <a:xfrm>
            <a:off x="1127448" y="773633"/>
            <a:ext cx="9859138" cy="54348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4" name="Groupe 1"/>
          <p:cNvGrpSpPr/>
          <p:nvPr/>
        </p:nvGrpSpPr>
        <p:grpSpPr bwMode="auto">
          <a:xfrm>
            <a:off x="336884" y="208263"/>
            <a:ext cx="3693510" cy="561474"/>
            <a:chOff x="0" y="0"/>
            <a:chExt cx="5600777" cy="561474"/>
          </a:xfrm>
        </p:grpSpPr>
        <p:sp>
          <p:nvSpPr>
            <p:cNvPr id="5" name="Pentagone 2"/>
            <p:cNvSpPr/>
            <p:nvPr/>
          </p:nvSpPr>
          <p:spPr bwMode="auto">
            <a:xfrm>
              <a:off x="0" y="0"/>
              <a:ext cx="5600777" cy="561474"/>
            </a:xfrm>
            <a:prstGeom prst="homePlate">
              <a:avLst>
                <a:gd name="adj" fmla="val 5000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bg2">
                    <a:lumMod val="75000"/>
                  </a:schemeClr>
                </a:solidFill>
              </a:endParaRPr>
            </a:p>
          </p:txBody>
        </p:sp>
        <p:sp>
          <p:nvSpPr>
            <p:cNvPr id="6" name="ZoneTexte 3"/>
            <p:cNvSpPr/>
            <p:nvPr/>
          </p:nvSpPr>
          <p:spPr bwMode="auto">
            <a:xfrm>
              <a:off x="188263" y="0"/>
              <a:ext cx="5051222" cy="518195"/>
            </a:xfrm>
            <a:prstGeom prst="rect">
              <a:avLst/>
            </a:prstGeom>
            <a:noFill/>
          </p:spPr>
          <p:txBody>
            <a:bodyPr wrap="square" rtlCol="0">
              <a:spAutoFit/>
            </a:bodyPr>
            <a:lstStyle/>
            <a:p>
              <a:pPr>
                <a:defRPr/>
              </a:pPr>
              <a:r>
                <a:rPr lang="fr-FR" sz="2800"/>
                <a:t>Morphology analysis</a:t>
              </a:r>
            </a:p>
          </p:txBody>
        </p:sp>
      </p:grpSp>
      <p:sp>
        <p:nvSpPr>
          <p:cNvPr id="7" name="ZoneTexte 6"/>
          <p:cNvSpPr txBox="1"/>
          <p:nvPr/>
        </p:nvSpPr>
        <p:spPr bwMode="auto">
          <a:xfrm>
            <a:off x="4279817" y="236527"/>
            <a:ext cx="2870366" cy="461665"/>
          </a:xfrm>
          <a:prstGeom prst="rect">
            <a:avLst/>
          </a:prstGeom>
          <a:noFill/>
        </p:spPr>
        <p:txBody>
          <a:bodyPr wrap="square" rtlCol="0">
            <a:spAutoFit/>
          </a:bodyPr>
          <a:lstStyle/>
          <a:p>
            <a:pPr>
              <a:defRPr/>
            </a:pPr>
            <a:r>
              <a:rPr lang="fr-FR" sz="2400"/>
              <a:t>Slope versus Aspect</a:t>
            </a:r>
          </a:p>
        </p:txBody>
      </p:sp>
      <p:pic>
        <p:nvPicPr>
          <p:cNvPr id="9" name="Image 8"/>
          <p:cNvPicPr/>
          <p:nvPr/>
        </p:nvPicPr>
        <p:blipFill>
          <a:blip r:embed="rId2"/>
          <a:srcRect l="6279" t="10182" r="8311"/>
          <a:stretch/>
        </p:blipFill>
        <p:spPr bwMode="auto">
          <a:xfrm>
            <a:off x="609599" y="952501"/>
            <a:ext cx="10544175" cy="600075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4" name="Groupe 1"/>
          <p:cNvGrpSpPr/>
          <p:nvPr/>
        </p:nvGrpSpPr>
        <p:grpSpPr bwMode="auto">
          <a:xfrm>
            <a:off x="336884" y="208263"/>
            <a:ext cx="3693510" cy="561474"/>
            <a:chOff x="0" y="0"/>
            <a:chExt cx="5600777" cy="561474"/>
          </a:xfrm>
        </p:grpSpPr>
        <p:sp>
          <p:nvSpPr>
            <p:cNvPr id="5" name="Pentagone 2"/>
            <p:cNvSpPr/>
            <p:nvPr/>
          </p:nvSpPr>
          <p:spPr bwMode="auto">
            <a:xfrm>
              <a:off x="0" y="0"/>
              <a:ext cx="5600777" cy="561474"/>
            </a:xfrm>
            <a:prstGeom prst="homePlate">
              <a:avLst>
                <a:gd name="adj" fmla="val 5000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solidFill>
                  <a:schemeClr val="bg2">
                    <a:lumMod val="75000"/>
                  </a:schemeClr>
                </a:solidFill>
              </a:endParaRPr>
            </a:p>
          </p:txBody>
        </p:sp>
        <p:sp>
          <p:nvSpPr>
            <p:cNvPr id="6" name="ZoneTexte 3"/>
            <p:cNvSpPr/>
            <p:nvPr/>
          </p:nvSpPr>
          <p:spPr bwMode="auto">
            <a:xfrm>
              <a:off x="188263" y="0"/>
              <a:ext cx="5051222" cy="518195"/>
            </a:xfrm>
            <a:prstGeom prst="rect">
              <a:avLst/>
            </a:prstGeom>
            <a:noFill/>
          </p:spPr>
          <p:txBody>
            <a:bodyPr wrap="square" rtlCol="0">
              <a:spAutoFit/>
            </a:bodyPr>
            <a:lstStyle/>
            <a:p>
              <a:pPr>
                <a:defRPr/>
              </a:pPr>
              <a:r>
                <a:rPr lang="fr-FR" sz="2800"/>
                <a:t>Morphology analysis</a:t>
              </a:r>
            </a:p>
          </p:txBody>
        </p:sp>
      </p:grpSp>
      <p:sp>
        <p:nvSpPr>
          <p:cNvPr id="7" name="ZoneTexte 6"/>
          <p:cNvSpPr txBox="1"/>
          <p:nvPr/>
        </p:nvSpPr>
        <p:spPr bwMode="auto">
          <a:xfrm>
            <a:off x="4279817" y="236527"/>
            <a:ext cx="2870366" cy="461665"/>
          </a:xfrm>
          <a:prstGeom prst="rect">
            <a:avLst/>
          </a:prstGeom>
          <a:noFill/>
        </p:spPr>
        <p:txBody>
          <a:bodyPr wrap="square" rtlCol="0">
            <a:spAutoFit/>
          </a:bodyPr>
          <a:lstStyle/>
          <a:p>
            <a:pPr>
              <a:defRPr/>
            </a:pPr>
            <a:r>
              <a:rPr lang="fr-FR" sz="2400"/>
              <a:t>Slope versus Aspect</a:t>
            </a:r>
          </a:p>
        </p:txBody>
      </p:sp>
      <p:pic>
        <p:nvPicPr>
          <p:cNvPr id="8" name="Image 7"/>
          <p:cNvPicPr/>
          <p:nvPr/>
        </p:nvPicPr>
        <p:blipFill>
          <a:blip r:embed="rId3"/>
          <a:srcRect l="8283" t="10788" r="9442" b="3947"/>
          <a:stretch/>
        </p:blipFill>
        <p:spPr bwMode="auto">
          <a:xfrm>
            <a:off x="4816847" y="2715066"/>
            <a:ext cx="7375153" cy="4009292"/>
          </a:xfrm>
          <a:prstGeom prst="rect">
            <a:avLst/>
          </a:prstGeom>
          <a:ln>
            <a:noFill/>
          </a:ln>
        </p:spPr>
      </p:pic>
      <p:pic>
        <p:nvPicPr>
          <p:cNvPr id="10" name="Image 9"/>
          <p:cNvPicPr/>
          <p:nvPr/>
        </p:nvPicPr>
        <p:blipFill>
          <a:blip r:embed="rId4"/>
          <a:srcRect l="6279" t="10182" r="8311"/>
          <a:stretch/>
        </p:blipFill>
        <p:spPr bwMode="auto">
          <a:xfrm>
            <a:off x="111950" y="879230"/>
            <a:ext cx="4825810" cy="3080825"/>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315266" y="245483"/>
            <a:ext cx="3064040" cy="434904"/>
            <a:chOff x="229515" y="164199"/>
            <a:chExt cx="1072496" cy="434904"/>
          </a:xfrm>
        </p:grpSpPr>
        <p:sp>
          <p:nvSpPr>
            <p:cNvPr id="3" name="Pentagone 2"/>
            <p:cNvSpPr/>
            <p:nvPr/>
          </p:nvSpPr>
          <p:spPr>
            <a:xfrm>
              <a:off x="229515" y="164199"/>
              <a:ext cx="1072496" cy="434904"/>
            </a:xfrm>
            <a:prstGeom prst="homeP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ZoneTexte 3"/>
            <p:cNvSpPr txBox="1"/>
            <p:nvPr/>
          </p:nvSpPr>
          <p:spPr>
            <a:xfrm>
              <a:off x="284362" y="164199"/>
              <a:ext cx="962801" cy="400110"/>
            </a:xfrm>
            <a:prstGeom prst="rect">
              <a:avLst/>
            </a:prstGeom>
            <a:noFill/>
            <a:ln>
              <a:noFill/>
            </a:ln>
          </p:spPr>
          <p:txBody>
            <a:bodyPr wrap="square" rtlCol="0">
              <a:spAutoFit/>
            </a:bodyPr>
            <a:lstStyle/>
            <a:p>
              <a:r>
                <a:rPr lang="en-GB" sz="2000" b="1"/>
                <a:t>Sediment yield analysis</a:t>
              </a:r>
            </a:p>
          </p:txBody>
        </p:sp>
      </p:grpSp>
      <p:sp>
        <p:nvSpPr>
          <p:cNvPr id="5" name="ZoneTexte 4"/>
          <p:cNvSpPr txBox="1"/>
          <p:nvPr/>
        </p:nvSpPr>
        <p:spPr>
          <a:xfrm>
            <a:off x="3603274" y="232102"/>
            <a:ext cx="4626325" cy="461665"/>
          </a:xfrm>
          <a:prstGeom prst="rect">
            <a:avLst/>
          </a:prstGeom>
          <a:noFill/>
        </p:spPr>
        <p:txBody>
          <a:bodyPr wrap="square" rtlCol="0">
            <a:spAutoFit/>
          </a:bodyPr>
          <a:lstStyle/>
          <a:p>
            <a:r>
              <a:rPr lang="en-GB" sz="2400" b="1" dirty="0"/>
              <a:t>Precipitation and sediment export</a:t>
            </a:r>
            <a:endParaRPr lang="en-GB" sz="1600" dirty="0"/>
          </a:p>
        </p:txBody>
      </p:sp>
      <p:sp>
        <p:nvSpPr>
          <p:cNvPr id="6" name="Espace réservé du numéro de diapositive 5"/>
          <p:cNvSpPr>
            <a:spLocks noGrp="1"/>
          </p:cNvSpPr>
          <p:nvPr>
            <p:ph type="sldNum" sz="quarter" idx="12"/>
          </p:nvPr>
        </p:nvSpPr>
        <p:spPr>
          <a:xfrm>
            <a:off x="10983816" y="6356350"/>
            <a:ext cx="369983" cy="365125"/>
          </a:xfrm>
        </p:spPr>
        <p:txBody>
          <a:bodyPr/>
          <a:lstStyle/>
          <a:p>
            <a:fld id="{51055784-8EBC-4D43-B55E-A43E91FCA576}" type="slidenum">
              <a:rPr lang="en-GB" smtClean="0"/>
              <a:t>23</a:t>
            </a:fld>
            <a:endParaRPr lang="en-GB"/>
          </a:p>
        </p:txBody>
      </p:sp>
      <p:sp>
        <p:nvSpPr>
          <p:cNvPr id="11" name="ZoneTexte 10"/>
          <p:cNvSpPr txBox="1"/>
          <p:nvPr/>
        </p:nvSpPr>
        <p:spPr>
          <a:xfrm>
            <a:off x="9221118" y="1421176"/>
            <a:ext cx="2610998" cy="1477328"/>
          </a:xfrm>
          <a:prstGeom prst="rect">
            <a:avLst/>
          </a:prstGeom>
          <a:noFill/>
        </p:spPr>
        <p:txBody>
          <a:bodyPr wrap="square" rtlCol="0">
            <a:spAutoFit/>
          </a:bodyPr>
          <a:lstStyle/>
          <a:p>
            <a:pPr algn="ctr"/>
            <a:r>
              <a:rPr lang="en-GB"/>
              <a:t>Good correlation between total sediment export and rainfall above a rainfall intensity threshold.</a:t>
            </a:r>
          </a:p>
        </p:txBody>
      </p:sp>
      <p:sp>
        <p:nvSpPr>
          <p:cNvPr id="18" name="ZoneTexte 17"/>
          <p:cNvSpPr txBox="1"/>
          <p:nvPr/>
        </p:nvSpPr>
        <p:spPr>
          <a:xfrm>
            <a:off x="9375354" y="3148884"/>
            <a:ext cx="2302525" cy="923330"/>
          </a:xfrm>
          <a:prstGeom prst="rect">
            <a:avLst/>
          </a:prstGeom>
          <a:noFill/>
        </p:spPr>
        <p:txBody>
          <a:bodyPr wrap="square" rtlCol="0">
            <a:spAutoFit/>
          </a:bodyPr>
          <a:lstStyle/>
          <a:p>
            <a:pPr algn="ctr"/>
            <a:r>
              <a:rPr lang="en-GB"/>
              <a:t>Best correlation is found with a threshold around 50 mm/h</a:t>
            </a:r>
          </a:p>
        </p:txBody>
      </p:sp>
      <p:sp>
        <p:nvSpPr>
          <p:cNvPr id="19" name="Flèche droite 18"/>
          <p:cNvSpPr/>
          <p:nvPr/>
        </p:nvSpPr>
        <p:spPr>
          <a:xfrm>
            <a:off x="9221118" y="4704202"/>
            <a:ext cx="352540" cy="31949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ZoneTexte 19"/>
          <p:cNvSpPr txBox="1"/>
          <p:nvPr/>
        </p:nvSpPr>
        <p:spPr>
          <a:xfrm>
            <a:off x="9573658" y="4572000"/>
            <a:ext cx="2489812" cy="646331"/>
          </a:xfrm>
          <a:prstGeom prst="rect">
            <a:avLst/>
          </a:prstGeom>
          <a:noFill/>
        </p:spPr>
        <p:txBody>
          <a:bodyPr wrap="square" rtlCol="0">
            <a:spAutoFit/>
          </a:bodyPr>
          <a:lstStyle/>
          <a:p>
            <a:r>
              <a:rPr lang="en-GB" b="1"/>
              <a:t>Extraction of sediment export anomalies</a:t>
            </a:r>
          </a:p>
        </p:txBody>
      </p:sp>
      <p:grpSp>
        <p:nvGrpSpPr>
          <p:cNvPr id="7" name="Groupe 6"/>
          <p:cNvGrpSpPr/>
          <p:nvPr/>
        </p:nvGrpSpPr>
        <p:grpSpPr>
          <a:xfrm>
            <a:off x="197671" y="1094381"/>
            <a:ext cx="8847177" cy="4632285"/>
            <a:chOff x="241739" y="1294406"/>
            <a:chExt cx="8847177" cy="4632285"/>
          </a:xfrm>
        </p:grpSpPr>
        <p:pic>
          <p:nvPicPr>
            <p:cNvPr id="17" name="Image 16"/>
            <p:cNvPicPr/>
            <p:nvPr/>
          </p:nvPicPr>
          <p:blipFill rotWithShape="1">
            <a:blip r:embed="rId3" cstate="print">
              <a:extLst>
                <a:ext uri="{28A0092B-C50C-407E-A947-70E740481C1C}">
                  <a14:useLocalDpi xmlns:a14="http://schemas.microsoft.com/office/drawing/2010/main" val="0"/>
                </a:ext>
              </a:extLst>
            </a:blip>
            <a:srcRect l="7239" t="11143" r="9330" b="1718"/>
            <a:stretch/>
          </p:blipFill>
          <p:spPr bwMode="auto">
            <a:xfrm>
              <a:off x="241739" y="1294406"/>
              <a:ext cx="8847177" cy="4632285"/>
            </a:xfrm>
            <a:prstGeom prst="rect">
              <a:avLst/>
            </a:prstGeom>
            <a:ln>
              <a:noFill/>
            </a:ln>
            <a:extLst>
              <a:ext uri="{53640926-AAD7-44D8-BBD7-CCE9431645EC}">
                <a14:shadowObscured xmlns:a14="http://schemas.microsoft.com/office/drawing/2010/main"/>
              </a:ext>
            </a:extLst>
          </p:spPr>
        </p:pic>
        <p:cxnSp>
          <p:nvCxnSpPr>
            <p:cNvPr id="22" name="Connecteur droit avec flèche 21"/>
            <p:cNvCxnSpPr/>
            <p:nvPr/>
          </p:nvCxnSpPr>
          <p:spPr>
            <a:xfrm>
              <a:off x="1905918" y="4572000"/>
              <a:ext cx="0" cy="47372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1923447" y="4572000"/>
              <a:ext cx="1658355" cy="523220"/>
            </a:xfrm>
            <a:prstGeom prst="rect">
              <a:avLst/>
            </a:prstGeom>
            <a:noFill/>
          </p:spPr>
          <p:txBody>
            <a:bodyPr wrap="square" rtlCol="0">
              <a:spAutoFit/>
            </a:bodyPr>
            <a:lstStyle/>
            <a:p>
              <a:pPr algn="ctr"/>
              <a:r>
                <a:rPr lang="en-GB" sz="1400" i="1" dirty="0">
                  <a:solidFill>
                    <a:srgbClr val="FF0000"/>
                  </a:solidFill>
                </a:rPr>
                <a:t>Sediment export anomaly for 1 year</a:t>
              </a:r>
            </a:p>
          </p:txBody>
        </p:sp>
      </p:grpSp>
      <p:sp>
        <p:nvSpPr>
          <p:cNvPr id="25" name="ZoneTexte 24"/>
          <p:cNvSpPr txBox="1"/>
          <p:nvPr/>
        </p:nvSpPr>
        <p:spPr>
          <a:xfrm>
            <a:off x="315266" y="5926691"/>
            <a:ext cx="10443991" cy="830997"/>
          </a:xfrm>
          <a:prstGeom prst="rect">
            <a:avLst/>
          </a:prstGeom>
          <a:noFill/>
        </p:spPr>
        <p:txBody>
          <a:bodyPr wrap="square" rtlCol="0">
            <a:spAutoFit/>
          </a:bodyPr>
          <a:lstStyle/>
          <a:p>
            <a:r>
              <a:rPr lang="en-GB" sz="1200" i="1" dirty="0"/>
              <a:t>Linear correlation between annual total sediment export from the Laval catchment and rainfall above a threshold (50 mm/h) for the years 2005 to 2019 (blue dots ). Grey shaded area shows 95% confidence interval. Most outliers occur for low cumulative rainfall above the threshold (&lt; 40 mm).</a:t>
            </a:r>
          </a:p>
          <a:p>
            <a:r>
              <a:rPr lang="en-GB" sz="1200" i="1" dirty="0"/>
              <a:t>Inset shows coefficient of determination (R²) between annual sediment export and annual rainfall above threshold for different intensity thresholds. Optimum correlations are found for threshold values between 50 and 55 mm/h. </a:t>
            </a:r>
          </a:p>
        </p:txBody>
      </p:sp>
      <p:sp>
        <p:nvSpPr>
          <p:cNvPr id="8" name="Rectangle 7">
            <a:extLst>
              <a:ext uri="{FF2B5EF4-FFF2-40B4-BE49-F238E27FC236}">
                <a16:creationId xmlns:a16="http://schemas.microsoft.com/office/drawing/2014/main" id="{9D38C40F-CF6E-3049-A4F3-E227BADD823C}"/>
              </a:ext>
            </a:extLst>
          </p:cNvPr>
          <p:cNvSpPr/>
          <p:nvPr/>
        </p:nvSpPr>
        <p:spPr>
          <a:xfrm>
            <a:off x="2731324" y="2707574"/>
            <a:ext cx="273133" cy="320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40951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Espace réservé du numéro de diapositive 5"/>
          <p:cNvSpPr>
            <a:spLocks noGrp="1"/>
          </p:cNvSpPr>
          <p:nvPr>
            <p:ph type="sldNum" sz="quarter" idx="12"/>
          </p:nvPr>
        </p:nvSpPr>
        <p:spPr bwMode="auto"/>
        <p:txBody>
          <a:bodyPr/>
          <a:lstStyle/>
          <a:p>
            <a:pPr>
              <a:defRPr/>
            </a:pPr>
            <a:fld id="{51055784-8EBC-4D43-B55E-A43E91FCA576}" type="slidenum">
              <a:rPr lang="fr-FR"/>
              <a:t>24</a:t>
            </a:fld>
            <a:endParaRPr lang="fr-FR"/>
          </a:p>
        </p:txBody>
      </p:sp>
      <p:grpSp>
        <p:nvGrpSpPr>
          <p:cNvPr id="5" name="Groupe 1"/>
          <p:cNvGrpSpPr/>
          <p:nvPr/>
        </p:nvGrpSpPr>
        <p:grpSpPr bwMode="auto">
          <a:xfrm>
            <a:off x="294881" y="178678"/>
            <a:ext cx="3064040" cy="434904"/>
            <a:chOff x="229515" y="164199"/>
            <a:chExt cx="1072496" cy="434904"/>
          </a:xfrm>
        </p:grpSpPr>
        <p:sp>
          <p:nvSpPr>
            <p:cNvPr id="7" name="Pentagone 2"/>
            <p:cNvSpPr/>
            <p:nvPr/>
          </p:nvSpPr>
          <p:spPr bwMode="auto">
            <a:xfrm>
              <a:off x="229515" y="164199"/>
              <a:ext cx="1072496" cy="434904"/>
            </a:xfrm>
            <a:prstGeom prst="homePlate">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8" name="ZoneTexte 3"/>
            <p:cNvSpPr txBox="1"/>
            <p:nvPr/>
          </p:nvSpPr>
          <p:spPr bwMode="auto">
            <a:xfrm>
              <a:off x="284362" y="174699"/>
              <a:ext cx="962801" cy="400110"/>
            </a:xfrm>
            <a:prstGeom prst="rect">
              <a:avLst/>
            </a:prstGeom>
            <a:noFill/>
            <a:ln>
              <a:noFill/>
            </a:ln>
          </p:spPr>
          <p:txBody>
            <a:bodyPr wrap="square" rtlCol="0">
              <a:spAutoFit/>
            </a:bodyPr>
            <a:lstStyle/>
            <a:p>
              <a:pPr>
                <a:defRPr/>
              </a:pPr>
              <a:r>
                <a:rPr lang="en-GB" sz="2000" b="1"/>
                <a:t>Sediment yield analysis</a:t>
              </a:r>
              <a:endParaRPr/>
            </a:p>
          </p:txBody>
        </p:sp>
      </p:grpSp>
      <p:sp>
        <p:nvSpPr>
          <p:cNvPr id="10" name="ZoneTexte 4"/>
          <p:cNvSpPr txBox="1"/>
          <p:nvPr/>
        </p:nvSpPr>
        <p:spPr bwMode="auto">
          <a:xfrm>
            <a:off x="3515614" y="165297"/>
            <a:ext cx="4927741" cy="461665"/>
          </a:xfrm>
          <a:prstGeom prst="rect">
            <a:avLst/>
          </a:prstGeom>
          <a:noFill/>
        </p:spPr>
        <p:txBody>
          <a:bodyPr wrap="square" rtlCol="0">
            <a:spAutoFit/>
          </a:bodyPr>
          <a:lstStyle/>
          <a:p>
            <a:pPr>
              <a:defRPr/>
            </a:pPr>
            <a:r>
              <a:rPr lang="en-GB" sz="2400" b="1"/>
              <a:t>Precipitation and sediment export</a:t>
            </a:r>
            <a:endParaRPr lang="en-GB" sz="1600"/>
          </a:p>
        </p:txBody>
      </p:sp>
      <p:pic>
        <p:nvPicPr>
          <p:cNvPr id="2" name="Image 1"/>
          <p:cNvPicPr>
            <a:picLocks noChangeAspect="1"/>
          </p:cNvPicPr>
          <p:nvPr/>
        </p:nvPicPr>
        <p:blipFill>
          <a:blip r:embed="rId3"/>
          <a:srcRect l="5523" t="4528" r="10671" b="47635"/>
          <a:stretch/>
        </p:blipFill>
        <p:spPr bwMode="auto">
          <a:xfrm>
            <a:off x="121769" y="903501"/>
            <a:ext cx="5857715" cy="3215738"/>
          </a:xfrm>
          <a:prstGeom prst="rect">
            <a:avLst/>
          </a:prstGeom>
        </p:spPr>
      </p:pic>
      <p:grpSp>
        <p:nvGrpSpPr>
          <p:cNvPr id="4" name="Groupe 3"/>
          <p:cNvGrpSpPr/>
          <p:nvPr/>
        </p:nvGrpSpPr>
        <p:grpSpPr bwMode="auto">
          <a:xfrm>
            <a:off x="6870577" y="1330046"/>
            <a:ext cx="3678901" cy="923330"/>
            <a:chOff x="8434330" y="1705983"/>
            <a:chExt cx="3678901" cy="923330"/>
          </a:xfrm>
        </p:grpSpPr>
        <p:sp>
          <p:nvSpPr>
            <p:cNvPr id="33" name="ZoneTexte 32"/>
            <p:cNvSpPr txBox="1"/>
            <p:nvPr/>
          </p:nvSpPr>
          <p:spPr bwMode="auto">
            <a:xfrm>
              <a:off x="8987885" y="1705983"/>
              <a:ext cx="3125346" cy="923330"/>
            </a:xfrm>
            <a:prstGeom prst="rect">
              <a:avLst/>
            </a:prstGeom>
            <a:noFill/>
          </p:spPr>
          <p:txBody>
            <a:bodyPr wrap="square" rtlCol="0">
              <a:spAutoFit/>
            </a:bodyPr>
            <a:lstStyle/>
            <a:p>
              <a:pPr>
                <a:defRPr/>
              </a:pPr>
              <a:r>
                <a:rPr lang="fr-FR"/>
                <a:t>Transition between </a:t>
              </a:r>
              <a:r>
                <a:rPr lang="fr-FR" b="1"/>
                <a:t>transport limited</a:t>
              </a:r>
              <a:r>
                <a:rPr lang="fr-FR"/>
                <a:t> to </a:t>
              </a:r>
              <a:r>
                <a:rPr lang="fr-FR" b="1"/>
                <a:t>supply-limited</a:t>
              </a:r>
              <a:r>
                <a:rPr lang="fr-FR"/>
                <a:t> system</a:t>
              </a:r>
            </a:p>
          </p:txBody>
        </p:sp>
        <p:sp>
          <p:nvSpPr>
            <p:cNvPr id="11" name="Flèche droite 10"/>
            <p:cNvSpPr/>
            <p:nvPr/>
          </p:nvSpPr>
          <p:spPr bwMode="auto">
            <a:xfrm>
              <a:off x="8434330" y="2007903"/>
              <a:ext cx="352540" cy="319490"/>
            </a:xfrm>
            <a:prstGeom prst="rightArrow">
              <a:avLst>
                <a:gd name="adj1" fmla="val 5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pic>
        <p:nvPicPr>
          <p:cNvPr id="12" name="Image 11"/>
          <p:cNvPicPr>
            <a:picLocks noChangeAspect="1"/>
          </p:cNvPicPr>
          <p:nvPr/>
        </p:nvPicPr>
        <p:blipFill>
          <a:blip r:embed="rId3"/>
          <a:srcRect l="12696" t="53452" r="77149" b="24305"/>
          <a:stretch/>
        </p:blipFill>
        <p:spPr bwMode="auto">
          <a:xfrm>
            <a:off x="294881" y="4035181"/>
            <a:ext cx="1287339" cy="2711629"/>
          </a:xfrm>
          <a:prstGeom prst="rect">
            <a:avLst/>
          </a:prstGeom>
        </p:spPr>
      </p:pic>
      <p:pic>
        <p:nvPicPr>
          <p:cNvPr id="13" name="Image 12"/>
          <p:cNvPicPr>
            <a:picLocks noChangeAspect="1"/>
          </p:cNvPicPr>
          <p:nvPr/>
        </p:nvPicPr>
        <p:blipFill>
          <a:blip r:embed="rId3"/>
          <a:srcRect l="5523" t="52227" r="10671" b="-406"/>
          <a:stretch/>
        </p:blipFill>
        <p:spPr bwMode="auto">
          <a:xfrm>
            <a:off x="5903650" y="3043878"/>
            <a:ext cx="5820395" cy="3218207"/>
          </a:xfrm>
          <a:prstGeom prst="rect">
            <a:avLst/>
          </a:prstGeom>
        </p:spPr>
      </p:pic>
      <p:sp>
        <p:nvSpPr>
          <p:cNvPr id="3" name="Rectangle 2"/>
          <p:cNvSpPr/>
          <p:nvPr/>
        </p:nvSpPr>
        <p:spPr bwMode="auto">
          <a:xfrm>
            <a:off x="6409678" y="3043878"/>
            <a:ext cx="878888" cy="1609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9" name="Ellipse 8"/>
          <p:cNvSpPr/>
          <p:nvPr/>
        </p:nvSpPr>
        <p:spPr bwMode="auto">
          <a:xfrm>
            <a:off x="1931542" y="903501"/>
            <a:ext cx="482885" cy="50405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5" name="Ellipse 14"/>
          <p:cNvSpPr/>
          <p:nvPr/>
        </p:nvSpPr>
        <p:spPr bwMode="auto">
          <a:xfrm>
            <a:off x="5501001" y="2419207"/>
            <a:ext cx="482885" cy="50405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Image 1" descr="Capture d’écran"/>
          <p:cNvPicPr>
            <a:picLocks noChangeAspect="1"/>
          </p:cNvPicPr>
          <p:nvPr/>
        </p:nvPicPr>
        <p:blipFill>
          <a:blip r:embed="rId2"/>
          <a:stretch/>
        </p:blipFill>
        <p:spPr bwMode="auto">
          <a:xfrm>
            <a:off x="3719736" y="609806"/>
            <a:ext cx="4056636" cy="5958998"/>
          </a:xfrm>
          <a:prstGeom prst="rect">
            <a:avLst/>
          </a:prstGeom>
        </p:spPr>
      </p:pic>
      <p:grpSp>
        <p:nvGrpSpPr>
          <p:cNvPr id="3" name="Groupe 1"/>
          <p:cNvGrpSpPr/>
          <p:nvPr/>
        </p:nvGrpSpPr>
        <p:grpSpPr bwMode="auto">
          <a:xfrm>
            <a:off x="294881" y="178678"/>
            <a:ext cx="3064040" cy="434904"/>
            <a:chOff x="229515" y="164199"/>
            <a:chExt cx="1072496" cy="434904"/>
          </a:xfrm>
        </p:grpSpPr>
        <p:sp>
          <p:nvSpPr>
            <p:cNvPr id="4" name="Pentagone 2"/>
            <p:cNvSpPr/>
            <p:nvPr/>
          </p:nvSpPr>
          <p:spPr bwMode="auto">
            <a:xfrm>
              <a:off x="229515" y="164199"/>
              <a:ext cx="1072496" cy="434904"/>
            </a:xfrm>
            <a:prstGeom prst="homePlate">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 name="ZoneTexte 3"/>
            <p:cNvSpPr txBox="1"/>
            <p:nvPr/>
          </p:nvSpPr>
          <p:spPr bwMode="auto">
            <a:xfrm>
              <a:off x="284362" y="174699"/>
              <a:ext cx="962801" cy="400110"/>
            </a:xfrm>
            <a:prstGeom prst="rect">
              <a:avLst/>
            </a:prstGeom>
            <a:noFill/>
            <a:ln>
              <a:noFill/>
            </a:ln>
          </p:spPr>
          <p:txBody>
            <a:bodyPr wrap="square" rtlCol="0">
              <a:spAutoFit/>
            </a:bodyPr>
            <a:lstStyle/>
            <a:p>
              <a:pPr>
                <a:defRPr/>
              </a:pPr>
              <a:r>
                <a:rPr lang="en-GB" sz="2000" b="1"/>
                <a:t>Sediment yield analysis</a:t>
              </a:r>
              <a:endParaRPr/>
            </a:p>
          </p:txBody>
        </p:sp>
      </p:grpSp>
      <p:sp>
        <p:nvSpPr>
          <p:cNvPr id="6" name="ZoneTexte 4"/>
          <p:cNvSpPr txBox="1"/>
          <p:nvPr/>
        </p:nvSpPr>
        <p:spPr bwMode="auto">
          <a:xfrm>
            <a:off x="3515614" y="165297"/>
            <a:ext cx="4927741" cy="461665"/>
          </a:xfrm>
          <a:prstGeom prst="rect">
            <a:avLst/>
          </a:prstGeom>
          <a:noFill/>
        </p:spPr>
        <p:txBody>
          <a:bodyPr wrap="square" rtlCol="0">
            <a:spAutoFit/>
          </a:bodyPr>
          <a:lstStyle/>
          <a:p>
            <a:pPr>
              <a:defRPr/>
            </a:pPr>
            <a:r>
              <a:rPr lang="en-GB" sz="2400" b="1"/>
              <a:t>Precipitation and sediment export</a:t>
            </a:r>
            <a:endParaRPr lang="en-GB" sz="16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900026" y="225152"/>
            <a:ext cx="4587592" cy="461665"/>
          </a:xfrm>
          <a:prstGeom prst="rect">
            <a:avLst/>
          </a:prstGeom>
          <a:noFill/>
        </p:spPr>
        <p:txBody>
          <a:bodyPr wrap="square" rtlCol="0">
            <a:spAutoFit/>
          </a:bodyPr>
          <a:lstStyle/>
          <a:p>
            <a:r>
              <a:rPr lang="en-GB" sz="2400" b="1" dirty="0"/>
              <a:t>Soil temperature indicators</a:t>
            </a:r>
            <a:endParaRPr lang="en-GB" sz="1600" dirty="0"/>
          </a:p>
        </p:txBody>
      </p:sp>
      <p:sp>
        <p:nvSpPr>
          <p:cNvPr id="36" name="ZoneTexte 35"/>
          <p:cNvSpPr txBox="1"/>
          <p:nvPr/>
        </p:nvSpPr>
        <p:spPr>
          <a:xfrm>
            <a:off x="315266" y="1094701"/>
            <a:ext cx="4414343" cy="1200329"/>
          </a:xfrm>
          <a:prstGeom prst="rect">
            <a:avLst/>
          </a:prstGeom>
          <a:noFill/>
        </p:spPr>
        <p:txBody>
          <a:bodyPr wrap="square" rtlCol="0">
            <a:spAutoFit/>
          </a:bodyPr>
          <a:lstStyle/>
          <a:p>
            <a:r>
              <a:rPr lang="en-GB" u="sng" dirty="0"/>
              <a:t>Four indicators:</a:t>
            </a:r>
          </a:p>
          <a:p>
            <a:endParaRPr lang="en-GB" dirty="0"/>
          </a:p>
          <a:p>
            <a:r>
              <a:rPr lang="en-GB" dirty="0"/>
              <a:t>1 - Number of freeze-thaw cycles / </a:t>
            </a:r>
            <a:r>
              <a:rPr lang="en-GB" dirty="0" err="1"/>
              <a:t>yr</a:t>
            </a:r>
            <a:endParaRPr lang="en-GB" dirty="0"/>
          </a:p>
          <a:p>
            <a:pPr marL="285750" indent="-285750">
              <a:buFontTx/>
              <a:buChar char="-"/>
            </a:pPr>
            <a:endParaRPr lang="en-GB" dirty="0"/>
          </a:p>
        </p:txBody>
      </p:sp>
      <p:sp>
        <p:nvSpPr>
          <p:cNvPr id="11" name="ZoneTexte 10"/>
          <p:cNvSpPr txBox="1"/>
          <p:nvPr/>
        </p:nvSpPr>
        <p:spPr>
          <a:xfrm>
            <a:off x="315267" y="2123407"/>
            <a:ext cx="3287250" cy="369332"/>
          </a:xfrm>
          <a:prstGeom prst="rect">
            <a:avLst/>
          </a:prstGeom>
          <a:noFill/>
        </p:spPr>
        <p:txBody>
          <a:bodyPr wrap="square" rtlCol="0">
            <a:spAutoFit/>
          </a:bodyPr>
          <a:lstStyle/>
          <a:p>
            <a:r>
              <a:rPr lang="en-GB" dirty="0"/>
              <a:t>2 - Time spent below 0°C</a:t>
            </a:r>
          </a:p>
        </p:txBody>
      </p:sp>
      <p:sp>
        <p:nvSpPr>
          <p:cNvPr id="20" name="ZoneTexte 19"/>
          <p:cNvSpPr txBox="1"/>
          <p:nvPr/>
        </p:nvSpPr>
        <p:spPr>
          <a:xfrm>
            <a:off x="318429" y="2552826"/>
            <a:ext cx="5284519" cy="369332"/>
          </a:xfrm>
          <a:prstGeom prst="rect">
            <a:avLst/>
          </a:prstGeom>
          <a:noFill/>
        </p:spPr>
        <p:txBody>
          <a:bodyPr wrap="square" rtlCol="0">
            <a:spAutoFit/>
          </a:bodyPr>
          <a:lstStyle/>
          <a:p>
            <a:r>
              <a:rPr lang="en-GB" dirty="0"/>
              <a:t>3 - Mean of negative temperature</a:t>
            </a:r>
          </a:p>
        </p:txBody>
      </p:sp>
      <p:sp>
        <p:nvSpPr>
          <p:cNvPr id="21" name="ZoneTexte 20"/>
          <p:cNvSpPr txBox="1"/>
          <p:nvPr/>
        </p:nvSpPr>
        <p:spPr>
          <a:xfrm>
            <a:off x="308121" y="2981585"/>
            <a:ext cx="3894911" cy="646331"/>
          </a:xfrm>
          <a:prstGeom prst="rect">
            <a:avLst/>
          </a:prstGeom>
          <a:noFill/>
        </p:spPr>
        <p:txBody>
          <a:bodyPr wrap="square" rtlCol="0">
            <a:spAutoFit/>
          </a:bodyPr>
          <a:lstStyle/>
          <a:p>
            <a:r>
              <a:rPr lang="en-GB" dirty="0"/>
              <a:t>4 - Frost cracking intensity </a:t>
            </a:r>
          </a:p>
          <a:p>
            <a:r>
              <a:rPr lang="en-GB" i="1" dirty="0"/>
              <a:t>	(Hales and </a:t>
            </a:r>
            <a:r>
              <a:rPr lang="en-GB" i="1" dirty="0" err="1"/>
              <a:t>Roering</a:t>
            </a:r>
            <a:r>
              <a:rPr lang="en-GB" i="1" dirty="0"/>
              <a:t>, 2007)</a:t>
            </a:r>
          </a:p>
        </p:txBody>
      </p:sp>
      <p:grpSp>
        <p:nvGrpSpPr>
          <p:cNvPr id="42" name="Groupe 41"/>
          <p:cNvGrpSpPr/>
          <p:nvPr/>
        </p:nvGrpSpPr>
        <p:grpSpPr>
          <a:xfrm>
            <a:off x="350863" y="4345902"/>
            <a:ext cx="4070654" cy="646331"/>
            <a:chOff x="506430" y="5307135"/>
            <a:chExt cx="5481648" cy="646331"/>
          </a:xfrm>
        </p:grpSpPr>
        <p:sp>
          <p:nvSpPr>
            <p:cNvPr id="14" name="ZoneTexte 13"/>
            <p:cNvSpPr txBox="1"/>
            <p:nvPr/>
          </p:nvSpPr>
          <p:spPr>
            <a:xfrm>
              <a:off x="964816" y="5307135"/>
              <a:ext cx="5023262" cy="646331"/>
            </a:xfrm>
            <a:prstGeom prst="rect">
              <a:avLst/>
            </a:prstGeom>
            <a:noFill/>
          </p:spPr>
          <p:txBody>
            <a:bodyPr wrap="square" rtlCol="0">
              <a:spAutoFit/>
            </a:bodyPr>
            <a:lstStyle/>
            <a:p>
              <a:r>
                <a:rPr lang="en-GB" b="1" dirty="0"/>
                <a:t>Which of these indicators can best explain sediment export anomalies?</a:t>
              </a:r>
            </a:p>
          </p:txBody>
        </p:sp>
        <p:sp>
          <p:nvSpPr>
            <p:cNvPr id="15" name="Flèche droite 14"/>
            <p:cNvSpPr/>
            <p:nvPr/>
          </p:nvSpPr>
          <p:spPr>
            <a:xfrm>
              <a:off x="506430" y="5498547"/>
              <a:ext cx="322738" cy="2635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6" name="Espace réservé du numéro de diapositive 5"/>
          <p:cNvSpPr>
            <a:spLocks noGrp="1"/>
          </p:cNvSpPr>
          <p:nvPr>
            <p:ph type="sldNum" sz="quarter" idx="12"/>
          </p:nvPr>
        </p:nvSpPr>
        <p:spPr/>
        <p:txBody>
          <a:bodyPr/>
          <a:lstStyle/>
          <a:p>
            <a:fld id="{51055784-8EBC-4D43-B55E-A43E91FCA576}" type="slidenum">
              <a:rPr lang="en-GB" smtClean="0"/>
              <a:t>26</a:t>
            </a:fld>
            <a:endParaRPr lang="en-GB"/>
          </a:p>
        </p:txBody>
      </p:sp>
      <p:grpSp>
        <p:nvGrpSpPr>
          <p:cNvPr id="19" name="Groupe 18"/>
          <p:cNvGrpSpPr/>
          <p:nvPr/>
        </p:nvGrpSpPr>
        <p:grpSpPr>
          <a:xfrm>
            <a:off x="4695744" y="668833"/>
            <a:ext cx="1841199" cy="1686752"/>
            <a:chOff x="6604850" y="608278"/>
            <a:chExt cx="2461406" cy="2254933"/>
          </a:xfrm>
        </p:grpSpPr>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850" y="608278"/>
              <a:ext cx="956147" cy="2254933"/>
            </a:xfrm>
            <a:prstGeom prst="rect">
              <a:avLst/>
            </a:prstGeom>
          </p:spPr>
        </p:pic>
        <p:cxnSp>
          <p:nvCxnSpPr>
            <p:cNvPr id="13" name="Connecteur droit 12"/>
            <p:cNvCxnSpPr/>
            <p:nvPr/>
          </p:nvCxnSpPr>
          <p:spPr>
            <a:xfrm>
              <a:off x="7372769" y="1804591"/>
              <a:ext cx="1693487"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8" name="Forme libre 17"/>
            <p:cNvSpPr/>
            <p:nvPr/>
          </p:nvSpPr>
          <p:spPr>
            <a:xfrm>
              <a:off x="7586663" y="785068"/>
              <a:ext cx="1243012" cy="1630981"/>
            </a:xfrm>
            <a:custGeom>
              <a:avLst/>
              <a:gdLst>
                <a:gd name="connsiteX0" fmla="*/ 0 w 1243012"/>
                <a:gd name="connsiteY0" fmla="*/ 1229470 h 1630981"/>
                <a:gd name="connsiteX1" fmla="*/ 85725 w 1243012"/>
                <a:gd name="connsiteY1" fmla="*/ 829420 h 1630981"/>
                <a:gd name="connsiteX2" fmla="*/ 242887 w 1243012"/>
                <a:gd name="connsiteY2" fmla="*/ 1472357 h 1630981"/>
                <a:gd name="connsiteX3" fmla="*/ 271462 w 1243012"/>
                <a:gd name="connsiteY3" fmla="*/ 629395 h 1630981"/>
                <a:gd name="connsiteX4" fmla="*/ 357187 w 1243012"/>
                <a:gd name="connsiteY4" fmla="*/ 1186607 h 1630981"/>
                <a:gd name="connsiteX5" fmla="*/ 400050 w 1243012"/>
                <a:gd name="connsiteY5" fmla="*/ 243632 h 1630981"/>
                <a:gd name="connsiteX6" fmla="*/ 500062 w 1243012"/>
                <a:gd name="connsiteY6" fmla="*/ 815132 h 1630981"/>
                <a:gd name="connsiteX7" fmla="*/ 557212 w 1243012"/>
                <a:gd name="connsiteY7" fmla="*/ 745 h 1630981"/>
                <a:gd name="connsiteX8" fmla="*/ 657225 w 1243012"/>
                <a:gd name="connsiteY8" fmla="*/ 986582 h 1630981"/>
                <a:gd name="connsiteX9" fmla="*/ 700087 w 1243012"/>
                <a:gd name="connsiteY9" fmla="*/ 300782 h 1630981"/>
                <a:gd name="connsiteX10" fmla="*/ 800100 w 1243012"/>
                <a:gd name="connsiteY10" fmla="*/ 1315195 h 1630981"/>
                <a:gd name="connsiteX11" fmla="*/ 842962 w 1243012"/>
                <a:gd name="connsiteY11" fmla="*/ 686545 h 1630981"/>
                <a:gd name="connsiteX12" fmla="*/ 928687 w 1243012"/>
                <a:gd name="connsiteY12" fmla="*/ 1629520 h 1630981"/>
                <a:gd name="connsiteX13" fmla="*/ 957262 w 1243012"/>
                <a:gd name="connsiteY13" fmla="*/ 915145 h 1630981"/>
                <a:gd name="connsiteX14" fmla="*/ 1028700 w 1243012"/>
                <a:gd name="connsiteY14" fmla="*/ 1429495 h 1630981"/>
                <a:gd name="connsiteX15" fmla="*/ 1100137 w 1243012"/>
                <a:gd name="connsiteY15" fmla="*/ 1058020 h 1630981"/>
                <a:gd name="connsiteX16" fmla="*/ 1200150 w 1243012"/>
                <a:gd name="connsiteY16" fmla="*/ 1315195 h 1630981"/>
                <a:gd name="connsiteX17" fmla="*/ 1243012 w 1243012"/>
                <a:gd name="connsiteY17" fmla="*/ 643682 h 16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3012" h="1630981">
                  <a:moveTo>
                    <a:pt x="0" y="1229470"/>
                  </a:moveTo>
                  <a:cubicBezTo>
                    <a:pt x="22622" y="1009204"/>
                    <a:pt x="45244" y="788939"/>
                    <a:pt x="85725" y="829420"/>
                  </a:cubicBezTo>
                  <a:cubicBezTo>
                    <a:pt x="126206" y="869901"/>
                    <a:pt x="211931" y="1505694"/>
                    <a:pt x="242887" y="1472357"/>
                  </a:cubicBezTo>
                  <a:cubicBezTo>
                    <a:pt x="273843" y="1439020"/>
                    <a:pt x="252412" y="677020"/>
                    <a:pt x="271462" y="629395"/>
                  </a:cubicBezTo>
                  <a:cubicBezTo>
                    <a:pt x="290512" y="581770"/>
                    <a:pt x="335756" y="1250901"/>
                    <a:pt x="357187" y="1186607"/>
                  </a:cubicBezTo>
                  <a:cubicBezTo>
                    <a:pt x="378618" y="1122313"/>
                    <a:pt x="376238" y="305544"/>
                    <a:pt x="400050" y="243632"/>
                  </a:cubicBezTo>
                  <a:cubicBezTo>
                    <a:pt x="423862" y="181720"/>
                    <a:pt x="473868" y="855613"/>
                    <a:pt x="500062" y="815132"/>
                  </a:cubicBezTo>
                  <a:cubicBezTo>
                    <a:pt x="526256" y="774651"/>
                    <a:pt x="531018" y="-27830"/>
                    <a:pt x="557212" y="745"/>
                  </a:cubicBezTo>
                  <a:cubicBezTo>
                    <a:pt x="583406" y="29320"/>
                    <a:pt x="633412" y="936576"/>
                    <a:pt x="657225" y="986582"/>
                  </a:cubicBezTo>
                  <a:cubicBezTo>
                    <a:pt x="681038" y="1036588"/>
                    <a:pt x="676275" y="246013"/>
                    <a:pt x="700087" y="300782"/>
                  </a:cubicBezTo>
                  <a:cubicBezTo>
                    <a:pt x="723899" y="355551"/>
                    <a:pt x="776288" y="1250901"/>
                    <a:pt x="800100" y="1315195"/>
                  </a:cubicBezTo>
                  <a:cubicBezTo>
                    <a:pt x="823913" y="1379489"/>
                    <a:pt x="821531" y="634157"/>
                    <a:pt x="842962" y="686545"/>
                  </a:cubicBezTo>
                  <a:cubicBezTo>
                    <a:pt x="864393" y="738932"/>
                    <a:pt x="909637" y="1591420"/>
                    <a:pt x="928687" y="1629520"/>
                  </a:cubicBezTo>
                  <a:cubicBezTo>
                    <a:pt x="947737" y="1667620"/>
                    <a:pt x="940593" y="948482"/>
                    <a:pt x="957262" y="915145"/>
                  </a:cubicBezTo>
                  <a:cubicBezTo>
                    <a:pt x="973931" y="881808"/>
                    <a:pt x="1004888" y="1405683"/>
                    <a:pt x="1028700" y="1429495"/>
                  </a:cubicBezTo>
                  <a:cubicBezTo>
                    <a:pt x="1052512" y="1453307"/>
                    <a:pt x="1071562" y="1077070"/>
                    <a:pt x="1100137" y="1058020"/>
                  </a:cubicBezTo>
                  <a:cubicBezTo>
                    <a:pt x="1128712" y="1038970"/>
                    <a:pt x="1176338" y="1384251"/>
                    <a:pt x="1200150" y="1315195"/>
                  </a:cubicBezTo>
                  <a:cubicBezTo>
                    <a:pt x="1223962" y="1246139"/>
                    <a:pt x="1233487" y="944910"/>
                    <a:pt x="1243012" y="6436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e 27"/>
          <p:cNvGrpSpPr/>
          <p:nvPr/>
        </p:nvGrpSpPr>
        <p:grpSpPr>
          <a:xfrm>
            <a:off x="7417539" y="1066560"/>
            <a:ext cx="1601549" cy="1855598"/>
            <a:chOff x="8555491" y="950120"/>
            <a:chExt cx="1761640" cy="2073319"/>
          </a:xfrm>
        </p:grpSpPr>
        <p:grpSp>
          <p:nvGrpSpPr>
            <p:cNvPr id="24" name="Groupe 23"/>
            <p:cNvGrpSpPr/>
            <p:nvPr/>
          </p:nvGrpSpPr>
          <p:grpSpPr>
            <a:xfrm>
              <a:off x="8555491" y="950120"/>
              <a:ext cx="1693409" cy="2073319"/>
              <a:chOff x="8555491" y="950120"/>
              <a:chExt cx="1693409" cy="2073319"/>
            </a:xfrm>
          </p:grpSpPr>
          <p:pic>
            <p:nvPicPr>
              <p:cNvPr id="22" name="Imag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5491" y="950120"/>
                <a:ext cx="879138" cy="2073319"/>
              </a:xfrm>
              <a:prstGeom prst="rect">
                <a:avLst/>
              </a:prstGeom>
            </p:spPr>
          </p:pic>
          <p:cxnSp>
            <p:nvCxnSpPr>
              <p:cNvPr id="59" name="Connecteur droit 58"/>
              <p:cNvCxnSpPr/>
              <p:nvPr/>
            </p:nvCxnSpPr>
            <p:spPr>
              <a:xfrm>
                <a:off x="9268127" y="2044871"/>
                <a:ext cx="980773" cy="0"/>
              </a:xfrm>
              <a:prstGeom prst="line">
                <a:avLst/>
              </a:prstGeom>
              <a:ln>
                <a:prstDash val="dash"/>
              </a:ln>
            </p:spPr>
            <p:style>
              <a:lnRef idx="1">
                <a:schemeClr val="dk1"/>
              </a:lnRef>
              <a:fillRef idx="0">
                <a:schemeClr val="dk1"/>
              </a:fillRef>
              <a:effectRef idx="0">
                <a:schemeClr val="dk1"/>
              </a:effectRef>
              <a:fontRef idx="minor">
                <a:schemeClr val="tx1"/>
              </a:fontRef>
            </p:style>
          </p:cxnSp>
        </p:grpSp>
        <p:pic>
          <p:nvPicPr>
            <p:cNvPr id="25" name="Image 24"/>
            <p:cNvPicPr>
              <a:picLocks noChangeAspect="1"/>
            </p:cNvPicPr>
            <p:nvPr/>
          </p:nvPicPr>
          <p:blipFill rotWithShape="1">
            <a:blip r:embed="rId5" cstate="print">
              <a:extLst>
                <a:ext uri="{28A0092B-C50C-407E-A947-70E740481C1C}">
                  <a14:useLocalDpi xmlns:a14="http://schemas.microsoft.com/office/drawing/2010/main" val="0"/>
                </a:ext>
              </a:extLst>
            </a:blip>
            <a:srcRect l="12037" t="10078" r="24165"/>
            <a:stretch/>
          </p:blipFill>
          <p:spPr>
            <a:xfrm>
              <a:off x="9434629" y="2091323"/>
              <a:ext cx="336550" cy="643261"/>
            </a:xfrm>
            <a:prstGeom prst="rect">
              <a:avLst/>
            </a:prstGeom>
          </p:spPr>
        </p:pic>
        <p:pic>
          <p:nvPicPr>
            <p:cNvPr id="26" name="Imag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82841" y="2107372"/>
              <a:ext cx="534290" cy="549759"/>
            </a:xfrm>
            <a:prstGeom prst="rect">
              <a:avLst/>
            </a:prstGeom>
          </p:spPr>
        </p:pic>
      </p:grpSp>
      <p:grpSp>
        <p:nvGrpSpPr>
          <p:cNvPr id="70" name="Groupe 69"/>
          <p:cNvGrpSpPr/>
          <p:nvPr/>
        </p:nvGrpSpPr>
        <p:grpSpPr>
          <a:xfrm>
            <a:off x="9855260" y="628681"/>
            <a:ext cx="1786471" cy="1870054"/>
            <a:chOff x="9189251" y="551204"/>
            <a:chExt cx="1786471" cy="1870054"/>
          </a:xfrm>
        </p:grpSpPr>
        <p:grpSp>
          <p:nvGrpSpPr>
            <p:cNvPr id="30" name="Groupe 29"/>
            <p:cNvGrpSpPr/>
            <p:nvPr/>
          </p:nvGrpSpPr>
          <p:grpSpPr>
            <a:xfrm>
              <a:off x="9189251" y="551204"/>
              <a:ext cx="1786471" cy="1870054"/>
              <a:chOff x="9189251" y="551204"/>
              <a:chExt cx="1786471" cy="1870054"/>
            </a:xfrm>
          </p:grpSpPr>
          <p:pic>
            <p:nvPicPr>
              <p:cNvPr id="29" name="Imag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9251" y="551204"/>
                <a:ext cx="792949" cy="1870054"/>
              </a:xfrm>
              <a:prstGeom prst="rect">
                <a:avLst/>
              </a:prstGeom>
            </p:spPr>
          </p:pic>
          <p:cxnSp>
            <p:nvCxnSpPr>
              <p:cNvPr id="60" name="Connecteur droit 59"/>
              <p:cNvCxnSpPr/>
              <p:nvPr/>
            </p:nvCxnSpPr>
            <p:spPr>
              <a:xfrm>
                <a:off x="9846387" y="1543612"/>
                <a:ext cx="1129335" cy="0"/>
              </a:xfrm>
              <a:prstGeom prst="line">
                <a:avLst/>
              </a:prstGeom>
              <a:ln>
                <a:prstDash val="dash"/>
              </a:ln>
            </p:spPr>
            <p:style>
              <a:lnRef idx="1">
                <a:schemeClr val="dk1"/>
              </a:lnRef>
              <a:fillRef idx="0">
                <a:schemeClr val="dk1"/>
              </a:fillRef>
              <a:effectRef idx="0">
                <a:schemeClr val="dk1"/>
              </a:effectRef>
              <a:fontRef idx="minor">
                <a:schemeClr val="tx1"/>
              </a:fontRef>
            </p:style>
          </p:cxnSp>
        </p:grpSp>
        <p:sp>
          <p:nvSpPr>
            <p:cNvPr id="61" name="Forme libre 60"/>
            <p:cNvSpPr/>
            <p:nvPr/>
          </p:nvSpPr>
          <p:spPr>
            <a:xfrm>
              <a:off x="9889612" y="876221"/>
              <a:ext cx="929807" cy="1220019"/>
            </a:xfrm>
            <a:custGeom>
              <a:avLst/>
              <a:gdLst>
                <a:gd name="connsiteX0" fmla="*/ 0 w 1243012"/>
                <a:gd name="connsiteY0" fmla="*/ 1229470 h 1630981"/>
                <a:gd name="connsiteX1" fmla="*/ 85725 w 1243012"/>
                <a:gd name="connsiteY1" fmla="*/ 829420 h 1630981"/>
                <a:gd name="connsiteX2" fmla="*/ 242887 w 1243012"/>
                <a:gd name="connsiteY2" fmla="*/ 1472357 h 1630981"/>
                <a:gd name="connsiteX3" fmla="*/ 271462 w 1243012"/>
                <a:gd name="connsiteY3" fmla="*/ 629395 h 1630981"/>
                <a:gd name="connsiteX4" fmla="*/ 357187 w 1243012"/>
                <a:gd name="connsiteY4" fmla="*/ 1186607 h 1630981"/>
                <a:gd name="connsiteX5" fmla="*/ 400050 w 1243012"/>
                <a:gd name="connsiteY5" fmla="*/ 243632 h 1630981"/>
                <a:gd name="connsiteX6" fmla="*/ 500062 w 1243012"/>
                <a:gd name="connsiteY6" fmla="*/ 815132 h 1630981"/>
                <a:gd name="connsiteX7" fmla="*/ 557212 w 1243012"/>
                <a:gd name="connsiteY7" fmla="*/ 745 h 1630981"/>
                <a:gd name="connsiteX8" fmla="*/ 657225 w 1243012"/>
                <a:gd name="connsiteY8" fmla="*/ 986582 h 1630981"/>
                <a:gd name="connsiteX9" fmla="*/ 700087 w 1243012"/>
                <a:gd name="connsiteY9" fmla="*/ 300782 h 1630981"/>
                <a:gd name="connsiteX10" fmla="*/ 800100 w 1243012"/>
                <a:gd name="connsiteY10" fmla="*/ 1315195 h 1630981"/>
                <a:gd name="connsiteX11" fmla="*/ 842962 w 1243012"/>
                <a:gd name="connsiteY11" fmla="*/ 686545 h 1630981"/>
                <a:gd name="connsiteX12" fmla="*/ 928687 w 1243012"/>
                <a:gd name="connsiteY12" fmla="*/ 1629520 h 1630981"/>
                <a:gd name="connsiteX13" fmla="*/ 957262 w 1243012"/>
                <a:gd name="connsiteY13" fmla="*/ 915145 h 1630981"/>
                <a:gd name="connsiteX14" fmla="*/ 1028700 w 1243012"/>
                <a:gd name="connsiteY14" fmla="*/ 1429495 h 1630981"/>
                <a:gd name="connsiteX15" fmla="*/ 1100137 w 1243012"/>
                <a:gd name="connsiteY15" fmla="*/ 1058020 h 1630981"/>
                <a:gd name="connsiteX16" fmla="*/ 1200150 w 1243012"/>
                <a:gd name="connsiteY16" fmla="*/ 1315195 h 1630981"/>
                <a:gd name="connsiteX17" fmla="*/ 1243012 w 1243012"/>
                <a:gd name="connsiteY17" fmla="*/ 643682 h 16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3012" h="1630981">
                  <a:moveTo>
                    <a:pt x="0" y="1229470"/>
                  </a:moveTo>
                  <a:cubicBezTo>
                    <a:pt x="22622" y="1009204"/>
                    <a:pt x="45244" y="788939"/>
                    <a:pt x="85725" y="829420"/>
                  </a:cubicBezTo>
                  <a:cubicBezTo>
                    <a:pt x="126206" y="869901"/>
                    <a:pt x="211931" y="1505694"/>
                    <a:pt x="242887" y="1472357"/>
                  </a:cubicBezTo>
                  <a:cubicBezTo>
                    <a:pt x="273843" y="1439020"/>
                    <a:pt x="252412" y="677020"/>
                    <a:pt x="271462" y="629395"/>
                  </a:cubicBezTo>
                  <a:cubicBezTo>
                    <a:pt x="290512" y="581770"/>
                    <a:pt x="335756" y="1250901"/>
                    <a:pt x="357187" y="1186607"/>
                  </a:cubicBezTo>
                  <a:cubicBezTo>
                    <a:pt x="378618" y="1122313"/>
                    <a:pt x="376238" y="305544"/>
                    <a:pt x="400050" y="243632"/>
                  </a:cubicBezTo>
                  <a:cubicBezTo>
                    <a:pt x="423862" y="181720"/>
                    <a:pt x="473868" y="855613"/>
                    <a:pt x="500062" y="815132"/>
                  </a:cubicBezTo>
                  <a:cubicBezTo>
                    <a:pt x="526256" y="774651"/>
                    <a:pt x="531018" y="-27830"/>
                    <a:pt x="557212" y="745"/>
                  </a:cubicBezTo>
                  <a:cubicBezTo>
                    <a:pt x="583406" y="29320"/>
                    <a:pt x="633412" y="936576"/>
                    <a:pt x="657225" y="986582"/>
                  </a:cubicBezTo>
                  <a:cubicBezTo>
                    <a:pt x="681038" y="1036588"/>
                    <a:pt x="676275" y="246013"/>
                    <a:pt x="700087" y="300782"/>
                  </a:cubicBezTo>
                  <a:cubicBezTo>
                    <a:pt x="723899" y="355551"/>
                    <a:pt x="776288" y="1250901"/>
                    <a:pt x="800100" y="1315195"/>
                  </a:cubicBezTo>
                  <a:cubicBezTo>
                    <a:pt x="823913" y="1379489"/>
                    <a:pt x="821531" y="634157"/>
                    <a:pt x="842962" y="686545"/>
                  </a:cubicBezTo>
                  <a:cubicBezTo>
                    <a:pt x="864393" y="738932"/>
                    <a:pt x="909637" y="1591420"/>
                    <a:pt x="928687" y="1629520"/>
                  </a:cubicBezTo>
                  <a:cubicBezTo>
                    <a:pt x="947737" y="1667620"/>
                    <a:pt x="940593" y="948482"/>
                    <a:pt x="957262" y="915145"/>
                  </a:cubicBezTo>
                  <a:cubicBezTo>
                    <a:pt x="973931" y="881808"/>
                    <a:pt x="1004888" y="1405683"/>
                    <a:pt x="1028700" y="1429495"/>
                  </a:cubicBezTo>
                  <a:cubicBezTo>
                    <a:pt x="1052512" y="1453307"/>
                    <a:pt x="1071562" y="1077070"/>
                    <a:pt x="1100137" y="1058020"/>
                  </a:cubicBezTo>
                  <a:cubicBezTo>
                    <a:pt x="1128712" y="1038970"/>
                    <a:pt x="1176338" y="1384251"/>
                    <a:pt x="1200150" y="1315195"/>
                  </a:cubicBezTo>
                  <a:cubicBezTo>
                    <a:pt x="1223962" y="1246139"/>
                    <a:pt x="1233487" y="944910"/>
                    <a:pt x="1243012" y="643682"/>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9" name="Groupe 68"/>
            <p:cNvGrpSpPr/>
            <p:nvPr/>
          </p:nvGrpSpPr>
          <p:grpSpPr>
            <a:xfrm>
              <a:off x="9885082" y="1546167"/>
              <a:ext cx="938865" cy="561553"/>
              <a:chOff x="9885082" y="1546167"/>
              <a:chExt cx="938865" cy="561553"/>
            </a:xfrm>
          </p:grpSpPr>
          <p:pic>
            <p:nvPicPr>
              <p:cNvPr id="63" name="Image 62"/>
              <p:cNvPicPr>
                <a:picLocks noChangeAspect="1"/>
              </p:cNvPicPr>
              <p:nvPr/>
            </p:nvPicPr>
            <p:blipFill rotWithShape="1">
              <a:blip r:embed="rId8">
                <a:extLst>
                  <a:ext uri="{28A0092B-C50C-407E-A947-70E740481C1C}">
                    <a14:useLocalDpi xmlns:a14="http://schemas.microsoft.com/office/drawing/2010/main" val="0"/>
                  </a:ext>
                </a:extLst>
              </a:blip>
              <a:srcRect t="54401"/>
              <a:stretch/>
            </p:blipFill>
            <p:spPr>
              <a:xfrm>
                <a:off x="9885082" y="1546167"/>
                <a:ext cx="938865" cy="561553"/>
              </a:xfrm>
              <a:prstGeom prst="rect">
                <a:avLst/>
              </a:prstGeom>
            </p:spPr>
          </p:pic>
          <p:cxnSp>
            <p:nvCxnSpPr>
              <p:cNvPr id="65" name="Connecteur droit 64"/>
              <p:cNvCxnSpPr/>
              <p:nvPr/>
            </p:nvCxnSpPr>
            <p:spPr>
              <a:xfrm>
                <a:off x="9885082" y="1737360"/>
                <a:ext cx="29385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a:off x="10354514" y="1741516"/>
                <a:ext cx="46490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ZoneTexte 67"/>
              <p:cNvSpPr txBox="1"/>
              <p:nvPr/>
            </p:nvSpPr>
            <p:spPr>
              <a:xfrm>
                <a:off x="10059936" y="1760532"/>
                <a:ext cx="561442" cy="200055"/>
              </a:xfrm>
              <a:prstGeom prst="rect">
                <a:avLst/>
              </a:prstGeom>
              <a:noFill/>
            </p:spPr>
            <p:txBody>
              <a:bodyPr wrap="square" rtlCol="0">
                <a:spAutoFit/>
              </a:bodyPr>
              <a:lstStyle/>
              <a:p>
                <a:r>
                  <a:rPr lang="en-GB" sz="700"/>
                  <a:t>average</a:t>
                </a:r>
              </a:p>
            </p:txBody>
          </p:sp>
        </p:grpSp>
      </p:grpSp>
      <p:sp>
        <p:nvSpPr>
          <p:cNvPr id="76" name="ZoneTexte 75"/>
          <p:cNvSpPr txBox="1"/>
          <p:nvPr/>
        </p:nvSpPr>
        <p:spPr>
          <a:xfrm>
            <a:off x="5313973" y="1250770"/>
            <a:ext cx="234017" cy="461665"/>
          </a:xfrm>
          <a:prstGeom prst="rect">
            <a:avLst/>
          </a:prstGeom>
          <a:noFill/>
        </p:spPr>
        <p:txBody>
          <a:bodyPr wrap="square" rtlCol="0">
            <a:spAutoFit/>
          </a:bodyPr>
          <a:lstStyle/>
          <a:p>
            <a:r>
              <a:rPr lang="en-GB" sz="2400">
                <a:solidFill>
                  <a:srgbClr val="FF0000"/>
                </a:solidFill>
              </a:rPr>
              <a:t>.</a:t>
            </a:r>
          </a:p>
        </p:txBody>
      </p:sp>
      <p:sp>
        <p:nvSpPr>
          <p:cNvPr id="77" name="ZoneTexte 76"/>
          <p:cNvSpPr txBox="1"/>
          <p:nvPr/>
        </p:nvSpPr>
        <p:spPr>
          <a:xfrm>
            <a:off x="5405213" y="1250769"/>
            <a:ext cx="234017" cy="461665"/>
          </a:xfrm>
          <a:prstGeom prst="rect">
            <a:avLst/>
          </a:prstGeom>
          <a:noFill/>
        </p:spPr>
        <p:txBody>
          <a:bodyPr wrap="square" rtlCol="0">
            <a:spAutoFit/>
          </a:bodyPr>
          <a:lstStyle/>
          <a:p>
            <a:r>
              <a:rPr lang="en-GB" sz="2400">
                <a:solidFill>
                  <a:srgbClr val="FF0000"/>
                </a:solidFill>
              </a:rPr>
              <a:t>.</a:t>
            </a:r>
          </a:p>
        </p:txBody>
      </p:sp>
      <p:sp>
        <p:nvSpPr>
          <p:cNvPr id="78" name="ZoneTexte 77"/>
          <p:cNvSpPr txBox="1"/>
          <p:nvPr/>
        </p:nvSpPr>
        <p:spPr>
          <a:xfrm>
            <a:off x="5493697" y="1253297"/>
            <a:ext cx="234017" cy="461665"/>
          </a:xfrm>
          <a:prstGeom prst="rect">
            <a:avLst/>
          </a:prstGeom>
          <a:noFill/>
        </p:spPr>
        <p:txBody>
          <a:bodyPr wrap="square" rtlCol="0">
            <a:spAutoFit/>
          </a:bodyPr>
          <a:lstStyle/>
          <a:p>
            <a:r>
              <a:rPr lang="en-GB" sz="2400">
                <a:solidFill>
                  <a:srgbClr val="FF0000"/>
                </a:solidFill>
              </a:rPr>
              <a:t>.</a:t>
            </a:r>
          </a:p>
        </p:txBody>
      </p:sp>
      <p:sp>
        <p:nvSpPr>
          <p:cNvPr id="79" name="ZoneTexte 78"/>
          <p:cNvSpPr txBox="1"/>
          <p:nvPr/>
        </p:nvSpPr>
        <p:spPr>
          <a:xfrm>
            <a:off x="5541523" y="1251690"/>
            <a:ext cx="234017" cy="461665"/>
          </a:xfrm>
          <a:prstGeom prst="rect">
            <a:avLst/>
          </a:prstGeom>
          <a:noFill/>
        </p:spPr>
        <p:txBody>
          <a:bodyPr wrap="square" rtlCol="0">
            <a:spAutoFit/>
          </a:bodyPr>
          <a:lstStyle/>
          <a:p>
            <a:r>
              <a:rPr lang="en-GB" sz="2400">
                <a:solidFill>
                  <a:srgbClr val="FF0000"/>
                </a:solidFill>
              </a:rPr>
              <a:t>.</a:t>
            </a:r>
          </a:p>
        </p:txBody>
      </p:sp>
      <p:sp>
        <p:nvSpPr>
          <p:cNvPr id="80" name="ZoneTexte 79"/>
          <p:cNvSpPr txBox="1"/>
          <p:nvPr/>
        </p:nvSpPr>
        <p:spPr>
          <a:xfrm>
            <a:off x="5580391" y="1248060"/>
            <a:ext cx="234017" cy="461665"/>
          </a:xfrm>
          <a:prstGeom prst="rect">
            <a:avLst/>
          </a:prstGeom>
          <a:noFill/>
        </p:spPr>
        <p:txBody>
          <a:bodyPr wrap="square" rtlCol="0">
            <a:spAutoFit/>
          </a:bodyPr>
          <a:lstStyle/>
          <a:p>
            <a:r>
              <a:rPr lang="en-GB" sz="2400">
                <a:solidFill>
                  <a:srgbClr val="FF0000"/>
                </a:solidFill>
              </a:rPr>
              <a:t>.</a:t>
            </a:r>
          </a:p>
        </p:txBody>
      </p:sp>
      <p:sp>
        <p:nvSpPr>
          <p:cNvPr id="81" name="ZoneTexte 80"/>
          <p:cNvSpPr txBox="1"/>
          <p:nvPr/>
        </p:nvSpPr>
        <p:spPr>
          <a:xfrm>
            <a:off x="5876259" y="1247879"/>
            <a:ext cx="234017" cy="461665"/>
          </a:xfrm>
          <a:prstGeom prst="rect">
            <a:avLst/>
          </a:prstGeom>
          <a:noFill/>
        </p:spPr>
        <p:txBody>
          <a:bodyPr wrap="square" rtlCol="0">
            <a:spAutoFit/>
          </a:bodyPr>
          <a:lstStyle/>
          <a:p>
            <a:r>
              <a:rPr lang="en-GB" sz="2400">
                <a:solidFill>
                  <a:srgbClr val="FF0000"/>
                </a:solidFill>
              </a:rPr>
              <a:t>.</a:t>
            </a:r>
          </a:p>
        </p:txBody>
      </p:sp>
      <p:sp>
        <p:nvSpPr>
          <p:cNvPr id="82" name="ZoneTexte 81"/>
          <p:cNvSpPr txBox="1"/>
          <p:nvPr/>
        </p:nvSpPr>
        <p:spPr>
          <a:xfrm>
            <a:off x="5915403" y="1247879"/>
            <a:ext cx="234017" cy="461665"/>
          </a:xfrm>
          <a:prstGeom prst="rect">
            <a:avLst/>
          </a:prstGeom>
          <a:noFill/>
        </p:spPr>
        <p:txBody>
          <a:bodyPr wrap="square" rtlCol="0">
            <a:spAutoFit/>
          </a:bodyPr>
          <a:lstStyle/>
          <a:p>
            <a:r>
              <a:rPr lang="en-GB" sz="2400">
                <a:solidFill>
                  <a:srgbClr val="FF0000"/>
                </a:solidFill>
              </a:rPr>
              <a:t>.</a:t>
            </a:r>
          </a:p>
        </p:txBody>
      </p:sp>
      <p:sp>
        <p:nvSpPr>
          <p:cNvPr id="83" name="ZoneTexte 82"/>
          <p:cNvSpPr txBox="1"/>
          <p:nvPr/>
        </p:nvSpPr>
        <p:spPr>
          <a:xfrm>
            <a:off x="5960255" y="1247879"/>
            <a:ext cx="234017" cy="461665"/>
          </a:xfrm>
          <a:prstGeom prst="rect">
            <a:avLst/>
          </a:prstGeom>
          <a:noFill/>
        </p:spPr>
        <p:txBody>
          <a:bodyPr wrap="square" rtlCol="0">
            <a:spAutoFit/>
          </a:bodyPr>
          <a:lstStyle/>
          <a:p>
            <a:r>
              <a:rPr lang="en-GB" sz="2400">
                <a:solidFill>
                  <a:srgbClr val="FF0000"/>
                </a:solidFill>
              </a:rPr>
              <a:t>.</a:t>
            </a:r>
          </a:p>
        </p:txBody>
      </p:sp>
      <p:sp>
        <p:nvSpPr>
          <p:cNvPr id="84" name="ZoneTexte 83"/>
          <p:cNvSpPr txBox="1"/>
          <p:nvPr/>
        </p:nvSpPr>
        <p:spPr>
          <a:xfrm>
            <a:off x="6011213" y="1247879"/>
            <a:ext cx="234017" cy="461665"/>
          </a:xfrm>
          <a:prstGeom prst="rect">
            <a:avLst/>
          </a:prstGeom>
          <a:noFill/>
        </p:spPr>
        <p:txBody>
          <a:bodyPr wrap="square" rtlCol="0">
            <a:spAutoFit/>
          </a:bodyPr>
          <a:lstStyle/>
          <a:p>
            <a:r>
              <a:rPr lang="en-GB" sz="2400">
                <a:solidFill>
                  <a:srgbClr val="FF0000"/>
                </a:solidFill>
              </a:rPr>
              <a:t>.</a:t>
            </a:r>
          </a:p>
        </p:txBody>
      </p:sp>
      <p:sp>
        <p:nvSpPr>
          <p:cNvPr id="85" name="ZoneTexte 84"/>
          <p:cNvSpPr txBox="1"/>
          <p:nvPr/>
        </p:nvSpPr>
        <p:spPr>
          <a:xfrm>
            <a:off x="6216843" y="1247879"/>
            <a:ext cx="234017" cy="461665"/>
          </a:xfrm>
          <a:prstGeom prst="rect">
            <a:avLst/>
          </a:prstGeom>
          <a:noFill/>
        </p:spPr>
        <p:txBody>
          <a:bodyPr wrap="square" rtlCol="0">
            <a:spAutoFit/>
          </a:bodyPr>
          <a:lstStyle/>
          <a:p>
            <a:r>
              <a:rPr lang="en-GB" sz="2400">
                <a:solidFill>
                  <a:srgbClr val="FF0000"/>
                </a:solidFill>
              </a:rPr>
              <a:t>.</a:t>
            </a:r>
          </a:p>
        </p:txBody>
      </p:sp>
      <p:grpSp>
        <p:nvGrpSpPr>
          <p:cNvPr id="107" name="Groupe 106"/>
          <p:cNvGrpSpPr/>
          <p:nvPr/>
        </p:nvGrpSpPr>
        <p:grpSpPr>
          <a:xfrm>
            <a:off x="4560976" y="2553746"/>
            <a:ext cx="7589564" cy="3608904"/>
            <a:chOff x="4030597" y="2301324"/>
            <a:chExt cx="8122844" cy="3862484"/>
          </a:xfrm>
        </p:grpSpPr>
        <p:grpSp>
          <p:nvGrpSpPr>
            <p:cNvPr id="38" name="Groupe 37"/>
            <p:cNvGrpSpPr/>
            <p:nvPr/>
          </p:nvGrpSpPr>
          <p:grpSpPr>
            <a:xfrm>
              <a:off x="9843177" y="4856978"/>
              <a:ext cx="2310264" cy="1306830"/>
              <a:chOff x="7980807" y="4595013"/>
              <a:chExt cx="2310264" cy="1306830"/>
            </a:xfrm>
          </p:grpSpPr>
          <p:cxnSp>
            <p:nvCxnSpPr>
              <p:cNvPr id="37" name="Connecteur droit avec flèche 36"/>
              <p:cNvCxnSpPr/>
              <p:nvPr/>
            </p:nvCxnSpPr>
            <p:spPr>
              <a:xfrm>
                <a:off x="7980807" y="5264554"/>
                <a:ext cx="3202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9" name="Groupe 38"/>
              <p:cNvGrpSpPr/>
              <p:nvPr/>
            </p:nvGrpSpPr>
            <p:grpSpPr>
              <a:xfrm>
                <a:off x="8345210" y="4595013"/>
                <a:ext cx="1945861" cy="1306830"/>
                <a:chOff x="6633120" y="3476183"/>
                <a:chExt cx="1945861" cy="743727"/>
              </a:xfrm>
            </p:grpSpPr>
            <p:sp>
              <p:nvSpPr>
                <p:cNvPr id="40" name="Rectangle à coins arrondis 39"/>
                <p:cNvSpPr/>
                <p:nvPr/>
              </p:nvSpPr>
              <p:spPr>
                <a:xfrm>
                  <a:off x="6709298" y="3476183"/>
                  <a:ext cx="1783712" cy="74372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ZoneTexte 40"/>
                <p:cNvSpPr txBox="1"/>
                <p:nvPr/>
              </p:nvSpPr>
              <p:spPr>
                <a:xfrm>
                  <a:off x="6633120" y="3515436"/>
                  <a:ext cx="1945861" cy="656129"/>
                </a:xfrm>
                <a:prstGeom prst="rect">
                  <a:avLst/>
                </a:prstGeom>
                <a:noFill/>
              </p:spPr>
              <p:txBody>
                <a:bodyPr wrap="square" rtlCol="0">
                  <a:spAutoFit/>
                </a:bodyPr>
                <a:lstStyle/>
                <a:p>
                  <a:pPr algn="ctr"/>
                  <a:r>
                    <a:rPr lang="en-GB" sz="1600"/>
                    <a:t>Sum of gradients</a:t>
                  </a:r>
                </a:p>
                <a:p>
                  <a:pPr algn="ctr"/>
                  <a:r>
                    <a:rPr lang="en-GB" sz="1600"/>
                    <a:t>=</a:t>
                  </a:r>
                </a:p>
                <a:p>
                  <a:pPr algn="ctr"/>
                  <a:r>
                    <a:rPr lang="en-GB" sz="1600"/>
                    <a:t>Frost cracking intensity indicator</a:t>
                  </a:r>
                </a:p>
              </p:txBody>
            </p:sp>
          </p:grpSp>
        </p:grpSp>
        <p:grpSp>
          <p:nvGrpSpPr>
            <p:cNvPr id="104" name="Groupe 103"/>
            <p:cNvGrpSpPr/>
            <p:nvPr/>
          </p:nvGrpSpPr>
          <p:grpSpPr>
            <a:xfrm>
              <a:off x="7468115" y="3735393"/>
              <a:ext cx="2395775" cy="2161515"/>
              <a:chOff x="6608182" y="3809752"/>
              <a:chExt cx="2395775" cy="2161515"/>
            </a:xfrm>
          </p:grpSpPr>
          <p:grpSp>
            <p:nvGrpSpPr>
              <p:cNvPr id="32" name="Groupe 31"/>
              <p:cNvGrpSpPr/>
              <p:nvPr/>
            </p:nvGrpSpPr>
            <p:grpSpPr>
              <a:xfrm>
                <a:off x="6608182" y="4816826"/>
                <a:ext cx="2395775" cy="1154441"/>
                <a:chOff x="5663076" y="4245409"/>
                <a:chExt cx="2395775" cy="1057848"/>
              </a:xfrm>
            </p:grpSpPr>
            <p:cxnSp>
              <p:nvCxnSpPr>
                <p:cNvPr id="23" name="Connecteur droit avec flèche 22"/>
                <p:cNvCxnSpPr/>
                <p:nvPr/>
              </p:nvCxnSpPr>
              <p:spPr>
                <a:xfrm>
                  <a:off x="6860964" y="4245409"/>
                  <a:ext cx="11092" cy="3178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3" name="Groupe 32"/>
                <p:cNvGrpSpPr/>
                <p:nvPr/>
              </p:nvGrpSpPr>
              <p:grpSpPr>
                <a:xfrm>
                  <a:off x="5663076" y="4619957"/>
                  <a:ext cx="2395775" cy="683300"/>
                  <a:chOff x="6922164" y="3222019"/>
                  <a:chExt cx="2395775" cy="683300"/>
                </a:xfrm>
              </p:grpSpPr>
              <p:sp>
                <p:nvSpPr>
                  <p:cNvPr id="34" name="Rectangle à coins arrondis 33"/>
                  <p:cNvSpPr/>
                  <p:nvPr/>
                </p:nvSpPr>
                <p:spPr>
                  <a:xfrm>
                    <a:off x="6970596" y="3222019"/>
                    <a:ext cx="2264500" cy="6833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ZoneTexte 34"/>
                  <p:cNvSpPr txBox="1"/>
                  <p:nvPr/>
                </p:nvSpPr>
                <p:spPr>
                  <a:xfrm>
                    <a:off x="6922164" y="3258986"/>
                    <a:ext cx="2395775" cy="573497"/>
                  </a:xfrm>
                  <a:prstGeom prst="rect">
                    <a:avLst/>
                  </a:prstGeom>
                  <a:noFill/>
                </p:spPr>
                <p:txBody>
                  <a:bodyPr wrap="square" rtlCol="0">
                    <a:spAutoFit/>
                  </a:bodyPr>
                  <a:lstStyle/>
                  <a:p>
                    <a:pPr algn="ctr"/>
                    <a:r>
                      <a:rPr lang="en-GB" sz="1600"/>
                      <a:t>Compute gradients between -1 and -24 cm</a:t>
                    </a:r>
                  </a:p>
                </p:txBody>
              </p:sp>
            </p:grpSp>
          </p:grpSp>
          <p:grpSp>
            <p:nvGrpSpPr>
              <p:cNvPr id="99" name="Groupe 98"/>
              <p:cNvGrpSpPr/>
              <p:nvPr/>
            </p:nvGrpSpPr>
            <p:grpSpPr>
              <a:xfrm>
                <a:off x="7038995" y="4524890"/>
                <a:ext cx="1658792" cy="175980"/>
                <a:chOff x="7578861" y="4558786"/>
                <a:chExt cx="1658792" cy="175980"/>
              </a:xfrm>
            </p:grpSpPr>
            <p:sp>
              <p:nvSpPr>
                <p:cNvPr id="95" name="Rectangle 94"/>
                <p:cNvSpPr/>
                <p:nvPr/>
              </p:nvSpPr>
              <p:spPr>
                <a:xfrm>
                  <a:off x="7578861" y="4578392"/>
                  <a:ext cx="1658792" cy="1443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6" name="Connecteur droit 95"/>
                <p:cNvCxnSpPr/>
                <p:nvPr/>
              </p:nvCxnSpPr>
              <p:spPr>
                <a:xfrm>
                  <a:off x="7656565" y="4558786"/>
                  <a:ext cx="1492985"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97" name="Connecteur droit 96"/>
                <p:cNvCxnSpPr/>
                <p:nvPr/>
              </p:nvCxnSpPr>
              <p:spPr>
                <a:xfrm>
                  <a:off x="7656565" y="4734766"/>
                  <a:ext cx="1492985" cy="0"/>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98" name="Image 97"/>
                <p:cNvPicPr>
                  <a:picLocks noChangeAspect="1"/>
                </p:cNvPicPr>
                <p:nvPr/>
              </p:nvPicPr>
              <p:blipFill rotWithShape="1">
                <a:blip r:embed="rId8">
                  <a:extLst>
                    <a:ext uri="{28A0092B-C50C-407E-A947-70E740481C1C}">
                      <a14:useLocalDpi xmlns:a14="http://schemas.microsoft.com/office/drawing/2010/main" val="0"/>
                    </a:ext>
                  </a:extLst>
                </a:blip>
                <a:srcRect t="61352" b="24526"/>
                <a:stretch/>
              </p:blipFill>
              <p:spPr>
                <a:xfrm>
                  <a:off x="7968362" y="4560780"/>
                  <a:ext cx="938865" cy="173905"/>
                </a:xfrm>
                <a:prstGeom prst="rect">
                  <a:avLst/>
                </a:prstGeom>
              </p:spPr>
            </p:pic>
          </p:grpSp>
          <p:sp>
            <p:nvSpPr>
              <p:cNvPr id="100" name="ZoneTexte 99"/>
              <p:cNvSpPr txBox="1"/>
              <p:nvPr/>
            </p:nvSpPr>
            <p:spPr>
              <a:xfrm>
                <a:off x="7021690" y="3809752"/>
                <a:ext cx="1951687" cy="625864"/>
              </a:xfrm>
              <a:prstGeom prst="rect">
                <a:avLst/>
              </a:prstGeom>
              <a:noFill/>
            </p:spPr>
            <p:txBody>
              <a:bodyPr wrap="square" rtlCol="0">
                <a:spAutoFit/>
              </a:bodyPr>
              <a:lstStyle/>
              <a:p>
                <a:r>
                  <a:rPr lang="en-GB" sz="1600"/>
                  <a:t>If - 1 cm in frost cracking window</a:t>
                </a:r>
              </a:p>
            </p:txBody>
          </p:sp>
        </p:grpSp>
        <p:grpSp>
          <p:nvGrpSpPr>
            <p:cNvPr id="105" name="Groupe 104"/>
            <p:cNvGrpSpPr/>
            <p:nvPr/>
          </p:nvGrpSpPr>
          <p:grpSpPr>
            <a:xfrm>
              <a:off x="4030597" y="2301324"/>
              <a:ext cx="3169366" cy="3843671"/>
              <a:chOff x="4030597" y="2301324"/>
              <a:chExt cx="3169366" cy="3843671"/>
            </a:xfrm>
          </p:grpSpPr>
          <p:grpSp>
            <p:nvGrpSpPr>
              <p:cNvPr id="101" name="Groupe 100"/>
              <p:cNvGrpSpPr/>
              <p:nvPr/>
            </p:nvGrpSpPr>
            <p:grpSpPr>
              <a:xfrm>
                <a:off x="4030597" y="2301324"/>
                <a:ext cx="2913510" cy="3843671"/>
                <a:chOff x="3534567" y="2375780"/>
                <a:chExt cx="2913510" cy="3843671"/>
              </a:xfrm>
            </p:grpSpPr>
            <p:sp>
              <p:nvSpPr>
                <p:cNvPr id="90" name="Rectangle 89"/>
                <p:cNvSpPr/>
                <p:nvPr/>
              </p:nvSpPr>
              <p:spPr>
                <a:xfrm>
                  <a:off x="4142630" y="4535090"/>
                  <a:ext cx="2305447" cy="1443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6" name="Image 85"/>
                <p:cNvPicPr>
                  <a:picLocks noChangeAspect="1"/>
                </p:cNvPicPr>
                <p:nvPr/>
              </p:nvPicPr>
              <p:blipFill rotWithShape="1">
                <a:blip r:embed="rId9" cstate="print">
                  <a:extLst>
                    <a:ext uri="{28A0092B-C50C-407E-A947-70E740481C1C}">
                      <a14:useLocalDpi xmlns:a14="http://schemas.microsoft.com/office/drawing/2010/main" val="0"/>
                    </a:ext>
                  </a:extLst>
                </a:blip>
                <a:srcRect r="12441"/>
                <a:stretch/>
              </p:blipFill>
              <p:spPr>
                <a:xfrm>
                  <a:off x="3534567" y="2375780"/>
                  <a:ext cx="1427048" cy="3843671"/>
                </a:xfrm>
                <a:prstGeom prst="rect">
                  <a:avLst/>
                </a:prstGeom>
              </p:spPr>
            </p:pic>
            <p:cxnSp>
              <p:nvCxnSpPr>
                <p:cNvPr id="87" name="Connecteur droit 86"/>
                <p:cNvCxnSpPr/>
                <p:nvPr/>
              </p:nvCxnSpPr>
              <p:spPr>
                <a:xfrm>
                  <a:off x="4866989" y="4515484"/>
                  <a:ext cx="1492985"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89" name="Connecteur droit 88"/>
                <p:cNvCxnSpPr/>
                <p:nvPr/>
              </p:nvCxnSpPr>
              <p:spPr>
                <a:xfrm>
                  <a:off x="4866989" y="4691464"/>
                  <a:ext cx="1492985"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91" name="Forme libre 90"/>
                <p:cNvSpPr/>
                <p:nvPr/>
              </p:nvSpPr>
              <p:spPr>
                <a:xfrm>
                  <a:off x="5076619" y="3765589"/>
                  <a:ext cx="929807" cy="1220019"/>
                </a:xfrm>
                <a:custGeom>
                  <a:avLst/>
                  <a:gdLst>
                    <a:gd name="connsiteX0" fmla="*/ 0 w 1243012"/>
                    <a:gd name="connsiteY0" fmla="*/ 1229470 h 1630981"/>
                    <a:gd name="connsiteX1" fmla="*/ 85725 w 1243012"/>
                    <a:gd name="connsiteY1" fmla="*/ 829420 h 1630981"/>
                    <a:gd name="connsiteX2" fmla="*/ 242887 w 1243012"/>
                    <a:gd name="connsiteY2" fmla="*/ 1472357 h 1630981"/>
                    <a:gd name="connsiteX3" fmla="*/ 271462 w 1243012"/>
                    <a:gd name="connsiteY3" fmla="*/ 629395 h 1630981"/>
                    <a:gd name="connsiteX4" fmla="*/ 357187 w 1243012"/>
                    <a:gd name="connsiteY4" fmla="*/ 1186607 h 1630981"/>
                    <a:gd name="connsiteX5" fmla="*/ 400050 w 1243012"/>
                    <a:gd name="connsiteY5" fmla="*/ 243632 h 1630981"/>
                    <a:gd name="connsiteX6" fmla="*/ 500062 w 1243012"/>
                    <a:gd name="connsiteY6" fmla="*/ 815132 h 1630981"/>
                    <a:gd name="connsiteX7" fmla="*/ 557212 w 1243012"/>
                    <a:gd name="connsiteY7" fmla="*/ 745 h 1630981"/>
                    <a:gd name="connsiteX8" fmla="*/ 657225 w 1243012"/>
                    <a:gd name="connsiteY8" fmla="*/ 986582 h 1630981"/>
                    <a:gd name="connsiteX9" fmla="*/ 700087 w 1243012"/>
                    <a:gd name="connsiteY9" fmla="*/ 300782 h 1630981"/>
                    <a:gd name="connsiteX10" fmla="*/ 800100 w 1243012"/>
                    <a:gd name="connsiteY10" fmla="*/ 1315195 h 1630981"/>
                    <a:gd name="connsiteX11" fmla="*/ 842962 w 1243012"/>
                    <a:gd name="connsiteY11" fmla="*/ 686545 h 1630981"/>
                    <a:gd name="connsiteX12" fmla="*/ 928687 w 1243012"/>
                    <a:gd name="connsiteY12" fmla="*/ 1629520 h 1630981"/>
                    <a:gd name="connsiteX13" fmla="*/ 957262 w 1243012"/>
                    <a:gd name="connsiteY13" fmla="*/ 915145 h 1630981"/>
                    <a:gd name="connsiteX14" fmla="*/ 1028700 w 1243012"/>
                    <a:gd name="connsiteY14" fmla="*/ 1429495 h 1630981"/>
                    <a:gd name="connsiteX15" fmla="*/ 1100137 w 1243012"/>
                    <a:gd name="connsiteY15" fmla="*/ 1058020 h 1630981"/>
                    <a:gd name="connsiteX16" fmla="*/ 1200150 w 1243012"/>
                    <a:gd name="connsiteY16" fmla="*/ 1315195 h 1630981"/>
                    <a:gd name="connsiteX17" fmla="*/ 1243012 w 1243012"/>
                    <a:gd name="connsiteY17" fmla="*/ 643682 h 163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3012" h="1630981">
                      <a:moveTo>
                        <a:pt x="0" y="1229470"/>
                      </a:moveTo>
                      <a:cubicBezTo>
                        <a:pt x="22622" y="1009204"/>
                        <a:pt x="45244" y="788939"/>
                        <a:pt x="85725" y="829420"/>
                      </a:cubicBezTo>
                      <a:cubicBezTo>
                        <a:pt x="126206" y="869901"/>
                        <a:pt x="211931" y="1505694"/>
                        <a:pt x="242887" y="1472357"/>
                      </a:cubicBezTo>
                      <a:cubicBezTo>
                        <a:pt x="273843" y="1439020"/>
                        <a:pt x="252412" y="677020"/>
                        <a:pt x="271462" y="629395"/>
                      </a:cubicBezTo>
                      <a:cubicBezTo>
                        <a:pt x="290512" y="581770"/>
                        <a:pt x="335756" y="1250901"/>
                        <a:pt x="357187" y="1186607"/>
                      </a:cubicBezTo>
                      <a:cubicBezTo>
                        <a:pt x="378618" y="1122313"/>
                        <a:pt x="376238" y="305544"/>
                        <a:pt x="400050" y="243632"/>
                      </a:cubicBezTo>
                      <a:cubicBezTo>
                        <a:pt x="423862" y="181720"/>
                        <a:pt x="473868" y="855613"/>
                        <a:pt x="500062" y="815132"/>
                      </a:cubicBezTo>
                      <a:cubicBezTo>
                        <a:pt x="526256" y="774651"/>
                        <a:pt x="531018" y="-27830"/>
                        <a:pt x="557212" y="745"/>
                      </a:cubicBezTo>
                      <a:cubicBezTo>
                        <a:pt x="583406" y="29320"/>
                        <a:pt x="633412" y="936576"/>
                        <a:pt x="657225" y="986582"/>
                      </a:cubicBezTo>
                      <a:cubicBezTo>
                        <a:pt x="681038" y="1036588"/>
                        <a:pt x="676275" y="246013"/>
                        <a:pt x="700087" y="300782"/>
                      </a:cubicBezTo>
                      <a:cubicBezTo>
                        <a:pt x="723899" y="355551"/>
                        <a:pt x="776288" y="1250901"/>
                        <a:pt x="800100" y="1315195"/>
                      </a:cubicBezTo>
                      <a:cubicBezTo>
                        <a:pt x="823913" y="1379489"/>
                        <a:pt x="821531" y="634157"/>
                        <a:pt x="842962" y="686545"/>
                      </a:cubicBezTo>
                      <a:cubicBezTo>
                        <a:pt x="864393" y="738932"/>
                        <a:pt x="909637" y="1591420"/>
                        <a:pt x="928687" y="1629520"/>
                      </a:cubicBezTo>
                      <a:cubicBezTo>
                        <a:pt x="947737" y="1667620"/>
                        <a:pt x="940593" y="948482"/>
                        <a:pt x="957262" y="915145"/>
                      </a:cubicBezTo>
                      <a:cubicBezTo>
                        <a:pt x="973931" y="881808"/>
                        <a:pt x="1004888" y="1405683"/>
                        <a:pt x="1028700" y="1429495"/>
                      </a:cubicBezTo>
                      <a:cubicBezTo>
                        <a:pt x="1052512" y="1453307"/>
                        <a:pt x="1071562" y="1077070"/>
                        <a:pt x="1100137" y="1058020"/>
                      </a:cubicBezTo>
                      <a:cubicBezTo>
                        <a:pt x="1128712" y="1038970"/>
                        <a:pt x="1176338" y="1384251"/>
                        <a:pt x="1200150" y="1315195"/>
                      </a:cubicBezTo>
                      <a:cubicBezTo>
                        <a:pt x="1223962" y="1246139"/>
                        <a:pt x="1233487" y="944910"/>
                        <a:pt x="1243012" y="6436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Forme libre 91"/>
                <p:cNvSpPr/>
                <p:nvPr/>
              </p:nvSpPr>
              <p:spPr>
                <a:xfrm>
                  <a:off x="5017273" y="4404689"/>
                  <a:ext cx="1001864" cy="191175"/>
                </a:xfrm>
                <a:custGeom>
                  <a:avLst/>
                  <a:gdLst>
                    <a:gd name="connsiteX0" fmla="*/ 0 w 1001864"/>
                    <a:gd name="connsiteY0" fmla="*/ 143457 h 191175"/>
                    <a:gd name="connsiteX1" fmla="*/ 63610 w 1001864"/>
                    <a:gd name="connsiteY1" fmla="*/ 55993 h 191175"/>
                    <a:gd name="connsiteX2" fmla="*/ 135172 w 1001864"/>
                    <a:gd name="connsiteY2" fmla="*/ 191165 h 191175"/>
                    <a:gd name="connsiteX3" fmla="*/ 174929 w 1001864"/>
                    <a:gd name="connsiteY3" fmla="*/ 48041 h 191175"/>
                    <a:gd name="connsiteX4" fmla="*/ 214685 w 1001864"/>
                    <a:gd name="connsiteY4" fmla="*/ 175262 h 191175"/>
                    <a:gd name="connsiteX5" fmla="*/ 246490 w 1001864"/>
                    <a:gd name="connsiteY5" fmla="*/ 87798 h 191175"/>
                    <a:gd name="connsiteX6" fmla="*/ 310101 w 1001864"/>
                    <a:gd name="connsiteY6" fmla="*/ 127554 h 191175"/>
                    <a:gd name="connsiteX7" fmla="*/ 349857 w 1001864"/>
                    <a:gd name="connsiteY7" fmla="*/ 334 h 191175"/>
                    <a:gd name="connsiteX8" fmla="*/ 397565 w 1001864"/>
                    <a:gd name="connsiteY8" fmla="*/ 87798 h 191175"/>
                    <a:gd name="connsiteX9" fmla="*/ 453224 w 1001864"/>
                    <a:gd name="connsiteY9" fmla="*/ 334 h 191175"/>
                    <a:gd name="connsiteX10" fmla="*/ 524786 w 1001864"/>
                    <a:gd name="connsiteY10" fmla="*/ 127554 h 191175"/>
                    <a:gd name="connsiteX11" fmla="*/ 580445 w 1001864"/>
                    <a:gd name="connsiteY11" fmla="*/ 32139 h 191175"/>
                    <a:gd name="connsiteX12" fmla="*/ 652007 w 1001864"/>
                    <a:gd name="connsiteY12" fmla="*/ 167311 h 191175"/>
                    <a:gd name="connsiteX13" fmla="*/ 683812 w 1001864"/>
                    <a:gd name="connsiteY13" fmla="*/ 71895 h 191175"/>
                    <a:gd name="connsiteX14" fmla="*/ 739471 w 1001864"/>
                    <a:gd name="connsiteY14" fmla="*/ 167311 h 191175"/>
                    <a:gd name="connsiteX15" fmla="*/ 763325 w 1001864"/>
                    <a:gd name="connsiteY15" fmla="*/ 87798 h 191175"/>
                    <a:gd name="connsiteX16" fmla="*/ 826936 w 1001864"/>
                    <a:gd name="connsiteY16" fmla="*/ 143457 h 191175"/>
                    <a:gd name="connsiteX17" fmla="*/ 866692 w 1001864"/>
                    <a:gd name="connsiteY17" fmla="*/ 87798 h 191175"/>
                    <a:gd name="connsiteX18" fmla="*/ 930303 w 1001864"/>
                    <a:gd name="connsiteY18" fmla="*/ 151408 h 191175"/>
                    <a:gd name="connsiteX19" fmla="*/ 985962 w 1001864"/>
                    <a:gd name="connsiteY19" fmla="*/ 40090 h 191175"/>
                    <a:gd name="connsiteX20" fmla="*/ 1001864 w 1001864"/>
                    <a:gd name="connsiteY20" fmla="*/ 48041 h 19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1864" h="191175">
                      <a:moveTo>
                        <a:pt x="0" y="143457"/>
                      </a:moveTo>
                      <a:cubicBezTo>
                        <a:pt x="20540" y="95749"/>
                        <a:pt x="41081" y="48042"/>
                        <a:pt x="63610" y="55993"/>
                      </a:cubicBezTo>
                      <a:cubicBezTo>
                        <a:pt x="86139" y="63944"/>
                        <a:pt x="116619" y="192490"/>
                        <a:pt x="135172" y="191165"/>
                      </a:cubicBezTo>
                      <a:cubicBezTo>
                        <a:pt x="153725" y="189840"/>
                        <a:pt x="161677" y="50691"/>
                        <a:pt x="174929" y="48041"/>
                      </a:cubicBezTo>
                      <a:cubicBezTo>
                        <a:pt x="188181" y="45391"/>
                        <a:pt x="202758" y="168636"/>
                        <a:pt x="214685" y="175262"/>
                      </a:cubicBezTo>
                      <a:cubicBezTo>
                        <a:pt x="226612" y="181888"/>
                        <a:pt x="230587" y="95749"/>
                        <a:pt x="246490" y="87798"/>
                      </a:cubicBezTo>
                      <a:cubicBezTo>
                        <a:pt x="262393" y="79847"/>
                        <a:pt x="292873" y="142131"/>
                        <a:pt x="310101" y="127554"/>
                      </a:cubicBezTo>
                      <a:cubicBezTo>
                        <a:pt x="327329" y="112977"/>
                        <a:pt x="335280" y="6960"/>
                        <a:pt x="349857" y="334"/>
                      </a:cubicBezTo>
                      <a:cubicBezTo>
                        <a:pt x="364434" y="-6292"/>
                        <a:pt x="380337" y="87798"/>
                        <a:pt x="397565" y="87798"/>
                      </a:cubicBezTo>
                      <a:cubicBezTo>
                        <a:pt x="414793" y="87798"/>
                        <a:pt x="432021" y="-6292"/>
                        <a:pt x="453224" y="334"/>
                      </a:cubicBezTo>
                      <a:cubicBezTo>
                        <a:pt x="474427" y="6960"/>
                        <a:pt x="503583" y="122253"/>
                        <a:pt x="524786" y="127554"/>
                      </a:cubicBezTo>
                      <a:cubicBezTo>
                        <a:pt x="545989" y="132855"/>
                        <a:pt x="559242" y="25513"/>
                        <a:pt x="580445" y="32139"/>
                      </a:cubicBezTo>
                      <a:cubicBezTo>
                        <a:pt x="601648" y="38765"/>
                        <a:pt x="634779" y="160685"/>
                        <a:pt x="652007" y="167311"/>
                      </a:cubicBezTo>
                      <a:cubicBezTo>
                        <a:pt x="669235" y="173937"/>
                        <a:pt x="669235" y="71895"/>
                        <a:pt x="683812" y="71895"/>
                      </a:cubicBezTo>
                      <a:cubicBezTo>
                        <a:pt x="698389" y="71895"/>
                        <a:pt x="726219" y="164661"/>
                        <a:pt x="739471" y="167311"/>
                      </a:cubicBezTo>
                      <a:cubicBezTo>
                        <a:pt x="752723" y="169961"/>
                        <a:pt x="748748" y="91774"/>
                        <a:pt x="763325" y="87798"/>
                      </a:cubicBezTo>
                      <a:cubicBezTo>
                        <a:pt x="777903" y="83822"/>
                        <a:pt x="809708" y="143457"/>
                        <a:pt x="826936" y="143457"/>
                      </a:cubicBezTo>
                      <a:cubicBezTo>
                        <a:pt x="844164" y="143457"/>
                        <a:pt x="849464" y="86473"/>
                        <a:pt x="866692" y="87798"/>
                      </a:cubicBezTo>
                      <a:cubicBezTo>
                        <a:pt x="883920" y="89123"/>
                        <a:pt x="910425" y="159359"/>
                        <a:pt x="930303" y="151408"/>
                      </a:cubicBezTo>
                      <a:cubicBezTo>
                        <a:pt x="950181" y="143457"/>
                        <a:pt x="974035" y="57318"/>
                        <a:pt x="985962" y="40090"/>
                      </a:cubicBezTo>
                      <a:cubicBezTo>
                        <a:pt x="997889" y="22862"/>
                        <a:pt x="999876" y="35451"/>
                        <a:pt x="1001864" y="48041"/>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ZoneTexte 92"/>
                <p:cNvSpPr txBox="1"/>
                <p:nvPr/>
              </p:nvSpPr>
              <p:spPr>
                <a:xfrm>
                  <a:off x="5053356" y="3276063"/>
                  <a:ext cx="906900" cy="395283"/>
                </a:xfrm>
                <a:prstGeom prst="rect">
                  <a:avLst/>
                </a:prstGeom>
                <a:noFill/>
              </p:spPr>
              <p:txBody>
                <a:bodyPr wrap="square" rtlCol="0">
                  <a:spAutoFit/>
                </a:bodyPr>
                <a:lstStyle/>
                <a:p>
                  <a:r>
                    <a:rPr lang="en-GB">
                      <a:solidFill>
                        <a:srgbClr val="41719C"/>
                      </a:solidFill>
                    </a:rPr>
                    <a:t>- 1 cm</a:t>
                  </a:r>
                </a:p>
              </p:txBody>
            </p:sp>
            <p:sp>
              <p:nvSpPr>
                <p:cNvPr id="94" name="ZoneTexte 93"/>
                <p:cNvSpPr txBox="1"/>
                <p:nvPr/>
              </p:nvSpPr>
              <p:spPr>
                <a:xfrm>
                  <a:off x="5030956" y="4898538"/>
                  <a:ext cx="1159481" cy="395283"/>
                </a:xfrm>
                <a:prstGeom prst="rect">
                  <a:avLst/>
                </a:prstGeom>
                <a:noFill/>
                <a:ln>
                  <a:noFill/>
                </a:ln>
              </p:spPr>
              <p:txBody>
                <a:bodyPr wrap="square" rtlCol="0">
                  <a:spAutoFit/>
                </a:bodyPr>
                <a:lstStyle/>
                <a:p>
                  <a:r>
                    <a:rPr lang="en-GB">
                      <a:solidFill>
                        <a:srgbClr val="FFC000"/>
                      </a:solidFill>
                    </a:rPr>
                    <a:t>- 24 cm</a:t>
                  </a:r>
                </a:p>
              </p:txBody>
            </p:sp>
          </p:grpSp>
          <p:grpSp>
            <p:nvGrpSpPr>
              <p:cNvPr id="9" name="Groupe 8"/>
              <p:cNvGrpSpPr/>
              <p:nvPr/>
            </p:nvGrpSpPr>
            <p:grpSpPr>
              <a:xfrm>
                <a:off x="5290497" y="5235856"/>
                <a:ext cx="1909466" cy="646331"/>
                <a:chOff x="7141960" y="3561168"/>
                <a:chExt cx="1909466" cy="646331"/>
              </a:xfrm>
            </p:grpSpPr>
            <p:sp>
              <p:nvSpPr>
                <p:cNvPr id="7" name="Rectangle à coins arrondis 6"/>
                <p:cNvSpPr/>
                <p:nvPr/>
              </p:nvSpPr>
              <p:spPr>
                <a:xfrm>
                  <a:off x="7242229" y="3561168"/>
                  <a:ext cx="1682989" cy="64633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ZoneTexte 7"/>
                <p:cNvSpPr txBox="1"/>
                <p:nvPr/>
              </p:nvSpPr>
              <p:spPr>
                <a:xfrm>
                  <a:off x="7141960" y="3561168"/>
                  <a:ext cx="1909466" cy="625865"/>
                </a:xfrm>
                <a:prstGeom prst="rect">
                  <a:avLst/>
                </a:prstGeom>
                <a:noFill/>
              </p:spPr>
              <p:txBody>
                <a:bodyPr wrap="square" rtlCol="0">
                  <a:spAutoFit/>
                </a:bodyPr>
                <a:lstStyle/>
                <a:p>
                  <a:pPr algn="ctr"/>
                  <a:r>
                    <a:rPr lang="en-GB" sz="1600"/>
                    <a:t>Period between</a:t>
                  </a:r>
                </a:p>
                <a:p>
                  <a:pPr algn="ctr"/>
                  <a:r>
                    <a:rPr lang="en-GB" sz="1600"/>
                    <a:t>-3°C and -8°C</a:t>
                  </a:r>
                </a:p>
              </p:txBody>
            </p:sp>
          </p:grpSp>
        </p:grpSp>
        <p:sp>
          <p:nvSpPr>
            <p:cNvPr id="106" name="Flèche droite 105"/>
            <p:cNvSpPr/>
            <p:nvPr/>
          </p:nvSpPr>
          <p:spPr>
            <a:xfrm>
              <a:off x="7199963" y="4441028"/>
              <a:ext cx="316584" cy="16399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108" name="ZoneTexte 107"/>
          <p:cNvSpPr txBox="1"/>
          <p:nvPr/>
        </p:nvSpPr>
        <p:spPr>
          <a:xfrm>
            <a:off x="6177120" y="691031"/>
            <a:ext cx="401053" cy="400463"/>
          </a:xfrm>
          <a:prstGeom prst="rect">
            <a:avLst/>
          </a:prstGeom>
          <a:noFill/>
        </p:spPr>
        <p:txBody>
          <a:bodyPr wrap="square" rtlCol="0">
            <a:spAutoFit/>
          </a:bodyPr>
          <a:lstStyle/>
          <a:p>
            <a:r>
              <a:rPr lang="en-GB" sz="2000" b="1"/>
              <a:t>1</a:t>
            </a:r>
          </a:p>
        </p:txBody>
      </p:sp>
      <p:sp>
        <p:nvSpPr>
          <p:cNvPr id="109" name="ZoneTexte 108"/>
          <p:cNvSpPr txBox="1"/>
          <p:nvPr/>
        </p:nvSpPr>
        <p:spPr>
          <a:xfrm>
            <a:off x="8410073" y="1373042"/>
            <a:ext cx="401053" cy="400463"/>
          </a:xfrm>
          <a:prstGeom prst="rect">
            <a:avLst/>
          </a:prstGeom>
          <a:noFill/>
        </p:spPr>
        <p:txBody>
          <a:bodyPr wrap="square" rtlCol="0">
            <a:spAutoFit/>
          </a:bodyPr>
          <a:lstStyle/>
          <a:p>
            <a:r>
              <a:rPr lang="en-GB" sz="2000" b="1"/>
              <a:t>2</a:t>
            </a:r>
          </a:p>
        </p:txBody>
      </p:sp>
      <p:sp>
        <p:nvSpPr>
          <p:cNvPr id="110" name="ZoneTexte 109"/>
          <p:cNvSpPr txBox="1"/>
          <p:nvPr/>
        </p:nvSpPr>
        <p:spPr>
          <a:xfrm>
            <a:off x="11287166" y="712649"/>
            <a:ext cx="401053" cy="400463"/>
          </a:xfrm>
          <a:prstGeom prst="rect">
            <a:avLst/>
          </a:prstGeom>
          <a:noFill/>
        </p:spPr>
        <p:txBody>
          <a:bodyPr wrap="square" rtlCol="0">
            <a:spAutoFit/>
          </a:bodyPr>
          <a:lstStyle/>
          <a:p>
            <a:r>
              <a:rPr lang="en-GB" sz="2000" b="1"/>
              <a:t>3</a:t>
            </a:r>
          </a:p>
        </p:txBody>
      </p:sp>
      <p:sp>
        <p:nvSpPr>
          <p:cNvPr id="111" name="ZoneTexte 110"/>
          <p:cNvSpPr txBox="1"/>
          <p:nvPr/>
        </p:nvSpPr>
        <p:spPr>
          <a:xfrm>
            <a:off x="10111343" y="3518640"/>
            <a:ext cx="401053" cy="400463"/>
          </a:xfrm>
          <a:prstGeom prst="rect">
            <a:avLst/>
          </a:prstGeom>
          <a:noFill/>
        </p:spPr>
        <p:txBody>
          <a:bodyPr wrap="square" rtlCol="0">
            <a:spAutoFit/>
          </a:bodyPr>
          <a:lstStyle/>
          <a:p>
            <a:r>
              <a:rPr lang="en-GB" sz="2000" b="1"/>
              <a:t>4</a:t>
            </a:r>
          </a:p>
        </p:txBody>
      </p:sp>
      <p:sp>
        <p:nvSpPr>
          <p:cNvPr id="2" name="ZoneTexte 1"/>
          <p:cNvSpPr txBox="1"/>
          <p:nvPr/>
        </p:nvSpPr>
        <p:spPr>
          <a:xfrm>
            <a:off x="1359445" y="3532632"/>
            <a:ext cx="3228975" cy="276999"/>
          </a:xfrm>
          <a:prstGeom prst="rect">
            <a:avLst/>
          </a:prstGeom>
          <a:noFill/>
        </p:spPr>
        <p:txBody>
          <a:bodyPr wrap="square" rtlCol="0">
            <a:spAutoFit/>
          </a:bodyPr>
          <a:lstStyle/>
          <a:p>
            <a:r>
              <a:rPr lang="en-GB" sz="1200" dirty="0">
                <a:solidFill>
                  <a:srgbClr val="00B0F0"/>
                </a:solidFill>
                <a:hlinkClick r:id="rId10"/>
              </a:rPr>
              <a:t>DOI:10.1029/2006JF000616</a:t>
            </a:r>
            <a:endParaRPr lang="en-GB" sz="1200" dirty="0">
              <a:solidFill>
                <a:srgbClr val="00B0F0"/>
              </a:solidFill>
            </a:endParaRPr>
          </a:p>
        </p:txBody>
      </p:sp>
      <p:grpSp>
        <p:nvGrpSpPr>
          <p:cNvPr id="88" name="Groupe 87"/>
          <p:cNvGrpSpPr/>
          <p:nvPr/>
        </p:nvGrpSpPr>
        <p:grpSpPr bwMode="auto">
          <a:xfrm>
            <a:off x="266330" y="227582"/>
            <a:ext cx="3436160" cy="434904"/>
            <a:chOff x="229515" y="164199"/>
            <a:chExt cx="1253339" cy="434904"/>
          </a:xfrm>
          <a:solidFill>
            <a:schemeClr val="accent6">
              <a:lumMod val="20000"/>
              <a:lumOff val="80000"/>
            </a:schemeClr>
          </a:solidFill>
        </p:grpSpPr>
        <p:sp>
          <p:nvSpPr>
            <p:cNvPr id="102" name="Pentagone 101"/>
            <p:cNvSpPr/>
            <p:nvPr/>
          </p:nvSpPr>
          <p:spPr bwMode="auto">
            <a:xfrm>
              <a:off x="229515" y="164199"/>
              <a:ext cx="1253339" cy="434904"/>
            </a:xfrm>
            <a:prstGeom prst="homePlate">
              <a:avLst>
                <a:gd name="adj" fmla="val 50000"/>
              </a:avLst>
            </a:prstGeom>
            <a:solidFill>
              <a:srgbClr val="4DAF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03" name="ZoneTexte 102"/>
            <p:cNvSpPr txBox="1"/>
            <p:nvPr/>
          </p:nvSpPr>
          <p:spPr bwMode="auto">
            <a:xfrm>
              <a:off x="301974" y="174245"/>
              <a:ext cx="1126217" cy="400110"/>
            </a:xfrm>
            <a:prstGeom prst="rect">
              <a:avLst/>
            </a:prstGeom>
            <a:noFill/>
            <a:ln>
              <a:noFill/>
            </a:ln>
          </p:spPr>
          <p:txBody>
            <a:bodyPr wrap="square" rtlCol="0">
              <a:spAutoFit/>
            </a:bodyPr>
            <a:lstStyle/>
            <a:p>
              <a:pPr>
                <a:defRPr/>
              </a:pPr>
              <a:r>
                <a:rPr lang="en-GB" sz="2000" b="1"/>
                <a:t>Frost weathering processes</a:t>
              </a:r>
              <a:endParaRPr/>
            </a:p>
          </p:txBody>
        </p:sp>
      </p:grpSp>
    </p:spTree>
    <p:extLst>
      <p:ext uri="{BB962C8B-B14F-4D97-AF65-F5344CB8AC3E}">
        <p14:creationId xmlns:p14="http://schemas.microsoft.com/office/powerpoint/2010/main" val="259842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753430" y="186478"/>
            <a:ext cx="7346031" cy="461665"/>
          </a:xfrm>
          <a:prstGeom prst="rect">
            <a:avLst/>
          </a:prstGeom>
          <a:noFill/>
        </p:spPr>
        <p:txBody>
          <a:bodyPr wrap="square" rtlCol="0">
            <a:spAutoFit/>
          </a:bodyPr>
          <a:lstStyle/>
          <a:p>
            <a:r>
              <a:rPr lang="en-GB" sz="2400" b="1" dirty="0"/>
              <a:t>Correlations with </a:t>
            </a:r>
            <a:r>
              <a:rPr lang="en-GB" sz="2400" b="1" dirty="0" smtClean="0"/>
              <a:t>temperature </a:t>
            </a:r>
            <a:r>
              <a:rPr lang="en-GB" sz="2400" b="1" dirty="0"/>
              <a:t>indicators</a:t>
            </a:r>
            <a:endParaRPr lang="en-GB" sz="1600" dirty="0"/>
          </a:p>
        </p:txBody>
      </p:sp>
      <p:sp>
        <p:nvSpPr>
          <p:cNvPr id="6" name="Espace réservé du numéro de diapositive 5"/>
          <p:cNvSpPr>
            <a:spLocks noGrp="1"/>
          </p:cNvSpPr>
          <p:nvPr>
            <p:ph type="sldNum" sz="quarter" idx="12"/>
          </p:nvPr>
        </p:nvSpPr>
        <p:spPr>
          <a:xfrm>
            <a:off x="10983816" y="6356350"/>
            <a:ext cx="369983" cy="365125"/>
          </a:xfrm>
        </p:spPr>
        <p:txBody>
          <a:bodyPr/>
          <a:lstStyle/>
          <a:p>
            <a:fld id="{51055784-8EBC-4D43-B55E-A43E91FCA576}" type="slidenum">
              <a:rPr lang="en-GB" smtClean="0"/>
              <a:t>27</a:t>
            </a:fld>
            <a:endParaRPr lang="en-GB"/>
          </a:p>
        </p:txBody>
      </p:sp>
      <p:sp>
        <p:nvSpPr>
          <p:cNvPr id="19" name="Flèche droite 18"/>
          <p:cNvSpPr/>
          <p:nvPr/>
        </p:nvSpPr>
        <p:spPr>
          <a:xfrm>
            <a:off x="7878966" y="4347005"/>
            <a:ext cx="297311" cy="30093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ZoneTexte 7"/>
          <p:cNvSpPr txBox="1"/>
          <p:nvPr/>
        </p:nvSpPr>
        <p:spPr>
          <a:xfrm>
            <a:off x="414138" y="5183518"/>
            <a:ext cx="7110663" cy="1384995"/>
          </a:xfrm>
          <a:prstGeom prst="rect">
            <a:avLst/>
          </a:prstGeom>
          <a:noFill/>
        </p:spPr>
        <p:txBody>
          <a:bodyPr wrap="square" rtlCol="0">
            <a:spAutoFit/>
          </a:bodyPr>
          <a:lstStyle/>
          <a:p>
            <a:r>
              <a:rPr lang="en-GB" sz="1200" i="1" dirty="0"/>
              <a:t>Regression analysis between sediment-export anomalies and frost-cracking intensity on South-facing slope for years 2007, 2008, 2009, 2010, 2014, 2015.and 2017. Horizontal error bars refer to the difference between measurements at top and bottom of the slope; vertical error bars are ±2</a:t>
            </a:r>
            <a:r>
              <a:rPr lang="en-GB" sz="1200" i="1" dirty="0">
                <a:latin typeface="Symbol" pitchFamily="2" charset="2"/>
              </a:rPr>
              <a:t>s</a:t>
            </a:r>
            <a:r>
              <a:rPr lang="en-GB" sz="1200" i="1" dirty="0"/>
              <a:t> uncertainty in sediment-export anomaly. Red line shows ordinary least-squares (OLS) linear regression whereas blue line shows weighted linear regression following York et al (2004). Weighted determination coefficients R²</a:t>
            </a:r>
            <a:r>
              <a:rPr lang="en-GB" sz="1200" i="1" baseline="-25000" dirty="0"/>
              <a:t>w</a:t>
            </a:r>
            <a:r>
              <a:rPr lang="en-GB" sz="1200" i="1" dirty="0"/>
              <a:t> and associated goodness of fit indicators S are indicated for each weighted regression. Standard R</a:t>
            </a:r>
            <a:r>
              <a:rPr lang="en-GB" sz="1200" i="1" baseline="30000" dirty="0"/>
              <a:t>2</a:t>
            </a:r>
            <a:r>
              <a:rPr lang="en-GB" sz="1200" i="1" dirty="0"/>
              <a:t> and associated p-value indicate significance of the unweighted correlation. </a:t>
            </a:r>
          </a:p>
        </p:txBody>
      </p:sp>
      <p:grpSp>
        <p:nvGrpSpPr>
          <p:cNvPr id="23" name="Groupe 22"/>
          <p:cNvGrpSpPr/>
          <p:nvPr/>
        </p:nvGrpSpPr>
        <p:grpSpPr>
          <a:xfrm>
            <a:off x="268480" y="214101"/>
            <a:ext cx="3436160" cy="434904"/>
            <a:chOff x="229515" y="164199"/>
            <a:chExt cx="1253339" cy="434904"/>
          </a:xfrm>
          <a:solidFill>
            <a:schemeClr val="accent6">
              <a:lumMod val="20000"/>
              <a:lumOff val="80000"/>
            </a:schemeClr>
          </a:solidFill>
        </p:grpSpPr>
        <p:sp>
          <p:nvSpPr>
            <p:cNvPr id="25" name="Pentagone 24"/>
            <p:cNvSpPr/>
            <p:nvPr/>
          </p:nvSpPr>
          <p:spPr>
            <a:xfrm>
              <a:off x="229515" y="164199"/>
              <a:ext cx="1253339" cy="434904"/>
            </a:xfrm>
            <a:prstGeom prst="homePlate">
              <a:avLst/>
            </a:prstGeom>
            <a:solidFill>
              <a:srgbClr val="4DAF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ZoneTexte 29"/>
            <p:cNvSpPr txBox="1"/>
            <p:nvPr/>
          </p:nvSpPr>
          <p:spPr>
            <a:xfrm>
              <a:off x="301974" y="174245"/>
              <a:ext cx="1126217" cy="400110"/>
            </a:xfrm>
            <a:prstGeom prst="rect">
              <a:avLst/>
            </a:prstGeom>
            <a:noFill/>
            <a:ln>
              <a:noFill/>
            </a:ln>
          </p:spPr>
          <p:txBody>
            <a:bodyPr wrap="square" rtlCol="0">
              <a:spAutoFit/>
            </a:bodyPr>
            <a:lstStyle/>
            <a:p>
              <a:r>
                <a:rPr lang="en-GB" sz="2000" b="1" dirty="0"/>
                <a:t>Frost weathering processes</a:t>
              </a:r>
            </a:p>
          </p:txBody>
        </p:sp>
      </p:grpSp>
      <p:sp>
        <p:nvSpPr>
          <p:cNvPr id="7" name="ZoneTexte 6"/>
          <p:cNvSpPr txBox="1"/>
          <p:nvPr/>
        </p:nvSpPr>
        <p:spPr>
          <a:xfrm>
            <a:off x="8401019" y="3897307"/>
            <a:ext cx="3030840" cy="1200329"/>
          </a:xfrm>
          <a:prstGeom prst="rect">
            <a:avLst/>
          </a:prstGeom>
          <a:noFill/>
        </p:spPr>
        <p:txBody>
          <a:bodyPr wrap="square" rtlCol="0">
            <a:spAutoFit/>
          </a:bodyPr>
          <a:lstStyle/>
          <a:p>
            <a:r>
              <a:rPr lang="en-GB" b="1" dirty="0"/>
              <a:t>Modelled export anomalies controlled by frost-cracking intensity explain </a:t>
            </a:r>
            <a:r>
              <a:rPr lang="en-GB" b="1" dirty="0" smtClean="0"/>
              <a:t>76% </a:t>
            </a:r>
            <a:r>
              <a:rPr lang="en-GB" b="1" dirty="0"/>
              <a:t>of the variance.</a:t>
            </a:r>
          </a:p>
        </p:txBody>
      </p:sp>
      <mc:AlternateContent xmlns:mc="http://schemas.openxmlformats.org/markup-compatibility/2006" xmlns:a14="http://schemas.microsoft.com/office/drawing/2010/main">
        <mc:Choice Requires="a14">
          <p:sp>
            <p:nvSpPr>
              <p:cNvPr id="18" name="ZoneTexte 17"/>
              <p:cNvSpPr txBox="1"/>
              <p:nvPr/>
            </p:nvSpPr>
            <p:spPr>
              <a:xfrm>
                <a:off x="7372809" y="1306276"/>
                <a:ext cx="2729075" cy="657681"/>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GB" i="1" smtClean="0">
                              <a:latin typeface="Cambria Math" panose="02040503050406030204" pitchFamily="18" charset="0"/>
                            </a:rPr>
                          </m:ctrlPr>
                        </m:sSubSupPr>
                        <m:e>
                          <m:r>
                            <a:rPr lang="en-GB" b="0" i="1" smtClean="0">
                              <a:latin typeface="Cambria Math" panose="02040503050406030204" pitchFamily="18" charset="0"/>
                            </a:rPr>
                            <m:t>𝑅</m:t>
                          </m:r>
                        </m:e>
                        <m:sub>
                          <m:r>
                            <a:rPr lang="en-GB" b="0" i="1" smtClean="0">
                              <a:latin typeface="Cambria Math" panose="02040503050406030204" pitchFamily="18" charset="0"/>
                            </a:rPr>
                            <m:t>𝑤</m:t>
                          </m:r>
                        </m:sub>
                        <m:sup>
                          <m:r>
                            <a:rPr lang="en-GB" b="0" i="1" smtClean="0">
                              <a:latin typeface="Cambria Math" panose="02040503050406030204" pitchFamily="18" charset="0"/>
                            </a:rPr>
                            <m:t>2</m:t>
                          </m:r>
                        </m:sup>
                      </m:sSubSup>
                      <m:r>
                        <a:rPr lang="en-GB" b="0" i="1" smtClean="0">
                          <a:latin typeface="Cambria Math" panose="02040503050406030204" pitchFamily="18" charset="0"/>
                        </a:rPr>
                        <m:t>=1 − </m:t>
                      </m:r>
                      <m:f>
                        <m:fPr>
                          <m:ctrlPr>
                            <a:rPr lang="en-GB" b="0" i="1" smtClean="0">
                              <a:latin typeface="Cambria Math" panose="02040503050406030204" pitchFamily="18" charset="0"/>
                            </a:rPr>
                          </m:ctrlPr>
                        </m:fPr>
                        <m:num>
                          <m:sSub>
                            <m:sSubPr>
                              <m:ctrlPr>
                                <a:rPr lang="en-GB" b="0" i="1" smtClean="0">
                                  <a:latin typeface="Cambria Math" panose="02040503050406030204" pitchFamily="18" charset="0"/>
                                </a:rPr>
                              </m:ctrlPr>
                            </m:sSubPr>
                            <m:e>
                              <m:r>
                                <a:rPr lang="en-GB" b="0" i="1" smtClean="0">
                                  <a:latin typeface="Cambria Math" panose="02040503050406030204" pitchFamily="18" charset="0"/>
                                </a:rPr>
                                <m:t>𝑉𝑎𝑟</m:t>
                              </m:r>
                            </m:e>
                            <m:sub>
                              <m:r>
                                <a:rPr lang="en-GB" b="0" i="1" smtClean="0">
                                  <a:latin typeface="Cambria Math" panose="02040503050406030204" pitchFamily="18" charset="0"/>
                                </a:rPr>
                                <m:t>𝑟𝑒𝑠</m:t>
                              </m:r>
                              <m:r>
                                <a:rPr lang="en-GB" b="0" i="1" smtClean="0">
                                  <a:latin typeface="Cambria Math" panose="02040503050406030204" pitchFamily="18" charset="0"/>
                                </a:rPr>
                                <m:t> −</m:t>
                              </m:r>
                              <m:r>
                                <a:rPr lang="en-GB" b="0" i="1" smtClean="0">
                                  <a:latin typeface="Cambria Math" panose="02040503050406030204" pitchFamily="18" charset="0"/>
                                </a:rPr>
                                <m:t>𝑤</m:t>
                              </m:r>
                            </m:sub>
                          </m:sSub>
                        </m:num>
                        <m:den>
                          <m:sSub>
                            <m:sSubPr>
                              <m:ctrlPr>
                                <a:rPr lang="en-GB" b="0" i="1" smtClean="0">
                                  <a:latin typeface="Cambria Math" panose="02040503050406030204" pitchFamily="18" charset="0"/>
                                </a:rPr>
                              </m:ctrlPr>
                            </m:sSubPr>
                            <m:e>
                              <m:r>
                                <a:rPr lang="en-GB" b="0" i="1" smtClean="0">
                                  <a:latin typeface="Cambria Math" panose="02040503050406030204" pitchFamily="18" charset="0"/>
                                </a:rPr>
                                <m:t>𝑉𝑎𝑟</m:t>
                              </m:r>
                            </m:e>
                            <m:sub>
                              <m:r>
                                <a:rPr lang="en-GB" b="0" i="1" smtClean="0">
                                  <a:latin typeface="Cambria Math" panose="02040503050406030204" pitchFamily="18" charset="0"/>
                                </a:rPr>
                                <m:t>𝑡𝑜𝑡</m:t>
                              </m:r>
                              <m:r>
                                <a:rPr lang="en-GB" b="0" i="1" smtClean="0">
                                  <a:latin typeface="Cambria Math" panose="02040503050406030204" pitchFamily="18" charset="0"/>
                                </a:rPr>
                                <m:t> −</m:t>
                              </m:r>
                              <m:r>
                                <a:rPr lang="en-GB" b="0" i="1" smtClean="0">
                                  <a:latin typeface="Cambria Math" panose="02040503050406030204" pitchFamily="18" charset="0"/>
                                </a:rPr>
                                <m:t>𝑤</m:t>
                              </m:r>
                            </m:sub>
                          </m:sSub>
                        </m:den>
                      </m:f>
                    </m:oMath>
                  </m:oMathPara>
                </a14:m>
                <a:endParaRPr lang="en-GB"/>
              </a:p>
            </p:txBody>
          </p:sp>
        </mc:Choice>
        <mc:Fallback xmlns="">
          <p:sp>
            <p:nvSpPr>
              <p:cNvPr id="18" name="ZoneTexte 17"/>
              <p:cNvSpPr txBox="1">
                <a:spLocks noRot="1" noChangeAspect="1" noMove="1" noResize="1" noEditPoints="1" noAdjustHandles="1" noChangeArrowheads="1" noChangeShapeType="1" noTextEdit="1"/>
              </p:cNvSpPr>
              <p:nvPr/>
            </p:nvSpPr>
            <p:spPr>
              <a:xfrm>
                <a:off x="7372809" y="1306276"/>
                <a:ext cx="2729075" cy="657681"/>
              </a:xfrm>
              <a:prstGeom prst="rect">
                <a:avLst/>
              </a:prstGeom>
              <a:blipFill>
                <a:blip r:embed="rId3"/>
                <a:stretch>
                  <a:fillRect b="-9434"/>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ZoneTexte 19"/>
              <p:cNvSpPr txBox="1"/>
              <p:nvPr/>
            </p:nvSpPr>
            <p:spPr>
              <a:xfrm>
                <a:off x="8176277" y="1967105"/>
                <a:ext cx="4603898" cy="523220"/>
              </a:xfrm>
              <a:prstGeom prst="rect">
                <a:avLst/>
              </a:prstGeom>
              <a:noFill/>
            </p:spPr>
            <p:txBody>
              <a:bodyPr wrap="square" rtlCol="0">
                <a:spAutoFit/>
              </a:bodyPr>
              <a:lstStyle/>
              <a:p>
                <a:r>
                  <a:rPr lang="en-GB" sz="1400"/>
                  <a:t>With </a:t>
                </a:r>
                <a14:m>
                  <m:oMath xmlns:m="http://schemas.openxmlformats.org/officeDocument/2006/math">
                    <m:sSub>
                      <m:sSubPr>
                        <m:ctrlPr>
                          <a:rPr lang="en-GB" sz="1400" i="1" smtClean="0">
                            <a:latin typeface="Cambria Math" panose="02040503050406030204" pitchFamily="18" charset="0"/>
                          </a:rPr>
                        </m:ctrlPr>
                      </m:sSubPr>
                      <m:e>
                        <m:r>
                          <a:rPr lang="en-GB" sz="1400" b="0" i="1" smtClean="0">
                            <a:latin typeface="Cambria Math" panose="02040503050406030204" pitchFamily="18" charset="0"/>
                          </a:rPr>
                          <m:t>𝑉𝑎𝑟</m:t>
                        </m:r>
                      </m:e>
                      <m:sub>
                        <m:r>
                          <a:rPr lang="en-GB" sz="1400" b="0" i="1" smtClean="0">
                            <a:latin typeface="Cambria Math" panose="02040503050406030204" pitchFamily="18" charset="0"/>
                          </a:rPr>
                          <m:t>𝑟𝑒𝑠</m:t>
                        </m:r>
                        <m:r>
                          <a:rPr lang="en-GB" sz="1400" b="0" i="1" smtClean="0">
                            <a:latin typeface="Cambria Math" panose="02040503050406030204" pitchFamily="18" charset="0"/>
                          </a:rPr>
                          <m:t> −</m:t>
                        </m:r>
                        <m:r>
                          <a:rPr lang="en-GB" sz="1400" b="0" i="1" smtClean="0">
                            <a:latin typeface="Cambria Math" panose="02040503050406030204" pitchFamily="18" charset="0"/>
                          </a:rPr>
                          <m:t>𝑤</m:t>
                        </m:r>
                        <m:r>
                          <a:rPr lang="en-GB" sz="1400" b="0" i="1" smtClean="0">
                            <a:latin typeface="Cambria Math" panose="02040503050406030204" pitchFamily="18" charset="0"/>
                          </a:rPr>
                          <m:t> </m:t>
                        </m:r>
                      </m:sub>
                    </m:sSub>
                    <m:r>
                      <a:rPr lang="en-GB" sz="1400" b="0" i="1" smtClean="0">
                        <a:latin typeface="Cambria Math" panose="02040503050406030204" pitchFamily="18" charset="0"/>
                      </a:rPr>
                      <m:t> </m:t>
                    </m:r>
                  </m:oMath>
                </a14:m>
                <a:r>
                  <a:rPr lang="en-GB" sz="1400"/>
                  <a:t>the weighted residual variance</a:t>
                </a:r>
              </a:p>
              <a:p>
                <a:r>
                  <a:rPr lang="en-GB" sz="1400"/>
                  <a:t>and </a:t>
                </a:r>
                <a14:m>
                  <m:oMath xmlns:m="http://schemas.openxmlformats.org/officeDocument/2006/math">
                    <m:sSub>
                      <m:sSubPr>
                        <m:ctrlPr>
                          <a:rPr lang="en-GB" sz="1400" i="1" smtClean="0">
                            <a:latin typeface="Cambria Math" panose="02040503050406030204" pitchFamily="18" charset="0"/>
                          </a:rPr>
                        </m:ctrlPr>
                      </m:sSubPr>
                      <m:e>
                        <m:r>
                          <a:rPr lang="en-GB" sz="1400" i="1" smtClean="0">
                            <a:latin typeface="Cambria Math" panose="02040503050406030204" pitchFamily="18" charset="0"/>
                          </a:rPr>
                          <m:t>𝑉𝑎𝑟</m:t>
                        </m:r>
                      </m:e>
                      <m:sub>
                        <m:r>
                          <a:rPr lang="en-GB" sz="1400" b="0" i="1" smtClean="0">
                            <a:latin typeface="Cambria Math" panose="02040503050406030204" pitchFamily="18" charset="0"/>
                          </a:rPr>
                          <m:t>𝑡𝑜𝑡</m:t>
                        </m:r>
                        <m:r>
                          <a:rPr lang="en-GB" sz="1400" i="1" smtClean="0">
                            <a:latin typeface="Cambria Math" panose="02040503050406030204" pitchFamily="18" charset="0"/>
                          </a:rPr>
                          <m:t> −</m:t>
                        </m:r>
                        <m:r>
                          <a:rPr lang="en-GB" sz="1400" i="1" smtClean="0">
                            <a:latin typeface="Cambria Math" panose="02040503050406030204" pitchFamily="18" charset="0"/>
                          </a:rPr>
                          <m:t>𝑤</m:t>
                        </m:r>
                        <m:r>
                          <a:rPr lang="en-GB" sz="1400" i="1" smtClean="0">
                            <a:latin typeface="Cambria Math" panose="02040503050406030204" pitchFamily="18" charset="0"/>
                          </a:rPr>
                          <m:t> </m:t>
                        </m:r>
                      </m:sub>
                    </m:sSub>
                  </m:oMath>
                </a14:m>
                <a:r>
                  <a:rPr lang="en-GB" sz="1400"/>
                  <a:t>the weighted total variance</a:t>
                </a:r>
              </a:p>
            </p:txBody>
          </p:sp>
        </mc:Choice>
        <mc:Fallback xmlns="">
          <p:sp>
            <p:nvSpPr>
              <p:cNvPr id="20" name="ZoneTexte 19"/>
              <p:cNvSpPr txBox="1">
                <a:spLocks noRot="1" noChangeAspect="1" noMove="1" noResize="1" noEditPoints="1" noAdjustHandles="1" noChangeArrowheads="1" noChangeShapeType="1" noTextEdit="1"/>
              </p:cNvSpPr>
              <p:nvPr/>
            </p:nvSpPr>
            <p:spPr>
              <a:xfrm>
                <a:off x="8176277" y="1967105"/>
                <a:ext cx="4603898" cy="523220"/>
              </a:xfrm>
              <a:prstGeom prst="rect">
                <a:avLst/>
              </a:prstGeom>
              <a:blipFill>
                <a:blip r:embed="rId4"/>
                <a:stretch>
                  <a:fillRect l="-275" t="-2381" b="-11905"/>
                </a:stretch>
              </a:blipFill>
            </p:spPr>
            <p:txBody>
              <a:bodyPr/>
              <a:lstStyle/>
              <a:p>
                <a:r>
                  <a:rPr lang="en-GB">
                    <a:noFill/>
                  </a:rPr>
                  <a:t> </a:t>
                </a:r>
              </a:p>
            </p:txBody>
          </p:sp>
        </mc:Fallback>
      </mc:AlternateContent>
      <p:sp>
        <p:nvSpPr>
          <p:cNvPr id="21" name="ZoneTexte 20"/>
          <p:cNvSpPr txBox="1"/>
          <p:nvPr/>
        </p:nvSpPr>
        <p:spPr>
          <a:xfrm>
            <a:off x="7654224" y="2651027"/>
            <a:ext cx="4430939" cy="830997"/>
          </a:xfrm>
          <a:prstGeom prst="rect">
            <a:avLst/>
          </a:prstGeom>
          <a:noFill/>
        </p:spPr>
        <p:txBody>
          <a:bodyPr wrap="square" rtlCol="0">
            <a:spAutoFit/>
          </a:bodyPr>
          <a:lstStyle/>
          <a:p>
            <a:r>
              <a:rPr lang="en-GB" dirty="0"/>
              <a:t>S  = goodness of fit normalized by the number of samples (York et al., 2004)</a:t>
            </a:r>
            <a:r>
              <a:rPr lang="en-GB" dirty="0">
                <a:solidFill>
                  <a:srgbClr val="00B0F0"/>
                </a:solidFill>
              </a:rPr>
              <a:t> </a:t>
            </a:r>
          </a:p>
          <a:p>
            <a:r>
              <a:rPr lang="en-GB" sz="1200" dirty="0">
                <a:solidFill>
                  <a:srgbClr val="00B0F0"/>
                </a:solidFill>
                <a:hlinkClick r:id="rId5"/>
              </a:rPr>
              <a:t>DOI: 10.1119/1.1632486</a:t>
            </a:r>
            <a:endParaRPr lang="en-GB" sz="1200" dirty="0"/>
          </a:p>
        </p:txBody>
      </p:sp>
      <p:pic>
        <p:nvPicPr>
          <p:cNvPr id="24" name="Image 23"/>
          <p:cNvPicPr>
            <a:picLocks noChangeAspect="1"/>
          </p:cNvPicPr>
          <p:nvPr/>
        </p:nvPicPr>
        <p:blipFill rotWithShape="1">
          <a:blip r:embed="rId6"/>
          <a:srcRect l="5596" t="9775" r="7477"/>
          <a:stretch/>
        </p:blipFill>
        <p:spPr bwMode="auto">
          <a:xfrm>
            <a:off x="-16482" y="964932"/>
            <a:ext cx="7776864" cy="4132704"/>
          </a:xfrm>
          <a:prstGeom prst="rect">
            <a:avLst/>
          </a:prstGeom>
        </p:spPr>
      </p:pic>
    </p:spTree>
    <p:extLst>
      <p:ext uri="{BB962C8B-B14F-4D97-AF65-F5344CB8AC3E}">
        <p14:creationId xmlns:p14="http://schemas.microsoft.com/office/powerpoint/2010/main" val="3026439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e 1"/>
          <p:cNvGrpSpPr/>
          <p:nvPr/>
        </p:nvGrpSpPr>
        <p:grpSpPr bwMode="auto">
          <a:xfrm>
            <a:off x="241738" y="153675"/>
            <a:ext cx="2160663" cy="434904"/>
            <a:chOff x="241738" y="153675"/>
            <a:chExt cx="2160663" cy="434904"/>
          </a:xfrm>
        </p:grpSpPr>
        <p:sp>
          <p:nvSpPr>
            <p:cNvPr id="3" name="Pentagone 2"/>
            <p:cNvSpPr/>
            <p:nvPr/>
          </p:nvSpPr>
          <p:spPr bwMode="auto">
            <a:xfrm>
              <a:off x="241738" y="153675"/>
              <a:ext cx="1944414" cy="434904"/>
            </a:xfrm>
            <a:prstGeom prst="homePlate">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 name="ZoneTexte 3"/>
            <p:cNvSpPr txBox="1"/>
            <p:nvPr/>
          </p:nvSpPr>
          <p:spPr bwMode="auto">
            <a:xfrm>
              <a:off x="352429" y="153675"/>
              <a:ext cx="2049972" cy="400110"/>
            </a:xfrm>
            <a:prstGeom prst="rect">
              <a:avLst/>
            </a:prstGeom>
            <a:noFill/>
          </p:spPr>
          <p:txBody>
            <a:bodyPr wrap="square" rtlCol="0">
              <a:spAutoFit/>
            </a:bodyPr>
            <a:lstStyle/>
            <a:p>
              <a:pPr>
                <a:defRPr/>
              </a:pPr>
              <a:r>
                <a:rPr lang="en-GB" sz="2000" b="1">
                  <a:solidFill>
                    <a:schemeClr val="bg1"/>
                  </a:solidFill>
                </a:rPr>
                <a:t>Introduction</a:t>
              </a:r>
              <a:endParaRPr/>
            </a:p>
          </p:txBody>
        </p:sp>
      </p:grpSp>
      <p:sp>
        <p:nvSpPr>
          <p:cNvPr id="10" name="Espace réservé du numéro de diapositive 9"/>
          <p:cNvSpPr>
            <a:spLocks noGrp="1"/>
          </p:cNvSpPr>
          <p:nvPr>
            <p:ph type="sldNum" sz="quarter" idx="12"/>
          </p:nvPr>
        </p:nvSpPr>
        <p:spPr bwMode="auto"/>
        <p:txBody>
          <a:bodyPr/>
          <a:lstStyle/>
          <a:p>
            <a:pPr>
              <a:defRPr/>
            </a:pPr>
            <a:fld id="{51055784-8EBC-4D43-B55E-A43E91FCA576}" type="slidenum">
              <a:rPr lang="en-GB"/>
              <a:t>3</a:t>
            </a:fld>
            <a:endParaRPr lang="en-GB"/>
          </a:p>
        </p:txBody>
      </p:sp>
      <p:sp>
        <p:nvSpPr>
          <p:cNvPr id="11" name="ZoneTexte 10"/>
          <p:cNvSpPr txBox="1"/>
          <p:nvPr/>
        </p:nvSpPr>
        <p:spPr bwMode="auto">
          <a:xfrm>
            <a:off x="2296843" y="139340"/>
            <a:ext cx="4911477" cy="461665"/>
          </a:xfrm>
          <a:prstGeom prst="rect">
            <a:avLst/>
          </a:prstGeom>
          <a:noFill/>
        </p:spPr>
        <p:txBody>
          <a:bodyPr wrap="square" rtlCol="0">
            <a:spAutoFit/>
          </a:bodyPr>
          <a:lstStyle/>
          <a:p>
            <a:pPr>
              <a:defRPr/>
            </a:pPr>
            <a:r>
              <a:rPr lang="en-GB" sz="2400" b="1"/>
              <a:t>Motivation of the study</a:t>
            </a:r>
            <a:endParaRPr lang="en-GB" sz="1600"/>
          </a:p>
        </p:txBody>
      </p:sp>
      <p:sp>
        <p:nvSpPr>
          <p:cNvPr id="7" name="ZoneTexte 6"/>
          <p:cNvSpPr txBox="1"/>
          <p:nvPr/>
        </p:nvSpPr>
        <p:spPr bwMode="auto">
          <a:xfrm>
            <a:off x="1377415" y="1043783"/>
            <a:ext cx="9425850" cy="523220"/>
          </a:xfrm>
          <a:prstGeom prst="rect">
            <a:avLst/>
          </a:prstGeom>
          <a:noFill/>
        </p:spPr>
        <p:txBody>
          <a:bodyPr wrap="square" rtlCol="0">
            <a:spAutoFit/>
          </a:bodyPr>
          <a:lstStyle/>
          <a:p>
            <a:pPr>
              <a:defRPr/>
            </a:pPr>
            <a:r>
              <a:rPr lang="fr-FR" sz="2800" b="1" dirty="0" err="1"/>
              <a:t>What</a:t>
            </a:r>
            <a:r>
              <a:rPr lang="fr-FR" sz="2800" b="1" dirty="0"/>
              <a:t> are the </a:t>
            </a:r>
            <a:r>
              <a:rPr lang="fr-FR" sz="2800" b="1" dirty="0" err="1"/>
              <a:t>ingredients</a:t>
            </a:r>
            <a:r>
              <a:rPr lang="fr-FR" sz="2800" b="1" dirty="0"/>
              <a:t> </a:t>
            </a:r>
            <a:r>
              <a:rPr lang="fr-FR" sz="2800" b="1" dirty="0" err="1"/>
              <a:t>that</a:t>
            </a:r>
            <a:r>
              <a:rPr lang="fr-FR" sz="2800" b="1" dirty="0"/>
              <a:t> lead to </a:t>
            </a:r>
            <a:r>
              <a:rPr lang="fr-FR" sz="2800" b="1" dirty="0" err="1"/>
              <a:t>these</a:t>
            </a:r>
            <a:r>
              <a:rPr lang="fr-FR" sz="2800" b="1" dirty="0"/>
              <a:t> </a:t>
            </a:r>
            <a:r>
              <a:rPr lang="fr-FR" sz="2800" b="1" dirty="0" err="1" smtClean="0"/>
              <a:t>extreme</a:t>
            </a:r>
            <a:r>
              <a:rPr lang="fr-FR" sz="2800" b="1" dirty="0" smtClean="0"/>
              <a:t> records</a:t>
            </a:r>
            <a:r>
              <a:rPr lang="fr-FR" sz="2800" b="1" dirty="0"/>
              <a:t>?</a:t>
            </a:r>
          </a:p>
        </p:txBody>
      </p:sp>
      <p:sp>
        <p:nvSpPr>
          <p:cNvPr id="15" name="ZoneTexte 14"/>
          <p:cNvSpPr txBox="1"/>
          <p:nvPr/>
        </p:nvSpPr>
        <p:spPr bwMode="auto">
          <a:xfrm>
            <a:off x="6816080" y="2152709"/>
            <a:ext cx="4853306" cy="707886"/>
          </a:xfrm>
          <a:prstGeom prst="rect">
            <a:avLst/>
          </a:prstGeom>
          <a:noFill/>
        </p:spPr>
        <p:txBody>
          <a:bodyPr wrap="square" rtlCol="0">
            <a:spAutoFit/>
          </a:bodyPr>
          <a:lstStyle/>
          <a:p>
            <a:pPr>
              <a:defRPr/>
            </a:pPr>
            <a:r>
              <a:rPr lang="fr-FR" sz="2000" dirty="0"/>
              <a:t>Rapid change in </a:t>
            </a:r>
            <a:r>
              <a:rPr lang="fr-FR" sz="2000" dirty="0" err="1"/>
              <a:t>morphology</a:t>
            </a:r>
            <a:r>
              <a:rPr lang="fr-FR" sz="2000" dirty="0"/>
              <a:t> due to </a:t>
            </a:r>
            <a:r>
              <a:rPr lang="fr-FR" sz="2000" dirty="0" err="1"/>
              <a:t>strong</a:t>
            </a:r>
            <a:r>
              <a:rPr lang="fr-FR" sz="2000" dirty="0"/>
              <a:t> </a:t>
            </a:r>
            <a:r>
              <a:rPr lang="fr-FR" sz="2000" dirty="0" err="1"/>
              <a:t>erosion</a:t>
            </a:r>
            <a:r>
              <a:rPr lang="fr-FR" sz="2000" dirty="0"/>
              <a:t> and </a:t>
            </a:r>
            <a:r>
              <a:rPr lang="fr-FR" sz="2000" dirty="0" err="1"/>
              <a:t>weathering</a:t>
            </a:r>
            <a:r>
              <a:rPr lang="fr-FR" sz="2000" dirty="0"/>
              <a:t> </a:t>
            </a:r>
            <a:r>
              <a:rPr lang="fr-FR" sz="2000" dirty="0" err="1"/>
              <a:t>processes</a:t>
            </a:r>
            <a:r>
              <a:rPr lang="fr-FR" sz="2000" dirty="0"/>
              <a:t>…</a:t>
            </a:r>
          </a:p>
        </p:txBody>
      </p:sp>
      <p:grpSp>
        <p:nvGrpSpPr>
          <p:cNvPr id="5" name="Groupe 4"/>
          <p:cNvGrpSpPr/>
          <p:nvPr/>
        </p:nvGrpSpPr>
        <p:grpSpPr bwMode="auto">
          <a:xfrm>
            <a:off x="241738" y="1947894"/>
            <a:ext cx="5652625" cy="3903392"/>
            <a:chOff x="221785" y="1609340"/>
            <a:chExt cx="4897944" cy="3251994"/>
          </a:xfrm>
        </p:grpSpPr>
        <p:pic>
          <p:nvPicPr>
            <p:cNvPr id="9" name="Image 8"/>
            <p:cNvPicPr>
              <a:picLocks noChangeAspect="1"/>
            </p:cNvPicPr>
            <p:nvPr/>
          </p:nvPicPr>
          <p:blipFill>
            <a:blip r:embed="rId3"/>
            <a:stretch/>
          </p:blipFill>
          <p:spPr bwMode="auto">
            <a:xfrm>
              <a:off x="241738" y="1609340"/>
              <a:ext cx="4877991" cy="3251994"/>
            </a:xfrm>
            <a:prstGeom prst="rect">
              <a:avLst/>
            </a:prstGeom>
          </p:spPr>
        </p:pic>
        <p:sp>
          <p:nvSpPr>
            <p:cNvPr id="12" name="ZoneTexte 11"/>
            <p:cNvSpPr txBox="1"/>
            <p:nvPr/>
          </p:nvSpPr>
          <p:spPr bwMode="auto">
            <a:xfrm>
              <a:off x="221785" y="1640117"/>
              <a:ext cx="2180616" cy="307777"/>
            </a:xfrm>
            <a:prstGeom prst="rect">
              <a:avLst/>
            </a:prstGeom>
            <a:noFill/>
          </p:spPr>
          <p:txBody>
            <a:bodyPr wrap="square" rtlCol="0">
              <a:spAutoFit/>
            </a:bodyPr>
            <a:lstStyle/>
            <a:p>
              <a:pPr>
                <a:defRPr/>
              </a:pPr>
              <a:r>
                <a:rPr lang="en-GB" sz="1400" i="1">
                  <a:solidFill>
                    <a:schemeClr val="bg1"/>
                  </a:solidFill>
                </a:rPr>
                <a:t>Laval catchment, Apr 2022</a:t>
              </a:r>
            </a:p>
          </p:txBody>
        </p:sp>
      </p:grpSp>
      <p:sp>
        <p:nvSpPr>
          <p:cNvPr id="6" name="Flèche droite 5"/>
          <p:cNvSpPr/>
          <p:nvPr/>
        </p:nvSpPr>
        <p:spPr bwMode="auto">
          <a:xfrm>
            <a:off x="6176154" y="2325796"/>
            <a:ext cx="452176" cy="302937"/>
          </a:xfrm>
          <a:prstGeom prst="rightArrow">
            <a:avLst>
              <a:gd name="adj1" fmla="val 5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8" name="ZoneTexte 7"/>
          <p:cNvSpPr txBox="1"/>
          <p:nvPr/>
        </p:nvSpPr>
        <p:spPr bwMode="auto">
          <a:xfrm>
            <a:off x="6528048" y="4096760"/>
            <a:ext cx="4968552" cy="707886"/>
          </a:xfrm>
          <a:prstGeom prst="rect">
            <a:avLst/>
          </a:prstGeom>
          <a:noFill/>
        </p:spPr>
        <p:txBody>
          <a:bodyPr wrap="square" rtlCol="0">
            <a:spAutoFit/>
          </a:bodyPr>
          <a:lstStyle/>
          <a:p>
            <a:pPr>
              <a:defRPr/>
            </a:pPr>
            <a:r>
              <a:rPr lang="fr-FR" sz="2000" dirty="0"/>
              <a:t>…</a:t>
            </a:r>
            <a:r>
              <a:rPr lang="fr-FR" sz="2000" dirty="0" err="1"/>
              <a:t>associated</a:t>
            </a:r>
            <a:r>
              <a:rPr lang="fr-FR" sz="2000" dirty="0"/>
              <a:t> </a:t>
            </a:r>
            <a:r>
              <a:rPr lang="fr-FR" sz="2000" dirty="0" err="1"/>
              <a:t>with</a:t>
            </a:r>
            <a:r>
              <a:rPr lang="fr-FR" sz="2000" dirty="0"/>
              <a:t> </a:t>
            </a:r>
            <a:r>
              <a:rPr lang="fr-FR" sz="2000" dirty="0" err="1"/>
              <a:t>strong</a:t>
            </a:r>
            <a:r>
              <a:rPr lang="fr-FR" sz="2000" dirty="0"/>
              <a:t> inter-</a:t>
            </a:r>
            <a:r>
              <a:rPr lang="fr-FR" sz="2000" dirty="0" err="1"/>
              <a:t>annual</a:t>
            </a:r>
            <a:r>
              <a:rPr lang="fr-FR" sz="2000" dirty="0"/>
              <a:t> and </a:t>
            </a:r>
            <a:r>
              <a:rPr lang="fr-FR" sz="2000" b="1" dirty="0"/>
              <a:t>intra-</a:t>
            </a:r>
            <a:r>
              <a:rPr lang="fr-FR" sz="2000" b="1" dirty="0" err="1"/>
              <a:t>annual</a:t>
            </a:r>
            <a:r>
              <a:rPr lang="fr-FR" sz="2000" b="1" dirty="0"/>
              <a:t> </a:t>
            </a:r>
            <a:r>
              <a:rPr lang="fr-FR" sz="2000" b="1" dirty="0" err="1"/>
              <a:t>variability</a:t>
            </a:r>
            <a:r>
              <a:rPr lang="fr-FR" sz="2000" b="1" dirty="0"/>
              <a:t> </a:t>
            </a:r>
            <a:r>
              <a:rPr lang="fr-FR" sz="2000" dirty="0"/>
              <a:t>of </a:t>
            </a:r>
            <a:r>
              <a:rPr lang="fr-FR" sz="2000" dirty="0" err="1"/>
              <a:t>sediments</a:t>
            </a:r>
            <a:r>
              <a:rPr lang="fr-FR" sz="2000" dirty="0"/>
              <a:t> export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e 1"/>
          <p:cNvGrpSpPr/>
          <p:nvPr/>
        </p:nvGrpSpPr>
        <p:grpSpPr bwMode="auto">
          <a:xfrm>
            <a:off x="241738" y="153675"/>
            <a:ext cx="2160663" cy="434904"/>
            <a:chOff x="241738" y="153675"/>
            <a:chExt cx="2160663" cy="434904"/>
          </a:xfrm>
        </p:grpSpPr>
        <p:sp>
          <p:nvSpPr>
            <p:cNvPr id="3" name="Pentagone 2"/>
            <p:cNvSpPr/>
            <p:nvPr/>
          </p:nvSpPr>
          <p:spPr bwMode="auto">
            <a:xfrm>
              <a:off x="241738" y="153675"/>
              <a:ext cx="1944414" cy="434904"/>
            </a:xfrm>
            <a:prstGeom prst="homePlate">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 name="ZoneTexte 3"/>
            <p:cNvSpPr txBox="1"/>
            <p:nvPr/>
          </p:nvSpPr>
          <p:spPr bwMode="auto">
            <a:xfrm>
              <a:off x="352429" y="153675"/>
              <a:ext cx="2049972" cy="400110"/>
            </a:xfrm>
            <a:prstGeom prst="rect">
              <a:avLst/>
            </a:prstGeom>
            <a:noFill/>
          </p:spPr>
          <p:txBody>
            <a:bodyPr wrap="square" rtlCol="0">
              <a:spAutoFit/>
            </a:bodyPr>
            <a:lstStyle/>
            <a:p>
              <a:pPr>
                <a:defRPr/>
              </a:pPr>
              <a:r>
                <a:rPr lang="en-GB" sz="2000" b="1">
                  <a:solidFill>
                    <a:schemeClr val="bg1"/>
                  </a:solidFill>
                </a:rPr>
                <a:t>Introduction</a:t>
              </a:r>
              <a:endParaRPr/>
            </a:p>
          </p:txBody>
        </p:sp>
      </p:grpSp>
      <p:sp>
        <p:nvSpPr>
          <p:cNvPr id="10" name="Espace réservé du numéro de diapositive 9"/>
          <p:cNvSpPr>
            <a:spLocks noGrp="1"/>
          </p:cNvSpPr>
          <p:nvPr>
            <p:ph type="sldNum" sz="quarter" idx="12"/>
          </p:nvPr>
        </p:nvSpPr>
        <p:spPr bwMode="auto"/>
        <p:txBody>
          <a:bodyPr/>
          <a:lstStyle/>
          <a:p>
            <a:pPr>
              <a:defRPr/>
            </a:pPr>
            <a:fld id="{51055784-8EBC-4D43-B55E-A43E91FCA576}" type="slidenum">
              <a:rPr lang="en-GB"/>
              <a:t>4</a:t>
            </a:fld>
            <a:endParaRPr lang="en-GB"/>
          </a:p>
        </p:txBody>
      </p:sp>
      <p:sp>
        <p:nvSpPr>
          <p:cNvPr id="11" name="ZoneTexte 10"/>
          <p:cNvSpPr txBox="1"/>
          <p:nvPr/>
        </p:nvSpPr>
        <p:spPr bwMode="auto">
          <a:xfrm>
            <a:off x="2296843" y="139340"/>
            <a:ext cx="4911477" cy="461665"/>
          </a:xfrm>
          <a:prstGeom prst="rect">
            <a:avLst/>
          </a:prstGeom>
          <a:noFill/>
        </p:spPr>
        <p:txBody>
          <a:bodyPr wrap="square" rtlCol="0">
            <a:spAutoFit/>
          </a:bodyPr>
          <a:lstStyle/>
          <a:p>
            <a:pPr>
              <a:defRPr/>
            </a:pPr>
            <a:r>
              <a:rPr lang="en-GB" sz="2400" b="1"/>
              <a:t>Previous work, Draix-Bléone CZO</a:t>
            </a:r>
            <a:endParaRPr lang="en-GB" sz="1600"/>
          </a:p>
        </p:txBody>
      </p:sp>
      <p:pic>
        <p:nvPicPr>
          <p:cNvPr id="35" name="Image 34"/>
          <p:cNvPicPr>
            <a:picLocks noChangeAspect="1"/>
          </p:cNvPicPr>
          <p:nvPr/>
        </p:nvPicPr>
        <p:blipFill>
          <a:blip r:embed="rId3"/>
          <a:srcRect l="5523" t="4528" r="10671" b="47635"/>
          <a:stretch/>
        </p:blipFill>
        <p:spPr bwMode="auto">
          <a:xfrm>
            <a:off x="119336" y="1684919"/>
            <a:ext cx="5505493" cy="3022377"/>
          </a:xfrm>
          <a:prstGeom prst="rect">
            <a:avLst/>
          </a:prstGeom>
        </p:spPr>
      </p:pic>
      <p:sp>
        <p:nvSpPr>
          <p:cNvPr id="36" name="ZoneTexte 35"/>
          <p:cNvSpPr txBox="1"/>
          <p:nvPr/>
        </p:nvSpPr>
        <p:spPr bwMode="auto">
          <a:xfrm>
            <a:off x="418817" y="881423"/>
            <a:ext cx="2868871" cy="646331"/>
          </a:xfrm>
          <a:prstGeom prst="rect">
            <a:avLst/>
          </a:prstGeom>
          <a:noFill/>
        </p:spPr>
        <p:txBody>
          <a:bodyPr wrap="square" rtlCol="0">
            <a:spAutoFit/>
          </a:bodyPr>
          <a:lstStyle/>
          <a:p>
            <a:pPr>
              <a:defRPr/>
            </a:pPr>
            <a:r>
              <a:rPr lang="en-GB" sz="2400" b="1" i="1" dirty="0">
                <a:solidFill>
                  <a:schemeClr val="bg1">
                    <a:lumMod val="65000"/>
                  </a:schemeClr>
                </a:solidFill>
              </a:rPr>
              <a:t>Ariagno et al., 2022</a:t>
            </a:r>
          </a:p>
          <a:p>
            <a:pPr>
              <a:defRPr/>
            </a:pPr>
            <a:r>
              <a:rPr lang="en-GB" sz="1200" u="sng" dirty="0">
                <a:solidFill>
                  <a:schemeClr val="accent1">
                    <a:lumMod val="50000"/>
                  </a:schemeClr>
                </a:solidFill>
                <a:hlinkClick r:id="rId4" tooltip="https://esurf.copernicus.org/articles/10/81/2022/"/>
              </a:rPr>
              <a:t>DOI: </a:t>
            </a:r>
            <a:r>
              <a:rPr lang="fr-FR" sz="1200" u="sng" dirty="0">
                <a:solidFill>
                  <a:schemeClr val="accent1">
                    <a:lumMod val="50000"/>
                  </a:schemeClr>
                </a:solidFill>
                <a:hlinkClick r:id="rId4" tooltip="https://esurf.copernicus.org/articles/10/81/2022/"/>
              </a:rPr>
              <a:t>10.5194/esurf-10-81-2022</a:t>
            </a:r>
            <a:endParaRPr lang="en-GB" sz="1200" dirty="0">
              <a:solidFill>
                <a:schemeClr val="accent1">
                  <a:lumMod val="50000"/>
                </a:schemeClr>
              </a:solidFill>
            </a:endParaRPr>
          </a:p>
        </p:txBody>
      </p:sp>
      <p:grpSp>
        <p:nvGrpSpPr>
          <p:cNvPr id="7" name="Groupe 6"/>
          <p:cNvGrpSpPr/>
          <p:nvPr/>
        </p:nvGrpSpPr>
        <p:grpSpPr>
          <a:xfrm>
            <a:off x="6581614" y="1300198"/>
            <a:ext cx="4528498" cy="769441"/>
            <a:chOff x="582321" y="4555435"/>
            <a:chExt cx="4528498" cy="769441"/>
          </a:xfrm>
        </p:grpSpPr>
        <p:sp>
          <p:nvSpPr>
            <p:cNvPr id="13" name="Rectangle 12"/>
            <p:cNvSpPr/>
            <p:nvPr/>
          </p:nvSpPr>
          <p:spPr bwMode="auto">
            <a:xfrm>
              <a:off x="1199061" y="4555435"/>
              <a:ext cx="3911758" cy="769441"/>
            </a:xfrm>
            <a:prstGeom prst="rect">
              <a:avLst/>
            </a:prstGeom>
          </p:spPr>
          <p:txBody>
            <a:bodyPr wrap="square">
              <a:spAutoFit/>
            </a:bodyPr>
            <a:lstStyle/>
            <a:p>
              <a:pPr>
                <a:defRPr/>
              </a:pPr>
              <a:r>
                <a:rPr lang="en-GB" sz="2200" dirty="0"/>
                <a:t>Transition from transport-limited to supply-limited system</a:t>
              </a:r>
            </a:p>
          </p:txBody>
        </p:sp>
        <p:sp>
          <p:nvSpPr>
            <p:cNvPr id="37" name="Flèche droite 36"/>
            <p:cNvSpPr/>
            <p:nvPr/>
          </p:nvSpPr>
          <p:spPr bwMode="auto">
            <a:xfrm>
              <a:off x="582321" y="4779381"/>
              <a:ext cx="482321" cy="321547"/>
            </a:xfrm>
            <a:prstGeom prst="rightArrow">
              <a:avLst>
                <a:gd name="adj1" fmla="val 50000"/>
                <a:gd name="adj2" fmla="val 5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sp>
        <p:nvSpPr>
          <p:cNvPr id="38" name="Rectangle 37"/>
          <p:cNvSpPr/>
          <p:nvPr/>
        </p:nvSpPr>
        <p:spPr bwMode="auto">
          <a:xfrm>
            <a:off x="478138" y="5301208"/>
            <a:ext cx="4787887" cy="830997"/>
          </a:xfrm>
          <a:prstGeom prst="rect">
            <a:avLst/>
          </a:prstGeom>
        </p:spPr>
        <p:txBody>
          <a:bodyPr wrap="square">
            <a:spAutoFit/>
          </a:bodyPr>
          <a:lstStyle/>
          <a:p>
            <a:pPr>
              <a:defRPr/>
            </a:pPr>
            <a:r>
              <a:rPr lang="en-GB" sz="2400" b="1" dirty="0"/>
              <a:t>Which source processes drive this </a:t>
            </a:r>
            <a:r>
              <a:rPr lang="en-GB" sz="2400" b="1" dirty="0" err="1"/>
              <a:t>cyclicity</a:t>
            </a:r>
            <a:r>
              <a:rPr lang="en-GB" sz="2400" b="1" dirty="0"/>
              <a:t>?</a:t>
            </a:r>
          </a:p>
        </p:txBody>
      </p:sp>
      <p:pic>
        <p:nvPicPr>
          <p:cNvPr id="9" name="Image 8"/>
          <p:cNvPicPr>
            <a:picLocks noChangeAspect="1"/>
          </p:cNvPicPr>
          <p:nvPr/>
        </p:nvPicPr>
        <p:blipFill rotWithShape="1">
          <a:blip r:embed="rId5" cstate="print">
            <a:extLst>
              <a:ext uri="{28A0092B-C50C-407E-A947-70E740481C1C}">
                <a14:useLocalDpi xmlns:a14="http://schemas.microsoft.com/office/drawing/2010/main" val="0"/>
              </a:ext>
            </a:extLst>
          </a:blip>
          <a:srcRect l="5688" t="9931" r="8150"/>
          <a:stretch/>
        </p:blipFill>
        <p:spPr>
          <a:xfrm>
            <a:off x="5879976" y="3237149"/>
            <a:ext cx="6168008" cy="33011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0" name="Groupe 9"/>
          <p:cNvGrpSpPr/>
          <p:nvPr/>
        </p:nvGrpSpPr>
        <p:grpSpPr bwMode="auto">
          <a:xfrm>
            <a:off x="241738" y="153675"/>
            <a:ext cx="2160663" cy="434904"/>
            <a:chOff x="241738" y="153675"/>
            <a:chExt cx="2160663" cy="434904"/>
          </a:xfrm>
        </p:grpSpPr>
        <p:sp>
          <p:nvSpPr>
            <p:cNvPr id="12" name="Pentagone 11"/>
            <p:cNvSpPr/>
            <p:nvPr/>
          </p:nvSpPr>
          <p:spPr bwMode="auto">
            <a:xfrm>
              <a:off x="241738" y="153675"/>
              <a:ext cx="1944414" cy="434904"/>
            </a:xfrm>
            <a:prstGeom prst="homePlate">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3" name="ZoneTexte 12"/>
            <p:cNvSpPr txBox="1"/>
            <p:nvPr/>
          </p:nvSpPr>
          <p:spPr bwMode="auto">
            <a:xfrm>
              <a:off x="352429" y="153675"/>
              <a:ext cx="2049972" cy="400110"/>
            </a:xfrm>
            <a:prstGeom prst="rect">
              <a:avLst/>
            </a:prstGeom>
            <a:noFill/>
          </p:spPr>
          <p:txBody>
            <a:bodyPr wrap="square" rtlCol="0">
              <a:spAutoFit/>
            </a:bodyPr>
            <a:lstStyle/>
            <a:p>
              <a:pPr>
                <a:defRPr/>
              </a:pPr>
              <a:r>
                <a:rPr lang="en-GB" sz="2000" b="1">
                  <a:solidFill>
                    <a:schemeClr val="bg1"/>
                  </a:solidFill>
                </a:rPr>
                <a:t>Introduction</a:t>
              </a:r>
              <a:endParaRPr/>
            </a:p>
          </p:txBody>
        </p:sp>
      </p:grpSp>
      <p:sp>
        <p:nvSpPr>
          <p:cNvPr id="14" name="ZoneTexte 13"/>
          <p:cNvSpPr txBox="1"/>
          <p:nvPr/>
        </p:nvSpPr>
        <p:spPr bwMode="auto">
          <a:xfrm>
            <a:off x="2296843" y="153677"/>
            <a:ext cx="2791045" cy="461665"/>
          </a:xfrm>
          <a:prstGeom prst="rect">
            <a:avLst/>
          </a:prstGeom>
          <a:noFill/>
        </p:spPr>
        <p:txBody>
          <a:bodyPr wrap="square" rtlCol="0">
            <a:spAutoFit/>
          </a:bodyPr>
          <a:lstStyle/>
          <a:p>
            <a:pPr>
              <a:defRPr/>
            </a:pPr>
            <a:r>
              <a:rPr lang="en-GB" sz="2400" b="1" dirty="0"/>
              <a:t>Research questions</a:t>
            </a:r>
            <a:endParaRPr lang="en-GB" sz="1600" dirty="0"/>
          </a:p>
        </p:txBody>
      </p:sp>
      <p:sp>
        <p:nvSpPr>
          <p:cNvPr id="4" name="Espace réservé du numéro de diapositive 3"/>
          <p:cNvSpPr>
            <a:spLocks noGrp="1"/>
          </p:cNvSpPr>
          <p:nvPr>
            <p:ph type="sldNum" sz="quarter" idx="12"/>
          </p:nvPr>
        </p:nvSpPr>
        <p:spPr bwMode="auto"/>
        <p:txBody>
          <a:bodyPr/>
          <a:lstStyle/>
          <a:p>
            <a:pPr>
              <a:defRPr/>
            </a:pPr>
            <a:fld id="{51055784-8EBC-4D43-B55E-A43E91FCA576}" type="slidenum">
              <a:rPr lang="en-GB"/>
              <a:t>5</a:t>
            </a:fld>
            <a:endParaRPr lang="en-GB"/>
          </a:p>
        </p:txBody>
      </p:sp>
      <p:sp>
        <p:nvSpPr>
          <p:cNvPr id="7" name="ZoneTexte 6"/>
          <p:cNvSpPr txBox="1"/>
          <p:nvPr/>
        </p:nvSpPr>
        <p:spPr bwMode="auto">
          <a:xfrm>
            <a:off x="191344" y="1316975"/>
            <a:ext cx="7421067" cy="830997"/>
          </a:xfrm>
          <a:prstGeom prst="rect">
            <a:avLst/>
          </a:prstGeom>
          <a:noFill/>
        </p:spPr>
        <p:txBody>
          <a:bodyPr wrap="square" rtlCol="0">
            <a:spAutoFit/>
          </a:bodyPr>
          <a:lstStyle/>
          <a:p>
            <a:pPr algn="ctr">
              <a:defRPr/>
            </a:pPr>
            <a:r>
              <a:rPr lang="fr-FR" sz="2400" b="1" i="1" dirty="0"/>
              <a:t>Can </a:t>
            </a:r>
            <a:r>
              <a:rPr lang="fr-FR" sz="2400" b="1" i="1" dirty="0" err="1"/>
              <a:t>we</a:t>
            </a:r>
            <a:r>
              <a:rPr lang="fr-FR" sz="2400" b="1" i="1" dirty="0"/>
              <a:t> </a:t>
            </a:r>
            <a:r>
              <a:rPr lang="fr-FR" sz="2400" b="1" i="1" dirty="0" err="1"/>
              <a:t>identify</a:t>
            </a:r>
            <a:r>
              <a:rPr lang="fr-FR" sz="2400" b="1" i="1" dirty="0"/>
              <a:t> a proxy for regolith </a:t>
            </a:r>
            <a:r>
              <a:rPr lang="fr-FR" sz="2400" b="1" i="1" dirty="0" err="1"/>
              <a:t>weathering</a:t>
            </a:r>
            <a:r>
              <a:rPr lang="fr-FR" sz="2400" b="1" i="1" dirty="0"/>
              <a:t> </a:t>
            </a:r>
            <a:r>
              <a:rPr lang="fr-FR" sz="2400" b="1" i="1" dirty="0" err="1"/>
              <a:t>that</a:t>
            </a:r>
            <a:r>
              <a:rPr lang="fr-FR" sz="2400" b="1" i="1" dirty="0"/>
              <a:t> </a:t>
            </a:r>
            <a:r>
              <a:rPr lang="fr-FR" sz="2400" b="1" i="1" dirty="0" err="1"/>
              <a:t>is</a:t>
            </a:r>
            <a:r>
              <a:rPr lang="fr-FR" sz="2400" b="1" i="1" dirty="0"/>
              <a:t> </a:t>
            </a:r>
            <a:r>
              <a:rPr lang="fr-FR" sz="2400" b="1" i="1" dirty="0" err="1"/>
              <a:t>correlated</a:t>
            </a:r>
            <a:r>
              <a:rPr lang="fr-FR" sz="2400" b="1" i="1" dirty="0"/>
              <a:t> </a:t>
            </a:r>
            <a:r>
              <a:rPr lang="fr-FR" sz="2400" b="1" i="1" dirty="0" err="1"/>
              <a:t>with</a:t>
            </a:r>
            <a:r>
              <a:rPr lang="fr-FR" sz="2400" b="1" i="1" dirty="0"/>
              <a:t> the intra-</a:t>
            </a:r>
            <a:r>
              <a:rPr lang="fr-FR" sz="2400" b="1" i="1" dirty="0" err="1"/>
              <a:t>annual</a:t>
            </a:r>
            <a:r>
              <a:rPr lang="fr-FR" sz="2400" b="1" i="1" dirty="0"/>
              <a:t> </a:t>
            </a:r>
            <a:r>
              <a:rPr lang="fr-FR" sz="2400" b="1" i="1" dirty="0" err="1"/>
              <a:t>hysteresis</a:t>
            </a:r>
            <a:r>
              <a:rPr lang="fr-FR" sz="2400" b="1" i="1" dirty="0"/>
              <a:t> cycle?</a:t>
            </a:r>
            <a:endParaRPr sz="2400" dirty="0"/>
          </a:p>
        </p:txBody>
      </p:sp>
      <p:grpSp>
        <p:nvGrpSpPr>
          <p:cNvPr id="9" name="Groupe 8"/>
          <p:cNvGrpSpPr/>
          <p:nvPr/>
        </p:nvGrpSpPr>
        <p:grpSpPr bwMode="auto">
          <a:xfrm>
            <a:off x="306540" y="3008350"/>
            <a:ext cx="4050165" cy="2990197"/>
            <a:chOff x="4790329" y="4072168"/>
            <a:chExt cx="3310474" cy="2444091"/>
          </a:xfrm>
        </p:grpSpPr>
        <p:pic>
          <p:nvPicPr>
            <p:cNvPr id="5" name="Image 4"/>
            <p:cNvPicPr>
              <a:picLocks noChangeAspect="1"/>
            </p:cNvPicPr>
            <p:nvPr/>
          </p:nvPicPr>
          <p:blipFill>
            <a:blip r:embed="rId3"/>
            <a:stretch/>
          </p:blipFill>
          <p:spPr bwMode="auto">
            <a:xfrm>
              <a:off x="4790329" y="4472278"/>
              <a:ext cx="3065971" cy="2043981"/>
            </a:xfrm>
            <a:prstGeom prst="rect">
              <a:avLst/>
            </a:prstGeom>
          </p:spPr>
        </p:pic>
        <p:sp>
          <p:nvSpPr>
            <p:cNvPr id="17" name="ZoneTexte 16"/>
            <p:cNvSpPr txBox="1"/>
            <p:nvPr/>
          </p:nvSpPr>
          <p:spPr bwMode="auto">
            <a:xfrm>
              <a:off x="5279455" y="4072168"/>
              <a:ext cx="2821348" cy="400110"/>
            </a:xfrm>
            <a:prstGeom prst="rect">
              <a:avLst/>
            </a:prstGeom>
            <a:noFill/>
          </p:spPr>
          <p:txBody>
            <a:bodyPr wrap="square" rtlCol="0">
              <a:spAutoFit/>
            </a:bodyPr>
            <a:lstStyle/>
            <a:p>
              <a:pPr>
                <a:defRPr/>
              </a:pPr>
              <a:r>
                <a:rPr lang="fr-FR" sz="2000" i="1" dirty="0">
                  <a:solidFill>
                    <a:schemeClr val="bg1">
                      <a:lumMod val="65000"/>
                    </a:schemeClr>
                  </a:solidFill>
                </a:rPr>
                <a:t>Field </a:t>
              </a:r>
              <a:r>
                <a:rPr lang="fr-FR" sz="2000" i="1" dirty="0" err="1">
                  <a:solidFill>
                    <a:schemeClr val="bg1">
                      <a:lumMod val="65000"/>
                    </a:schemeClr>
                  </a:solidFill>
                </a:rPr>
                <a:t>measurements</a:t>
              </a:r>
              <a:endParaRPr lang="fr-FR" sz="2000" i="1" dirty="0">
                <a:solidFill>
                  <a:schemeClr val="bg1">
                    <a:lumMod val="65000"/>
                  </a:schemeClr>
                </a:solidFill>
              </a:endParaRPr>
            </a:p>
          </p:txBody>
        </p:sp>
      </p:grpSp>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2411" y="3713144"/>
            <a:ext cx="4213301" cy="2808867"/>
          </a:xfrm>
          <a:prstGeom prst="rect">
            <a:avLst/>
          </a:prstGeom>
        </p:spPr>
      </p:pic>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2411" y="453504"/>
            <a:ext cx="4213301" cy="2808868"/>
          </a:xfrm>
          <a:prstGeom prst="rect">
            <a:avLst/>
          </a:prstGeom>
        </p:spPr>
      </p:pic>
      <p:sp>
        <p:nvSpPr>
          <p:cNvPr id="23" name="ZoneTexte 22"/>
          <p:cNvSpPr txBox="1"/>
          <p:nvPr/>
        </p:nvSpPr>
        <p:spPr>
          <a:xfrm>
            <a:off x="7881894" y="2791491"/>
            <a:ext cx="2100306" cy="369332"/>
          </a:xfrm>
          <a:prstGeom prst="rect">
            <a:avLst/>
          </a:prstGeom>
          <a:noFill/>
        </p:spPr>
        <p:txBody>
          <a:bodyPr wrap="square" rtlCol="0">
            <a:spAutoFit/>
          </a:bodyPr>
          <a:lstStyle/>
          <a:p>
            <a:r>
              <a:rPr lang="fr-FR" dirty="0" err="1" smtClean="0">
                <a:solidFill>
                  <a:schemeClr val="bg1"/>
                </a:solidFill>
              </a:rPr>
              <a:t>Empty</a:t>
            </a:r>
            <a:r>
              <a:rPr lang="fr-FR" dirty="0" smtClean="0">
                <a:solidFill>
                  <a:schemeClr val="bg1"/>
                </a:solidFill>
              </a:rPr>
              <a:t> </a:t>
            </a:r>
            <a:r>
              <a:rPr lang="fr-FR" dirty="0" err="1" smtClean="0">
                <a:solidFill>
                  <a:schemeClr val="bg1"/>
                </a:solidFill>
              </a:rPr>
              <a:t>deposit</a:t>
            </a:r>
            <a:r>
              <a:rPr lang="fr-FR" dirty="0" smtClean="0">
                <a:solidFill>
                  <a:schemeClr val="bg1"/>
                </a:solidFill>
              </a:rPr>
              <a:t> </a:t>
            </a:r>
            <a:r>
              <a:rPr lang="fr-FR" dirty="0" smtClean="0">
                <a:solidFill>
                  <a:schemeClr val="bg1"/>
                </a:solidFill>
              </a:rPr>
              <a:t>area</a:t>
            </a:r>
            <a:endParaRPr lang="fr-FR" dirty="0">
              <a:solidFill>
                <a:schemeClr val="bg1"/>
              </a:solidFill>
            </a:endParaRPr>
          </a:p>
        </p:txBody>
      </p:sp>
      <p:sp>
        <p:nvSpPr>
          <p:cNvPr id="24" name="ZoneTexte 23"/>
          <p:cNvSpPr txBox="1"/>
          <p:nvPr/>
        </p:nvSpPr>
        <p:spPr>
          <a:xfrm>
            <a:off x="7644252" y="3933056"/>
            <a:ext cx="2100306" cy="369332"/>
          </a:xfrm>
          <a:prstGeom prst="rect">
            <a:avLst/>
          </a:prstGeom>
          <a:noFill/>
        </p:spPr>
        <p:txBody>
          <a:bodyPr wrap="square" rtlCol="0">
            <a:spAutoFit/>
          </a:bodyPr>
          <a:lstStyle/>
          <a:p>
            <a:r>
              <a:rPr lang="fr-FR" dirty="0">
                <a:solidFill>
                  <a:schemeClr val="bg1"/>
                </a:solidFill>
              </a:rPr>
              <a:t>F</a:t>
            </a:r>
            <a:r>
              <a:rPr lang="fr-FR" dirty="0" smtClean="0">
                <a:solidFill>
                  <a:schemeClr val="bg1"/>
                </a:solidFill>
              </a:rPr>
              <a:t>ull </a:t>
            </a:r>
            <a:r>
              <a:rPr lang="fr-FR" dirty="0" err="1" smtClean="0">
                <a:solidFill>
                  <a:schemeClr val="bg1"/>
                </a:solidFill>
              </a:rPr>
              <a:t>deposit</a:t>
            </a:r>
            <a:r>
              <a:rPr lang="fr-FR" dirty="0" smtClean="0">
                <a:solidFill>
                  <a:schemeClr val="bg1"/>
                </a:solidFill>
              </a:rPr>
              <a:t> </a:t>
            </a:r>
            <a:r>
              <a:rPr lang="fr-FR" dirty="0" smtClean="0">
                <a:solidFill>
                  <a:schemeClr val="bg1"/>
                </a:solidFill>
              </a:rPr>
              <a:t>area</a:t>
            </a:r>
            <a:endParaRPr lang="fr-FR" dirty="0">
              <a:solidFill>
                <a:schemeClr val="bg1"/>
              </a:solidFill>
            </a:endParaRPr>
          </a:p>
        </p:txBody>
      </p:sp>
      <p:grpSp>
        <p:nvGrpSpPr>
          <p:cNvPr id="25" name="Groupe 24"/>
          <p:cNvGrpSpPr/>
          <p:nvPr/>
        </p:nvGrpSpPr>
        <p:grpSpPr>
          <a:xfrm>
            <a:off x="4655840" y="3605030"/>
            <a:ext cx="2564606" cy="2286347"/>
            <a:chOff x="414338" y="2726356"/>
            <a:chExt cx="2564606" cy="2286347"/>
          </a:xfrm>
        </p:grpSpPr>
        <p:pic>
          <p:nvPicPr>
            <p:cNvPr id="26" name="Image 25"/>
            <p:cNvPicPr>
              <a:picLocks noChangeAspect="1"/>
            </p:cNvPicPr>
            <p:nvPr/>
          </p:nvPicPr>
          <p:blipFill rotWithShape="1">
            <a:blip r:embed="rId6">
              <a:extLst>
                <a:ext uri="{28A0092B-C50C-407E-A947-70E740481C1C}">
                  <a14:useLocalDpi xmlns:a14="http://schemas.microsoft.com/office/drawing/2010/main" val="0"/>
                </a:ext>
              </a:extLst>
            </a:blip>
            <a:srcRect l="1" r="806"/>
            <a:stretch/>
          </p:blipFill>
          <p:spPr>
            <a:xfrm>
              <a:off x="530821" y="2726356"/>
              <a:ext cx="1871579" cy="1670794"/>
            </a:xfrm>
            <a:prstGeom prst="rect">
              <a:avLst/>
            </a:prstGeom>
          </p:spPr>
        </p:pic>
        <p:sp>
          <p:nvSpPr>
            <p:cNvPr id="27" name="ZoneTexte 26"/>
            <p:cNvSpPr txBox="1"/>
            <p:nvPr/>
          </p:nvSpPr>
          <p:spPr>
            <a:xfrm>
              <a:off x="414338" y="4397150"/>
              <a:ext cx="2564606" cy="615553"/>
            </a:xfrm>
            <a:prstGeom prst="rect">
              <a:avLst/>
            </a:prstGeom>
            <a:noFill/>
          </p:spPr>
          <p:txBody>
            <a:bodyPr wrap="square" rtlCol="0">
              <a:spAutoFit/>
            </a:bodyPr>
            <a:lstStyle/>
            <a:p>
              <a:pPr algn="ctr"/>
              <a:r>
                <a:rPr lang="fr-FR" dirty="0" err="1" smtClean="0"/>
                <a:t>Fig</a:t>
              </a:r>
              <a:r>
                <a:rPr lang="fr-FR" dirty="0" smtClean="0"/>
                <a:t> 1 : </a:t>
              </a:r>
              <a:r>
                <a:rPr lang="fr-FR" sz="1600" dirty="0" err="1" smtClean="0"/>
                <a:t>After</a:t>
              </a:r>
              <a:r>
                <a:rPr lang="fr-FR" sz="1600" dirty="0" smtClean="0"/>
                <a:t> </a:t>
              </a:r>
              <a:r>
                <a:rPr lang="fr-FR" sz="1600" dirty="0" err="1" smtClean="0"/>
                <a:t>fieldwork</a:t>
              </a:r>
              <a:r>
                <a:rPr lang="fr-FR" sz="1600" dirty="0" smtClean="0"/>
                <a:t>  in </a:t>
              </a:r>
              <a:r>
                <a:rPr lang="fr-FR" sz="1600" dirty="0" err="1" smtClean="0"/>
                <a:t>marly</a:t>
              </a:r>
              <a:r>
                <a:rPr lang="fr-FR" sz="1600" dirty="0" smtClean="0"/>
                <a:t> catchments</a:t>
              </a:r>
              <a:endParaRPr lang="fr-FR" sz="1600" dirty="0"/>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241738" y="153675"/>
            <a:ext cx="3139818" cy="434904"/>
            <a:chOff x="241738" y="153675"/>
            <a:chExt cx="2170188" cy="434904"/>
          </a:xfrm>
        </p:grpSpPr>
        <p:sp>
          <p:nvSpPr>
            <p:cNvPr id="3" name="Pentagone 2"/>
            <p:cNvSpPr/>
            <p:nvPr/>
          </p:nvSpPr>
          <p:spPr>
            <a:xfrm>
              <a:off x="241738" y="153675"/>
              <a:ext cx="1944414" cy="434904"/>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 name="ZoneTexte 3"/>
            <p:cNvSpPr txBox="1"/>
            <p:nvPr/>
          </p:nvSpPr>
          <p:spPr>
            <a:xfrm>
              <a:off x="361954" y="153675"/>
              <a:ext cx="2049972" cy="400110"/>
            </a:xfrm>
            <a:prstGeom prst="rect">
              <a:avLst/>
            </a:prstGeom>
            <a:noFill/>
          </p:spPr>
          <p:txBody>
            <a:bodyPr wrap="square" rtlCol="0">
              <a:spAutoFit/>
            </a:bodyPr>
            <a:lstStyle/>
            <a:p>
              <a:r>
                <a:rPr lang="en-GB" sz="2000" b="1" dirty="0" smtClean="0">
                  <a:solidFill>
                    <a:schemeClr val="bg1"/>
                  </a:solidFill>
                </a:rPr>
                <a:t>Field measurements</a:t>
              </a:r>
              <a:endParaRPr lang="en-GB" sz="2000" b="1" dirty="0">
                <a:solidFill>
                  <a:schemeClr val="bg1"/>
                </a:solidFill>
              </a:endParaRPr>
            </a:p>
          </p:txBody>
        </p:sp>
      </p:grpSp>
      <p:sp>
        <p:nvSpPr>
          <p:cNvPr id="6" name="ZoneTexte 5"/>
          <p:cNvSpPr txBox="1"/>
          <p:nvPr/>
        </p:nvSpPr>
        <p:spPr>
          <a:xfrm>
            <a:off x="3381557" y="122897"/>
            <a:ext cx="1857194" cy="461665"/>
          </a:xfrm>
          <a:prstGeom prst="rect">
            <a:avLst/>
          </a:prstGeom>
          <a:noFill/>
        </p:spPr>
        <p:txBody>
          <a:bodyPr wrap="square" rtlCol="0">
            <a:spAutoFit/>
          </a:bodyPr>
          <a:lstStyle/>
          <a:p>
            <a:r>
              <a:rPr lang="fr-FR" sz="2400" dirty="0" err="1"/>
              <a:t>R</a:t>
            </a:r>
            <a:r>
              <a:rPr lang="fr-FR" sz="2400" dirty="0" err="1" smtClean="0"/>
              <a:t>esistance</a:t>
            </a:r>
            <a:endParaRPr lang="fr-FR" sz="2400" dirty="0"/>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872" y="765104"/>
            <a:ext cx="4868299" cy="3651224"/>
          </a:xfrm>
          <a:prstGeom prst="rect">
            <a:avLst/>
          </a:prstGeom>
        </p:spPr>
      </p:pic>
      <p:sp>
        <p:nvSpPr>
          <p:cNvPr id="15" name="ZoneTexte 14"/>
          <p:cNvSpPr txBox="1"/>
          <p:nvPr/>
        </p:nvSpPr>
        <p:spPr>
          <a:xfrm>
            <a:off x="4476074" y="3861475"/>
            <a:ext cx="1525354" cy="369332"/>
          </a:xfrm>
          <a:prstGeom prst="rect">
            <a:avLst/>
          </a:prstGeom>
          <a:noFill/>
        </p:spPr>
        <p:txBody>
          <a:bodyPr wrap="square" rtlCol="0">
            <a:spAutoFit/>
          </a:bodyPr>
          <a:lstStyle/>
          <a:p>
            <a:r>
              <a:rPr lang="fr-FR" b="1" dirty="0" err="1" smtClean="0">
                <a:solidFill>
                  <a:schemeClr val="bg1"/>
                </a:solidFill>
              </a:rPr>
              <a:t>February</a:t>
            </a:r>
            <a:endParaRPr lang="fr-FR" b="1" dirty="0">
              <a:solidFill>
                <a:schemeClr val="bg1"/>
              </a:solidFill>
            </a:endParaRPr>
          </a:p>
        </p:txBody>
      </p:sp>
      <p:cxnSp>
        <p:nvCxnSpPr>
          <p:cNvPr id="17" name="Connecteur droit avec flèche 16"/>
          <p:cNvCxnSpPr/>
          <p:nvPr/>
        </p:nvCxnSpPr>
        <p:spPr>
          <a:xfrm>
            <a:off x="1352107" y="2507975"/>
            <a:ext cx="142875" cy="60271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e 4"/>
          <p:cNvGrpSpPr/>
          <p:nvPr/>
        </p:nvGrpSpPr>
        <p:grpSpPr>
          <a:xfrm>
            <a:off x="6549655" y="784322"/>
            <a:ext cx="5182024" cy="3632006"/>
            <a:chOff x="214064" y="3762245"/>
            <a:chExt cx="4096090" cy="2895360"/>
          </a:xfrm>
        </p:grpSpPr>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064" y="3762245"/>
              <a:ext cx="3860480" cy="2895360"/>
            </a:xfrm>
            <a:prstGeom prst="rect">
              <a:avLst/>
            </a:prstGeom>
          </p:spPr>
        </p:pic>
        <p:cxnSp>
          <p:nvCxnSpPr>
            <p:cNvPr id="11" name="Connecteur droit 10"/>
            <p:cNvCxnSpPr/>
            <p:nvPr/>
          </p:nvCxnSpPr>
          <p:spPr>
            <a:xfrm flipH="1">
              <a:off x="2144304" y="6351562"/>
              <a:ext cx="1695625" cy="105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2710951" y="5992781"/>
              <a:ext cx="998806" cy="369332"/>
            </a:xfrm>
            <a:prstGeom prst="rect">
              <a:avLst/>
            </a:prstGeom>
            <a:noFill/>
          </p:spPr>
          <p:txBody>
            <a:bodyPr wrap="square" rtlCol="0">
              <a:spAutoFit/>
            </a:bodyPr>
            <a:lstStyle/>
            <a:p>
              <a:r>
                <a:rPr lang="fr-FR" dirty="0" smtClean="0">
                  <a:solidFill>
                    <a:schemeClr val="bg1"/>
                  </a:solidFill>
                </a:rPr>
                <a:t>5 cm</a:t>
              </a:r>
              <a:endParaRPr lang="fr-FR" dirty="0">
                <a:solidFill>
                  <a:schemeClr val="bg1"/>
                </a:solidFill>
              </a:endParaRPr>
            </a:p>
          </p:txBody>
        </p:sp>
        <p:sp>
          <p:nvSpPr>
            <p:cNvPr id="16" name="ZoneTexte 15"/>
            <p:cNvSpPr txBox="1"/>
            <p:nvPr/>
          </p:nvSpPr>
          <p:spPr>
            <a:xfrm>
              <a:off x="2784800" y="3981873"/>
              <a:ext cx="1525354" cy="369332"/>
            </a:xfrm>
            <a:prstGeom prst="rect">
              <a:avLst/>
            </a:prstGeom>
            <a:noFill/>
          </p:spPr>
          <p:txBody>
            <a:bodyPr wrap="square" rtlCol="0">
              <a:spAutoFit/>
            </a:bodyPr>
            <a:lstStyle/>
            <a:p>
              <a:r>
                <a:rPr lang="fr-FR" b="1" dirty="0" smtClean="0">
                  <a:solidFill>
                    <a:schemeClr val="bg1"/>
                  </a:solidFill>
                </a:rPr>
                <a:t>August</a:t>
              </a:r>
              <a:endParaRPr lang="fr-FR" b="1" dirty="0">
                <a:solidFill>
                  <a:schemeClr val="bg1"/>
                </a:solidFill>
              </a:endParaRPr>
            </a:p>
          </p:txBody>
        </p:sp>
        <p:cxnSp>
          <p:nvCxnSpPr>
            <p:cNvPr id="18" name="Connecteur droit avec flèche 17"/>
            <p:cNvCxnSpPr/>
            <p:nvPr/>
          </p:nvCxnSpPr>
          <p:spPr>
            <a:xfrm>
              <a:off x="847725" y="4607212"/>
              <a:ext cx="142875" cy="60271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7" name="ZoneTexte 6"/>
          <p:cNvSpPr txBox="1"/>
          <p:nvPr/>
        </p:nvSpPr>
        <p:spPr>
          <a:xfrm>
            <a:off x="2188290" y="4707988"/>
            <a:ext cx="1733234" cy="400110"/>
          </a:xfrm>
          <a:prstGeom prst="rect">
            <a:avLst/>
          </a:prstGeom>
          <a:noFill/>
        </p:spPr>
        <p:txBody>
          <a:bodyPr wrap="square" rtlCol="0">
            <a:spAutoFit/>
          </a:bodyPr>
          <a:lstStyle/>
          <a:p>
            <a:r>
              <a:rPr lang="fr-FR" sz="2000" dirty="0" err="1" smtClean="0"/>
              <a:t>Low</a:t>
            </a:r>
            <a:r>
              <a:rPr lang="fr-FR" sz="2000" dirty="0" smtClean="0"/>
              <a:t> </a:t>
            </a:r>
            <a:r>
              <a:rPr lang="fr-FR" sz="2000" dirty="0" err="1" smtClean="0"/>
              <a:t>resistance</a:t>
            </a:r>
            <a:endParaRPr lang="fr-FR" sz="2000" dirty="0"/>
          </a:p>
        </p:txBody>
      </p:sp>
      <p:sp>
        <p:nvSpPr>
          <p:cNvPr id="20" name="ZoneTexte 19"/>
          <p:cNvSpPr txBox="1"/>
          <p:nvPr/>
        </p:nvSpPr>
        <p:spPr>
          <a:xfrm>
            <a:off x="7995745" y="4706892"/>
            <a:ext cx="1991769" cy="400110"/>
          </a:xfrm>
          <a:prstGeom prst="rect">
            <a:avLst/>
          </a:prstGeom>
          <a:noFill/>
        </p:spPr>
        <p:txBody>
          <a:bodyPr wrap="square" rtlCol="0">
            <a:spAutoFit/>
          </a:bodyPr>
          <a:lstStyle/>
          <a:p>
            <a:r>
              <a:rPr lang="fr-FR" sz="2000" dirty="0"/>
              <a:t>H</a:t>
            </a:r>
            <a:r>
              <a:rPr lang="fr-FR" sz="2000" dirty="0" smtClean="0"/>
              <a:t>igh </a:t>
            </a:r>
            <a:r>
              <a:rPr lang="fr-FR" sz="2000" dirty="0" err="1" smtClean="0"/>
              <a:t>resistance</a:t>
            </a:r>
            <a:endParaRPr lang="fr-FR" sz="2000" dirty="0"/>
          </a:p>
        </p:txBody>
      </p:sp>
      <p:sp>
        <p:nvSpPr>
          <p:cNvPr id="8" name="ZoneTexte 7"/>
          <p:cNvSpPr txBox="1"/>
          <p:nvPr/>
        </p:nvSpPr>
        <p:spPr>
          <a:xfrm>
            <a:off x="4476074" y="5648369"/>
            <a:ext cx="6188149" cy="400110"/>
          </a:xfrm>
          <a:prstGeom prst="rect">
            <a:avLst/>
          </a:prstGeom>
          <a:noFill/>
        </p:spPr>
        <p:txBody>
          <a:bodyPr wrap="square" rtlCol="0">
            <a:spAutoFit/>
          </a:bodyPr>
          <a:lstStyle/>
          <a:p>
            <a:r>
              <a:rPr lang="fr-FR" sz="2000" dirty="0" smtClean="0"/>
              <a:t>10 </a:t>
            </a:r>
            <a:r>
              <a:rPr lang="fr-FR" sz="2000" dirty="0" err="1" smtClean="0"/>
              <a:t>field</a:t>
            </a:r>
            <a:r>
              <a:rPr lang="fr-FR" sz="2000" dirty="0" smtClean="0"/>
              <a:t> </a:t>
            </a:r>
            <a:r>
              <a:rPr lang="fr-FR" sz="2000" dirty="0" err="1" smtClean="0"/>
              <a:t>campaigns</a:t>
            </a:r>
            <a:r>
              <a:rPr lang="fr-FR" sz="2000" dirty="0" smtClean="0"/>
              <a:t> over 2.5 </a:t>
            </a:r>
            <a:r>
              <a:rPr lang="fr-FR" sz="2000" dirty="0" err="1" smtClean="0"/>
              <a:t>years</a:t>
            </a:r>
            <a:endParaRPr lang="fr-FR" sz="2000" dirty="0"/>
          </a:p>
        </p:txBody>
      </p:sp>
    </p:spTree>
    <p:extLst>
      <p:ext uri="{BB962C8B-B14F-4D97-AF65-F5344CB8AC3E}">
        <p14:creationId xmlns:p14="http://schemas.microsoft.com/office/powerpoint/2010/main" val="38826763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241738" y="153675"/>
            <a:ext cx="3139818" cy="434904"/>
            <a:chOff x="241738" y="153675"/>
            <a:chExt cx="2170188" cy="434904"/>
          </a:xfrm>
        </p:grpSpPr>
        <p:sp>
          <p:nvSpPr>
            <p:cNvPr id="3" name="Pentagone 2"/>
            <p:cNvSpPr/>
            <p:nvPr/>
          </p:nvSpPr>
          <p:spPr>
            <a:xfrm>
              <a:off x="241738" y="153675"/>
              <a:ext cx="1944414" cy="434904"/>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 name="ZoneTexte 3"/>
            <p:cNvSpPr txBox="1"/>
            <p:nvPr/>
          </p:nvSpPr>
          <p:spPr>
            <a:xfrm>
              <a:off x="361954" y="153675"/>
              <a:ext cx="2049972" cy="400110"/>
            </a:xfrm>
            <a:prstGeom prst="rect">
              <a:avLst/>
            </a:prstGeom>
            <a:noFill/>
          </p:spPr>
          <p:txBody>
            <a:bodyPr wrap="square" rtlCol="0">
              <a:spAutoFit/>
            </a:bodyPr>
            <a:lstStyle/>
            <a:p>
              <a:r>
                <a:rPr lang="en-GB" sz="2000" b="1" dirty="0" smtClean="0">
                  <a:solidFill>
                    <a:schemeClr val="bg1"/>
                  </a:solidFill>
                </a:rPr>
                <a:t>Field measurements</a:t>
              </a:r>
              <a:endParaRPr lang="en-GB" sz="2000" b="1" dirty="0">
                <a:solidFill>
                  <a:schemeClr val="bg1"/>
                </a:solidFill>
              </a:endParaRPr>
            </a:p>
          </p:txBody>
        </p:sp>
      </p:grpSp>
      <p:sp>
        <p:nvSpPr>
          <p:cNvPr id="6" name="ZoneTexte 5"/>
          <p:cNvSpPr txBox="1"/>
          <p:nvPr/>
        </p:nvSpPr>
        <p:spPr>
          <a:xfrm>
            <a:off x="3228833" y="137195"/>
            <a:ext cx="3387625" cy="461665"/>
          </a:xfrm>
          <a:prstGeom prst="rect">
            <a:avLst/>
          </a:prstGeom>
          <a:noFill/>
        </p:spPr>
        <p:txBody>
          <a:bodyPr wrap="square" rtlCol="0">
            <a:spAutoFit/>
          </a:bodyPr>
          <a:lstStyle/>
          <a:p>
            <a:r>
              <a:rPr lang="fr-FR" sz="2400" dirty="0" smtClean="0"/>
              <a:t>Grain size </a:t>
            </a:r>
            <a:r>
              <a:rPr lang="fr-FR" sz="2400" dirty="0" err="1" smtClean="0"/>
              <a:t>measurements</a:t>
            </a:r>
            <a:endParaRPr lang="fr-FR" sz="2400" dirty="0"/>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5079" y="3467431"/>
            <a:ext cx="4129091" cy="3096818"/>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5079" y="175832"/>
            <a:ext cx="4129091" cy="3096818"/>
          </a:xfrm>
          <a:prstGeom prst="rect">
            <a:avLst/>
          </a:prstGeom>
        </p:spPr>
      </p:pic>
      <p:grpSp>
        <p:nvGrpSpPr>
          <p:cNvPr id="9" name="Groupe 8"/>
          <p:cNvGrpSpPr/>
          <p:nvPr/>
        </p:nvGrpSpPr>
        <p:grpSpPr>
          <a:xfrm>
            <a:off x="797441" y="1240691"/>
            <a:ext cx="5819017" cy="3775149"/>
            <a:chOff x="797441" y="1240691"/>
            <a:chExt cx="5819017" cy="3775149"/>
          </a:xfrm>
        </p:grpSpPr>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441" y="1240691"/>
              <a:ext cx="5662723" cy="3775149"/>
            </a:xfrm>
            <a:prstGeom prst="rect">
              <a:avLst/>
            </a:prstGeom>
          </p:spPr>
        </p:pic>
        <p:sp>
          <p:nvSpPr>
            <p:cNvPr id="12" name="ZoneTexte 11"/>
            <p:cNvSpPr txBox="1"/>
            <p:nvPr/>
          </p:nvSpPr>
          <p:spPr>
            <a:xfrm>
              <a:off x="5091104" y="1354909"/>
              <a:ext cx="1525354" cy="369332"/>
            </a:xfrm>
            <a:prstGeom prst="rect">
              <a:avLst/>
            </a:prstGeom>
            <a:noFill/>
          </p:spPr>
          <p:txBody>
            <a:bodyPr wrap="square" rtlCol="0">
              <a:spAutoFit/>
            </a:bodyPr>
            <a:lstStyle/>
            <a:p>
              <a:r>
                <a:rPr lang="fr-FR" b="1" dirty="0" smtClean="0">
                  <a:solidFill>
                    <a:schemeClr val="bg1"/>
                  </a:solidFill>
                </a:rPr>
                <a:t>March 2022</a:t>
              </a:r>
              <a:endParaRPr lang="fr-FR" b="1" dirty="0">
                <a:solidFill>
                  <a:schemeClr val="bg1"/>
                </a:solidFill>
              </a:endParaRPr>
            </a:p>
          </p:txBody>
        </p:sp>
      </p:grpSp>
    </p:spTree>
    <p:extLst>
      <p:ext uri="{BB962C8B-B14F-4D97-AF65-F5344CB8AC3E}">
        <p14:creationId xmlns:p14="http://schemas.microsoft.com/office/powerpoint/2010/main" val="8442657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32" name="Groupe 31"/>
          <p:cNvGrpSpPr/>
          <p:nvPr/>
        </p:nvGrpSpPr>
        <p:grpSpPr bwMode="auto">
          <a:xfrm>
            <a:off x="241738" y="153675"/>
            <a:ext cx="3139818" cy="434904"/>
            <a:chOff x="241738" y="153675"/>
            <a:chExt cx="2170188" cy="434904"/>
          </a:xfrm>
        </p:grpSpPr>
        <p:sp>
          <p:nvSpPr>
            <p:cNvPr id="34" name="Pentagone 33"/>
            <p:cNvSpPr/>
            <p:nvPr/>
          </p:nvSpPr>
          <p:spPr bwMode="auto">
            <a:xfrm>
              <a:off x="241738" y="153675"/>
              <a:ext cx="1944414" cy="434904"/>
            </a:xfrm>
            <a:prstGeom prst="homePlate">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GB"/>
            </a:p>
          </p:txBody>
        </p:sp>
        <p:sp>
          <p:nvSpPr>
            <p:cNvPr id="37" name="ZoneTexte 36"/>
            <p:cNvSpPr txBox="1"/>
            <p:nvPr/>
          </p:nvSpPr>
          <p:spPr bwMode="auto">
            <a:xfrm>
              <a:off x="361954" y="153675"/>
              <a:ext cx="2049972" cy="400110"/>
            </a:xfrm>
            <a:prstGeom prst="rect">
              <a:avLst/>
            </a:prstGeom>
            <a:noFill/>
          </p:spPr>
          <p:txBody>
            <a:bodyPr wrap="square" rtlCol="0">
              <a:spAutoFit/>
            </a:bodyPr>
            <a:lstStyle/>
            <a:p>
              <a:pPr>
                <a:defRPr/>
              </a:pPr>
              <a:r>
                <a:rPr lang="en-GB" sz="2000" b="1">
                  <a:solidFill>
                    <a:schemeClr val="bg1"/>
                  </a:solidFill>
                </a:rPr>
                <a:t>Field measurements</a:t>
              </a:r>
            </a:p>
          </p:txBody>
        </p:sp>
      </p:grpSp>
      <p:pic>
        <p:nvPicPr>
          <p:cNvPr id="39" name="Image 38"/>
          <p:cNvPicPr>
            <a:picLocks noChangeAspect="1"/>
          </p:cNvPicPr>
          <p:nvPr/>
        </p:nvPicPr>
        <p:blipFill>
          <a:blip r:embed="rId3"/>
          <a:srcRect l="4126" r="9370" b="9003"/>
          <a:stretch/>
        </p:blipFill>
        <p:spPr bwMode="auto">
          <a:xfrm>
            <a:off x="3715909" y="1146486"/>
            <a:ext cx="8476090" cy="4564998"/>
          </a:xfrm>
          <a:prstGeom prst="rect">
            <a:avLst/>
          </a:prstGeom>
        </p:spPr>
      </p:pic>
      <p:sp>
        <p:nvSpPr>
          <p:cNvPr id="40" name="ZoneTexte 39"/>
          <p:cNvSpPr txBox="1"/>
          <p:nvPr/>
        </p:nvSpPr>
        <p:spPr bwMode="auto">
          <a:xfrm>
            <a:off x="3228834" y="140293"/>
            <a:ext cx="5594083" cy="457235"/>
          </a:xfrm>
          <a:prstGeom prst="rect">
            <a:avLst/>
          </a:prstGeom>
          <a:noFill/>
        </p:spPr>
        <p:txBody>
          <a:bodyPr wrap="square" rtlCol="0">
            <a:spAutoFit/>
          </a:bodyPr>
          <a:lstStyle/>
          <a:p>
            <a:pPr>
              <a:defRPr/>
            </a:pPr>
            <a:r>
              <a:rPr lang="fr-FR" sz="2400"/>
              <a:t>Vertical profile of grain-size measurements</a:t>
            </a:r>
          </a:p>
        </p:txBody>
      </p:sp>
      <p:pic>
        <p:nvPicPr>
          <p:cNvPr id="4" name="Image 3"/>
          <p:cNvPicPr>
            <a:picLocks noChangeAspect="1"/>
          </p:cNvPicPr>
          <p:nvPr/>
        </p:nvPicPr>
        <p:blipFill>
          <a:blip r:embed="rId4"/>
          <a:stretch/>
        </p:blipFill>
        <p:spPr bwMode="auto">
          <a:xfrm>
            <a:off x="106152" y="3812375"/>
            <a:ext cx="3657559" cy="2743168"/>
          </a:xfrm>
          <a:prstGeom prst="rect">
            <a:avLst/>
          </a:prstGeom>
        </p:spPr>
      </p:pic>
      <p:pic>
        <p:nvPicPr>
          <p:cNvPr id="7" name="Image 6"/>
          <p:cNvPicPr>
            <a:picLocks noChangeAspect="1"/>
          </p:cNvPicPr>
          <p:nvPr/>
        </p:nvPicPr>
        <p:blipFill>
          <a:blip r:embed="rId5"/>
          <a:stretch/>
        </p:blipFill>
        <p:spPr bwMode="auto">
          <a:xfrm>
            <a:off x="106152" y="740298"/>
            <a:ext cx="3663988" cy="2747992"/>
          </a:xfrm>
          <a:prstGeom prst="rect">
            <a:avLst/>
          </a:prstGeom>
        </p:spPr>
      </p:pic>
      <p:sp>
        <p:nvSpPr>
          <p:cNvPr id="8" name="ZoneTexte 7"/>
          <p:cNvSpPr txBox="1"/>
          <p:nvPr/>
        </p:nvSpPr>
        <p:spPr bwMode="auto">
          <a:xfrm>
            <a:off x="1648322" y="6188856"/>
            <a:ext cx="2190253" cy="338554"/>
          </a:xfrm>
          <a:prstGeom prst="rect">
            <a:avLst/>
          </a:prstGeom>
          <a:noFill/>
        </p:spPr>
        <p:txBody>
          <a:bodyPr wrap="square" rtlCol="0">
            <a:spAutoFit/>
          </a:bodyPr>
          <a:lstStyle/>
          <a:p>
            <a:pPr>
              <a:defRPr/>
            </a:pPr>
            <a:r>
              <a:rPr lang="fr-FR" sz="1600" i="1">
                <a:solidFill>
                  <a:schemeClr val="bg1"/>
                </a:solidFill>
              </a:rPr>
              <a:t>Cylinder diameter: 5cm</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e 1"/>
          <p:cNvGrpSpPr/>
          <p:nvPr/>
        </p:nvGrpSpPr>
        <p:grpSpPr bwMode="auto">
          <a:xfrm>
            <a:off x="241738" y="153675"/>
            <a:ext cx="3139818" cy="434904"/>
            <a:chOff x="241738" y="153675"/>
            <a:chExt cx="2170188" cy="434904"/>
          </a:xfrm>
        </p:grpSpPr>
        <p:sp>
          <p:nvSpPr>
            <p:cNvPr id="3" name="Pentagone 2"/>
            <p:cNvSpPr/>
            <p:nvPr/>
          </p:nvSpPr>
          <p:spPr bwMode="auto">
            <a:xfrm>
              <a:off x="241738" y="153675"/>
              <a:ext cx="1944414" cy="434904"/>
            </a:xfrm>
            <a:prstGeom prst="homePlate">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en-GB"/>
            </a:p>
          </p:txBody>
        </p:sp>
        <p:sp>
          <p:nvSpPr>
            <p:cNvPr id="4" name="ZoneTexte 3"/>
            <p:cNvSpPr txBox="1"/>
            <p:nvPr/>
          </p:nvSpPr>
          <p:spPr bwMode="auto">
            <a:xfrm>
              <a:off x="361954" y="153675"/>
              <a:ext cx="2049972" cy="400110"/>
            </a:xfrm>
            <a:prstGeom prst="rect">
              <a:avLst/>
            </a:prstGeom>
            <a:noFill/>
          </p:spPr>
          <p:txBody>
            <a:bodyPr wrap="square" rtlCol="0">
              <a:spAutoFit/>
            </a:bodyPr>
            <a:lstStyle/>
            <a:p>
              <a:pPr>
                <a:defRPr/>
              </a:pPr>
              <a:r>
                <a:rPr lang="en-GB" sz="2000" b="1">
                  <a:solidFill>
                    <a:schemeClr val="bg1"/>
                  </a:solidFill>
                </a:rPr>
                <a:t>Field measurements</a:t>
              </a:r>
            </a:p>
          </p:txBody>
        </p:sp>
      </p:grpSp>
      <p:sp>
        <p:nvSpPr>
          <p:cNvPr id="6" name="ZoneTexte 5"/>
          <p:cNvSpPr txBox="1"/>
          <p:nvPr/>
        </p:nvSpPr>
        <p:spPr bwMode="auto">
          <a:xfrm>
            <a:off x="3228832" y="137194"/>
            <a:ext cx="3387696" cy="457235"/>
          </a:xfrm>
          <a:prstGeom prst="rect">
            <a:avLst/>
          </a:prstGeom>
          <a:noFill/>
        </p:spPr>
        <p:txBody>
          <a:bodyPr wrap="square" rtlCol="0">
            <a:spAutoFit/>
          </a:bodyPr>
          <a:lstStyle/>
          <a:p>
            <a:pPr>
              <a:defRPr/>
            </a:pPr>
            <a:r>
              <a:rPr lang="fr-FR" sz="2400"/>
              <a:t>Grain-size measurements</a:t>
            </a:r>
          </a:p>
        </p:txBody>
      </p:sp>
      <p:pic>
        <p:nvPicPr>
          <p:cNvPr id="7" name="Image 6"/>
          <p:cNvPicPr>
            <a:picLocks noChangeAspect="1"/>
          </p:cNvPicPr>
          <p:nvPr/>
        </p:nvPicPr>
        <p:blipFill>
          <a:blip r:embed="rId2"/>
          <a:stretch/>
        </p:blipFill>
        <p:spPr bwMode="auto">
          <a:xfrm>
            <a:off x="241738" y="3907936"/>
            <a:ext cx="3504582" cy="2628436"/>
          </a:xfrm>
          <a:prstGeom prst="rect">
            <a:avLst/>
          </a:prstGeom>
        </p:spPr>
      </p:pic>
      <p:pic>
        <p:nvPicPr>
          <p:cNvPr id="8" name="Image 7"/>
          <p:cNvPicPr>
            <a:picLocks noChangeAspect="1"/>
          </p:cNvPicPr>
          <p:nvPr/>
        </p:nvPicPr>
        <p:blipFill>
          <a:blip r:embed="rId3"/>
          <a:stretch/>
        </p:blipFill>
        <p:spPr bwMode="auto">
          <a:xfrm>
            <a:off x="241740" y="678670"/>
            <a:ext cx="3504580" cy="2628435"/>
          </a:xfrm>
          <a:prstGeom prst="rect">
            <a:avLst/>
          </a:prstGeom>
        </p:spPr>
      </p:pic>
      <p:sp>
        <p:nvSpPr>
          <p:cNvPr id="11" name="ZoneTexte 10"/>
          <p:cNvSpPr txBox="1"/>
          <p:nvPr/>
        </p:nvSpPr>
        <p:spPr bwMode="auto">
          <a:xfrm>
            <a:off x="4037672" y="5657671"/>
            <a:ext cx="4472454" cy="1200329"/>
          </a:xfrm>
          <a:prstGeom prst="rect">
            <a:avLst/>
          </a:prstGeom>
          <a:noFill/>
        </p:spPr>
        <p:txBody>
          <a:bodyPr wrap="square" rtlCol="0">
            <a:spAutoFit/>
          </a:bodyPr>
          <a:lstStyle/>
          <a:p>
            <a:pPr>
              <a:defRPr/>
            </a:pPr>
            <a:r>
              <a:rPr lang="fr-FR"/>
              <a:t>pll* = surface parallel to the schistosity </a:t>
            </a:r>
            <a:endParaRPr/>
          </a:p>
          <a:p>
            <a:pPr>
              <a:defRPr/>
            </a:pPr>
            <a:r>
              <a:rPr lang="fr-FR"/>
              <a:t>pp*= surface perpendicular to the schistosity</a:t>
            </a:r>
          </a:p>
          <a:p>
            <a:pPr>
              <a:defRPr/>
            </a:pPr>
            <a:r>
              <a:rPr lang="fr-FR"/>
              <a:t>NF = North-facing slope</a:t>
            </a:r>
          </a:p>
          <a:p>
            <a:pPr>
              <a:defRPr/>
            </a:pPr>
            <a:r>
              <a:rPr lang="fr-FR"/>
              <a:t>SF = South-facing slope</a:t>
            </a:r>
          </a:p>
        </p:txBody>
      </p:sp>
      <p:pic>
        <p:nvPicPr>
          <p:cNvPr id="17" name="Image 16" descr="Capture d’écran"/>
          <p:cNvPicPr>
            <a:picLocks noChangeAspect="1"/>
          </p:cNvPicPr>
          <p:nvPr/>
        </p:nvPicPr>
        <p:blipFill>
          <a:blip r:embed="rId4"/>
          <a:stretch/>
        </p:blipFill>
        <p:spPr bwMode="auto">
          <a:xfrm>
            <a:off x="3844686" y="894018"/>
            <a:ext cx="8347314" cy="44819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757</TotalTime>
  <Words>2351</Words>
  <Application>Microsoft Office PowerPoint</Application>
  <DocSecurity>0</DocSecurity>
  <PresentationFormat>Grand écran</PresentationFormat>
  <Paragraphs>345</Paragraphs>
  <Slides>27</Slides>
  <Notes>19</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27</vt:i4>
      </vt:variant>
    </vt:vector>
  </HeadingPairs>
  <TitlesOfParts>
    <vt:vector size="35" baseType="lpstr">
      <vt:lpstr>Arial</vt:lpstr>
      <vt:lpstr>Calibri</vt:lpstr>
      <vt:lpstr>Calibri Light</vt:lpstr>
      <vt:lpstr>Cambria Math</vt:lpstr>
      <vt:lpstr>Symbol</vt:lpstr>
      <vt:lpstr>Times New Roman</vt:lpstr>
      <vt:lpstr>Wingdings</vt:lpstr>
      <vt:lpstr>Thème Office</vt:lpstr>
      <vt:lpstr>Monitoring physical weathering of marls in badlands and their effect on erosion, Draix-Bléone CZO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Suivi et modélisation de l’altération physique des marnes de Draix et son effet sur l’érosion</dc:title>
  <dc:subject/>
  <dc:creator>Ariagno Coline</dc:creator>
  <cp:keywords/>
  <dc:description/>
  <cp:lastModifiedBy>Coline.A</cp:lastModifiedBy>
  <cp:revision>163</cp:revision>
  <dcterms:created xsi:type="dcterms:W3CDTF">2022-02-25T22:21:09Z</dcterms:created>
  <dcterms:modified xsi:type="dcterms:W3CDTF">2022-05-20T15:51:51Z</dcterms:modified>
  <cp:category/>
  <dc:identifier/>
  <cp:contentStatus/>
  <dc:language/>
  <cp:version/>
</cp:coreProperties>
</file>