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259" r:id="rId3"/>
    <p:sldId id="265" r:id="rId4"/>
    <p:sldId id="262" r:id="rId5"/>
    <p:sldId id="263" r:id="rId6"/>
    <p:sldId id="270" r:id="rId7"/>
    <p:sldId id="268" r:id="rId8"/>
    <p:sldId id="266" r:id="rId9"/>
    <p:sldId id="264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071" autoAdjust="0"/>
  </p:normalViewPr>
  <p:slideViewPr>
    <p:cSldViewPr snapToGrid="0">
      <p:cViewPr varScale="1">
        <p:scale>
          <a:sx n="83" d="100"/>
          <a:sy n="83" d="100"/>
        </p:scale>
        <p:origin x="6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83393-64E9-4E35-B95B-03F612120674}" type="datetimeFigureOut">
              <a:rPr lang="en-CH" smtClean="0"/>
              <a:t>23/05/2022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6D26F-0495-42BE-8B78-7FE0A5E2C24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695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210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7108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47212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7715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2045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728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05138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857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6D26F-0495-42BE-8B78-7FE0A5E2C247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536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E466B-0AC7-4CA8-9DEC-C30942A7A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7AAB1A-EC7B-4FF8-BAF4-E7463BADB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266F1A-1953-4180-ADDE-694A0FFC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BE10B3-9025-40EE-AE70-0862B8D4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17FFF8-C2A9-46EF-BA4D-F9F5D349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746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10B36A-3865-402F-A2E4-2F4C556B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9B11CB3-B3AA-468D-9083-F538C36C7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EDA54F-A056-4D05-BC58-9972F968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2E54FD-3207-442F-A844-17858F028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47883A-C689-4026-B90C-5B432A7B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266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0DB86-18EB-4204-8510-D26D2BCF7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14F4FC-C426-4430-B9A1-B439D9096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04B601-85CF-42DE-901F-CA8161A0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DFEA5D-553B-478D-8487-37B1D4DD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917458-8602-4FA8-87C8-AD89586B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293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9A516-2080-444B-8159-39E23EDA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94894B-80D2-4717-BE4A-48037CE15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B0F2C-5299-4A5B-AE47-AABFFA20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880BFE-D518-455B-9AA8-58864EBF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3F1429-550A-4AD2-8DDC-1AC48791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982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40EC2-880F-4A3B-B6E5-32D6FAA1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62376B-7080-4277-A4D7-EB2985C97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F83C4-B2B3-4E6E-A6DB-B6455DC9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C1B23-3C54-4D52-A3EE-BC9F3801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7297B5-F4DC-47AD-B4E3-DD768AFA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229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D1763-E30B-40C6-B377-7DE5E508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9D0AA9-84E2-441E-BF46-ADDF8B2A7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8ADD4-C0EE-409C-A980-E4317F73E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11B18-947F-4F20-B092-FE850091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9F204B-C3F6-45A9-A2A8-10BC54F8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B46B0D-D5B2-4E99-93F4-D1DE1CD2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15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43D32-7EC1-4C61-98A4-BDF2312C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B5B226-8D04-441B-81DC-93577930A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2DF213-015E-449B-AFE7-D6E6FBDD0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45E534-13EA-4E90-8314-666E9D5F2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9C457FF-BE2C-4C7A-832B-3ADE2BE51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4D841A-4F66-4118-AD74-4A4DACA1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2D87FEE-BF01-44C6-BCE9-5261B896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A605B2-44EC-4949-833C-94A3D6427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457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2850A-F93F-4101-8EF7-D92C48DD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C7FB7F-866C-4CD8-B744-6DD261EC2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2FC81D-BB01-4DBA-80A5-8B1BCFB9F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E90E85-9907-40E1-B77B-7B4B5795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06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7C3FE8-37B3-42BA-8D33-EDBF58B3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62375D4-3596-43E3-980B-9898E907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AF6754-A5BD-4C2B-A27B-4015D016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084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E4D02-4743-4934-A501-920089E4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A0AD6B-35FC-4AFE-8753-26952323E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EB5371-7039-449F-943C-7B9D4BE43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3903B4-1808-48A6-898F-EE1A559A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F77F11-9394-40FF-82C3-20E974E6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7829B4-64F5-487B-BE4C-4AAC9038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067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AC762-9635-458F-9E5C-29E4A784B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626F17-25D9-4CA4-987A-78EBD0119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05D3C2-1F75-4CC7-932E-40B8F7B2B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1656A7-5CB1-4FFE-B70F-0FF7FEF0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BE7384-932F-481A-856E-4348A7E7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F4410E-695E-4812-AB8C-4B19DF60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249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E90C41D-0CA6-436B-B8E9-BB502EB9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85D73B-22B9-480D-A460-203E240BA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BBD22E-2C0F-4FE4-8558-63E9B986B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F19AB-ACFE-443B-9363-DB22AE595EBA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46290E-7643-43DF-A987-DEB9E0B1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FCC6AF-08F9-4082-8B4F-3DC7D779F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893F-5CCB-462D-8CBD-3113008727E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636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svg"/><Relationship Id="rId12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5.emf"/><Relationship Id="rId5" Type="http://schemas.openxmlformats.org/officeDocument/2006/relationships/image" Target="../media/image10.sv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jpeg"/><Relationship Id="rId4" Type="http://schemas.openxmlformats.org/officeDocument/2006/relationships/image" Target="../media/image10.sv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2.svg"/><Relationship Id="rId5" Type="http://schemas.openxmlformats.org/officeDocument/2006/relationships/image" Target="../media/image11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19.jpe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svg"/><Relationship Id="rId3" Type="http://schemas.openxmlformats.org/officeDocument/2006/relationships/image" Target="../media/image9.png"/><Relationship Id="rId7" Type="http://schemas.openxmlformats.org/officeDocument/2006/relationships/image" Target="../media/image23.jp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9.jpg"/><Relationship Id="rId5" Type="http://schemas.openxmlformats.org/officeDocument/2006/relationships/image" Target="../media/image11.png"/><Relationship Id="rId10" Type="http://schemas.openxmlformats.org/officeDocument/2006/relationships/image" Target="../media/image28.jp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9.png"/><Relationship Id="rId7" Type="http://schemas.openxmlformats.org/officeDocument/2006/relationships/image" Target="../media/image30.jpe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3.svg"/><Relationship Id="rId5" Type="http://schemas.openxmlformats.org/officeDocument/2006/relationships/image" Target="../media/image11.png"/><Relationship Id="rId10" Type="http://schemas.openxmlformats.org/officeDocument/2006/relationships/image" Target="../media/image32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15">
            <a:extLst>
              <a:ext uri="{FF2B5EF4-FFF2-40B4-BE49-F238E27FC236}">
                <a16:creationId xmlns:a16="http://schemas.microsoft.com/office/drawing/2014/main" id="{E0665D9F-ECBA-4F9C-A7A8-8859F2A24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493523"/>
            <a:ext cx="12192000" cy="36447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BCBE0095-9A7B-4CED-9270-FD70511E1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3310" y="0"/>
            <a:ext cx="3023303" cy="6858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B1E8475-1396-4454-80E6-B90973600F26}"/>
              </a:ext>
            </a:extLst>
          </p:cNvPr>
          <p:cNvSpPr txBox="1"/>
          <p:nvPr/>
        </p:nvSpPr>
        <p:spPr>
          <a:xfrm>
            <a:off x="0" y="1455127"/>
            <a:ext cx="879048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Using Precambrian carbonates for seawater isotope</a:t>
            </a:r>
            <a:r>
              <a:rPr lang="en-CH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reconstructions:</a:t>
            </a:r>
            <a:r>
              <a:rPr lang="en-CH" sz="2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constraints from LA-ICP-MS U-Pb geochronology of</a:t>
            </a:r>
            <a:r>
              <a:rPr lang="en-CH" sz="2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a post-Sturtian cap dolomite, Brazil</a:t>
            </a:r>
            <a:endParaRPr lang="es-CO" sz="2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79061C5-0166-455B-BF52-EDD7470BA860}"/>
              </a:ext>
            </a:extLst>
          </p:cNvPr>
          <p:cNvSpPr txBox="1"/>
          <p:nvPr/>
        </p:nvSpPr>
        <p:spPr>
          <a:xfrm>
            <a:off x="233670" y="2894219"/>
            <a:ext cx="8323142" cy="2144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Rolando E. Clavij</a:t>
            </a:r>
            <a:r>
              <a:rPr lang="en-CH" sz="1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o-</a:t>
            </a:r>
            <a:r>
              <a:rPr lang="en-US" sz="1400" b="1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Arcos</a:t>
            </a:r>
            <a:r>
              <a:rPr lang="en-US" sz="1400" b="1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Matthew O. Clarkson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Derek Vance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Stefano Bernasconi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Marcel</a:t>
            </a:r>
            <a:r>
              <a:rPr lang="en-CH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Guillong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Alcides N. Sial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Marius N. Müller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Nathan Looser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Yana</a:t>
            </a:r>
            <a:r>
              <a:rPr lang="en-CH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Kirichenko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4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and Netta Shalev</a:t>
            </a:r>
            <a:r>
              <a:rPr lang="en-US" sz="14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CH" sz="1400" b="0" i="0" u="none" strike="noStrike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endParaRPr lang="en-US" sz="1400" b="0" i="0" u="none" strike="noStrike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Institute of Geochemistry and Petrology, Department of Earth Sciences ETH Zürich, Zürich, Switzerland</a:t>
            </a:r>
            <a:r>
              <a:rPr lang="en-CH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r.clavijo@erdw.ethz.ch</a:t>
            </a:r>
            <a:r>
              <a:rPr lang="en-US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CH" sz="1200" b="0" i="0" u="none" strike="noStrike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200" b="0" i="0" u="none" strike="noStrike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Geological Institute, Department of Earth Sciences ETH Zürich, Zürich, Switzerland</a:t>
            </a:r>
            <a:endParaRPr lang="en-CH" sz="1200" b="0" i="0" u="none" strike="noStrike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200" b="0" i="0" u="none" strike="noStrike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NEG-LABISE, Department of Geology, Federal University of Pernambuco, Recife, Brazil</a:t>
            </a:r>
            <a:endParaRPr lang="en-CH" sz="1200" b="0" i="0" u="none" strike="noStrike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200" b="0" i="0" u="none" strike="noStrike" baseline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 b="0" i="0" u="none" strike="noStrike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2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Department of Oceanography, Federal University of Pernambuco, Recife, Brazil</a:t>
            </a:r>
            <a:endParaRPr lang="es-CO" sz="1050" dirty="0">
              <a:solidFill>
                <a:srgbClr val="1072B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8F7BC8F-28C0-41C7-9B5A-0DAD1E459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8529" y="5478079"/>
            <a:ext cx="2132863" cy="364477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9EBBB50-52F6-4564-A811-3F8A99EEB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13" y="724892"/>
            <a:ext cx="3024000" cy="4028296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9000C08-A949-4EDC-851C-427949646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69" y="5277159"/>
            <a:ext cx="1139632" cy="113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96CCDD-CC9E-4B4F-BF42-B9CA1E6F2DE9}"/>
              </a:ext>
            </a:extLst>
          </p:cNvPr>
          <p:cNvSpPr txBox="1"/>
          <p:nvPr/>
        </p:nvSpPr>
        <p:spPr>
          <a:xfrm>
            <a:off x="265356" y="998341"/>
            <a:ext cx="11666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Marine carbonates are often used to reconstruct Precambrian seawater chemistry – e.g., post Snowball Earth episodes</a:t>
            </a:r>
            <a:endParaRPr lang="en-CH" sz="2800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F052AE1-255A-4A00-8A84-F5FF70E1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50355" y="6285685"/>
            <a:ext cx="1504950" cy="2571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E5706C92-D5AF-4B85-AAE0-DCC5AD3E0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C9149A9F-4E1E-4E09-8E72-C8119FB6EF74}"/>
              </a:ext>
            </a:extLst>
          </p:cNvPr>
          <p:cNvSpPr txBox="1"/>
          <p:nvPr/>
        </p:nvSpPr>
        <p:spPr>
          <a:xfrm>
            <a:off x="10478278" y="6425703"/>
            <a:ext cx="1782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1AC697A1-C46F-4A5C-94E3-38C102C12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2" y="2172593"/>
            <a:ext cx="5429580" cy="3744000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D0E74CD-E2C2-46A6-BF91-1FA469F39F9F}"/>
              </a:ext>
            </a:extLst>
          </p:cNvPr>
          <p:cNvSpPr txBox="1">
            <a:spLocks/>
          </p:cNvSpPr>
          <p:nvPr/>
        </p:nvSpPr>
        <p:spPr>
          <a:xfrm>
            <a:off x="263131" y="5970259"/>
            <a:ext cx="5525111" cy="444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CH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(A) Bold et al., 2016; (B) Hoffman et al., 2017; (C) This study; (D) Hoffman, 2011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07863E-5A85-4B5D-B49F-7E4D11D97FBF}"/>
              </a:ext>
            </a:extLst>
          </p:cNvPr>
          <p:cNvSpPr/>
          <p:nvPr/>
        </p:nvSpPr>
        <p:spPr>
          <a:xfrm>
            <a:off x="5916669" y="2518473"/>
            <a:ext cx="6096000" cy="1922789"/>
          </a:xfrm>
          <a:prstGeom prst="roundRect">
            <a:avLst/>
          </a:prstGeom>
          <a:noFill/>
          <a:ln w="28575">
            <a:solidFill>
              <a:srgbClr val="10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7EADAC4-6275-47B5-BD3E-2203B4A6107B}"/>
              </a:ext>
            </a:extLst>
          </p:cNvPr>
          <p:cNvSpPr/>
          <p:nvPr/>
        </p:nvSpPr>
        <p:spPr>
          <a:xfrm rot="5400000">
            <a:off x="8586934" y="4361128"/>
            <a:ext cx="566025" cy="75099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67ADE487-47F8-462B-B4FC-7EB932829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090B47-597D-46F5-AF27-BDE2FAB9E1D8}"/>
              </a:ext>
            </a:extLst>
          </p:cNvPr>
          <p:cNvSpPr txBox="1"/>
          <p:nvPr/>
        </p:nvSpPr>
        <p:spPr>
          <a:xfrm>
            <a:off x="6014249" y="2602704"/>
            <a:ext cx="5900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An essential pre-requisite for this is geochronological constraints that can: </a:t>
            </a:r>
            <a:endParaRPr lang="en-CH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algn="just"/>
            <a:endParaRPr lang="en-US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indent="-342900" algn="just">
              <a:buAutoNum type="alphaLcParenBoth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Constrain ages of sedimentation/early diagenesis;</a:t>
            </a:r>
          </a:p>
          <a:p>
            <a:pPr marL="342900" indent="-342900" algn="just">
              <a:buAutoNum type="alphaLcParenBoth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Identify later disturbances that partially or completely reset ages and chemical records.</a:t>
            </a:r>
            <a:endParaRPr lang="en-CH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2E10E5-EC6C-4369-8EB7-EC60EF621F3F}"/>
              </a:ext>
            </a:extLst>
          </p:cNvPr>
          <p:cNvSpPr txBox="1"/>
          <p:nvPr/>
        </p:nvSpPr>
        <p:spPr>
          <a:xfrm>
            <a:off x="6055372" y="4996755"/>
            <a:ext cx="5629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Here: </a:t>
            </a:r>
            <a:r>
              <a:rPr lang="en-CH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LA-ICP-MS U-Pb carbonate geochronology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specific petrographically-identified domains.</a:t>
            </a:r>
            <a:endParaRPr lang="en-CH" sz="18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15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96CCDD-CC9E-4B4F-BF42-B9CA1E6F2DE9}"/>
              </a:ext>
            </a:extLst>
          </p:cNvPr>
          <p:cNvSpPr txBox="1"/>
          <p:nvPr/>
        </p:nvSpPr>
        <p:spPr>
          <a:xfrm>
            <a:off x="265355" y="998341"/>
            <a:ext cx="775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U-Pb geochronology and petrography </a:t>
            </a:r>
            <a:endParaRPr lang="es-CO" sz="2800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F052AE1-255A-4A00-8A84-F5FF70E18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0355" y="6285685"/>
            <a:ext cx="1504950" cy="25717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9DF478F5-00A8-4D4A-BBBB-BEF958A25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D494173E-102E-4D25-9497-E23AE58E83F6}"/>
              </a:ext>
            </a:extLst>
          </p:cNvPr>
          <p:cNvSpPr txBox="1"/>
          <p:nvPr/>
        </p:nvSpPr>
        <p:spPr>
          <a:xfrm>
            <a:off x="10866347" y="6425703"/>
            <a:ext cx="1394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Methods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3" name="Table 32">
            <a:extLst>
              <a:ext uri="{FF2B5EF4-FFF2-40B4-BE49-F238E27FC236}">
                <a16:creationId xmlns:a16="http://schemas.microsoft.com/office/drawing/2014/main" id="{A95C006E-C9AC-4959-AB10-D67072EF4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692372"/>
              </p:ext>
            </p:extLst>
          </p:nvPr>
        </p:nvGraphicFramePr>
        <p:xfrm>
          <a:off x="966041" y="1953981"/>
          <a:ext cx="5011030" cy="20717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88480">
                  <a:extLst>
                    <a:ext uri="{9D8B030D-6E8A-4147-A177-3AD203B41FA5}">
                      <a16:colId xmlns:a16="http://schemas.microsoft.com/office/drawing/2014/main" val="855492385"/>
                    </a:ext>
                  </a:extLst>
                </a:gridCol>
                <a:gridCol w="1151330">
                  <a:extLst>
                    <a:ext uri="{9D8B030D-6E8A-4147-A177-3AD203B41FA5}">
                      <a16:colId xmlns:a16="http://schemas.microsoft.com/office/drawing/2014/main" val="1145997287"/>
                    </a:ext>
                  </a:extLst>
                </a:gridCol>
                <a:gridCol w="1370632">
                  <a:extLst>
                    <a:ext uri="{9D8B030D-6E8A-4147-A177-3AD203B41FA5}">
                      <a16:colId xmlns:a16="http://schemas.microsoft.com/office/drawing/2014/main" val="2925383643"/>
                    </a:ext>
                  </a:extLst>
                </a:gridCol>
                <a:gridCol w="1400588">
                  <a:extLst>
                    <a:ext uri="{9D8B030D-6E8A-4147-A177-3AD203B41FA5}">
                      <a16:colId xmlns:a16="http://schemas.microsoft.com/office/drawing/2014/main" val="712172100"/>
                    </a:ext>
                  </a:extLst>
                </a:gridCol>
              </a:tblGrid>
              <a:tr h="974493"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 isotopes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Daughter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Relative abundance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Half-lives </a:t>
                      </a:r>
                    </a:p>
                    <a:p>
                      <a:pPr algn="ctr"/>
                      <a:r>
                        <a:rPr lang="en-CH" sz="18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</a:t>
                      </a:r>
                      <a:r>
                        <a:rPr lang="en-CH" sz="1800" b="0" dirty="0" err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yrs</a:t>
                      </a:r>
                      <a:r>
                        <a:rPr lang="en-CH" sz="1800" b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748219"/>
                  </a:ext>
                </a:extLst>
              </a:tr>
              <a:tr h="306111">
                <a:tc>
                  <a:txBody>
                    <a:bodyPr/>
                    <a:lstStyle/>
                    <a:p>
                      <a:pPr algn="ctr"/>
                      <a:r>
                        <a:rPr lang="el-GR" sz="18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CH" sz="1800" baseline="300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</a:t>
                      </a:r>
                      <a:r>
                        <a:rPr lang="en-CH" sz="18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206</a:t>
                      </a: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99,28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4,46 x10</a:t>
                      </a:r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78197"/>
                  </a:ext>
                </a:extLst>
              </a:tr>
              <a:tr h="306111">
                <a:tc>
                  <a:txBody>
                    <a:bodyPr/>
                    <a:lstStyle/>
                    <a:p>
                      <a:pPr algn="ctr"/>
                      <a:r>
                        <a:rPr lang="el-GR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207</a:t>
                      </a: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704 x10</a:t>
                      </a:r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02164"/>
                  </a:ext>
                </a:extLst>
              </a:tr>
              <a:tr h="306111">
                <a:tc>
                  <a:txBody>
                    <a:bodyPr/>
                    <a:lstStyle/>
                    <a:p>
                      <a:pPr algn="ctr"/>
                      <a:r>
                        <a:rPr lang="el-GR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</a:t>
                      </a: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245 x10</a:t>
                      </a:r>
                      <a:r>
                        <a:rPr lang="en-CH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2378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C2842519-412F-4E17-8795-D5209A0E95E4}"/>
              </a:ext>
            </a:extLst>
          </p:cNvPr>
          <p:cNvSpPr/>
          <p:nvPr/>
        </p:nvSpPr>
        <p:spPr>
          <a:xfrm>
            <a:off x="981282" y="2924014"/>
            <a:ext cx="4975653" cy="349588"/>
          </a:xfrm>
          <a:prstGeom prst="rect">
            <a:avLst/>
          </a:prstGeom>
          <a:noFill/>
          <a:ln w="28575">
            <a:solidFill>
              <a:srgbClr val="10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91EFD-DEEE-491F-96E2-E7226AC80BD6}"/>
              </a:ext>
            </a:extLst>
          </p:cNvPr>
          <p:cNvSpPr txBox="1"/>
          <p:nvPr/>
        </p:nvSpPr>
        <p:spPr>
          <a:xfrm>
            <a:off x="605758" y="3658497"/>
            <a:ext cx="572670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CH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H" b="1" dirty="0">
                <a:latin typeface="Helvetica" panose="020B0604020202020204" pitchFamily="34" charset="0"/>
                <a:cs typeface="Helvetica" panose="020B0604020202020204" pitchFamily="34" charset="0"/>
              </a:rPr>
              <a:t>Marine carbonates incorporate soluble uranium from seawater during dolomitization!</a:t>
            </a:r>
            <a:endParaRPr lang="en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CH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CH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CH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972FD51-5B4F-47C3-9226-4FF8055DB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363003"/>
              </p:ext>
            </p:extLst>
          </p:nvPr>
        </p:nvGraphicFramePr>
        <p:xfrm>
          <a:off x="3015698" y="5018048"/>
          <a:ext cx="906820" cy="93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CorelDRAW" r:id="rId10" imgW="7347098" imgH="7546074" progId="CorelDraw.Graphic.22">
                  <p:embed/>
                </p:oleObj>
              </mc:Choice>
              <mc:Fallback>
                <p:oleObj name="CorelDRAW" r:id="rId10" imgW="7347098" imgH="7546074" progId="CorelDraw.Graphic.2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0FA4410-F9D3-4C70-B9B2-042853B4B4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15698" y="5018048"/>
                        <a:ext cx="906820" cy="931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Arrow: Right 21">
            <a:extLst>
              <a:ext uri="{FF2B5EF4-FFF2-40B4-BE49-F238E27FC236}">
                <a16:creationId xmlns:a16="http://schemas.microsoft.com/office/drawing/2014/main" id="{56B65B4B-5C66-47FE-933D-07799533CE1D}"/>
              </a:ext>
            </a:extLst>
          </p:cNvPr>
          <p:cNvSpPr/>
          <p:nvPr/>
        </p:nvSpPr>
        <p:spPr>
          <a:xfrm>
            <a:off x="413444" y="2924014"/>
            <a:ext cx="469579" cy="29804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33DD7C-C698-4C00-BCFB-1808FAEEDA57}"/>
              </a:ext>
            </a:extLst>
          </p:cNvPr>
          <p:cNvSpPr/>
          <p:nvPr/>
        </p:nvSpPr>
        <p:spPr>
          <a:xfrm>
            <a:off x="981282" y="3273602"/>
            <a:ext cx="4975654" cy="370865"/>
          </a:xfrm>
          <a:prstGeom prst="rect">
            <a:avLst/>
          </a:prstGeom>
          <a:noFill/>
          <a:ln w="28575">
            <a:solidFill>
              <a:srgbClr val="1072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B3768C75-6F1A-4C83-8494-76D1D46E06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92" y="1741723"/>
            <a:ext cx="5053757" cy="417600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31BA336C-E68B-425B-ADD2-2FFE65CEE5E0}"/>
              </a:ext>
            </a:extLst>
          </p:cNvPr>
          <p:cNvSpPr/>
          <p:nvPr/>
        </p:nvSpPr>
        <p:spPr>
          <a:xfrm>
            <a:off x="413444" y="3357563"/>
            <a:ext cx="469579" cy="29804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1D377A8-F2E9-44E8-A3A3-FFBFE3711421}"/>
              </a:ext>
            </a:extLst>
          </p:cNvPr>
          <p:cNvSpPr txBox="1">
            <a:spLocks/>
          </p:cNvSpPr>
          <p:nvPr/>
        </p:nvSpPr>
        <p:spPr>
          <a:xfrm>
            <a:off x="7448430" y="6090422"/>
            <a:ext cx="4666567" cy="32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H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Modified after Roberts et al. (2020)</a:t>
            </a: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5357F32E-BE7F-4A0E-A82B-75918C27A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2" grpId="0" animBg="1"/>
      <p:bldP spid="23" grpId="0" animBg="1"/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96CCDD-CC9E-4B4F-BF42-B9CA1E6F2DE9}"/>
              </a:ext>
            </a:extLst>
          </p:cNvPr>
          <p:cNvSpPr txBox="1"/>
          <p:nvPr/>
        </p:nvSpPr>
        <p:spPr>
          <a:xfrm>
            <a:off x="214556" y="978579"/>
            <a:ext cx="839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Sergipano belt, Brazil</a:t>
            </a:r>
            <a:endParaRPr lang="es-CO" sz="2800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F052AE1-255A-4A00-8A84-F5FF70E1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50355" y="6285685"/>
            <a:ext cx="1504950" cy="2571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111A8D1E-BB74-4DA6-92FF-52FD0D1D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BE6C5DB4-09E8-4107-BB9D-C38945A8C859}"/>
              </a:ext>
            </a:extLst>
          </p:cNvPr>
          <p:cNvSpPr txBox="1"/>
          <p:nvPr/>
        </p:nvSpPr>
        <p:spPr>
          <a:xfrm>
            <a:off x="10049069" y="6425703"/>
            <a:ext cx="214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 focus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B8F954-E2C1-4097-8505-9C1FD04B27E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09" y="1625806"/>
            <a:ext cx="553974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5BA877-C1DC-4665-9C1F-90A9C7CB0BF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0" y="1657518"/>
            <a:ext cx="4697152" cy="443537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4E0195-ECE9-42FC-B5E2-DFD9894135B8}"/>
              </a:ext>
            </a:extLst>
          </p:cNvPr>
          <p:cNvSpPr/>
          <p:nvPr/>
        </p:nvSpPr>
        <p:spPr>
          <a:xfrm rot="2072496">
            <a:off x="4032907" y="2857167"/>
            <a:ext cx="827314" cy="2344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CF1C6F-AAA9-4A7B-859A-8FC40B1D3FA9}"/>
              </a:ext>
            </a:extLst>
          </p:cNvPr>
          <p:cNvSpPr/>
          <p:nvPr/>
        </p:nvSpPr>
        <p:spPr>
          <a:xfrm>
            <a:off x="8061649" y="3956180"/>
            <a:ext cx="186612" cy="16795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578A7-5B7A-49C3-BCF7-4E17A35626A0}"/>
              </a:ext>
            </a:extLst>
          </p:cNvPr>
          <p:cNvSpPr txBox="1"/>
          <p:nvPr/>
        </p:nvSpPr>
        <p:spPr>
          <a:xfrm>
            <a:off x="5758309" y="519474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CH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Modified after </a:t>
            </a:r>
            <a:r>
              <a:rPr lang="en-US" sz="1200" b="1" dirty="0">
                <a:effectLst/>
                <a:latin typeface="Helvetica" panose="020B0604020202020204" pitchFamily="34" charset="0"/>
                <a:ea typeface="GulliverRM"/>
                <a:cs typeface="Helvetica" panose="020B0604020202020204" pitchFamily="34" charset="0"/>
              </a:rPr>
              <a:t>D’el-Rey Silva (1995)</a:t>
            </a:r>
            <a:endParaRPr lang="en-CH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83490E7-C2A5-43F4-8F66-3CABC09C882C}"/>
              </a:ext>
            </a:extLst>
          </p:cNvPr>
          <p:cNvSpPr txBox="1">
            <a:spLocks/>
          </p:cNvSpPr>
          <p:nvPr/>
        </p:nvSpPr>
        <p:spPr>
          <a:xfrm>
            <a:off x="503344" y="6191017"/>
            <a:ext cx="4666567" cy="32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H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Modified after Alkmim et al. (2006)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A71A3D-7558-4391-B653-CD25F7A4085E}"/>
              </a:ext>
            </a:extLst>
          </p:cNvPr>
          <p:cNvSpPr/>
          <p:nvPr/>
        </p:nvSpPr>
        <p:spPr>
          <a:xfrm>
            <a:off x="5987143" y="3886200"/>
            <a:ext cx="1088571" cy="903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6" name="Imagen 4">
            <a:extLst>
              <a:ext uri="{FF2B5EF4-FFF2-40B4-BE49-F238E27FC236}">
                <a16:creationId xmlns:a16="http://schemas.microsoft.com/office/drawing/2014/main" id="{7F35C35D-9FD8-450C-B267-6DF73EA8A7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111A8D1E-BB74-4DA6-92FF-52FD0D1D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BE6C5DB4-09E8-4107-BB9D-C38945A8C859}"/>
              </a:ext>
            </a:extLst>
          </p:cNvPr>
          <p:cNvSpPr txBox="1"/>
          <p:nvPr/>
        </p:nvSpPr>
        <p:spPr>
          <a:xfrm>
            <a:off x="11047445" y="6425703"/>
            <a:ext cx="12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B31C10-0120-4793-BDEB-0560A6C7E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99" y="4041346"/>
            <a:ext cx="2912400" cy="2184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0B4ABA-1ED6-4614-922A-2CC9AADFA2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17" y="4054089"/>
            <a:ext cx="2775791" cy="218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E80446-B63C-4707-9601-684AE0E89396}"/>
              </a:ext>
            </a:extLst>
          </p:cNvPr>
          <p:cNvSpPr/>
          <p:nvPr/>
        </p:nvSpPr>
        <p:spPr>
          <a:xfrm>
            <a:off x="1004105" y="4916602"/>
            <a:ext cx="153122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78E1C57E-D12D-4A85-ADE6-41BDD7A405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  <p:pic>
        <p:nvPicPr>
          <p:cNvPr id="20" name="Gráfico 6">
            <a:extLst>
              <a:ext uri="{FF2B5EF4-FFF2-40B4-BE49-F238E27FC236}">
                <a16:creationId xmlns:a16="http://schemas.microsoft.com/office/drawing/2014/main" id="{C920AB39-6868-4BBD-B282-EA10347FD6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4831" y="5002015"/>
            <a:ext cx="1129774" cy="181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2F3260-57AE-45E9-BA81-3ECC5842B4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17" y="2075559"/>
            <a:ext cx="2745201" cy="194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B3D5-1C99-4C48-A80F-1B7A6BBF4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99" y="2075559"/>
            <a:ext cx="2913543" cy="1944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ECCB25-DDF7-474C-AF2B-6DE41BD398F4}"/>
              </a:ext>
            </a:extLst>
          </p:cNvPr>
          <p:cNvSpPr/>
          <p:nvPr/>
        </p:nvSpPr>
        <p:spPr>
          <a:xfrm>
            <a:off x="1004105" y="2906245"/>
            <a:ext cx="153122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28" name="Gráfico 2">
            <a:extLst>
              <a:ext uri="{FF2B5EF4-FFF2-40B4-BE49-F238E27FC236}">
                <a16:creationId xmlns:a16="http://schemas.microsoft.com/office/drawing/2014/main" id="{39E5F512-09AA-4130-96F0-317C5A3A67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66187" y="2940299"/>
            <a:ext cx="1207059" cy="301223"/>
          </a:xfrm>
          <a:prstGeom prst="rect">
            <a:avLst/>
          </a:prstGeom>
        </p:spPr>
      </p:pic>
      <p:sp>
        <p:nvSpPr>
          <p:cNvPr id="30" name="CuadroTexto 7">
            <a:extLst>
              <a:ext uri="{FF2B5EF4-FFF2-40B4-BE49-F238E27FC236}">
                <a16:creationId xmlns:a16="http://schemas.microsoft.com/office/drawing/2014/main" id="{F1B28F25-6FDE-49A4-9BB8-57E883F7AB6F}"/>
              </a:ext>
            </a:extLst>
          </p:cNvPr>
          <p:cNvSpPr txBox="1"/>
          <p:nvPr/>
        </p:nvSpPr>
        <p:spPr>
          <a:xfrm>
            <a:off x="265355" y="998341"/>
            <a:ext cx="11338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Petrographically-identified domains used for LA-ICP-MS U-Pb dating</a:t>
            </a:r>
            <a:endParaRPr lang="es-CO" sz="3200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5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F052AE1-255A-4A00-8A84-F5FF70E1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50355" y="6285685"/>
            <a:ext cx="1504950" cy="2571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111A8D1E-BB74-4DA6-92FF-52FD0D1D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BE6C5DB4-09E8-4107-BB9D-C38945A8C859}"/>
              </a:ext>
            </a:extLst>
          </p:cNvPr>
          <p:cNvSpPr txBox="1"/>
          <p:nvPr/>
        </p:nvSpPr>
        <p:spPr>
          <a:xfrm>
            <a:off x="11047445" y="6425703"/>
            <a:ext cx="12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3F8557-248C-442E-B825-CFEF0725BEC2}"/>
              </a:ext>
            </a:extLst>
          </p:cNvPr>
          <p:cNvSpPr/>
          <p:nvPr/>
        </p:nvSpPr>
        <p:spPr>
          <a:xfrm>
            <a:off x="3030439" y="931670"/>
            <a:ext cx="2317209" cy="458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17" name="Imagen 4">
            <a:extLst>
              <a:ext uri="{FF2B5EF4-FFF2-40B4-BE49-F238E27FC236}">
                <a16:creationId xmlns:a16="http://schemas.microsoft.com/office/drawing/2014/main" id="{127A14B2-7F0B-4B6B-83F1-CA73CDDAE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EA33F6-DD59-4799-90C7-86E7CA72CC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07" y="1928483"/>
            <a:ext cx="2880000" cy="21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AA41C3-1DEF-4EFA-B29E-AE83BE6586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62" y="1928483"/>
            <a:ext cx="3120681" cy="2160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DFC2B1-A866-4310-90D6-E0E0B3D768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1" y="1133332"/>
            <a:ext cx="5685751" cy="511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A56FB5-1072-4706-829A-B1A17C2F86BD}"/>
              </a:ext>
            </a:extLst>
          </p:cNvPr>
          <p:cNvSpPr/>
          <p:nvPr/>
        </p:nvSpPr>
        <p:spPr>
          <a:xfrm>
            <a:off x="8104336" y="4249807"/>
            <a:ext cx="153122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id="{50132C79-D76A-4ACE-A5DA-7C8E020CA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05062" y="4343687"/>
            <a:ext cx="1129774" cy="1815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1C80635-9E0F-4170-AFCC-6D8EEA59AFED}"/>
              </a:ext>
            </a:extLst>
          </p:cNvPr>
          <p:cNvSpPr txBox="1"/>
          <p:nvPr/>
        </p:nvSpPr>
        <p:spPr>
          <a:xfrm>
            <a:off x="6545750" y="4713019"/>
            <a:ext cx="46657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400" b="1" dirty="0">
                <a:solidFill>
                  <a:srgbClr val="1072B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Dolomitization age upon the Sturtian deglaciation</a:t>
            </a:r>
            <a:endParaRPr lang="en-CH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5E684F-74F8-44E7-8C7E-A3AFBD47A361}"/>
              </a:ext>
            </a:extLst>
          </p:cNvPr>
          <p:cNvSpPr txBox="1"/>
          <p:nvPr/>
        </p:nvSpPr>
        <p:spPr>
          <a:xfrm>
            <a:off x="2757164" y="400395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660±17 Ma</a:t>
            </a:r>
          </a:p>
        </p:txBody>
      </p:sp>
    </p:spTree>
    <p:extLst>
      <p:ext uri="{BB962C8B-B14F-4D97-AF65-F5344CB8AC3E}">
        <p14:creationId xmlns:p14="http://schemas.microsoft.com/office/powerpoint/2010/main" val="10475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111A8D1E-BB74-4DA6-92FF-52FD0D1D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BE6C5DB4-09E8-4107-BB9D-C38945A8C859}"/>
              </a:ext>
            </a:extLst>
          </p:cNvPr>
          <p:cNvSpPr txBox="1"/>
          <p:nvPr/>
        </p:nvSpPr>
        <p:spPr>
          <a:xfrm>
            <a:off x="11047445" y="6425703"/>
            <a:ext cx="12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6BC686-D91F-4502-9A14-FCAEEA028C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99" y="1539000"/>
            <a:ext cx="2273425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7FC34A-9C5F-4A63-A9BD-8182DEC2CC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48" y="3413965"/>
            <a:ext cx="2697725" cy="1800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8C4E0E-9232-47E3-A060-C5156759872D}"/>
              </a:ext>
            </a:extLst>
          </p:cNvPr>
          <p:cNvSpPr/>
          <p:nvPr/>
        </p:nvSpPr>
        <p:spPr>
          <a:xfrm>
            <a:off x="3200400" y="847164"/>
            <a:ext cx="2192486" cy="34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58C45C-9E2E-4F02-AC2A-74DD372C8EA0}"/>
              </a:ext>
            </a:extLst>
          </p:cNvPr>
          <p:cNvSpPr/>
          <p:nvPr/>
        </p:nvSpPr>
        <p:spPr>
          <a:xfrm>
            <a:off x="6799116" y="847164"/>
            <a:ext cx="2192486" cy="34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3EEF28-E608-43F1-BE8D-16F49107EC6B}"/>
              </a:ext>
            </a:extLst>
          </p:cNvPr>
          <p:cNvSpPr/>
          <p:nvPr/>
        </p:nvSpPr>
        <p:spPr>
          <a:xfrm>
            <a:off x="7787640" y="937930"/>
            <a:ext cx="1522078" cy="253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3" name="Imagen 4">
            <a:extLst>
              <a:ext uri="{FF2B5EF4-FFF2-40B4-BE49-F238E27FC236}">
                <a16:creationId xmlns:a16="http://schemas.microsoft.com/office/drawing/2014/main" id="{3CDEF772-52F2-4F08-AACF-1BB172C274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292257B-E266-4246-AC9C-C214521025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9" y="1539000"/>
            <a:ext cx="4150814" cy="3780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0913A5-3C2F-431D-A993-44164E904E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13" y="1523965"/>
            <a:ext cx="4201393" cy="378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3F12F4D-F6BC-44A7-81D5-F77AC5A58C42}"/>
              </a:ext>
            </a:extLst>
          </p:cNvPr>
          <p:cNvSpPr/>
          <p:nvPr/>
        </p:nvSpPr>
        <p:spPr>
          <a:xfrm>
            <a:off x="9583965" y="5319000"/>
            <a:ext cx="1531227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32" name="Gráfico 2">
            <a:extLst>
              <a:ext uri="{FF2B5EF4-FFF2-40B4-BE49-F238E27FC236}">
                <a16:creationId xmlns:a16="http://schemas.microsoft.com/office/drawing/2014/main" id="{796E361B-9523-4D7C-8B66-794BAB9BED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46048" y="5353054"/>
            <a:ext cx="1207059" cy="3012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91A7EC-B5C3-4950-9D06-31441EB66D9B}"/>
              </a:ext>
            </a:extLst>
          </p:cNvPr>
          <p:cNvSpPr txBox="1"/>
          <p:nvPr/>
        </p:nvSpPr>
        <p:spPr>
          <a:xfrm>
            <a:off x="145829" y="5503665"/>
            <a:ext cx="6128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b="1" dirty="0">
                <a:solidFill>
                  <a:srgbClr val="1072B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Pan-African orogenesis age</a:t>
            </a:r>
            <a:endParaRPr lang="en-CH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2DCD96-862F-459F-9ED1-3D6237C8E574}"/>
              </a:ext>
            </a:extLst>
          </p:cNvPr>
          <p:cNvSpPr txBox="1"/>
          <p:nvPr/>
        </p:nvSpPr>
        <p:spPr>
          <a:xfrm>
            <a:off x="2348382" y="3339000"/>
            <a:ext cx="170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  <a:latin typeface="Helvetica" pitchFamily="2" charset="0"/>
              </a:rPr>
              <a:t>484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±1</a:t>
            </a:r>
            <a:r>
              <a:rPr lang="en-CH" sz="2400" b="1" dirty="0">
                <a:solidFill>
                  <a:srgbClr val="FF0000"/>
                </a:solidFill>
                <a:latin typeface="Helvetica" pitchFamily="2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 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6C070-9AD6-4FDC-8DC5-3E772F3AD574}"/>
              </a:ext>
            </a:extLst>
          </p:cNvPr>
          <p:cNvSpPr txBox="1"/>
          <p:nvPr/>
        </p:nvSpPr>
        <p:spPr>
          <a:xfrm>
            <a:off x="6842122" y="341396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  <a:latin typeface="Helvetica" pitchFamily="2" charset="0"/>
              </a:rPr>
              <a:t>578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±</a:t>
            </a:r>
            <a:r>
              <a:rPr lang="en-CH" sz="2400" b="1" dirty="0">
                <a:solidFill>
                  <a:srgbClr val="FF0000"/>
                </a:solidFill>
                <a:latin typeface="Helvetica" pitchFamily="2" charset="0"/>
              </a:rPr>
              <a:t>26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 Ma</a:t>
            </a:r>
          </a:p>
        </p:txBody>
      </p:sp>
    </p:spTree>
    <p:extLst>
      <p:ext uri="{BB962C8B-B14F-4D97-AF65-F5344CB8AC3E}">
        <p14:creationId xmlns:p14="http://schemas.microsoft.com/office/powerpoint/2010/main" val="69612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111A8D1E-BB74-4DA6-92FF-52FD0D1D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468393"/>
            <a:ext cx="5286028" cy="400110"/>
          </a:xfrm>
          <a:prstGeom prst="rect">
            <a:avLst/>
          </a:prstGeom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BE6C5DB4-09E8-4107-BB9D-C38945A8C859}"/>
              </a:ext>
            </a:extLst>
          </p:cNvPr>
          <p:cNvSpPr txBox="1"/>
          <p:nvPr/>
        </p:nvSpPr>
        <p:spPr>
          <a:xfrm>
            <a:off x="11047445" y="6425703"/>
            <a:ext cx="121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s-CO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7DBA3D-F4BC-40FE-B1F9-E1EE0D1A6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56" y="1886256"/>
            <a:ext cx="2988000" cy="224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240679-764A-460D-82F6-83569E89A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0" y="1886256"/>
            <a:ext cx="2988000" cy="2241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38B6E3-E8D2-4A2B-B23E-7DF85FA563F3}"/>
              </a:ext>
            </a:extLst>
          </p:cNvPr>
          <p:cNvSpPr/>
          <p:nvPr/>
        </p:nvSpPr>
        <p:spPr>
          <a:xfrm>
            <a:off x="8198180" y="4333342"/>
            <a:ext cx="2022875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141CE9-9FBE-4249-8BD0-6359FE9117F6}"/>
              </a:ext>
            </a:extLst>
          </p:cNvPr>
          <p:cNvSpPr/>
          <p:nvPr/>
        </p:nvSpPr>
        <p:spPr>
          <a:xfrm>
            <a:off x="3583921" y="943503"/>
            <a:ext cx="2192486" cy="378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6" name="Imagen 4">
            <a:extLst>
              <a:ext uri="{FF2B5EF4-FFF2-40B4-BE49-F238E27FC236}">
                <a16:creationId xmlns:a16="http://schemas.microsoft.com/office/drawing/2014/main" id="{60F3B28E-8EE1-45A1-8E4F-B8B983301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  <p:pic>
        <p:nvPicPr>
          <p:cNvPr id="20" name="Gráfico 3">
            <a:extLst>
              <a:ext uri="{FF2B5EF4-FFF2-40B4-BE49-F238E27FC236}">
                <a16:creationId xmlns:a16="http://schemas.microsoft.com/office/drawing/2014/main" id="{0FB6D8B7-E9DC-44EB-9BCF-981FFD38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4279" y="4394513"/>
            <a:ext cx="1790678" cy="24699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58721E-E68E-45FB-8E51-38ABB5710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1" y="1132922"/>
            <a:ext cx="5789851" cy="525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9D1B3B-F30F-4445-824C-F6155C494518}"/>
              </a:ext>
            </a:extLst>
          </p:cNvPr>
          <p:cNvSpPr txBox="1"/>
          <p:nvPr/>
        </p:nvSpPr>
        <p:spPr>
          <a:xfrm>
            <a:off x="7640379" y="4763845"/>
            <a:ext cx="3410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400" b="1" dirty="0">
                <a:solidFill>
                  <a:srgbClr val="1072B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Later diagenetic event</a:t>
            </a:r>
            <a:endParaRPr lang="en-CH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A67F5-4EBF-48FC-8711-40F46420956C}"/>
              </a:ext>
            </a:extLst>
          </p:cNvPr>
          <p:cNvSpPr txBox="1"/>
          <p:nvPr/>
        </p:nvSpPr>
        <p:spPr>
          <a:xfrm>
            <a:off x="2541422" y="376092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  <a:latin typeface="Helvetica" pitchFamily="2" charset="0"/>
              </a:rPr>
              <a:t>604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±</a:t>
            </a:r>
            <a:r>
              <a:rPr lang="en-CH" sz="2400" b="1" dirty="0">
                <a:solidFill>
                  <a:srgbClr val="FF0000"/>
                </a:solidFill>
                <a:latin typeface="Helvetica" pitchFamily="2" charset="0"/>
              </a:rPr>
              <a:t>21</a:t>
            </a:r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 Ma</a:t>
            </a:r>
          </a:p>
        </p:txBody>
      </p:sp>
    </p:spTree>
    <p:extLst>
      <p:ext uri="{BB962C8B-B14F-4D97-AF65-F5344CB8AC3E}">
        <p14:creationId xmlns:p14="http://schemas.microsoft.com/office/powerpoint/2010/main" val="13962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DD24E4D4-9C5C-446A-A591-14D14883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3921" y="0"/>
            <a:ext cx="5286028" cy="12646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F052AE1-255A-4A00-8A84-F5FF70E1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50355" y="6285685"/>
            <a:ext cx="1504950" cy="2571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7D3838C-C495-458C-8588-F3B031750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662" y="310502"/>
            <a:ext cx="2717015" cy="464300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111A8D1E-BB74-4DA6-92FF-52FD0D1D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972" y="6662057"/>
            <a:ext cx="5286028" cy="206446"/>
          </a:xfrm>
          <a:prstGeom prst="rect">
            <a:avLst/>
          </a:prstGeom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2EBADB50-2097-48F3-B2CB-0D71DA64E0AB}"/>
              </a:ext>
            </a:extLst>
          </p:cNvPr>
          <p:cNvSpPr txBox="1"/>
          <p:nvPr/>
        </p:nvSpPr>
        <p:spPr>
          <a:xfrm>
            <a:off x="265356" y="998341"/>
            <a:ext cx="692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Preliminary conclusions</a:t>
            </a:r>
            <a:endParaRPr lang="es-CO" sz="2800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C83ABF7E-3D5B-444F-882B-0766E9E30A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5" y="333961"/>
            <a:ext cx="2578476" cy="644618"/>
          </a:xfrm>
          <a:prstGeom prst="rect">
            <a:avLst/>
          </a:prstGeom>
        </p:spPr>
      </p:pic>
      <p:sp>
        <p:nvSpPr>
          <p:cNvPr id="14" name="CuadroTexto 6">
            <a:extLst>
              <a:ext uri="{FF2B5EF4-FFF2-40B4-BE49-F238E27FC236}">
                <a16:creationId xmlns:a16="http://schemas.microsoft.com/office/drawing/2014/main" id="{E887FDD0-A2FF-440F-B207-41F52203F706}"/>
              </a:ext>
            </a:extLst>
          </p:cNvPr>
          <p:cNvSpPr txBox="1"/>
          <p:nvPr/>
        </p:nvSpPr>
        <p:spPr>
          <a:xfrm>
            <a:off x="320845" y="1561567"/>
            <a:ext cx="1155030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CH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CH" dirty="0">
                <a:latin typeface="Helvetica" panose="020B0604020202020204" pitchFamily="34" charset="0"/>
                <a:cs typeface="Helvetica" panose="020B0604020202020204" pitchFamily="34" charset="0"/>
              </a:rPr>
              <a:t>LA-ICP-MS U-Pb dating of petrographically-identified carbonate domains track local and global diagenetic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and tectonic </a:t>
            </a:r>
            <a:r>
              <a:rPr lang="en-CH" dirty="0">
                <a:latin typeface="Helvetica" panose="020B0604020202020204" pitchFamily="34" charset="0"/>
                <a:cs typeface="Helvetica" panose="020B0604020202020204" pitchFamily="34" charset="0"/>
              </a:rPr>
              <a:t>processes.</a:t>
            </a:r>
          </a:p>
          <a:p>
            <a:pPr marL="342900" indent="-342900" algn="just">
              <a:buFont typeface="+mj-lt"/>
              <a:buAutoNum type="arabicPeriod"/>
            </a:pPr>
            <a:endParaRPr lang="en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CH" b="1" dirty="0">
                <a:latin typeface="Helvetica" panose="020B0604020202020204" pitchFamily="34" charset="0"/>
                <a:cs typeface="Helvetica" panose="020B0604020202020204" pitchFamily="34" charset="0"/>
              </a:rPr>
              <a:t>Dolomite 2 provides the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best current </a:t>
            </a:r>
            <a:r>
              <a:rPr lang="en-CH" b="1" dirty="0">
                <a:latin typeface="Helvetica" panose="020B0604020202020204" pitchFamily="34" charset="0"/>
                <a:cs typeface="Helvetica" panose="020B0604020202020204" pitchFamily="34" charset="0"/>
              </a:rPr>
              <a:t>estimate of the dolomitization event upon the Sturtian deglaciation in Western Gondwana.</a:t>
            </a:r>
          </a:p>
          <a:p>
            <a:pPr marL="342900" indent="-342900" algn="just">
              <a:buFont typeface="+mj-lt"/>
              <a:buAutoNum type="arabicPeriod"/>
            </a:pPr>
            <a:endParaRPr lang="en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CH" dirty="0">
                <a:latin typeface="Helvetica" panose="020B0604020202020204" pitchFamily="34" charset="0"/>
                <a:cs typeface="Helvetica" panose="020B0604020202020204" pitchFamily="34" charset="0"/>
              </a:rPr>
              <a:t>Dolomite 1 provides the timing of the Pan-African metamorphic event at the northeastern margin of the S</a:t>
            </a:r>
            <a:r>
              <a:rPr lang="en-US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ã</a:t>
            </a:r>
            <a:r>
              <a:rPr lang="en-CH" dirty="0">
                <a:latin typeface="Helvetica" panose="020B0604020202020204" pitchFamily="34" charset="0"/>
                <a:cs typeface="Helvetica" panose="020B0604020202020204" pitchFamily="34" charset="0"/>
              </a:rPr>
              <a:t>o Francisco Craton.</a:t>
            </a:r>
          </a:p>
          <a:p>
            <a:pPr marL="342900" indent="-342900" algn="just">
              <a:buFont typeface="+mj-lt"/>
              <a:buAutoNum type="arabicPeriod"/>
            </a:pPr>
            <a:endParaRPr lang="en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CH" dirty="0">
                <a:latin typeface="Helvetica" panose="020B0604020202020204" pitchFamily="34" charset="0"/>
                <a:cs typeface="Helvetica" panose="020B0604020202020204" pitchFamily="34" charset="0"/>
              </a:rPr>
              <a:t>Dolomite-vugs were filled by secondary calcite during the uplift and folding of the Neoproterozoic Sergipano carbonate platform.</a:t>
            </a:r>
          </a:p>
          <a:p>
            <a:pPr marL="342900" indent="-342900" algn="just">
              <a:buFont typeface="+mj-lt"/>
              <a:buAutoNum type="arabicPeriod"/>
            </a:pPr>
            <a:endParaRPr lang="en-CH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CH" dirty="0">
                <a:latin typeface="Helvetica" panose="020B0604020202020204" pitchFamily="34" charset="0"/>
                <a:cs typeface="Helvetica" panose="020B0604020202020204" pitchFamily="34" charset="0"/>
              </a:rPr>
              <a:t>Single dolomite phases from this cap dolomite may be used as global chronologic archives of tectonic and geologic events in the aftermath of the Sturtian glaciation.</a:t>
            </a:r>
          </a:p>
          <a:p>
            <a:pPr marL="342900" indent="-342900" algn="just">
              <a:buFont typeface="+mj-lt"/>
              <a:buAutoNum type="arabicPeriod"/>
            </a:pPr>
            <a:endParaRPr lang="en-CH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CH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CH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s-CO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Widescreen</PresentationFormat>
  <Paragraphs>80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Times New Roman</vt:lpstr>
      <vt:lpstr>Tema de Office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PAOLA ROJAS ABRIL</dc:creator>
  <cp:lastModifiedBy>Clavijo Arcos  Rolando Esteban</cp:lastModifiedBy>
  <cp:revision>132</cp:revision>
  <dcterms:created xsi:type="dcterms:W3CDTF">2022-04-28T12:40:18Z</dcterms:created>
  <dcterms:modified xsi:type="dcterms:W3CDTF">2022-05-23T18:09:22Z</dcterms:modified>
</cp:coreProperties>
</file>