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267" r:id="rId4"/>
    <p:sldId id="260" r:id="rId5"/>
    <p:sldId id="261" r:id="rId6"/>
    <p:sldId id="266" r:id="rId7"/>
    <p:sldId id="265"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27" autoAdjust="0"/>
  </p:normalViewPr>
  <p:slideViewPr>
    <p:cSldViewPr snapToGrid="0">
      <p:cViewPr varScale="1">
        <p:scale>
          <a:sx n="66" d="100"/>
          <a:sy n="66" d="100"/>
        </p:scale>
        <p:origin x="19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93FB4-4835-4829-91AE-482E0021F141}" type="datetimeFigureOut">
              <a:rPr lang="zh-CN" altLang="en-US" smtClean="0"/>
              <a:t>2022/5/22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8E1D2-AD90-479B-84C1-8A803D25746C}" type="slidenum">
              <a:rPr lang="zh-CN" altLang="en-US" smtClean="0"/>
              <a:t>‹#›</a:t>
            </a:fld>
            <a:endParaRPr lang="zh-CN" altLang="en-US"/>
          </a:p>
        </p:txBody>
      </p:sp>
    </p:spTree>
    <p:extLst>
      <p:ext uri="{BB962C8B-B14F-4D97-AF65-F5344CB8AC3E}">
        <p14:creationId xmlns:p14="http://schemas.microsoft.com/office/powerpoint/2010/main" val="262993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a:p>
        </p:txBody>
      </p:sp>
      <p:sp>
        <p:nvSpPr>
          <p:cNvPr id="4" name="灯片编号占位符 3"/>
          <p:cNvSpPr>
            <a:spLocks noGrp="1"/>
          </p:cNvSpPr>
          <p:nvPr>
            <p:ph type="sldNum" sz="quarter" idx="5"/>
          </p:nvPr>
        </p:nvSpPr>
        <p:spPr/>
        <p:txBody>
          <a:bodyPr/>
          <a:lstStyle/>
          <a:p>
            <a:fld id="{6848E1D2-AD90-479B-84C1-8A803D25746C}" type="slidenum">
              <a:rPr lang="zh-CN" altLang="en-US" smtClean="0"/>
              <a:t>2</a:t>
            </a:fld>
            <a:endParaRPr lang="zh-CN" altLang="en-US"/>
          </a:p>
        </p:txBody>
      </p:sp>
    </p:spTree>
    <p:extLst>
      <p:ext uri="{BB962C8B-B14F-4D97-AF65-F5344CB8AC3E}">
        <p14:creationId xmlns:p14="http://schemas.microsoft.com/office/powerpoint/2010/main" val="317100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effectLst/>
                <a:latin typeface="Times New Roman" panose="02020603050405020304" pitchFamily="18" charset="0"/>
                <a:ea typeface="等线" panose="02010600030101010101" pitchFamily="2" charset="-122"/>
              </a:rPr>
              <a:t>In this study, we collected county-level data on the actual grain yield and environmental factors of the 119 counties in Yunnan province over the past 28 years (1985–2012) to explore the controls on grain yield and how they affect grain yields</a:t>
            </a:r>
            <a:r>
              <a:rPr lang="en-US" altLang="zh-CN">
                <a:latin typeface="Times New Roman" panose="02020603050405020304" pitchFamily="18" charset="0"/>
                <a:ea typeface="等线" panose="02010600030101010101" pitchFamily="2" charset="-122"/>
              </a:rPr>
              <a:t>.</a:t>
            </a:r>
            <a:endParaRPr lang="zh-CN" altLang="en-US"/>
          </a:p>
          <a:p>
            <a:endParaRPr lang="zh-CN" altLang="en-US"/>
          </a:p>
        </p:txBody>
      </p:sp>
      <p:sp>
        <p:nvSpPr>
          <p:cNvPr id="4" name="灯片编号占位符 3"/>
          <p:cNvSpPr>
            <a:spLocks noGrp="1"/>
          </p:cNvSpPr>
          <p:nvPr>
            <p:ph type="sldNum" sz="quarter" idx="5"/>
          </p:nvPr>
        </p:nvSpPr>
        <p:spPr/>
        <p:txBody>
          <a:bodyPr/>
          <a:lstStyle/>
          <a:p>
            <a:fld id="{6848E1D2-AD90-479B-84C1-8A803D25746C}" type="slidenum">
              <a:rPr lang="zh-CN" altLang="en-US" smtClean="0"/>
              <a:t>4</a:t>
            </a:fld>
            <a:endParaRPr lang="zh-CN" altLang="en-US"/>
          </a:p>
        </p:txBody>
      </p:sp>
    </p:spTree>
    <p:extLst>
      <p:ext uri="{BB962C8B-B14F-4D97-AF65-F5344CB8AC3E}">
        <p14:creationId xmlns:p14="http://schemas.microsoft.com/office/powerpoint/2010/main" val="359454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8E1D2-AD90-479B-84C1-8A803D25746C}" type="slidenum">
              <a:rPr lang="zh-CN" altLang="en-US" smtClean="0"/>
              <a:t>5</a:t>
            </a:fld>
            <a:endParaRPr lang="zh-CN" altLang="en-US"/>
          </a:p>
        </p:txBody>
      </p:sp>
    </p:spTree>
    <p:extLst>
      <p:ext uri="{BB962C8B-B14F-4D97-AF65-F5344CB8AC3E}">
        <p14:creationId xmlns:p14="http://schemas.microsoft.com/office/powerpoint/2010/main" val="287027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a:effectLst/>
                <a:latin typeface="Times New Roman" panose="02020603050405020304" pitchFamily="18" charset="0"/>
                <a:ea typeface="等线" panose="02010600030101010101" pitchFamily="2" charset="-122"/>
                <a:cs typeface="Times New Roman" panose="02020603050405020304" pitchFamily="18" charset="0"/>
              </a:rPr>
              <a:t>We also found that TK showed a significantly positive effect on AGY, indicating that counties with higher TK content in soils could produce higher actual grain yield. And R50 and aspect also had an indirect effect on AGY through influencing TK.</a:t>
            </a:r>
            <a:r>
              <a:rPr lang="en-US" altLang="zh-CN" sz="1000" kern="10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a:p>
          <a:p>
            <a:endParaRPr lang="zh-CN" altLang="en-US"/>
          </a:p>
        </p:txBody>
      </p:sp>
      <p:sp>
        <p:nvSpPr>
          <p:cNvPr id="4" name="灯片编号占位符 3"/>
          <p:cNvSpPr>
            <a:spLocks noGrp="1"/>
          </p:cNvSpPr>
          <p:nvPr>
            <p:ph type="sldNum" sz="quarter" idx="5"/>
          </p:nvPr>
        </p:nvSpPr>
        <p:spPr/>
        <p:txBody>
          <a:bodyPr/>
          <a:lstStyle/>
          <a:p>
            <a:fld id="{6848E1D2-AD90-479B-84C1-8A803D25746C}" type="slidenum">
              <a:rPr lang="zh-CN" altLang="en-US" smtClean="0"/>
              <a:t>6</a:t>
            </a:fld>
            <a:endParaRPr lang="zh-CN" altLang="en-US"/>
          </a:p>
        </p:txBody>
      </p:sp>
    </p:spTree>
    <p:extLst>
      <p:ext uri="{BB962C8B-B14F-4D97-AF65-F5344CB8AC3E}">
        <p14:creationId xmlns:p14="http://schemas.microsoft.com/office/powerpoint/2010/main" val="317798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a:effectLst/>
                <a:latin typeface="Times New Roman" panose="02020603050405020304" pitchFamily="18" charset="0"/>
                <a:ea typeface="等线" panose="02010600030101010101" pitchFamily="2" charset="-122"/>
                <a:cs typeface="Times New Roman" panose="02020603050405020304" pitchFamily="18" charset="0"/>
              </a:rPr>
              <a:t>We also found that TK showed a significantly positive effect on AGY, indicating that counties with higher TK content in soils could produce higher actual grain yield. And R50 and aspect also had an indirect effect on AGY through influencing TK.</a:t>
            </a:r>
            <a:r>
              <a:rPr lang="en-US" altLang="zh-CN" sz="1000" kern="10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a:p>
          <a:p>
            <a:endParaRPr lang="zh-CN" altLang="en-US"/>
          </a:p>
        </p:txBody>
      </p:sp>
      <p:sp>
        <p:nvSpPr>
          <p:cNvPr id="4" name="灯片编号占位符 3"/>
          <p:cNvSpPr>
            <a:spLocks noGrp="1"/>
          </p:cNvSpPr>
          <p:nvPr>
            <p:ph type="sldNum" sz="quarter" idx="5"/>
          </p:nvPr>
        </p:nvSpPr>
        <p:spPr/>
        <p:txBody>
          <a:bodyPr/>
          <a:lstStyle/>
          <a:p>
            <a:fld id="{6848E1D2-AD90-479B-84C1-8A803D25746C}" type="slidenum">
              <a:rPr lang="zh-CN" altLang="en-US" smtClean="0"/>
              <a:t>8</a:t>
            </a:fld>
            <a:endParaRPr lang="zh-CN" altLang="en-US"/>
          </a:p>
        </p:txBody>
      </p:sp>
    </p:spTree>
    <p:extLst>
      <p:ext uri="{BB962C8B-B14F-4D97-AF65-F5344CB8AC3E}">
        <p14:creationId xmlns:p14="http://schemas.microsoft.com/office/powerpoint/2010/main" val="183519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8E1D2-AD90-479B-84C1-8A803D25746C}" type="slidenum">
              <a:rPr lang="zh-CN" altLang="en-US" smtClean="0"/>
              <a:t>9</a:t>
            </a:fld>
            <a:endParaRPr lang="zh-CN" altLang="en-US"/>
          </a:p>
        </p:txBody>
      </p:sp>
    </p:spTree>
    <p:extLst>
      <p:ext uri="{BB962C8B-B14F-4D97-AF65-F5344CB8AC3E}">
        <p14:creationId xmlns:p14="http://schemas.microsoft.com/office/powerpoint/2010/main" val="350797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343538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241190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256283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405029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403620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36109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341616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31275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109033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34183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C069FC5-923A-4D1D-B29E-92B745183AC5}" type="datetimeFigureOut">
              <a:rPr lang="zh-CN" altLang="en-US" smtClean="0"/>
              <a:t>2022/5/22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46476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69FC5-923A-4D1D-B29E-92B745183AC5}" type="datetimeFigureOut">
              <a:rPr lang="zh-CN" altLang="en-US" smtClean="0"/>
              <a:t>2022/5/22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6DDD8-3B44-4131-8693-B20A13950001}" type="slidenum">
              <a:rPr lang="zh-CN" altLang="en-US" smtClean="0"/>
              <a:t>‹#›</a:t>
            </a:fld>
            <a:endParaRPr lang="zh-CN" altLang="en-US"/>
          </a:p>
        </p:txBody>
      </p:sp>
    </p:spTree>
    <p:extLst>
      <p:ext uri="{BB962C8B-B14F-4D97-AF65-F5344CB8AC3E}">
        <p14:creationId xmlns:p14="http://schemas.microsoft.com/office/powerpoint/2010/main" val="335159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66F6E2-FD55-4033-9E26-7659F0C40975}"/>
              </a:ext>
            </a:extLst>
          </p:cNvPr>
          <p:cNvSpPr txBox="1"/>
          <p:nvPr/>
        </p:nvSpPr>
        <p:spPr>
          <a:xfrm>
            <a:off x="344204" y="4289787"/>
            <a:ext cx="3550944" cy="1631216"/>
          </a:xfrm>
          <a:prstGeom prst="rect">
            <a:avLst/>
          </a:prstGeom>
          <a:solidFill>
            <a:schemeClr val="accent1">
              <a:lumMod val="60000"/>
              <a:lumOff val="40000"/>
            </a:schemeClr>
          </a:solidFill>
          <a:ln w="25400">
            <a:solidFill>
              <a:schemeClr val="tx1"/>
            </a:solidFill>
          </a:ln>
        </p:spPr>
        <p:txBody>
          <a:bodyPr wrap="square">
            <a:spAutoFit/>
          </a:bodyPr>
          <a:lstStyle/>
          <a:p>
            <a:pPr marL="274320" marR="0" indent="-274320">
              <a:spcBef>
                <a:spcPts val="0"/>
              </a:spcBef>
              <a:spcAft>
                <a:spcPts val="0"/>
              </a:spcAft>
            </a:pP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ame: Q</a:t>
            </a:r>
            <a:r>
              <a:rPr lang="en-US" altLang="zh-CN"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altLang="zh-CN" sz="2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Yuhong</a:t>
            </a:r>
            <a:endParaRPr lang="en-US" sz="2000" b="1" dirty="0">
              <a:effectLst/>
              <a:latin typeface="Calibri" panose="020F0502020204030204" pitchFamily="34" charset="0"/>
              <a:ea typeface="DengXian" panose="02010600030101010101" pitchFamily="2" charset="-122"/>
              <a:cs typeface="Times New Roman" panose="02020603050405020304" pitchFamily="18" charset="0"/>
            </a:endParaRPr>
          </a:p>
          <a:p>
            <a:pPr marL="274320" marR="0" indent="-274320">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pPr marL="274320" marR="0" indent="-274320">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Institution: Y</a:t>
            </a:r>
            <a:r>
              <a:rPr lang="en-US" altLang="zh-CN"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unnan University</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pPr marL="274320" marR="0" indent="-274320">
              <a:spcBef>
                <a:spcPts val="0"/>
              </a:spcBef>
              <a:spcAft>
                <a:spcPts val="0"/>
              </a:spcAft>
            </a:pP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pPr marL="274320" marR="0" indent="-274320">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Email:  qyh1998794@163.com</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52CAEBFE-7539-4FB6-ADC8-D9455E5D1F74}"/>
              </a:ext>
            </a:extLst>
          </p:cNvPr>
          <p:cNvSpPr txBox="1"/>
          <p:nvPr/>
        </p:nvSpPr>
        <p:spPr>
          <a:xfrm>
            <a:off x="4081233" y="4340122"/>
            <a:ext cx="4703939" cy="1475853"/>
          </a:xfrm>
          <a:prstGeom prst="rect">
            <a:avLst/>
          </a:prstGeom>
          <a:solidFill>
            <a:schemeClr val="accent2">
              <a:lumMod val="40000"/>
              <a:lumOff val="60000"/>
            </a:schemeClr>
          </a:solidFill>
          <a:ln w="25400">
            <a:solidFill>
              <a:schemeClr val="tx1"/>
            </a:solidFill>
          </a:ln>
        </p:spPr>
        <p:txBody>
          <a:bodyPr wrap="square">
            <a:spAutoFit/>
          </a:bodyPr>
          <a:lstStyle/>
          <a:p>
            <a:pPr marL="274320" marR="0" indent="-274320">
              <a:spcBef>
                <a:spcPts val="0"/>
              </a:spcBef>
              <a:spcAft>
                <a:spcPts val="0"/>
              </a:spcAft>
            </a:pPr>
            <a:r>
              <a:rPr lang="en-US"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Research </a:t>
            </a: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interests:</a:t>
            </a:r>
            <a:endParaRPr lang="en-US"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lnSpc>
                <a:spcPct val="120000"/>
              </a:lnSpc>
              <a:spcBef>
                <a:spcPts val="0"/>
              </a:spcBef>
              <a:spcAft>
                <a:spcPts val="0"/>
              </a:spcAft>
              <a:buFont typeface="Arial" panose="020B0604020202020204" pitchFamily="34" charset="0"/>
              <a:buChar char="•"/>
            </a:pP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Soil erosion</a:t>
            </a:r>
          </a:p>
          <a:p>
            <a:pPr marL="342900" marR="0" indent="-342900">
              <a:lnSpc>
                <a:spcPct val="120000"/>
              </a:lnSpc>
              <a:spcBef>
                <a:spcPts val="0"/>
              </a:spcBef>
              <a:spcAft>
                <a:spcPts val="0"/>
              </a:spcAft>
              <a:buFont typeface="Arial" panose="020B0604020202020204" pitchFamily="34" charset="0"/>
              <a:buChar char="•"/>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Vegetation restoration </a:t>
            </a:r>
          </a:p>
          <a:p>
            <a:pPr marL="342900" marR="0" indent="-342900">
              <a:lnSpc>
                <a:spcPct val="120000"/>
              </a:lnSpc>
              <a:spcBef>
                <a:spcPts val="0"/>
              </a:spcBef>
              <a:spcAft>
                <a:spcPts val="0"/>
              </a:spcAft>
              <a:buFont typeface="Arial" panose="020B0604020202020204" pitchFamily="34" charset="0"/>
              <a:buChar char="•"/>
            </a:pP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Carbon, nitrogen and phosphorus cycle</a:t>
            </a:r>
            <a:endPar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392C031-B3F9-457F-9B2C-DF91B5ED511B}"/>
              </a:ext>
            </a:extLst>
          </p:cNvPr>
          <p:cNvSpPr/>
          <p:nvPr/>
        </p:nvSpPr>
        <p:spPr>
          <a:xfrm>
            <a:off x="388926" y="1645774"/>
            <a:ext cx="2745422" cy="2092496"/>
          </a:xfrm>
          <a:prstGeom prst="rect">
            <a:avLst/>
          </a:prstGeom>
          <a:blipFill rotWithShape="1">
            <a:blip r:embed="rId3"/>
            <a:srcRect/>
            <a:tile tx="0" ty="0" sx="100000" sy="100000" flip="none" algn="tl"/>
          </a:blipFill>
          <a:ln w="25400" cap="flat">
            <a:solidFill>
              <a:schemeClr val="tx1"/>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3" name="图片 2">
            <a:extLst>
              <a:ext uri="{FF2B5EF4-FFF2-40B4-BE49-F238E27FC236}">
                <a16:creationId xmlns:a16="http://schemas.microsoft.com/office/drawing/2014/main" id="{2DA9EF12-D42F-4944-80BF-B157D3BBA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52" y="1674621"/>
            <a:ext cx="1426348" cy="2037641"/>
          </a:xfrm>
          <a:prstGeom prst="rect">
            <a:avLst/>
          </a:prstGeom>
        </p:spPr>
      </p:pic>
      <p:grpSp>
        <p:nvGrpSpPr>
          <p:cNvPr id="10" name="fbd0a3b9-69ea-43a1-9d07-ff7a6bc5d94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787E995-6445-A2BF-391B-E43CC480C8E9}"/>
              </a:ext>
            </a:extLst>
          </p:cNvPr>
          <p:cNvGrpSpPr>
            <a:grpSpLocks noChangeAspect="1"/>
          </p:cNvGrpSpPr>
          <p:nvPr>
            <p:custDataLst>
              <p:tags r:id="rId1"/>
            </p:custDataLst>
          </p:nvPr>
        </p:nvGrpSpPr>
        <p:grpSpPr>
          <a:xfrm>
            <a:off x="3991678" y="1644005"/>
            <a:ext cx="1846182" cy="1847599"/>
            <a:chOff x="3600868" y="2542381"/>
            <a:chExt cx="1775618" cy="1776980"/>
          </a:xfrm>
        </p:grpSpPr>
        <p:sp>
          <p:nvSpPr>
            <p:cNvPr id="12" name="îs1íḑé">
              <a:extLst>
                <a:ext uri="{FF2B5EF4-FFF2-40B4-BE49-F238E27FC236}">
                  <a16:creationId xmlns:a16="http://schemas.microsoft.com/office/drawing/2014/main" id="{B7838254-E4FC-75D8-DA6C-C8387C12BBE5}"/>
                </a:ext>
              </a:extLst>
            </p:cNvPr>
            <p:cNvSpPr/>
            <p:nvPr/>
          </p:nvSpPr>
          <p:spPr bwMode="auto">
            <a:xfrm>
              <a:off x="4378979" y="3877841"/>
              <a:ext cx="197594" cy="74950"/>
            </a:xfrm>
            <a:custGeom>
              <a:avLst/>
              <a:gdLst>
                <a:gd name="T0" fmla="*/ 10 w 29"/>
                <a:gd name="T1" fmla="*/ 10 h 11"/>
                <a:gd name="T2" fmla="*/ 12 w 29"/>
                <a:gd name="T3" fmla="*/ 6 h 11"/>
                <a:gd name="T4" fmla="*/ 10 w 29"/>
                <a:gd name="T5" fmla="*/ 7 h 11"/>
                <a:gd name="T6" fmla="*/ 11 w 29"/>
                <a:gd name="T7" fmla="*/ 5 h 11"/>
                <a:gd name="T8" fmla="*/ 11 w 29"/>
                <a:gd name="T9" fmla="*/ 2 h 11"/>
                <a:gd name="T10" fmla="*/ 10 w 29"/>
                <a:gd name="T11" fmla="*/ 0 h 11"/>
                <a:gd name="T12" fmla="*/ 13 w 29"/>
                <a:gd name="T13" fmla="*/ 5 h 11"/>
                <a:gd name="T14" fmla="*/ 10 w 29"/>
                <a:gd name="T15" fmla="*/ 11 h 11"/>
                <a:gd name="T16" fmla="*/ 15 w 29"/>
                <a:gd name="T17" fmla="*/ 11 h 11"/>
                <a:gd name="T18" fmla="*/ 16 w 29"/>
                <a:gd name="T19" fmla="*/ 8 h 11"/>
                <a:gd name="T20" fmla="*/ 19 w 29"/>
                <a:gd name="T21" fmla="*/ 5 h 11"/>
                <a:gd name="T22" fmla="*/ 19 w 29"/>
                <a:gd name="T23" fmla="*/ 2 h 11"/>
                <a:gd name="T24" fmla="*/ 17 w 29"/>
                <a:gd name="T25" fmla="*/ 2 h 11"/>
                <a:gd name="T26" fmla="*/ 15 w 29"/>
                <a:gd name="T27" fmla="*/ 4 h 11"/>
                <a:gd name="T28" fmla="*/ 18 w 29"/>
                <a:gd name="T29" fmla="*/ 0 h 11"/>
                <a:gd name="T30" fmla="*/ 21 w 29"/>
                <a:gd name="T31" fmla="*/ 3 h 11"/>
                <a:gd name="T32" fmla="*/ 18 w 29"/>
                <a:gd name="T33" fmla="*/ 7 h 11"/>
                <a:gd name="T34" fmla="*/ 16 w 29"/>
                <a:gd name="T35" fmla="*/ 10 h 11"/>
                <a:gd name="T36" fmla="*/ 21 w 29"/>
                <a:gd name="T37" fmla="*/ 11 h 11"/>
                <a:gd name="T38" fmla="*/ 28 w 29"/>
                <a:gd name="T39" fmla="*/ 10 h 11"/>
                <a:gd name="T40" fmla="*/ 23 w 29"/>
                <a:gd name="T41" fmla="*/ 10 h 11"/>
                <a:gd name="T42" fmla="*/ 24 w 29"/>
                <a:gd name="T43" fmla="*/ 8 h 11"/>
                <a:gd name="T44" fmla="*/ 26 w 29"/>
                <a:gd name="T45" fmla="*/ 10 h 11"/>
                <a:gd name="T46" fmla="*/ 27 w 29"/>
                <a:gd name="T47" fmla="*/ 8 h 11"/>
                <a:gd name="T48" fmla="*/ 25 w 29"/>
                <a:gd name="T49" fmla="*/ 6 h 11"/>
                <a:gd name="T50" fmla="*/ 27 w 29"/>
                <a:gd name="T51" fmla="*/ 4 h 11"/>
                <a:gd name="T52" fmla="*/ 27 w 29"/>
                <a:gd name="T53" fmla="*/ 1 h 11"/>
                <a:gd name="T54" fmla="*/ 25 w 29"/>
                <a:gd name="T55" fmla="*/ 2 h 11"/>
                <a:gd name="T56" fmla="*/ 23 w 29"/>
                <a:gd name="T57" fmla="*/ 3 h 11"/>
                <a:gd name="T58" fmla="*/ 26 w 29"/>
                <a:gd name="T59" fmla="*/ 0 h 11"/>
                <a:gd name="T60" fmla="*/ 29 w 29"/>
                <a:gd name="T61" fmla="*/ 3 h 11"/>
                <a:gd name="T62" fmla="*/ 27 w 29"/>
                <a:gd name="T63" fmla="*/ 5 h 11"/>
                <a:gd name="T64" fmla="*/ 29 w 29"/>
                <a:gd name="T65" fmla="*/ 8 h 11"/>
                <a:gd name="T66" fmla="*/ 1 w 29"/>
                <a:gd name="T67" fmla="*/ 11 h 11"/>
                <a:gd name="T68" fmla="*/ 0 w 29"/>
                <a:gd name="T69" fmla="*/ 3 h 11"/>
                <a:gd name="T70" fmla="*/ 1 w 29"/>
                <a:gd name="T71" fmla="*/ 1 h 11"/>
                <a:gd name="T72" fmla="*/ 3 w 29"/>
                <a:gd name="T73" fmla="*/ 0 h 11"/>
                <a:gd name="T74" fmla="*/ 10 w 29"/>
                <a:gd name="T75" fmla="*/ 0 h 11"/>
                <a:gd name="T76" fmla="*/ 10 w 29"/>
                <a:gd name="T77" fmla="*/ 1 h 11"/>
                <a:gd name="T78" fmla="*/ 8 w 29"/>
                <a:gd name="T79" fmla="*/ 4 h 11"/>
                <a:gd name="T80" fmla="*/ 10 w 29"/>
                <a:gd name="T81" fmla="*/ 6 h 11"/>
                <a:gd name="T82" fmla="*/ 10 w 29"/>
                <a:gd name="T83" fmla="*/ 7 h 11"/>
                <a:gd name="T84" fmla="*/ 7 w 29"/>
                <a:gd name="T85" fmla="*/ 6 h 11"/>
                <a:gd name="T86" fmla="*/ 7 w 29"/>
                <a:gd name="T87" fmla="*/ 1 h 11"/>
                <a:gd name="T88" fmla="*/ 10 w 29"/>
                <a:gd name="T89" fmla="*/ 0 h 11"/>
                <a:gd name="T90" fmla="*/ 10 w 29"/>
                <a:gd name="T91" fmla="*/ 11 h 11"/>
                <a:gd name="T92" fmla="*/ 8 w 29"/>
                <a:gd name="T93" fmla="*/ 10 h 11"/>
                <a:gd name="T94" fmla="*/ 8 w 29"/>
                <a:gd name="T95" fmla="*/ 8 h 11"/>
                <a:gd name="T96" fmla="*/ 10 w 29"/>
                <a:gd name="T9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 h="11">
                  <a:moveTo>
                    <a:pt x="10" y="11"/>
                  </a:moveTo>
                  <a:cubicBezTo>
                    <a:pt x="10" y="10"/>
                    <a:pt x="10" y="10"/>
                    <a:pt x="10" y="10"/>
                  </a:cubicBezTo>
                  <a:cubicBezTo>
                    <a:pt x="10" y="10"/>
                    <a:pt x="11" y="10"/>
                    <a:pt x="11" y="9"/>
                  </a:cubicBezTo>
                  <a:cubicBezTo>
                    <a:pt x="11" y="8"/>
                    <a:pt x="12" y="7"/>
                    <a:pt x="12" y="6"/>
                  </a:cubicBezTo>
                  <a:cubicBezTo>
                    <a:pt x="11" y="6"/>
                    <a:pt x="11" y="7"/>
                    <a:pt x="11" y="7"/>
                  </a:cubicBezTo>
                  <a:cubicBezTo>
                    <a:pt x="10" y="7"/>
                    <a:pt x="10" y="7"/>
                    <a:pt x="10" y="7"/>
                  </a:cubicBezTo>
                  <a:cubicBezTo>
                    <a:pt x="10" y="6"/>
                    <a:pt x="10" y="6"/>
                    <a:pt x="10" y="6"/>
                  </a:cubicBezTo>
                  <a:cubicBezTo>
                    <a:pt x="10" y="6"/>
                    <a:pt x="11" y="6"/>
                    <a:pt x="11" y="5"/>
                  </a:cubicBezTo>
                  <a:cubicBezTo>
                    <a:pt x="11" y="5"/>
                    <a:pt x="12" y="5"/>
                    <a:pt x="12" y="4"/>
                  </a:cubicBezTo>
                  <a:cubicBezTo>
                    <a:pt x="12" y="3"/>
                    <a:pt x="11" y="2"/>
                    <a:pt x="11" y="2"/>
                  </a:cubicBezTo>
                  <a:cubicBezTo>
                    <a:pt x="11" y="1"/>
                    <a:pt x="10" y="1"/>
                    <a:pt x="10" y="1"/>
                  </a:cubicBezTo>
                  <a:cubicBezTo>
                    <a:pt x="10" y="0"/>
                    <a:pt x="10" y="0"/>
                    <a:pt x="10" y="0"/>
                  </a:cubicBezTo>
                  <a:cubicBezTo>
                    <a:pt x="11" y="0"/>
                    <a:pt x="12" y="0"/>
                    <a:pt x="12" y="1"/>
                  </a:cubicBezTo>
                  <a:cubicBezTo>
                    <a:pt x="13" y="2"/>
                    <a:pt x="13" y="3"/>
                    <a:pt x="13" y="5"/>
                  </a:cubicBezTo>
                  <a:cubicBezTo>
                    <a:pt x="13" y="7"/>
                    <a:pt x="13" y="9"/>
                    <a:pt x="12" y="10"/>
                  </a:cubicBezTo>
                  <a:cubicBezTo>
                    <a:pt x="12" y="11"/>
                    <a:pt x="11" y="11"/>
                    <a:pt x="10" y="11"/>
                  </a:cubicBezTo>
                  <a:close/>
                  <a:moveTo>
                    <a:pt x="21" y="11"/>
                  </a:moveTo>
                  <a:cubicBezTo>
                    <a:pt x="15" y="11"/>
                    <a:pt x="15" y="11"/>
                    <a:pt x="15" y="11"/>
                  </a:cubicBezTo>
                  <a:cubicBezTo>
                    <a:pt x="15" y="10"/>
                    <a:pt x="15" y="10"/>
                    <a:pt x="15" y="10"/>
                  </a:cubicBezTo>
                  <a:cubicBezTo>
                    <a:pt x="15" y="9"/>
                    <a:pt x="15" y="9"/>
                    <a:pt x="16" y="8"/>
                  </a:cubicBezTo>
                  <a:cubicBezTo>
                    <a:pt x="16" y="8"/>
                    <a:pt x="17" y="7"/>
                    <a:pt x="18" y="6"/>
                  </a:cubicBezTo>
                  <a:cubicBezTo>
                    <a:pt x="18" y="6"/>
                    <a:pt x="19" y="5"/>
                    <a:pt x="19" y="5"/>
                  </a:cubicBezTo>
                  <a:cubicBezTo>
                    <a:pt x="19" y="4"/>
                    <a:pt x="19" y="4"/>
                    <a:pt x="19" y="3"/>
                  </a:cubicBezTo>
                  <a:cubicBezTo>
                    <a:pt x="19" y="3"/>
                    <a:pt x="19" y="2"/>
                    <a:pt x="19" y="2"/>
                  </a:cubicBezTo>
                  <a:cubicBezTo>
                    <a:pt x="19" y="1"/>
                    <a:pt x="18" y="1"/>
                    <a:pt x="18" y="1"/>
                  </a:cubicBezTo>
                  <a:cubicBezTo>
                    <a:pt x="17" y="1"/>
                    <a:pt x="17" y="1"/>
                    <a:pt x="17" y="2"/>
                  </a:cubicBezTo>
                  <a:cubicBezTo>
                    <a:pt x="16" y="2"/>
                    <a:pt x="16" y="3"/>
                    <a:pt x="16" y="4"/>
                  </a:cubicBezTo>
                  <a:cubicBezTo>
                    <a:pt x="15" y="4"/>
                    <a:pt x="15" y="4"/>
                    <a:pt x="15" y="4"/>
                  </a:cubicBezTo>
                  <a:cubicBezTo>
                    <a:pt x="15" y="3"/>
                    <a:pt x="15" y="2"/>
                    <a:pt x="16" y="1"/>
                  </a:cubicBezTo>
                  <a:cubicBezTo>
                    <a:pt x="16" y="0"/>
                    <a:pt x="17" y="0"/>
                    <a:pt x="18" y="0"/>
                  </a:cubicBezTo>
                  <a:cubicBezTo>
                    <a:pt x="19" y="0"/>
                    <a:pt x="20" y="0"/>
                    <a:pt x="20" y="1"/>
                  </a:cubicBezTo>
                  <a:cubicBezTo>
                    <a:pt x="21" y="1"/>
                    <a:pt x="21" y="2"/>
                    <a:pt x="21" y="3"/>
                  </a:cubicBezTo>
                  <a:cubicBezTo>
                    <a:pt x="21" y="4"/>
                    <a:pt x="21" y="5"/>
                    <a:pt x="20" y="5"/>
                  </a:cubicBezTo>
                  <a:cubicBezTo>
                    <a:pt x="20" y="6"/>
                    <a:pt x="19" y="6"/>
                    <a:pt x="18" y="7"/>
                  </a:cubicBezTo>
                  <a:cubicBezTo>
                    <a:pt x="18" y="8"/>
                    <a:pt x="17" y="8"/>
                    <a:pt x="17" y="9"/>
                  </a:cubicBezTo>
                  <a:cubicBezTo>
                    <a:pt x="17" y="9"/>
                    <a:pt x="16" y="9"/>
                    <a:pt x="16" y="10"/>
                  </a:cubicBezTo>
                  <a:cubicBezTo>
                    <a:pt x="21" y="10"/>
                    <a:pt x="21" y="10"/>
                    <a:pt x="21" y="10"/>
                  </a:cubicBezTo>
                  <a:cubicBezTo>
                    <a:pt x="21" y="11"/>
                    <a:pt x="21" y="11"/>
                    <a:pt x="21" y="11"/>
                  </a:cubicBezTo>
                  <a:close/>
                  <a:moveTo>
                    <a:pt x="29" y="8"/>
                  </a:moveTo>
                  <a:cubicBezTo>
                    <a:pt x="29" y="9"/>
                    <a:pt x="29" y="10"/>
                    <a:pt x="28" y="10"/>
                  </a:cubicBezTo>
                  <a:cubicBezTo>
                    <a:pt x="27" y="11"/>
                    <a:pt x="27" y="11"/>
                    <a:pt x="26" y="11"/>
                  </a:cubicBezTo>
                  <a:cubicBezTo>
                    <a:pt x="25" y="11"/>
                    <a:pt x="24" y="11"/>
                    <a:pt x="23" y="10"/>
                  </a:cubicBezTo>
                  <a:cubicBezTo>
                    <a:pt x="23" y="10"/>
                    <a:pt x="22" y="9"/>
                    <a:pt x="22" y="8"/>
                  </a:cubicBezTo>
                  <a:cubicBezTo>
                    <a:pt x="24" y="8"/>
                    <a:pt x="24" y="8"/>
                    <a:pt x="24" y="8"/>
                  </a:cubicBezTo>
                  <a:cubicBezTo>
                    <a:pt x="24" y="9"/>
                    <a:pt x="24" y="9"/>
                    <a:pt x="24" y="9"/>
                  </a:cubicBezTo>
                  <a:cubicBezTo>
                    <a:pt x="25" y="10"/>
                    <a:pt x="25" y="10"/>
                    <a:pt x="26" y="10"/>
                  </a:cubicBezTo>
                  <a:cubicBezTo>
                    <a:pt x="26" y="10"/>
                    <a:pt x="27" y="10"/>
                    <a:pt x="27" y="10"/>
                  </a:cubicBezTo>
                  <a:cubicBezTo>
                    <a:pt x="27" y="9"/>
                    <a:pt x="27" y="9"/>
                    <a:pt x="27" y="8"/>
                  </a:cubicBezTo>
                  <a:cubicBezTo>
                    <a:pt x="27" y="7"/>
                    <a:pt x="27" y="7"/>
                    <a:pt x="27" y="6"/>
                  </a:cubicBezTo>
                  <a:cubicBezTo>
                    <a:pt x="27" y="6"/>
                    <a:pt x="26" y="6"/>
                    <a:pt x="25" y="6"/>
                  </a:cubicBezTo>
                  <a:cubicBezTo>
                    <a:pt x="25" y="5"/>
                    <a:pt x="25" y="5"/>
                    <a:pt x="25" y="5"/>
                  </a:cubicBezTo>
                  <a:cubicBezTo>
                    <a:pt x="26" y="5"/>
                    <a:pt x="26" y="5"/>
                    <a:pt x="27" y="4"/>
                  </a:cubicBezTo>
                  <a:cubicBezTo>
                    <a:pt x="27" y="4"/>
                    <a:pt x="27" y="3"/>
                    <a:pt x="27" y="3"/>
                  </a:cubicBezTo>
                  <a:cubicBezTo>
                    <a:pt x="27" y="2"/>
                    <a:pt x="27" y="2"/>
                    <a:pt x="27" y="1"/>
                  </a:cubicBezTo>
                  <a:cubicBezTo>
                    <a:pt x="27" y="1"/>
                    <a:pt x="26" y="1"/>
                    <a:pt x="26" y="1"/>
                  </a:cubicBezTo>
                  <a:cubicBezTo>
                    <a:pt x="25" y="1"/>
                    <a:pt x="25" y="1"/>
                    <a:pt x="25" y="2"/>
                  </a:cubicBezTo>
                  <a:cubicBezTo>
                    <a:pt x="24" y="2"/>
                    <a:pt x="24" y="3"/>
                    <a:pt x="24" y="3"/>
                  </a:cubicBezTo>
                  <a:cubicBezTo>
                    <a:pt x="23" y="3"/>
                    <a:pt x="23" y="3"/>
                    <a:pt x="23" y="3"/>
                  </a:cubicBezTo>
                  <a:cubicBezTo>
                    <a:pt x="23" y="2"/>
                    <a:pt x="23" y="1"/>
                    <a:pt x="24" y="1"/>
                  </a:cubicBezTo>
                  <a:cubicBezTo>
                    <a:pt x="24" y="0"/>
                    <a:pt x="25" y="0"/>
                    <a:pt x="26" y="0"/>
                  </a:cubicBezTo>
                  <a:cubicBezTo>
                    <a:pt x="27" y="0"/>
                    <a:pt x="27" y="0"/>
                    <a:pt x="28" y="1"/>
                  </a:cubicBezTo>
                  <a:cubicBezTo>
                    <a:pt x="28" y="1"/>
                    <a:pt x="29" y="2"/>
                    <a:pt x="29" y="3"/>
                  </a:cubicBezTo>
                  <a:cubicBezTo>
                    <a:pt x="29" y="3"/>
                    <a:pt x="29" y="4"/>
                    <a:pt x="28" y="4"/>
                  </a:cubicBezTo>
                  <a:cubicBezTo>
                    <a:pt x="28" y="5"/>
                    <a:pt x="28" y="5"/>
                    <a:pt x="27" y="5"/>
                  </a:cubicBezTo>
                  <a:cubicBezTo>
                    <a:pt x="28" y="5"/>
                    <a:pt x="28" y="6"/>
                    <a:pt x="28" y="6"/>
                  </a:cubicBezTo>
                  <a:cubicBezTo>
                    <a:pt x="29" y="7"/>
                    <a:pt x="29" y="7"/>
                    <a:pt x="29" y="8"/>
                  </a:cubicBezTo>
                  <a:close/>
                  <a:moveTo>
                    <a:pt x="3" y="11"/>
                  </a:moveTo>
                  <a:cubicBezTo>
                    <a:pt x="1" y="11"/>
                    <a:pt x="1" y="11"/>
                    <a:pt x="1" y="11"/>
                  </a:cubicBezTo>
                  <a:cubicBezTo>
                    <a:pt x="1" y="3"/>
                    <a:pt x="1" y="3"/>
                    <a:pt x="1" y="3"/>
                  </a:cubicBezTo>
                  <a:cubicBezTo>
                    <a:pt x="0" y="3"/>
                    <a:pt x="0" y="3"/>
                    <a:pt x="0" y="3"/>
                  </a:cubicBezTo>
                  <a:cubicBezTo>
                    <a:pt x="0" y="2"/>
                    <a:pt x="0" y="2"/>
                    <a:pt x="0" y="2"/>
                  </a:cubicBezTo>
                  <a:cubicBezTo>
                    <a:pt x="0" y="2"/>
                    <a:pt x="1" y="2"/>
                    <a:pt x="1" y="1"/>
                  </a:cubicBezTo>
                  <a:cubicBezTo>
                    <a:pt x="2" y="1"/>
                    <a:pt x="2" y="0"/>
                    <a:pt x="2" y="0"/>
                  </a:cubicBezTo>
                  <a:cubicBezTo>
                    <a:pt x="3" y="0"/>
                    <a:pt x="3" y="0"/>
                    <a:pt x="3" y="0"/>
                  </a:cubicBezTo>
                  <a:cubicBezTo>
                    <a:pt x="3" y="11"/>
                    <a:pt x="3" y="11"/>
                    <a:pt x="3" y="11"/>
                  </a:cubicBezTo>
                  <a:close/>
                  <a:moveTo>
                    <a:pt x="10" y="0"/>
                  </a:moveTo>
                  <a:cubicBezTo>
                    <a:pt x="10" y="1"/>
                    <a:pt x="10" y="1"/>
                    <a:pt x="10" y="1"/>
                  </a:cubicBezTo>
                  <a:cubicBezTo>
                    <a:pt x="10" y="1"/>
                    <a:pt x="10" y="1"/>
                    <a:pt x="10" y="1"/>
                  </a:cubicBezTo>
                  <a:cubicBezTo>
                    <a:pt x="9" y="1"/>
                    <a:pt x="9" y="1"/>
                    <a:pt x="9" y="2"/>
                  </a:cubicBezTo>
                  <a:cubicBezTo>
                    <a:pt x="8" y="2"/>
                    <a:pt x="8" y="3"/>
                    <a:pt x="8" y="4"/>
                  </a:cubicBezTo>
                  <a:cubicBezTo>
                    <a:pt x="8" y="4"/>
                    <a:pt x="8" y="5"/>
                    <a:pt x="9" y="5"/>
                  </a:cubicBezTo>
                  <a:cubicBezTo>
                    <a:pt x="9" y="6"/>
                    <a:pt x="9" y="6"/>
                    <a:pt x="10" y="6"/>
                  </a:cubicBezTo>
                  <a:cubicBezTo>
                    <a:pt x="10" y="6"/>
                    <a:pt x="10" y="6"/>
                    <a:pt x="10" y="6"/>
                  </a:cubicBezTo>
                  <a:cubicBezTo>
                    <a:pt x="10" y="7"/>
                    <a:pt x="10" y="7"/>
                    <a:pt x="10" y="7"/>
                  </a:cubicBezTo>
                  <a:cubicBezTo>
                    <a:pt x="10" y="7"/>
                    <a:pt x="10" y="7"/>
                    <a:pt x="9" y="7"/>
                  </a:cubicBezTo>
                  <a:cubicBezTo>
                    <a:pt x="9" y="7"/>
                    <a:pt x="8" y="7"/>
                    <a:pt x="7" y="6"/>
                  </a:cubicBezTo>
                  <a:cubicBezTo>
                    <a:pt x="7" y="6"/>
                    <a:pt x="7" y="5"/>
                    <a:pt x="7" y="4"/>
                  </a:cubicBezTo>
                  <a:cubicBezTo>
                    <a:pt x="7" y="3"/>
                    <a:pt x="7" y="2"/>
                    <a:pt x="7" y="1"/>
                  </a:cubicBezTo>
                  <a:cubicBezTo>
                    <a:pt x="8" y="0"/>
                    <a:pt x="9" y="0"/>
                    <a:pt x="10" y="0"/>
                  </a:cubicBezTo>
                  <a:cubicBezTo>
                    <a:pt x="10" y="0"/>
                    <a:pt x="10" y="0"/>
                    <a:pt x="10" y="0"/>
                  </a:cubicBezTo>
                  <a:close/>
                  <a:moveTo>
                    <a:pt x="10" y="10"/>
                  </a:moveTo>
                  <a:cubicBezTo>
                    <a:pt x="10" y="11"/>
                    <a:pt x="10" y="11"/>
                    <a:pt x="10" y="11"/>
                  </a:cubicBezTo>
                  <a:cubicBezTo>
                    <a:pt x="10" y="11"/>
                    <a:pt x="10" y="11"/>
                    <a:pt x="9" y="11"/>
                  </a:cubicBezTo>
                  <a:cubicBezTo>
                    <a:pt x="9" y="11"/>
                    <a:pt x="8" y="11"/>
                    <a:pt x="8" y="10"/>
                  </a:cubicBezTo>
                  <a:cubicBezTo>
                    <a:pt x="7" y="10"/>
                    <a:pt x="7" y="9"/>
                    <a:pt x="7" y="8"/>
                  </a:cubicBezTo>
                  <a:cubicBezTo>
                    <a:pt x="8" y="8"/>
                    <a:pt x="8" y="8"/>
                    <a:pt x="8" y="8"/>
                  </a:cubicBezTo>
                  <a:cubicBezTo>
                    <a:pt x="8" y="9"/>
                    <a:pt x="8" y="9"/>
                    <a:pt x="9" y="10"/>
                  </a:cubicBezTo>
                  <a:cubicBezTo>
                    <a:pt x="9" y="10"/>
                    <a:pt x="9" y="10"/>
                    <a:pt x="10" y="10"/>
                  </a:cubicBezTo>
                  <a:cubicBezTo>
                    <a:pt x="10" y="10"/>
                    <a:pt x="10" y="10"/>
                    <a:pt x="10" y="10"/>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iśḻiďe">
              <a:extLst>
                <a:ext uri="{FF2B5EF4-FFF2-40B4-BE49-F238E27FC236}">
                  <a16:creationId xmlns:a16="http://schemas.microsoft.com/office/drawing/2014/main" id="{F0A7DD81-6080-13EF-4A98-35ADE74EC1EB}"/>
                </a:ext>
              </a:extLst>
            </p:cNvPr>
            <p:cNvSpPr/>
            <p:nvPr/>
          </p:nvSpPr>
          <p:spPr bwMode="auto">
            <a:xfrm>
              <a:off x="4317656" y="3223738"/>
              <a:ext cx="6814" cy="95390"/>
            </a:xfrm>
            <a:custGeom>
              <a:avLst/>
              <a:gdLst>
                <a:gd name="T0" fmla="*/ 5 w 5"/>
                <a:gd name="T1" fmla="*/ 0 h 70"/>
                <a:gd name="T2" fmla="*/ 5 w 5"/>
                <a:gd name="T3" fmla="*/ 70 h 70"/>
                <a:gd name="T4" fmla="*/ 0 w 5"/>
                <a:gd name="T5" fmla="*/ 70 h 70"/>
                <a:gd name="T6" fmla="*/ 0 w 5"/>
                <a:gd name="T7" fmla="*/ 0 h 70"/>
                <a:gd name="T8" fmla="*/ 5 w 5"/>
                <a:gd name="T9" fmla="*/ 0 h 70"/>
                <a:gd name="T10" fmla="*/ 5 w 5"/>
                <a:gd name="T11" fmla="*/ 0 h 70"/>
              </a:gdLst>
              <a:ahLst/>
              <a:cxnLst>
                <a:cxn ang="0">
                  <a:pos x="T0" y="T1"/>
                </a:cxn>
                <a:cxn ang="0">
                  <a:pos x="T2" y="T3"/>
                </a:cxn>
                <a:cxn ang="0">
                  <a:pos x="T4" y="T5"/>
                </a:cxn>
                <a:cxn ang="0">
                  <a:pos x="T6" y="T7"/>
                </a:cxn>
                <a:cxn ang="0">
                  <a:pos x="T8" y="T9"/>
                </a:cxn>
                <a:cxn ang="0">
                  <a:pos x="T10" y="T11"/>
                </a:cxn>
              </a:cxnLst>
              <a:rect l="0" t="0" r="r" b="b"/>
              <a:pathLst>
                <a:path w="5" h="70">
                  <a:moveTo>
                    <a:pt x="5" y="0"/>
                  </a:moveTo>
                  <a:lnTo>
                    <a:pt x="5" y="70"/>
                  </a:lnTo>
                  <a:lnTo>
                    <a:pt x="0" y="70"/>
                  </a:lnTo>
                  <a:lnTo>
                    <a:pt x="0" y="0"/>
                  </a:lnTo>
                  <a:lnTo>
                    <a:pt x="5" y="0"/>
                  </a:lnTo>
                  <a:lnTo>
                    <a:pt x="5"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îSḻíḑè">
              <a:extLst>
                <a:ext uri="{FF2B5EF4-FFF2-40B4-BE49-F238E27FC236}">
                  <a16:creationId xmlns:a16="http://schemas.microsoft.com/office/drawing/2014/main" id="{CBAA308D-B5E9-5B95-01AE-834D4EC4871C}"/>
                </a:ext>
              </a:extLst>
            </p:cNvPr>
            <p:cNvSpPr/>
            <p:nvPr/>
          </p:nvSpPr>
          <p:spPr bwMode="auto">
            <a:xfrm>
              <a:off x="4317656" y="3312315"/>
              <a:ext cx="342042" cy="6814"/>
            </a:xfrm>
            <a:custGeom>
              <a:avLst/>
              <a:gdLst>
                <a:gd name="T0" fmla="*/ 0 w 50"/>
                <a:gd name="T1" fmla="*/ 0 h 1"/>
                <a:gd name="T2" fmla="*/ 25 w 50"/>
                <a:gd name="T3" fmla="*/ 0 h 1"/>
                <a:gd name="T4" fmla="*/ 50 w 50"/>
                <a:gd name="T5" fmla="*/ 0 h 1"/>
                <a:gd name="T6" fmla="*/ 50 w 50"/>
                <a:gd name="T7" fmla="*/ 1 h 1"/>
                <a:gd name="T8" fmla="*/ 25 w 50"/>
                <a:gd name="T9" fmla="*/ 1 h 1"/>
                <a:gd name="T10" fmla="*/ 25 w 50"/>
                <a:gd name="T11" fmla="*/ 1 h 1"/>
                <a:gd name="T12" fmla="*/ 0 w 50"/>
                <a:gd name="T13" fmla="*/ 1 h 1"/>
                <a:gd name="T14" fmla="*/ 0 w 5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
                  <a:moveTo>
                    <a:pt x="0" y="0"/>
                  </a:moveTo>
                  <a:cubicBezTo>
                    <a:pt x="0" y="0"/>
                    <a:pt x="20" y="0"/>
                    <a:pt x="25" y="0"/>
                  </a:cubicBezTo>
                  <a:cubicBezTo>
                    <a:pt x="31" y="0"/>
                    <a:pt x="50" y="0"/>
                    <a:pt x="50" y="0"/>
                  </a:cubicBezTo>
                  <a:cubicBezTo>
                    <a:pt x="50" y="1"/>
                    <a:pt x="50" y="1"/>
                    <a:pt x="50" y="1"/>
                  </a:cubicBezTo>
                  <a:cubicBezTo>
                    <a:pt x="50" y="1"/>
                    <a:pt x="31" y="1"/>
                    <a:pt x="25" y="1"/>
                  </a:cubicBezTo>
                  <a:cubicBezTo>
                    <a:pt x="25" y="1"/>
                    <a:pt x="25" y="1"/>
                    <a:pt x="25" y="1"/>
                  </a:cubicBezTo>
                  <a:cubicBezTo>
                    <a:pt x="20" y="1"/>
                    <a:pt x="0" y="1"/>
                    <a:pt x="0" y="1"/>
                  </a:cubicBezTo>
                  <a:cubicBezTo>
                    <a:pt x="0" y="0"/>
                    <a:pt x="0" y="0"/>
                    <a:pt x="0"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îṥ1îḓè">
              <a:extLst>
                <a:ext uri="{FF2B5EF4-FFF2-40B4-BE49-F238E27FC236}">
                  <a16:creationId xmlns:a16="http://schemas.microsoft.com/office/drawing/2014/main" id="{0B0A8E96-14A7-9865-F53A-F21A2D80CD9D}"/>
                </a:ext>
              </a:extLst>
            </p:cNvPr>
            <p:cNvSpPr/>
            <p:nvPr/>
          </p:nvSpPr>
          <p:spPr bwMode="auto">
            <a:xfrm>
              <a:off x="4652884" y="3223738"/>
              <a:ext cx="6814" cy="95390"/>
            </a:xfrm>
            <a:custGeom>
              <a:avLst/>
              <a:gdLst>
                <a:gd name="T0" fmla="*/ 0 w 5"/>
                <a:gd name="T1" fmla="*/ 70 h 70"/>
                <a:gd name="T2" fmla="*/ 0 w 5"/>
                <a:gd name="T3" fmla="*/ 0 h 70"/>
                <a:gd name="T4" fmla="*/ 5 w 5"/>
                <a:gd name="T5" fmla="*/ 0 h 70"/>
                <a:gd name="T6" fmla="*/ 5 w 5"/>
                <a:gd name="T7" fmla="*/ 70 h 70"/>
                <a:gd name="T8" fmla="*/ 0 w 5"/>
                <a:gd name="T9" fmla="*/ 70 h 70"/>
                <a:gd name="T10" fmla="*/ 0 w 5"/>
                <a:gd name="T11" fmla="*/ 70 h 70"/>
              </a:gdLst>
              <a:ahLst/>
              <a:cxnLst>
                <a:cxn ang="0">
                  <a:pos x="T0" y="T1"/>
                </a:cxn>
                <a:cxn ang="0">
                  <a:pos x="T2" y="T3"/>
                </a:cxn>
                <a:cxn ang="0">
                  <a:pos x="T4" y="T5"/>
                </a:cxn>
                <a:cxn ang="0">
                  <a:pos x="T6" y="T7"/>
                </a:cxn>
                <a:cxn ang="0">
                  <a:pos x="T8" y="T9"/>
                </a:cxn>
                <a:cxn ang="0">
                  <a:pos x="T10" y="T11"/>
                </a:cxn>
              </a:cxnLst>
              <a:rect l="0" t="0" r="r" b="b"/>
              <a:pathLst>
                <a:path w="5" h="70">
                  <a:moveTo>
                    <a:pt x="0" y="70"/>
                  </a:moveTo>
                  <a:lnTo>
                    <a:pt x="0" y="0"/>
                  </a:lnTo>
                  <a:lnTo>
                    <a:pt x="5" y="0"/>
                  </a:lnTo>
                  <a:lnTo>
                    <a:pt x="5" y="70"/>
                  </a:lnTo>
                  <a:lnTo>
                    <a:pt x="0" y="70"/>
                  </a:lnTo>
                  <a:lnTo>
                    <a:pt x="0" y="7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îsḻídè">
              <a:extLst>
                <a:ext uri="{FF2B5EF4-FFF2-40B4-BE49-F238E27FC236}">
                  <a16:creationId xmlns:a16="http://schemas.microsoft.com/office/drawing/2014/main" id="{A2B954DC-8D34-6D14-4B4C-DF768EA3BD36}"/>
                </a:ext>
              </a:extLst>
            </p:cNvPr>
            <p:cNvSpPr/>
            <p:nvPr/>
          </p:nvSpPr>
          <p:spPr bwMode="auto">
            <a:xfrm>
              <a:off x="4351724" y="3210111"/>
              <a:ext cx="54509" cy="109017"/>
            </a:xfrm>
            <a:custGeom>
              <a:avLst/>
              <a:gdLst>
                <a:gd name="T0" fmla="*/ 5 w 40"/>
                <a:gd name="T1" fmla="*/ 10 h 80"/>
                <a:gd name="T2" fmla="*/ 0 w 40"/>
                <a:gd name="T3" fmla="*/ 80 h 80"/>
                <a:gd name="T4" fmla="*/ 40 w 40"/>
                <a:gd name="T5" fmla="*/ 80 h 80"/>
                <a:gd name="T6" fmla="*/ 40 w 40"/>
                <a:gd name="T7" fmla="*/ 10 h 80"/>
                <a:gd name="T8" fmla="*/ 35 w 40"/>
                <a:gd name="T9" fmla="*/ 0 h 80"/>
                <a:gd name="T10" fmla="*/ 5 w 40"/>
                <a:gd name="T11" fmla="*/ 0 h 80"/>
                <a:gd name="T12" fmla="*/ 5 w 40"/>
                <a:gd name="T13" fmla="*/ 10 h 80"/>
                <a:gd name="T14" fmla="*/ 5 w 40"/>
                <a:gd name="T15" fmla="*/ 1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0">
                  <a:moveTo>
                    <a:pt x="5" y="10"/>
                  </a:moveTo>
                  <a:lnTo>
                    <a:pt x="0" y="80"/>
                  </a:lnTo>
                  <a:lnTo>
                    <a:pt x="40" y="80"/>
                  </a:lnTo>
                  <a:lnTo>
                    <a:pt x="40" y="10"/>
                  </a:lnTo>
                  <a:lnTo>
                    <a:pt x="35" y="0"/>
                  </a:lnTo>
                  <a:lnTo>
                    <a:pt x="5" y="0"/>
                  </a:lnTo>
                  <a:lnTo>
                    <a:pt x="5" y="10"/>
                  </a:lnTo>
                  <a:lnTo>
                    <a:pt x="5" y="1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0" name="íśļídê">
              <a:extLst>
                <a:ext uri="{FF2B5EF4-FFF2-40B4-BE49-F238E27FC236}">
                  <a16:creationId xmlns:a16="http://schemas.microsoft.com/office/drawing/2014/main" id="{5818F301-BC61-AA68-1349-1B2C812593D4}"/>
                </a:ext>
              </a:extLst>
            </p:cNvPr>
            <p:cNvSpPr/>
            <p:nvPr/>
          </p:nvSpPr>
          <p:spPr bwMode="auto">
            <a:xfrm>
              <a:off x="4440300" y="3210111"/>
              <a:ext cx="88577" cy="109017"/>
            </a:xfrm>
            <a:custGeom>
              <a:avLst/>
              <a:gdLst>
                <a:gd name="T0" fmla="*/ 0 w 65"/>
                <a:gd name="T1" fmla="*/ 10 h 80"/>
                <a:gd name="T2" fmla="*/ 0 w 65"/>
                <a:gd name="T3" fmla="*/ 80 h 80"/>
                <a:gd name="T4" fmla="*/ 65 w 65"/>
                <a:gd name="T5" fmla="*/ 75 h 80"/>
                <a:gd name="T6" fmla="*/ 65 w 65"/>
                <a:gd name="T7" fmla="*/ 10 h 80"/>
                <a:gd name="T8" fmla="*/ 60 w 65"/>
                <a:gd name="T9" fmla="*/ 0 h 80"/>
                <a:gd name="T10" fmla="*/ 5 w 65"/>
                <a:gd name="T11" fmla="*/ 0 h 80"/>
                <a:gd name="T12" fmla="*/ 0 w 65"/>
                <a:gd name="T13" fmla="*/ 10 h 80"/>
                <a:gd name="T14" fmla="*/ 0 w 65"/>
                <a:gd name="T15" fmla="*/ 1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0">
                  <a:moveTo>
                    <a:pt x="0" y="10"/>
                  </a:moveTo>
                  <a:lnTo>
                    <a:pt x="0" y="80"/>
                  </a:lnTo>
                  <a:lnTo>
                    <a:pt x="65" y="75"/>
                  </a:lnTo>
                  <a:lnTo>
                    <a:pt x="65" y="10"/>
                  </a:lnTo>
                  <a:lnTo>
                    <a:pt x="60" y="0"/>
                  </a:lnTo>
                  <a:lnTo>
                    <a:pt x="5" y="0"/>
                  </a:lnTo>
                  <a:lnTo>
                    <a:pt x="0" y="10"/>
                  </a:lnTo>
                  <a:lnTo>
                    <a:pt x="0" y="1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1" name="ï$ļîḍê">
              <a:extLst>
                <a:ext uri="{FF2B5EF4-FFF2-40B4-BE49-F238E27FC236}">
                  <a16:creationId xmlns:a16="http://schemas.microsoft.com/office/drawing/2014/main" id="{4730260E-A467-AE43-7244-70772A0EDCC6}"/>
                </a:ext>
              </a:extLst>
            </p:cNvPr>
            <p:cNvSpPr/>
            <p:nvPr/>
          </p:nvSpPr>
          <p:spPr bwMode="auto">
            <a:xfrm>
              <a:off x="4562945" y="3210111"/>
              <a:ext cx="55872" cy="109017"/>
            </a:xfrm>
            <a:custGeom>
              <a:avLst/>
              <a:gdLst>
                <a:gd name="T0" fmla="*/ 0 w 41"/>
                <a:gd name="T1" fmla="*/ 10 h 80"/>
                <a:gd name="T2" fmla="*/ 0 w 41"/>
                <a:gd name="T3" fmla="*/ 80 h 80"/>
                <a:gd name="T4" fmla="*/ 41 w 41"/>
                <a:gd name="T5" fmla="*/ 80 h 80"/>
                <a:gd name="T6" fmla="*/ 41 w 41"/>
                <a:gd name="T7" fmla="*/ 10 h 80"/>
                <a:gd name="T8" fmla="*/ 35 w 41"/>
                <a:gd name="T9" fmla="*/ 0 h 80"/>
                <a:gd name="T10" fmla="*/ 5 w 41"/>
                <a:gd name="T11" fmla="*/ 0 h 80"/>
                <a:gd name="T12" fmla="*/ 0 w 41"/>
                <a:gd name="T13" fmla="*/ 10 h 80"/>
                <a:gd name="T14" fmla="*/ 0 w 41"/>
                <a:gd name="T15" fmla="*/ 1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0">
                  <a:moveTo>
                    <a:pt x="0" y="10"/>
                  </a:moveTo>
                  <a:lnTo>
                    <a:pt x="0" y="80"/>
                  </a:lnTo>
                  <a:lnTo>
                    <a:pt x="41" y="80"/>
                  </a:lnTo>
                  <a:lnTo>
                    <a:pt x="41" y="10"/>
                  </a:lnTo>
                  <a:lnTo>
                    <a:pt x="35" y="0"/>
                  </a:lnTo>
                  <a:lnTo>
                    <a:pt x="5" y="0"/>
                  </a:lnTo>
                  <a:lnTo>
                    <a:pt x="0" y="10"/>
                  </a:lnTo>
                  <a:lnTo>
                    <a:pt x="0" y="1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išḻíḑè">
              <a:extLst>
                <a:ext uri="{FF2B5EF4-FFF2-40B4-BE49-F238E27FC236}">
                  <a16:creationId xmlns:a16="http://schemas.microsoft.com/office/drawing/2014/main" id="{993F82DF-3EAC-6621-67D3-AC3A79802E25}"/>
                </a:ext>
              </a:extLst>
            </p:cNvPr>
            <p:cNvSpPr/>
            <p:nvPr/>
          </p:nvSpPr>
          <p:spPr bwMode="auto">
            <a:xfrm>
              <a:off x="4249520" y="3210111"/>
              <a:ext cx="47695" cy="61323"/>
            </a:xfrm>
            <a:custGeom>
              <a:avLst/>
              <a:gdLst>
                <a:gd name="T0" fmla="*/ 0 w 7"/>
                <a:gd name="T1" fmla="*/ 3 h 9"/>
                <a:gd name="T2" fmla="*/ 7 w 7"/>
                <a:gd name="T3" fmla="*/ 3 h 9"/>
                <a:gd name="T4" fmla="*/ 6 w 7"/>
                <a:gd name="T5" fmla="*/ 9 h 9"/>
                <a:gd name="T6" fmla="*/ 0 w 7"/>
                <a:gd name="T7" fmla="*/ 9 h 9"/>
                <a:gd name="T8" fmla="*/ 0 w 7"/>
                <a:gd name="T9" fmla="*/ 3 h 9"/>
              </a:gdLst>
              <a:ahLst/>
              <a:cxnLst>
                <a:cxn ang="0">
                  <a:pos x="T0" y="T1"/>
                </a:cxn>
                <a:cxn ang="0">
                  <a:pos x="T2" y="T3"/>
                </a:cxn>
                <a:cxn ang="0">
                  <a:pos x="T4" y="T5"/>
                </a:cxn>
                <a:cxn ang="0">
                  <a:pos x="T6" y="T7"/>
                </a:cxn>
                <a:cxn ang="0">
                  <a:pos x="T8" y="T9"/>
                </a:cxn>
              </a:cxnLst>
              <a:rect l="0" t="0" r="r" b="b"/>
              <a:pathLst>
                <a:path w="7" h="9">
                  <a:moveTo>
                    <a:pt x="0" y="3"/>
                  </a:moveTo>
                  <a:cubicBezTo>
                    <a:pt x="0" y="1"/>
                    <a:pt x="6" y="0"/>
                    <a:pt x="7" y="3"/>
                  </a:cubicBezTo>
                  <a:cubicBezTo>
                    <a:pt x="7" y="6"/>
                    <a:pt x="6" y="9"/>
                    <a:pt x="6" y="9"/>
                  </a:cubicBezTo>
                  <a:cubicBezTo>
                    <a:pt x="0" y="9"/>
                    <a:pt x="0" y="9"/>
                    <a:pt x="0" y="9"/>
                  </a:cubicBezTo>
                  <a:cubicBezTo>
                    <a:pt x="0" y="7"/>
                    <a:pt x="0" y="5"/>
                    <a:pt x="0"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3" name="ísľíde">
              <a:extLst>
                <a:ext uri="{FF2B5EF4-FFF2-40B4-BE49-F238E27FC236}">
                  <a16:creationId xmlns:a16="http://schemas.microsoft.com/office/drawing/2014/main" id="{9BF8AFC0-C2B1-BEAD-6E39-C5A8FAAC63FA}"/>
                </a:ext>
              </a:extLst>
            </p:cNvPr>
            <p:cNvSpPr/>
            <p:nvPr/>
          </p:nvSpPr>
          <p:spPr bwMode="auto">
            <a:xfrm>
              <a:off x="4680138" y="3210111"/>
              <a:ext cx="47695" cy="61323"/>
            </a:xfrm>
            <a:custGeom>
              <a:avLst/>
              <a:gdLst>
                <a:gd name="T0" fmla="*/ 7 w 7"/>
                <a:gd name="T1" fmla="*/ 3 h 9"/>
                <a:gd name="T2" fmla="*/ 0 w 7"/>
                <a:gd name="T3" fmla="*/ 3 h 9"/>
                <a:gd name="T4" fmla="*/ 0 w 7"/>
                <a:gd name="T5" fmla="*/ 9 h 9"/>
                <a:gd name="T6" fmla="*/ 7 w 7"/>
                <a:gd name="T7" fmla="*/ 9 h 9"/>
                <a:gd name="T8" fmla="*/ 7 w 7"/>
                <a:gd name="T9" fmla="*/ 3 h 9"/>
              </a:gdLst>
              <a:ahLst/>
              <a:cxnLst>
                <a:cxn ang="0">
                  <a:pos x="T0" y="T1"/>
                </a:cxn>
                <a:cxn ang="0">
                  <a:pos x="T2" y="T3"/>
                </a:cxn>
                <a:cxn ang="0">
                  <a:pos x="T4" y="T5"/>
                </a:cxn>
                <a:cxn ang="0">
                  <a:pos x="T6" y="T7"/>
                </a:cxn>
                <a:cxn ang="0">
                  <a:pos x="T8" y="T9"/>
                </a:cxn>
              </a:cxnLst>
              <a:rect l="0" t="0" r="r" b="b"/>
              <a:pathLst>
                <a:path w="7" h="9">
                  <a:moveTo>
                    <a:pt x="7" y="3"/>
                  </a:moveTo>
                  <a:cubicBezTo>
                    <a:pt x="6" y="1"/>
                    <a:pt x="0" y="0"/>
                    <a:pt x="0" y="3"/>
                  </a:cubicBezTo>
                  <a:cubicBezTo>
                    <a:pt x="0" y="6"/>
                    <a:pt x="0" y="9"/>
                    <a:pt x="0" y="9"/>
                  </a:cubicBezTo>
                  <a:cubicBezTo>
                    <a:pt x="7" y="9"/>
                    <a:pt x="7" y="9"/>
                    <a:pt x="7" y="9"/>
                  </a:cubicBezTo>
                  <a:cubicBezTo>
                    <a:pt x="7" y="7"/>
                    <a:pt x="7" y="5"/>
                    <a:pt x="7"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4" name="išľïḓè">
              <a:extLst>
                <a:ext uri="{FF2B5EF4-FFF2-40B4-BE49-F238E27FC236}">
                  <a16:creationId xmlns:a16="http://schemas.microsoft.com/office/drawing/2014/main" id="{E9E236FD-88AE-274E-2E16-DC4A7F3B5218}"/>
                </a:ext>
              </a:extLst>
            </p:cNvPr>
            <p:cNvSpPr/>
            <p:nvPr/>
          </p:nvSpPr>
          <p:spPr bwMode="auto">
            <a:xfrm>
              <a:off x="4181385" y="3216925"/>
              <a:ext cx="40881" cy="54509"/>
            </a:xfrm>
            <a:custGeom>
              <a:avLst/>
              <a:gdLst>
                <a:gd name="T0" fmla="*/ 0 w 6"/>
                <a:gd name="T1" fmla="*/ 3 h 8"/>
                <a:gd name="T2" fmla="*/ 6 w 6"/>
                <a:gd name="T3" fmla="*/ 3 h 8"/>
                <a:gd name="T4" fmla="*/ 6 w 6"/>
                <a:gd name="T5" fmla="*/ 8 h 8"/>
                <a:gd name="T6" fmla="*/ 0 w 6"/>
                <a:gd name="T7" fmla="*/ 8 h 8"/>
                <a:gd name="T8" fmla="*/ 0 w 6"/>
                <a:gd name="T9" fmla="*/ 3 h 8"/>
              </a:gdLst>
              <a:ahLst/>
              <a:cxnLst>
                <a:cxn ang="0">
                  <a:pos x="T0" y="T1"/>
                </a:cxn>
                <a:cxn ang="0">
                  <a:pos x="T2" y="T3"/>
                </a:cxn>
                <a:cxn ang="0">
                  <a:pos x="T4" y="T5"/>
                </a:cxn>
                <a:cxn ang="0">
                  <a:pos x="T6" y="T7"/>
                </a:cxn>
                <a:cxn ang="0">
                  <a:pos x="T8" y="T9"/>
                </a:cxn>
              </a:cxnLst>
              <a:rect l="0" t="0" r="r" b="b"/>
              <a:pathLst>
                <a:path w="6" h="8">
                  <a:moveTo>
                    <a:pt x="0" y="3"/>
                  </a:moveTo>
                  <a:cubicBezTo>
                    <a:pt x="0" y="1"/>
                    <a:pt x="6" y="0"/>
                    <a:pt x="6" y="3"/>
                  </a:cubicBezTo>
                  <a:cubicBezTo>
                    <a:pt x="6" y="5"/>
                    <a:pt x="6" y="8"/>
                    <a:pt x="6" y="8"/>
                  </a:cubicBezTo>
                  <a:cubicBezTo>
                    <a:pt x="0" y="8"/>
                    <a:pt x="0" y="8"/>
                    <a:pt x="0" y="8"/>
                  </a:cubicBezTo>
                  <a:cubicBezTo>
                    <a:pt x="0" y="7"/>
                    <a:pt x="0" y="5"/>
                    <a:pt x="0"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5" name="îŝlîḓé">
              <a:extLst>
                <a:ext uri="{FF2B5EF4-FFF2-40B4-BE49-F238E27FC236}">
                  <a16:creationId xmlns:a16="http://schemas.microsoft.com/office/drawing/2014/main" id="{BA84B747-8A2F-5A11-F9B8-F3102050F32C}"/>
                </a:ext>
              </a:extLst>
            </p:cNvPr>
            <p:cNvSpPr/>
            <p:nvPr/>
          </p:nvSpPr>
          <p:spPr bwMode="auto">
            <a:xfrm>
              <a:off x="4748274" y="3216925"/>
              <a:ext cx="47695" cy="54509"/>
            </a:xfrm>
            <a:custGeom>
              <a:avLst/>
              <a:gdLst>
                <a:gd name="T0" fmla="*/ 7 w 7"/>
                <a:gd name="T1" fmla="*/ 3 h 8"/>
                <a:gd name="T2" fmla="*/ 0 w 7"/>
                <a:gd name="T3" fmla="*/ 3 h 8"/>
                <a:gd name="T4" fmla="*/ 0 w 7"/>
                <a:gd name="T5" fmla="*/ 8 h 8"/>
                <a:gd name="T6" fmla="*/ 7 w 7"/>
                <a:gd name="T7" fmla="*/ 8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1" y="0"/>
                    <a:pt x="0" y="3"/>
                  </a:cubicBezTo>
                  <a:cubicBezTo>
                    <a:pt x="0" y="6"/>
                    <a:pt x="0" y="8"/>
                    <a:pt x="0" y="8"/>
                  </a:cubicBezTo>
                  <a:cubicBezTo>
                    <a:pt x="7" y="8"/>
                    <a:pt x="7" y="8"/>
                    <a:pt x="7" y="8"/>
                  </a:cubicBezTo>
                  <a:cubicBezTo>
                    <a:pt x="7" y="7"/>
                    <a:pt x="7" y="5"/>
                    <a:pt x="7"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6" name="í$ḻiḍè">
              <a:extLst>
                <a:ext uri="{FF2B5EF4-FFF2-40B4-BE49-F238E27FC236}">
                  <a16:creationId xmlns:a16="http://schemas.microsoft.com/office/drawing/2014/main" id="{8BCCBA6B-21B2-ECF9-484F-B190DDCD5EBF}"/>
                </a:ext>
              </a:extLst>
            </p:cNvPr>
            <p:cNvSpPr/>
            <p:nvPr/>
          </p:nvSpPr>
          <p:spPr bwMode="auto">
            <a:xfrm>
              <a:off x="4099622" y="3223738"/>
              <a:ext cx="40881" cy="54509"/>
            </a:xfrm>
            <a:custGeom>
              <a:avLst/>
              <a:gdLst>
                <a:gd name="T0" fmla="*/ 0 w 6"/>
                <a:gd name="T1" fmla="*/ 3 h 8"/>
                <a:gd name="T2" fmla="*/ 6 w 6"/>
                <a:gd name="T3" fmla="*/ 2 h 8"/>
                <a:gd name="T4" fmla="*/ 6 w 6"/>
                <a:gd name="T5" fmla="*/ 8 h 8"/>
                <a:gd name="T6" fmla="*/ 0 w 6"/>
                <a:gd name="T7" fmla="*/ 8 h 8"/>
                <a:gd name="T8" fmla="*/ 0 w 6"/>
                <a:gd name="T9" fmla="*/ 3 h 8"/>
              </a:gdLst>
              <a:ahLst/>
              <a:cxnLst>
                <a:cxn ang="0">
                  <a:pos x="T0" y="T1"/>
                </a:cxn>
                <a:cxn ang="0">
                  <a:pos x="T2" y="T3"/>
                </a:cxn>
                <a:cxn ang="0">
                  <a:pos x="T4" y="T5"/>
                </a:cxn>
                <a:cxn ang="0">
                  <a:pos x="T6" y="T7"/>
                </a:cxn>
                <a:cxn ang="0">
                  <a:pos x="T8" y="T9"/>
                </a:cxn>
              </a:cxnLst>
              <a:rect l="0" t="0" r="r" b="b"/>
              <a:pathLst>
                <a:path w="6" h="8">
                  <a:moveTo>
                    <a:pt x="0" y="3"/>
                  </a:moveTo>
                  <a:cubicBezTo>
                    <a:pt x="1" y="0"/>
                    <a:pt x="6" y="0"/>
                    <a:pt x="6" y="2"/>
                  </a:cubicBezTo>
                  <a:cubicBezTo>
                    <a:pt x="6" y="5"/>
                    <a:pt x="6" y="8"/>
                    <a:pt x="6" y="8"/>
                  </a:cubicBezTo>
                  <a:cubicBezTo>
                    <a:pt x="0" y="8"/>
                    <a:pt x="0" y="8"/>
                    <a:pt x="0" y="8"/>
                  </a:cubicBezTo>
                  <a:cubicBezTo>
                    <a:pt x="0" y="6"/>
                    <a:pt x="0" y="4"/>
                    <a:pt x="0"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7" name="îSlíḑê">
              <a:extLst>
                <a:ext uri="{FF2B5EF4-FFF2-40B4-BE49-F238E27FC236}">
                  <a16:creationId xmlns:a16="http://schemas.microsoft.com/office/drawing/2014/main" id="{9206BF89-8203-444D-FA7E-34B573ED85C2}"/>
                </a:ext>
              </a:extLst>
            </p:cNvPr>
            <p:cNvSpPr/>
            <p:nvPr/>
          </p:nvSpPr>
          <p:spPr bwMode="auto">
            <a:xfrm>
              <a:off x="4830037" y="3223738"/>
              <a:ext cx="47695" cy="54509"/>
            </a:xfrm>
            <a:custGeom>
              <a:avLst/>
              <a:gdLst>
                <a:gd name="T0" fmla="*/ 6 w 7"/>
                <a:gd name="T1" fmla="*/ 3 h 8"/>
                <a:gd name="T2" fmla="*/ 0 w 7"/>
                <a:gd name="T3" fmla="*/ 3 h 8"/>
                <a:gd name="T4" fmla="*/ 0 w 7"/>
                <a:gd name="T5" fmla="*/ 8 h 8"/>
                <a:gd name="T6" fmla="*/ 7 w 7"/>
                <a:gd name="T7" fmla="*/ 8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6" y="0"/>
                    <a:pt x="1" y="0"/>
                    <a:pt x="0" y="3"/>
                  </a:cubicBezTo>
                  <a:cubicBezTo>
                    <a:pt x="0" y="5"/>
                    <a:pt x="0" y="8"/>
                    <a:pt x="0" y="8"/>
                  </a:cubicBezTo>
                  <a:cubicBezTo>
                    <a:pt x="7" y="8"/>
                    <a:pt x="7" y="8"/>
                    <a:pt x="7" y="8"/>
                  </a:cubicBezTo>
                  <a:cubicBezTo>
                    <a:pt x="7" y="6"/>
                    <a:pt x="6" y="4"/>
                    <a:pt x="6"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8" name="ísļîďê">
              <a:extLst>
                <a:ext uri="{FF2B5EF4-FFF2-40B4-BE49-F238E27FC236}">
                  <a16:creationId xmlns:a16="http://schemas.microsoft.com/office/drawing/2014/main" id="{FD1AD343-6925-14AE-50EE-CD720854D7B5}"/>
                </a:ext>
              </a:extLst>
            </p:cNvPr>
            <p:cNvSpPr/>
            <p:nvPr/>
          </p:nvSpPr>
          <p:spPr bwMode="auto">
            <a:xfrm>
              <a:off x="4038300" y="3223738"/>
              <a:ext cx="40881" cy="54509"/>
            </a:xfrm>
            <a:custGeom>
              <a:avLst/>
              <a:gdLst>
                <a:gd name="T0" fmla="*/ 0 w 6"/>
                <a:gd name="T1" fmla="*/ 3 h 8"/>
                <a:gd name="T2" fmla="*/ 6 w 6"/>
                <a:gd name="T3" fmla="*/ 3 h 8"/>
                <a:gd name="T4" fmla="*/ 6 w 6"/>
                <a:gd name="T5" fmla="*/ 8 h 8"/>
                <a:gd name="T6" fmla="*/ 0 w 6"/>
                <a:gd name="T7" fmla="*/ 8 h 8"/>
                <a:gd name="T8" fmla="*/ 0 w 6"/>
                <a:gd name="T9" fmla="*/ 3 h 8"/>
              </a:gdLst>
              <a:ahLst/>
              <a:cxnLst>
                <a:cxn ang="0">
                  <a:pos x="T0" y="T1"/>
                </a:cxn>
                <a:cxn ang="0">
                  <a:pos x="T2" y="T3"/>
                </a:cxn>
                <a:cxn ang="0">
                  <a:pos x="T4" y="T5"/>
                </a:cxn>
                <a:cxn ang="0">
                  <a:pos x="T6" y="T7"/>
                </a:cxn>
                <a:cxn ang="0">
                  <a:pos x="T8" y="T9"/>
                </a:cxn>
              </a:cxnLst>
              <a:rect l="0" t="0" r="r" b="b"/>
              <a:pathLst>
                <a:path w="6" h="8">
                  <a:moveTo>
                    <a:pt x="0" y="3"/>
                  </a:moveTo>
                  <a:cubicBezTo>
                    <a:pt x="1" y="1"/>
                    <a:pt x="6" y="0"/>
                    <a:pt x="6" y="3"/>
                  </a:cubicBezTo>
                  <a:cubicBezTo>
                    <a:pt x="6" y="6"/>
                    <a:pt x="6" y="8"/>
                    <a:pt x="6" y="8"/>
                  </a:cubicBezTo>
                  <a:cubicBezTo>
                    <a:pt x="0" y="8"/>
                    <a:pt x="0" y="8"/>
                    <a:pt x="0" y="8"/>
                  </a:cubicBezTo>
                  <a:cubicBezTo>
                    <a:pt x="0" y="7"/>
                    <a:pt x="0" y="5"/>
                    <a:pt x="0"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9" name="ïšlíḍe">
              <a:extLst>
                <a:ext uri="{FF2B5EF4-FFF2-40B4-BE49-F238E27FC236}">
                  <a16:creationId xmlns:a16="http://schemas.microsoft.com/office/drawing/2014/main" id="{FF3B30C7-59ED-1D0F-17BF-7FD5EB0ABEF7}"/>
                </a:ext>
              </a:extLst>
            </p:cNvPr>
            <p:cNvSpPr/>
            <p:nvPr/>
          </p:nvSpPr>
          <p:spPr bwMode="auto">
            <a:xfrm>
              <a:off x="4891359" y="3223738"/>
              <a:ext cx="47695" cy="61323"/>
            </a:xfrm>
            <a:custGeom>
              <a:avLst/>
              <a:gdLst>
                <a:gd name="T0" fmla="*/ 6 w 7"/>
                <a:gd name="T1" fmla="*/ 3 h 9"/>
                <a:gd name="T2" fmla="*/ 0 w 7"/>
                <a:gd name="T3" fmla="*/ 3 h 9"/>
                <a:gd name="T4" fmla="*/ 1 w 7"/>
                <a:gd name="T5" fmla="*/ 8 h 9"/>
                <a:gd name="T6" fmla="*/ 7 w 7"/>
                <a:gd name="T7" fmla="*/ 9 h 9"/>
                <a:gd name="T8" fmla="*/ 6 w 7"/>
                <a:gd name="T9" fmla="*/ 3 h 9"/>
              </a:gdLst>
              <a:ahLst/>
              <a:cxnLst>
                <a:cxn ang="0">
                  <a:pos x="T0" y="T1"/>
                </a:cxn>
                <a:cxn ang="0">
                  <a:pos x="T2" y="T3"/>
                </a:cxn>
                <a:cxn ang="0">
                  <a:pos x="T4" y="T5"/>
                </a:cxn>
                <a:cxn ang="0">
                  <a:pos x="T6" y="T7"/>
                </a:cxn>
                <a:cxn ang="0">
                  <a:pos x="T8" y="T9"/>
                </a:cxn>
              </a:cxnLst>
              <a:rect l="0" t="0" r="r" b="b"/>
              <a:pathLst>
                <a:path w="7" h="9">
                  <a:moveTo>
                    <a:pt x="6" y="3"/>
                  </a:moveTo>
                  <a:cubicBezTo>
                    <a:pt x="6" y="1"/>
                    <a:pt x="1" y="0"/>
                    <a:pt x="0" y="3"/>
                  </a:cubicBezTo>
                  <a:cubicBezTo>
                    <a:pt x="1" y="6"/>
                    <a:pt x="1" y="8"/>
                    <a:pt x="1" y="8"/>
                  </a:cubicBezTo>
                  <a:cubicBezTo>
                    <a:pt x="7" y="9"/>
                    <a:pt x="7" y="9"/>
                    <a:pt x="7" y="9"/>
                  </a:cubicBezTo>
                  <a:cubicBezTo>
                    <a:pt x="7" y="7"/>
                    <a:pt x="7" y="5"/>
                    <a:pt x="6" y="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0" name="ísľiďé">
              <a:extLst>
                <a:ext uri="{FF2B5EF4-FFF2-40B4-BE49-F238E27FC236}">
                  <a16:creationId xmlns:a16="http://schemas.microsoft.com/office/drawing/2014/main" id="{C3DE8D31-9F08-D481-2C9A-253F29D6B20E}"/>
                </a:ext>
              </a:extLst>
            </p:cNvPr>
            <p:cNvSpPr/>
            <p:nvPr/>
          </p:nvSpPr>
          <p:spPr bwMode="auto">
            <a:xfrm>
              <a:off x="3975615" y="3230552"/>
              <a:ext cx="28617" cy="54509"/>
            </a:xfrm>
            <a:custGeom>
              <a:avLst/>
              <a:gdLst>
                <a:gd name="T0" fmla="*/ 1 w 4"/>
                <a:gd name="T1" fmla="*/ 1 h 8"/>
                <a:gd name="T2" fmla="*/ 4 w 4"/>
                <a:gd name="T3" fmla="*/ 3 h 8"/>
                <a:gd name="T4" fmla="*/ 4 w 4"/>
                <a:gd name="T5" fmla="*/ 8 h 8"/>
                <a:gd name="T6" fmla="*/ 0 w 4"/>
                <a:gd name="T7" fmla="*/ 8 h 8"/>
                <a:gd name="T8" fmla="*/ 1 w 4"/>
                <a:gd name="T9" fmla="*/ 1 h 8"/>
              </a:gdLst>
              <a:ahLst/>
              <a:cxnLst>
                <a:cxn ang="0">
                  <a:pos x="T0" y="T1"/>
                </a:cxn>
                <a:cxn ang="0">
                  <a:pos x="T2" y="T3"/>
                </a:cxn>
                <a:cxn ang="0">
                  <a:pos x="T4" y="T5"/>
                </a:cxn>
                <a:cxn ang="0">
                  <a:pos x="T6" y="T7"/>
                </a:cxn>
                <a:cxn ang="0">
                  <a:pos x="T8" y="T9"/>
                </a:cxn>
              </a:cxnLst>
              <a:rect l="0" t="0" r="r" b="b"/>
              <a:pathLst>
                <a:path w="4" h="8">
                  <a:moveTo>
                    <a:pt x="1" y="1"/>
                  </a:moveTo>
                  <a:cubicBezTo>
                    <a:pt x="2" y="0"/>
                    <a:pt x="4" y="2"/>
                    <a:pt x="4" y="3"/>
                  </a:cubicBezTo>
                  <a:cubicBezTo>
                    <a:pt x="4" y="5"/>
                    <a:pt x="4" y="8"/>
                    <a:pt x="4" y="8"/>
                  </a:cubicBezTo>
                  <a:cubicBezTo>
                    <a:pt x="0" y="8"/>
                    <a:pt x="0" y="8"/>
                    <a:pt x="0" y="8"/>
                  </a:cubicBezTo>
                  <a:cubicBezTo>
                    <a:pt x="0" y="6"/>
                    <a:pt x="1" y="3"/>
                    <a:pt x="1" y="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1" name="îṥ1íďè">
              <a:extLst>
                <a:ext uri="{FF2B5EF4-FFF2-40B4-BE49-F238E27FC236}">
                  <a16:creationId xmlns:a16="http://schemas.microsoft.com/office/drawing/2014/main" id="{E2C87966-3FA7-C316-E315-924CA5C7D13A}"/>
                </a:ext>
              </a:extLst>
            </p:cNvPr>
            <p:cNvSpPr/>
            <p:nvPr/>
          </p:nvSpPr>
          <p:spPr bwMode="auto">
            <a:xfrm>
              <a:off x="4966308" y="3230552"/>
              <a:ext cx="27254" cy="54509"/>
            </a:xfrm>
            <a:custGeom>
              <a:avLst/>
              <a:gdLst>
                <a:gd name="T0" fmla="*/ 4 w 4"/>
                <a:gd name="T1" fmla="*/ 1 h 8"/>
                <a:gd name="T2" fmla="*/ 0 w 4"/>
                <a:gd name="T3" fmla="*/ 3 h 8"/>
                <a:gd name="T4" fmla="*/ 0 w 4"/>
                <a:gd name="T5" fmla="*/ 8 h 8"/>
                <a:gd name="T6" fmla="*/ 4 w 4"/>
                <a:gd name="T7" fmla="*/ 8 h 8"/>
                <a:gd name="T8" fmla="*/ 4 w 4"/>
                <a:gd name="T9" fmla="*/ 1 h 8"/>
              </a:gdLst>
              <a:ahLst/>
              <a:cxnLst>
                <a:cxn ang="0">
                  <a:pos x="T0" y="T1"/>
                </a:cxn>
                <a:cxn ang="0">
                  <a:pos x="T2" y="T3"/>
                </a:cxn>
                <a:cxn ang="0">
                  <a:pos x="T4" y="T5"/>
                </a:cxn>
                <a:cxn ang="0">
                  <a:pos x="T6" y="T7"/>
                </a:cxn>
                <a:cxn ang="0">
                  <a:pos x="T8" y="T9"/>
                </a:cxn>
              </a:cxnLst>
              <a:rect l="0" t="0" r="r" b="b"/>
              <a:pathLst>
                <a:path w="4" h="8">
                  <a:moveTo>
                    <a:pt x="4" y="1"/>
                  </a:moveTo>
                  <a:cubicBezTo>
                    <a:pt x="2" y="0"/>
                    <a:pt x="0" y="2"/>
                    <a:pt x="0" y="3"/>
                  </a:cubicBezTo>
                  <a:cubicBezTo>
                    <a:pt x="0" y="5"/>
                    <a:pt x="0" y="8"/>
                    <a:pt x="0" y="8"/>
                  </a:cubicBezTo>
                  <a:cubicBezTo>
                    <a:pt x="4" y="8"/>
                    <a:pt x="4" y="8"/>
                    <a:pt x="4" y="8"/>
                  </a:cubicBezTo>
                  <a:cubicBezTo>
                    <a:pt x="4" y="7"/>
                    <a:pt x="4" y="3"/>
                    <a:pt x="4" y="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2" name="íśḷiḓe">
              <a:extLst>
                <a:ext uri="{FF2B5EF4-FFF2-40B4-BE49-F238E27FC236}">
                  <a16:creationId xmlns:a16="http://schemas.microsoft.com/office/drawing/2014/main" id="{D69617B8-A343-41DC-509A-59936793FBAB}"/>
                </a:ext>
              </a:extLst>
            </p:cNvPr>
            <p:cNvSpPr/>
            <p:nvPr/>
          </p:nvSpPr>
          <p:spPr bwMode="auto">
            <a:xfrm>
              <a:off x="4242707" y="3291874"/>
              <a:ext cx="47695" cy="47695"/>
            </a:xfrm>
            <a:custGeom>
              <a:avLst/>
              <a:gdLst>
                <a:gd name="T0" fmla="*/ 1 w 7"/>
                <a:gd name="T1" fmla="*/ 0 h 7"/>
                <a:gd name="T2" fmla="*/ 7 w 7"/>
                <a:gd name="T3" fmla="*/ 0 h 7"/>
                <a:gd name="T4" fmla="*/ 7 w 7"/>
                <a:gd name="T5" fmla="*/ 0 h 7"/>
                <a:gd name="T6" fmla="*/ 7 w 7"/>
                <a:gd name="T7" fmla="*/ 6 h 7"/>
                <a:gd name="T8" fmla="*/ 7 w 7"/>
                <a:gd name="T9" fmla="*/ 7 h 7"/>
                <a:gd name="T10" fmla="*/ 1 w 7"/>
                <a:gd name="T11" fmla="*/ 7 h 7"/>
                <a:gd name="T12" fmla="*/ 0 w 7"/>
                <a:gd name="T13" fmla="*/ 6 h 7"/>
                <a:gd name="T14" fmla="*/ 0 w 7"/>
                <a:gd name="T15" fmla="*/ 0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7" y="0"/>
                    <a:pt x="7" y="0"/>
                    <a:pt x="7" y="0"/>
                  </a:cubicBezTo>
                  <a:cubicBezTo>
                    <a:pt x="7" y="0"/>
                    <a:pt x="7" y="0"/>
                    <a:pt x="7" y="0"/>
                  </a:cubicBezTo>
                  <a:cubicBezTo>
                    <a:pt x="7" y="6"/>
                    <a:pt x="7" y="6"/>
                    <a:pt x="7" y="6"/>
                  </a:cubicBezTo>
                  <a:cubicBezTo>
                    <a:pt x="7" y="7"/>
                    <a:pt x="7" y="7"/>
                    <a:pt x="7" y="7"/>
                  </a:cubicBezTo>
                  <a:cubicBezTo>
                    <a:pt x="1" y="7"/>
                    <a:pt x="1" y="7"/>
                    <a:pt x="1" y="7"/>
                  </a:cubicBezTo>
                  <a:cubicBezTo>
                    <a:pt x="1" y="7"/>
                    <a:pt x="0" y="7"/>
                    <a:pt x="0" y="6"/>
                  </a:cubicBezTo>
                  <a:cubicBezTo>
                    <a:pt x="0" y="0"/>
                    <a:pt x="0" y="0"/>
                    <a:pt x="0" y="0"/>
                  </a:cubicBezTo>
                  <a:cubicBezTo>
                    <a:pt x="0" y="0"/>
                    <a:pt x="1" y="0"/>
                    <a:pt x="1"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3" name="iṧlîḍé">
              <a:extLst>
                <a:ext uri="{FF2B5EF4-FFF2-40B4-BE49-F238E27FC236}">
                  <a16:creationId xmlns:a16="http://schemas.microsoft.com/office/drawing/2014/main" id="{BDB1141F-9BC5-FB54-7B13-5D135CD92F85}"/>
                </a:ext>
              </a:extLst>
            </p:cNvPr>
            <p:cNvSpPr/>
            <p:nvPr/>
          </p:nvSpPr>
          <p:spPr bwMode="auto">
            <a:xfrm>
              <a:off x="4680138" y="3291874"/>
              <a:ext cx="47695" cy="47695"/>
            </a:xfrm>
            <a:custGeom>
              <a:avLst/>
              <a:gdLst>
                <a:gd name="T0" fmla="*/ 7 w 7"/>
                <a:gd name="T1" fmla="*/ 0 h 7"/>
                <a:gd name="T2" fmla="*/ 1 w 7"/>
                <a:gd name="T3" fmla="*/ 0 h 7"/>
                <a:gd name="T4" fmla="*/ 0 w 7"/>
                <a:gd name="T5" fmla="*/ 0 h 7"/>
                <a:gd name="T6" fmla="*/ 0 w 7"/>
                <a:gd name="T7" fmla="*/ 7 h 7"/>
                <a:gd name="T8" fmla="*/ 1 w 7"/>
                <a:gd name="T9" fmla="*/ 7 h 7"/>
                <a:gd name="T10" fmla="*/ 7 w 7"/>
                <a:gd name="T11" fmla="*/ 7 h 7"/>
                <a:gd name="T12" fmla="*/ 7 w 7"/>
                <a:gd name="T13" fmla="*/ 7 h 7"/>
                <a:gd name="T14" fmla="*/ 7 w 7"/>
                <a:gd name="T15" fmla="*/ 0 h 7"/>
                <a:gd name="T16" fmla="*/ 7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0"/>
                  </a:moveTo>
                  <a:cubicBezTo>
                    <a:pt x="1" y="0"/>
                    <a:pt x="1" y="0"/>
                    <a:pt x="1" y="0"/>
                  </a:cubicBezTo>
                  <a:cubicBezTo>
                    <a:pt x="0" y="0"/>
                    <a:pt x="0" y="0"/>
                    <a:pt x="0" y="0"/>
                  </a:cubicBezTo>
                  <a:cubicBezTo>
                    <a:pt x="0" y="7"/>
                    <a:pt x="0" y="7"/>
                    <a:pt x="0" y="7"/>
                  </a:cubicBezTo>
                  <a:cubicBezTo>
                    <a:pt x="0" y="7"/>
                    <a:pt x="0" y="7"/>
                    <a:pt x="1" y="7"/>
                  </a:cubicBezTo>
                  <a:cubicBezTo>
                    <a:pt x="7" y="7"/>
                    <a:pt x="7" y="7"/>
                    <a:pt x="7" y="7"/>
                  </a:cubicBezTo>
                  <a:cubicBezTo>
                    <a:pt x="7" y="7"/>
                    <a:pt x="7" y="7"/>
                    <a:pt x="7" y="7"/>
                  </a:cubicBezTo>
                  <a:cubicBezTo>
                    <a:pt x="7" y="0"/>
                    <a:pt x="7" y="0"/>
                    <a:pt x="7" y="0"/>
                  </a:cubicBezTo>
                  <a:cubicBezTo>
                    <a:pt x="7" y="0"/>
                    <a:pt x="7" y="0"/>
                    <a:pt x="7"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4" name="ïsḷiḑê">
              <a:extLst>
                <a:ext uri="{FF2B5EF4-FFF2-40B4-BE49-F238E27FC236}">
                  <a16:creationId xmlns:a16="http://schemas.microsoft.com/office/drawing/2014/main" id="{552A1F0E-C844-CAC3-79E8-DDB1B2B89300}"/>
                </a:ext>
              </a:extLst>
            </p:cNvPr>
            <p:cNvSpPr/>
            <p:nvPr/>
          </p:nvSpPr>
          <p:spPr bwMode="auto">
            <a:xfrm>
              <a:off x="4174571" y="3291874"/>
              <a:ext cx="47695" cy="47695"/>
            </a:xfrm>
            <a:custGeom>
              <a:avLst/>
              <a:gdLst>
                <a:gd name="T0" fmla="*/ 1 w 7"/>
                <a:gd name="T1" fmla="*/ 0 h 7"/>
                <a:gd name="T2" fmla="*/ 7 w 7"/>
                <a:gd name="T3" fmla="*/ 0 h 7"/>
                <a:gd name="T4" fmla="*/ 7 w 7"/>
                <a:gd name="T5" fmla="*/ 1 h 7"/>
                <a:gd name="T6" fmla="*/ 7 w 7"/>
                <a:gd name="T7" fmla="*/ 7 h 7"/>
                <a:gd name="T8" fmla="*/ 7 w 7"/>
                <a:gd name="T9" fmla="*/ 7 h 7"/>
                <a:gd name="T10" fmla="*/ 1 w 7"/>
                <a:gd name="T11" fmla="*/ 7 h 7"/>
                <a:gd name="T12" fmla="*/ 0 w 7"/>
                <a:gd name="T13" fmla="*/ 7 h 7"/>
                <a:gd name="T14" fmla="*/ 0 w 7"/>
                <a:gd name="T15" fmla="*/ 1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7" y="0"/>
                    <a:pt x="7" y="0"/>
                    <a:pt x="7" y="0"/>
                  </a:cubicBezTo>
                  <a:cubicBezTo>
                    <a:pt x="7" y="0"/>
                    <a:pt x="7" y="0"/>
                    <a:pt x="7" y="1"/>
                  </a:cubicBezTo>
                  <a:cubicBezTo>
                    <a:pt x="7" y="7"/>
                    <a:pt x="7" y="7"/>
                    <a:pt x="7" y="7"/>
                  </a:cubicBezTo>
                  <a:cubicBezTo>
                    <a:pt x="7" y="7"/>
                    <a:pt x="7" y="7"/>
                    <a:pt x="7" y="7"/>
                  </a:cubicBezTo>
                  <a:cubicBezTo>
                    <a:pt x="1" y="7"/>
                    <a:pt x="1" y="7"/>
                    <a:pt x="1" y="7"/>
                  </a:cubicBezTo>
                  <a:cubicBezTo>
                    <a:pt x="0" y="7"/>
                    <a:pt x="0" y="7"/>
                    <a:pt x="0" y="7"/>
                  </a:cubicBezTo>
                  <a:cubicBezTo>
                    <a:pt x="0" y="1"/>
                    <a:pt x="0" y="1"/>
                    <a:pt x="0" y="1"/>
                  </a:cubicBezTo>
                  <a:cubicBezTo>
                    <a:pt x="0" y="0"/>
                    <a:pt x="0" y="0"/>
                    <a:pt x="1"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5" name="íSḷïḓè">
              <a:extLst>
                <a:ext uri="{FF2B5EF4-FFF2-40B4-BE49-F238E27FC236}">
                  <a16:creationId xmlns:a16="http://schemas.microsoft.com/office/drawing/2014/main" id="{19E60908-02B9-8E2E-0D7F-FD3419D397AB}"/>
                </a:ext>
              </a:extLst>
            </p:cNvPr>
            <p:cNvSpPr/>
            <p:nvPr/>
          </p:nvSpPr>
          <p:spPr bwMode="auto">
            <a:xfrm>
              <a:off x="4748274" y="3291874"/>
              <a:ext cx="47695" cy="47695"/>
            </a:xfrm>
            <a:custGeom>
              <a:avLst/>
              <a:gdLst>
                <a:gd name="T0" fmla="*/ 7 w 7"/>
                <a:gd name="T1" fmla="*/ 0 h 7"/>
                <a:gd name="T2" fmla="*/ 1 w 7"/>
                <a:gd name="T3" fmla="*/ 0 h 7"/>
                <a:gd name="T4" fmla="*/ 0 w 7"/>
                <a:gd name="T5" fmla="*/ 1 h 7"/>
                <a:gd name="T6" fmla="*/ 0 w 7"/>
                <a:gd name="T7" fmla="*/ 7 h 7"/>
                <a:gd name="T8" fmla="*/ 1 w 7"/>
                <a:gd name="T9" fmla="*/ 7 h 7"/>
                <a:gd name="T10" fmla="*/ 7 w 7"/>
                <a:gd name="T11" fmla="*/ 7 h 7"/>
                <a:gd name="T12" fmla="*/ 7 w 7"/>
                <a:gd name="T13" fmla="*/ 7 h 7"/>
                <a:gd name="T14" fmla="*/ 7 w 7"/>
                <a:gd name="T15" fmla="*/ 1 h 7"/>
                <a:gd name="T16" fmla="*/ 7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0"/>
                  </a:moveTo>
                  <a:cubicBezTo>
                    <a:pt x="1" y="0"/>
                    <a:pt x="1" y="0"/>
                    <a:pt x="1" y="0"/>
                  </a:cubicBezTo>
                  <a:cubicBezTo>
                    <a:pt x="1" y="0"/>
                    <a:pt x="0" y="1"/>
                    <a:pt x="0" y="1"/>
                  </a:cubicBezTo>
                  <a:cubicBezTo>
                    <a:pt x="0" y="7"/>
                    <a:pt x="0" y="7"/>
                    <a:pt x="0" y="7"/>
                  </a:cubicBezTo>
                  <a:cubicBezTo>
                    <a:pt x="0" y="7"/>
                    <a:pt x="1" y="7"/>
                    <a:pt x="1" y="7"/>
                  </a:cubicBezTo>
                  <a:cubicBezTo>
                    <a:pt x="7" y="7"/>
                    <a:pt x="7" y="7"/>
                    <a:pt x="7" y="7"/>
                  </a:cubicBezTo>
                  <a:cubicBezTo>
                    <a:pt x="7" y="7"/>
                    <a:pt x="7" y="7"/>
                    <a:pt x="7" y="7"/>
                  </a:cubicBezTo>
                  <a:cubicBezTo>
                    <a:pt x="7" y="1"/>
                    <a:pt x="7" y="1"/>
                    <a:pt x="7" y="1"/>
                  </a:cubicBezTo>
                  <a:cubicBezTo>
                    <a:pt x="7" y="1"/>
                    <a:pt x="7" y="0"/>
                    <a:pt x="7"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6" name="iṣ1íḓe">
              <a:extLst>
                <a:ext uri="{FF2B5EF4-FFF2-40B4-BE49-F238E27FC236}">
                  <a16:creationId xmlns:a16="http://schemas.microsoft.com/office/drawing/2014/main" id="{0B67DF3F-AA4E-5833-6A0B-0F1104F3B0FB}"/>
                </a:ext>
              </a:extLst>
            </p:cNvPr>
            <p:cNvSpPr/>
            <p:nvPr/>
          </p:nvSpPr>
          <p:spPr bwMode="auto">
            <a:xfrm>
              <a:off x="4099622" y="3298688"/>
              <a:ext cx="40881" cy="47695"/>
            </a:xfrm>
            <a:custGeom>
              <a:avLst/>
              <a:gdLst>
                <a:gd name="T0" fmla="*/ 0 w 6"/>
                <a:gd name="T1" fmla="*/ 0 h 7"/>
                <a:gd name="T2" fmla="*/ 6 w 6"/>
                <a:gd name="T3" fmla="*/ 0 h 7"/>
                <a:gd name="T4" fmla="*/ 6 w 6"/>
                <a:gd name="T5" fmla="*/ 0 h 7"/>
                <a:gd name="T6" fmla="*/ 6 w 6"/>
                <a:gd name="T7" fmla="*/ 6 h 7"/>
                <a:gd name="T8" fmla="*/ 6 w 6"/>
                <a:gd name="T9" fmla="*/ 7 h 7"/>
                <a:gd name="T10" fmla="*/ 0 w 6"/>
                <a:gd name="T11" fmla="*/ 7 h 7"/>
                <a:gd name="T12" fmla="*/ 0 w 6"/>
                <a:gd name="T13" fmla="*/ 6 h 7"/>
                <a:gd name="T14" fmla="*/ 0 w 6"/>
                <a:gd name="T15" fmla="*/ 0 h 7"/>
                <a:gd name="T16" fmla="*/ 0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0" y="0"/>
                  </a:moveTo>
                  <a:cubicBezTo>
                    <a:pt x="6" y="0"/>
                    <a:pt x="6" y="0"/>
                    <a:pt x="6" y="0"/>
                  </a:cubicBezTo>
                  <a:cubicBezTo>
                    <a:pt x="6" y="0"/>
                    <a:pt x="6" y="0"/>
                    <a:pt x="6" y="0"/>
                  </a:cubicBezTo>
                  <a:cubicBezTo>
                    <a:pt x="6" y="6"/>
                    <a:pt x="6" y="6"/>
                    <a:pt x="6" y="6"/>
                  </a:cubicBezTo>
                  <a:cubicBezTo>
                    <a:pt x="6" y="6"/>
                    <a:pt x="6" y="6"/>
                    <a:pt x="6" y="7"/>
                  </a:cubicBezTo>
                  <a:cubicBezTo>
                    <a:pt x="0" y="7"/>
                    <a:pt x="0" y="7"/>
                    <a:pt x="0" y="7"/>
                  </a:cubicBezTo>
                  <a:cubicBezTo>
                    <a:pt x="0" y="7"/>
                    <a:pt x="0" y="7"/>
                    <a:pt x="0" y="6"/>
                  </a:cubicBezTo>
                  <a:cubicBezTo>
                    <a:pt x="0" y="0"/>
                    <a:pt x="0" y="0"/>
                    <a:pt x="0" y="0"/>
                  </a:cubicBezTo>
                  <a:cubicBezTo>
                    <a:pt x="0" y="0"/>
                    <a:pt x="0" y="0"/>
                    <a:pt x="0"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7" name="îş1iḋé">
              <a:extLst>
                <a:ext uri="{FF2B5EF4-FFF2-40B4-BE49-F238E27FC236}">
                  <a16:creationId xmlns:a16="http://schemas.microsoft.com/office/drawing/2014/main" id="{E8462139-A963-85EB-FF48-082029196DD2}"/>
                </a:ext>
              </a:extLst>
            </p:cNvPr>
            <p:cNvSpPr/>
            <p:nvPr/>
          </p:nvSpPr>
          <p:spPr bwMode="auto">
            <a:xfrm>
              <a:off x="4830037" y="3298688"/>
              <a:ext cx="47695" cy="47695"/>
            </a:xfrm>
            <a:custGeom>
              <a:avLst/>
              <a:gdLst>
                <a:gd name="T0" fmla="*/ 6 w 7"/>
                <a:gd name="T1" fmla="*/ 0 h 7"/>
                <a:gd name="T2" fmla="*/ 1 w 7"/>
                <a:gd name="T3" fmla="*/ 0 h 7"/>
                <a:gd name="T4" fmla="*/ 0 w 7"/>
                <a:gd name="T5" fmla="*/ 0 h 7"/>
                <a:gd name="T6" fmla="*/ 1 w 7"/>
                <a:gd name="T7" fmla="*/ 6 h 7"/>
                <a:gd name="T8" fmla="*/ 1 w 7"/>
                <a:gd name="T9" fmla="*/ 7 h 7"/>
                <a:gd name="T10" fmla="*/ 6 w 7"/>
                <a:gd name="T11" fmla="*/ 7 h 7"/>
                <a:gd name="T12" fmla="*/ 7 w 7"/>
                <a:gd name="T13" fmla="*/ 7 h 7"/>
                <a:gd name="T14" fmla="*/ 7 w 7"/>
                <a:gd name="T15" fmla="*/ 0 h 7"/>
                <a:gd name="T16" fmla="*/ 6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6" y="0"/>
                  </a:moveTo>
                  <a:cubicBezTo>
                    <a:pt x="1" y="0"/>
                    <a:pt x="1" y="0"/>
                    <a:pt x="1" y="0"/>
                  </a:cubicBezTo>
                  <a:cubicBezTo>
                    <a:pt x="1" y="0"/>
                    <a:pt x="0" y="0"/>
                    <a:pt x="0" y="0"/>
                  </a:cubicBezTo>
                  <a:cubicBezTo>
                    <a:pt x="1" y="6"/>
                    <a:pt x="1" y="6"/>
                    <a:pt x="1" y="6"/>
                  </a:cubicBezTo>
                  <a:cubicBezTo>
                    <a:pt x="1" y="6"/>
                    <a:pt x="1" y="7"/>
                    <a:pt x="1" y="7"/>
                  </a:cubicBezTo>
                  <a:cubicBezTo>
                    <a:pt x="6" y="7"/>
                    <a:pt x="6" y="7"/>
                    <a:pt x="6" y="7"/>
                  </a:cubicBezTo>
                  <a:cubicBezTo>
                    <a:pt x="7" y="7"/>
                    <a:pt x="7" y="7"/>
                    <a:pt x="7" y="7"/>
                  </a:cubicBezTo>
                  <a:cubicBezTo>
                    <a:pt x="7" y="0"/>
                    <a:pt x="7" y="0"/>
                    <a:pt x="7" y="0"/>
                  </a:cubicBezTo>
                  <a:cubicBezTo>
                    <a:pt x="7" y="0"/>
                    <a:pt x="7" y="0"/>
                    <a:pt x="6"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8" name="íş1iḋé">
              <a:extLst>
                <a:ext uri="{FF2B5EF4-FFF2-40B4-BE49-F238E27FC236}">
                  <a16:creationId xmlns:a16="http://schemas.microsoft.com/office/drawing/2014/main" id="{4CFC3347-8C37-CD19-5E37-1CA392013023}"/>
                </a:ext>
              </a:extLst>
            </p:cNvPr>
            <p:cNvSpPr/>
            <p:nvPr/>
          </p:nvSpPr>
          <p:spPr bwMode="auto">
            <a:xfrm>
              <a:off x="4031486" y="3298688"/>
              <a:ext cx="40881" cy="47695"/>
            </a:xfrm>
            <a:custGeom>
              <a:avLst/>
              <a:gdLst>
                <a:gd name="T0" fmla="*/ 1 w 6"/>
                <a:gd name="T1" fmla="*/ 1 h 7"/>
                <a:gd name="T2" fmla="*/ 6 w 6"/>
                <a:gd name="T3" fmla="*/ 0 h 7"/>
                <a:gd name="T4" fmla="*/ 6 w 6"/>
                <a:gd name="T5" fmla="*/ 1 h 7"/>
                <a:gd name="T6" fmla="*/ 6 w 6"/>
                <a:gd name="T7" fmla="*/ 6 h 7"/>
                <a:gd name="T8" fmla="*/ 6 w 6"/>
                <a:gd name="T9" fmla="*/ 7 h 7"/>
                <a:gd name="T10" fmla="*/ 0 w 6"/>
                <a:gd name="T11" fmla="*/ 7 h 7"/>
                <a:gd name="T12" fmla="*/ 0 w 6"/>
                <a:gd name="T13" fmla="*/ 7 h 7"/>
                <a:gd name="T14" fmla="*/ 0 w 6"/>
                <a:gd name="T15" fmla="*/ 1 h 7"/>
                <a:gd name="T16" fmla="*/ 1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1" y="1"/>
                  </a:moveTo>
                  <a:cubicBezTo>
                    <a:pt x="6" y="0"/>
                    <a:pt x="6" y="0"/>
                    <a:pt x="6" y="0"/>
                  </a:cubicBezTo>
                  <a:cubicBezTo>
                    <a:pt x="6" y="0"/>
                    <a:pt x="6" y="0"/>
                    <a:pt x="6" y="1"/>
                  </a:cubicBezTo>
                  <a:cubicBezTo>
                    <a:pt x="6" y="6"/>
                    <a:pt x="6" y="6"/>
                    <a:pt x="6" y="6"/>
                  </a:cubicBezTo>
                  <a:cubicBezTo>
                    <a:pt x="6" y="7"/>
                    <a:pt x="6" y="7"/>
                    <a:pt x="6" y="7"/>
                  </a:cubicBezTo>
                  <a:cubicBezTo>
                    <a:pt x="0" y="7"/>
                    <a:pt x="0" y="7"/>
                    <a:pt x="0" y="7"/>
                  </a:cubicBezTo>
                  <a:cubicBezTo>
                    <a:pt x="0" y="7"/>
                    <a:pt x="0" y="7"/>
                    <a:pt x="0" y="7"/>
                  </a:cubicBezTo>
                  <a:cubicBezTo>
                    <a:pt x="0" y="1"/>
                    <a:pt x="0" y="1"/>
                    <a:pt x="0" y="1"/>
                  </a:cubicBezTo>
                  <a:cubicBezTo>
                    <a:pt x="0" y="1"/>
                    <a:pt x="0" y="1"/>
                    <a:pt x="1" y="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9" name="ïŝļîdê">
              <a:extLst>
                <a:ext uri="{FF2B5EF4-FFF2-40B4-BE49-F238E27FC236}">
                  <a16:creationId xmlns:a16="http://schemas.microsoft.com/office/drawing/2014/main" id="{177D14FF-B6FC-6A15-F36D-2AD4F561E279}"/>
                </a:ext>
              </a:extLst>
            </p:cNvPr>
            <p:cNvSpPr/>
            <p:nvPr/>
          </p:nvSpPr>
          <p:spPr bwMode="auto">
            <a:xfrm>
              <a:off x="4898173" y="3298688"/>
              <a:ext cx="40881" cy="47695"/>
            </a:xfrm>
            <a:custGeom>
              <a:avLst/>
              <a:gdLst>
                <a:gd name="T0" fmla="*/ 6 w 6"/>
                <a:gd name="T1" fmla="*/ 1 h 7"/>
                <a:gd name="T2" fmla="*/ 0 w 6"/>
                <a:gd name="T3" fmla="*/ 0 h 7"/>
                <a:gd name="T4" fmla="*/ 0 w 6"/>
                <a:gd name="T5" fmla="*/ 1 h 7"/>
                <a:gd name="T6" fmla="*/ 0 w 6"/>
                <a:gd name="T7" fmla="*/ 7 h 7"/>
                <a:gd name="T8" fmla="*/ 1 w 6"/>
                <a:gd name="T9" fmla="*/ 7 h 7"/>
                <a:gd name="T10" fmla="*/ 6 w 6"/>
                <a:gd name="T11" fmla="*/ 7 h 7"/>
                <a:gd name="T12" fmla="*/ 6 w 6"/>
                <a:gd name="T13" fmla="*/ 7 h 7"/>
                <a:gd name="T14" fmla="*/ 6 w 6"/>
                <a:gd name="T15" fmla="*/ 1 h 7"/>
                <a:gd name="T16" fmla="*/ 6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1"/>
                  </a:moveTo>
                  <a:cubicBezTo>
                    <a:pt x="0" y="0"/>
                    <a:pt x="0" y="0"/>
                    <a:pt x="0" y="0"/>
                  </a:cubicBezTo>
                  <a:cubicBezTo>
                    <a:pt x="0" y="0"/>
                    <a:pt x="0" y="1"/>
                    <a:pt x="0" y="1"/>
                  </a:cubicBezTo>
                  <a:cubicBezTo>
                    <a:pt x="0" y="7"/>
                    <a:pt x="0" y="7"/>
                    <a:pt x="0" y="7"/>
                  </a:cubicBezTo>
                  <a:cubicBezTo>
                    <a:pt x="0" y="7"/>
                    <a:pt x="0" y="7"/>
                    <a:pt x="1" y="7"/>
                  </a:cubicBezTo>
                  <a:cubicBezTo>
                    <a:pt x="6" y="7"/>
                    <a:pt x="6" y="7"/>
                    <a:pt x="6" y="7"/>
                  </a:cubicBezTo>
                  <a:cubicBezTo>
                    <a:pt x="6" y="7"/>
                    <a:pt x="6" y="7"/>
                    <a:pt x="6" y="7"/>
                  </a:cubicBezTo>
                  <a:cubicBezTo>
                    <a:pt x="6" y="1"/>
                    <a:pt x="6" y="1"/>
                    <a:pt x="6" y="1"/>
                  </a:cubicBezTo>
                  <a:cubicBezTo>
                    <a:pt x="6" y="1"/>
                    <a:pt x="6" y="1"/>
                    <a:pt x="6" y="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0" name="ïṡḻíďê">
              <a:extLst>
                <a:ext uri="{FF2B5EF4-FFF2-40B4-BE49-F238E27FC236}">
                  <a16:creationId xmlns:a16="http://schemas.microsoft.com/office/drawing/2014/main" id="{102495DB-2775-7A1B-E2B1-2241520BB5CB}"/>
                </a:ext>
              </a:extLst>
            </p:cNvPr>
            <p:cNvSpPr/>
            <p:nvPr/>
          </p:nvSpPr>
          <p:spPr bwMode="auto">
            <a:xfrm>
              <a:off x="3968801" y="3305501"/>
              <a:ext cx="35431" cy="47695"/>
            </a:xfrm>
            <a:custGeom>
              <a:avLst/>
              <a:gdLst>
                <a:gd name="T0" fmla="*/ 1 w 5"/>
                <a:gd name="T1" fmla="*/ 0 h 7"/>
                <a:gd name="T2" fmla="*/ 5 w 5"/>
                <a:gd name="T3" fmla="*/ 0 h 7"/>
                <a:gd name="T4" fmla="*/ 5 w 5"/>
                <a:gd name="T5" fmla="*/ 0 h 7"/>
                <a:gd name="T6" fmla="*/ 5 w 5"/>
                <a:gd name="T7" fmla="*/ 6 h 7"/>
                <a:gd name="T8" fmla="*/ 4 w 5"/>
                <a:gd name="T9" fmla="*/ 6 h 7"/>
                <a:gd name="T10" fmla="*/ 1 w 5"/>
                <a:gd name="T11" fmla="*/ 7 h 7"/>
                <a:gd name="T12" fmla="*/ 0 w 5"/>
                <a:gd name="T13" fmla="*/ 6 h 7"/>
                <a:gd name="T14" fmla="*/ 1 w 5"/>
                <a:gd name="T15" fmla="*/ 0 h 7"/>
                <a:gd name="T16" fmla="*/ 1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0"/>
                  </a:moveTo>
                  <a:cubicBezTo>
                    <a:pt x="5" y="0"/>
                    <a:pt x="5" y="0"/>
                    <a:pt x="5" y="0"/>
                  </a:cubicBezTo>
                  <a:cubicBezTo>
                    <a:pt x="5" y="0"/>
                    <a:pt x="5" y="0"/>
                    <a:pt x="5" y="0"/>
                  </a:cubicBezTo>
                  <a:cubicBezTo>
                    <a:pt x="5" y="6"/>
                    <a:pt x="5" y="6"/>
                    <a:pt x="5" y="6"/>
                  </a:cubicBezTo>
                  <a:cubicBezTo>
                    <a:pt x="5" y="6"/>
                    <a:pt x="5" y="6"/>
                    <a:pt x="4" y="6"/>
                  </a:cubicBezTo>
                  <a:cubicBezTo>
                    <a:pt x="1" y="7"/>
                    <a:pt x="1" y="7"/>
                    <a:pt x="1" y="7"/>
                  </a:cubicBezTo>
                  <a:cubicBezTo>
                    <a:pt x="0" y="7"/>
                    <a:pt x="0" y="6"/>
                    <a:pt x="0" y="6"/>
                  </a:cubicBezTo>
                  <a:cubicBezTo>
                    <a:pt x="1" y="0"/>
                    <a:pt x="1" y="0"/>
                    <a:pt x="1" y="0"/>
                  </a:cubicBezTo>
                  <a:cubicBezTo>
                    <a:pt x="1" y="0"/>
                    <a:pt x="1" y="0"/>
                    <a:pt x="1"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1" name="îṥľíde">
              <a:extLst>
                <a:ext uri="{FF2B5EF4-FFF2-40B4-BE49-F238E27FC236}">
                  <a16:creationId xmlns:a16="http://schemas.microsoft.com/office/drawing/2014/main" id="{981A760B-4AD8-A05A-ED07-C1161EB450FF}"/>
                </a:ext>
              </a:extLst>
            </p:cNvPr>
            <p:cNvSpPr/>
            <p:nvPr/>
          </p:nvSpPr>
          <p:spPr bwMode="auto">
            <a:xfrm>
              <a:off x="4966308" y="3305501"/>
              <a:ext cx="34068" cy="47695"/>
            </a:xfrm>
            <a:custGeom>
              <a:avLst/>
              <a:gdLst>
                <a:gd name="T0" fmla="*/ 5 w 5"/>
                <a:gd name="T1" fmla="*/ 0 h 7"/>
                <a:gd name="T2" fmla="*/ 1 w 5"/>
                <a:gd name="T3" fmla="*/ 0 h 7"/>
                <a:gd name="T4" fmla="*/ 0 w 5"/>
                <a:gd name="T5" fmla="*/ 0 h 7"/>
                <a:gd name="T6" fmla="*/ 1 w 5"/>
                <a:gd name="T7" fmla="*/ 6 h 7"/>
                <a:gd name="T8" fmla="*/ 1 w 5"/>
                <a:gd name="T9" fmla="*/ 7 h 7"/>
                <a:gd name="T10" fmla="*/ 5 w 5"/>
                <a:gd name="T11" fmla="*/ 7 h 7"/>
                <a:gd name="T12" fmla="*/ 5 w 5"/>
                <a:gd name="T13" fmla="*/ 6 h 7"/>
                <a:gd name="T14" fmla="*/ 5 w 5"/>
                <a:gd name="T15" fmla="*/ 1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cubicBezTo>
                    <a:pt x="1" y="0"/>
                    <a:pt x="1" y="0"/>
                    <a:pt x="1" y="0"/>
                  </a:cubicBezTo>
                  <a:cubicBezTo>
                    <a:pt x="1" y="0"/>
                    <a:pt x="0" y="0"/>
                    <a:pt x="0" y="0"/>
                  </a:cubicBezTo>
                  <a:cubicBezTo>
                    <a:pt x="1" y="6"/>
                    <a:pt x="1" y="6"/>
                    <a:pt x="1" y="6"/>
                  </a:cubicBezTo>
                  <a:cubicBezTo>
                    <a:pt x="1" y="6"/>
                    <a:pt x="1" y="7"/>
                    <a:pt x="1" y="7"/>
                  </a:cubicBezTo>
                  <a:cubicBezTo>
                    <a:pt x="5" y="7"/>
                    <a:pt x="5" y="7"/>
                    <a:pt x="5" y="7"/>
                  </a:cubicBezTo>
                  <a:cubicBezTo>
                    <a:pt x="5" y="7"/>
                    <a:pt x="5" y="7"/>
                    <a:pt x="5" y="6"/>
                  </a:cubicBezTo>
                  <a:cubicBezTo>
                    <a:pt x="5" y="1"/>
                    <a:pt x="5" y="1"/>
                    <a:pt x="5" y="1"/>
                  </a:cubicBezTo>
                  <a:cubicBezTo>
                    <a:pt x="5" y="0"/>
                    <a:pt x="5" y="0"/>
                    <a:pt x="5"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2" name="iṣ1ídé">
              <a:extLst>
                <a:ext uri="{FF2B5EF4-FFF2-40B4-BE49-F238E27FC236}">
                  <a16:creationId xmlns:a16="http://schemas.microsoft.com/office/drawing/2014/main" id="{A1B70460-E37A-EC69-BBE3-55168FEEE642}"/>
                </a:ext>
              </a:extLst>
            </p:cNvPr>
            <p:cNvSpPr/>
            <p:nvPr/>
          </p:nvSpPr>
          <p:spPr bwMode="auto">
            <a:xfrm>
              <a:off x="3968801" y="3353197"/>
              <a:ext cx="314788" cy="68136"/>
            </a:xfrm>
            <a:custGeom>
              <a:avLst/>
              <a:gdLst>
                <a:gd name="T0" fmla="*/ 0 w 231"/>
                <a:gd name="T1" fmla="*/ 5 h 50"/>
                <a:gd name="T2" fmla="*/ 0 w 231"/>
                <a:gd name="T3" fmla="*/ 50 h 50"/>
                <a:gd name="T4" fmla="*/ 101 w 231"/>
                <a:gd name="T5" fmla="*/ 50 h 50"/>
                <a:gd name="T6" fmla="*/ 121 w 231"/>
                <a:gd name="T7" fmla="*/ 15 h 50"/>
                <a:gd name="T8" fmla="*/ 221 w 231"/>
                <a:gd name="T9" fmla="*/ 15 h 50"/>
                <a:gd name="T10" fmla="*/ 231 w 231"/>
                <a:gd name="T11" fmla="*/ 0 h 50"/>
                <a:gd name="T12" fmla="*/ 0 w 231"/>
                <a:gd name="T13" fmla="*/ 5 h 50"/>
                <a:gd name="T14" fmla="*/ 0 w 231"/>
                <a:gd name="T15" fmla="*/ 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50">
                  <a:moveTo>
                    <a:pt x="0" y="5"/>
                  </a:moveTo>
                  <a:lnTo>
                    <a:pt x="0" y="50"/>
                  </a:lnTo>
                  <a:lnTo>
                    <a:pt x="101" y="50"/>
                  </a:lnTo>
                  <a:lnTo>
                    <a:pt x="121" y="15"/>
                  </a:lnTo>
                  <a:lnTo>
                    <a:pt x="221" y="15"/>
                  </a:lnTo>
                  <a:lnTo>
                    <a:pt x="231" y="0"/>
                  </a:lnTo>
                  <a:lnTo>
                    <a:pt x="0" y="5"/>
                  </a:lnTo>
                  <a:lnTo>
                    <a:pt x="0" y="5"/>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3" name="îṧḻiďé">
              <a:extLst>
                <a:ext uri="{FF2B5EF4-FFF2-40B4-BE49-F238E27FC236}">
                  <a16:creationId xmlns:a16="http://schemas.microsoft.com/office/drawing/2014/main" id="{C6539296-D4E9-0A02-495D-1BF995B6ED8D}"/>
                </a:ext>
              </a:extLst>
            </p:cNvPr>
            <p:cNvSpPr/>
            <p:nvPr/>
          </p:nvSpPr>
          <p:spPr bwMode="auto">
            <a:xfrm>
              <a:off x="4686952" y="3353197"/>
              <a:ext cx="313424" cy="68136"/>
            </a:xfrm>
            <a:custGeom>
              <a:avLst/>
              <a:gdLst>
                <a:gd name="T0" fmla="*/ 230 w 230"/>
                <a:gd name="T1" fmla="*/ 10 h 50"/>
                <a:gd name="T2" fmla="*/ 230 w 230"/>
                <a:gd name="T3" fmla="*/ 50 h 50"/>
                <a:gd name="T4" fmla="*/ 130 w 230"/>
                <a:gd name="T5" fmla="*/ 50 h 50"/>
                <a:gd name="T6" fmla="*/ 110 w 230"/>
                <a:gd name="T7" fmla="*/ 15 h 50"/>
                <a:gd name="T8" fmla="*/ 10 w 230"/>
                <a:gd name="T9" fmla="*/ 15 h 50"/>
                <a:gd name="T10" fmla="*/ 0 w 230"/>
                <a:gd name="T11" fmla="*/ 0 h 50"/>
                <a:gd name="T12" fmla="*/ 230 w 230"/>
                <a:gd name="T13" fmla="*/ 10 h 50"/>
                <a:gd name="T14" fmla="*/ 230 w 230"/>
                <a:gd name="T15" fmla="*/ 1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50">
                  <a:moveTo>
                    <a:pt x="230" y="10"/>
                  </a:moveTo>
                  <a:lnTo>
                    <a:pt x="230" y="50"/>
                  </a:lnTo>
                  <a:lnTo>
                    <a:pt x="130" y="50"/>
                  </a:lnTo>
                  <a:lnTo>
                    <a:pt x="110" y="15"/>
                  </a:lnTo>
                  <a:lnTo>
                    <a:pt x="10" y="15"/>
                  </a:lnTo>
                  <a:lnTo>
                    <a:pt x="0" y="0"/>
                  </a:lnTo>
                  <a:lnTo>
                    <a:pt x="230" y="10"/>
                  </a:lnTo>
                  <a:lnTo>
                    <a:pt x="230" y="1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4" name="îśḷiďe">
              <a:extLst>
                <a:ext uri="{FF2B5EF4-FFF2-40B4-BE49-F238E27FC236}">
                  <a16:creationId xmlns:a16="http://schemas.microsoft.com/office/drawing/2014/main" id="{2C4DA891-09E7-A4A3-F7B7-6DA7A4BF0DD1}"/>
                </a:ext>
              </a:extLst>
            </p:cNvPr>
            <p:cNvSpPr/>
            <p:nvPr/>
          </p:nvSpPr>
          <p:spPr bwMode="auto">
            <a:xfrm>
              <a:off x="4106436" y="3380451"/>
              <a:ext cx="279357" cy="68136"/>
            </a:xfrm>
            <a:custGeom>
              <a:avLst/>
              <a:gdLst>
                <a:gd name="T0" fmla="*/ 25 w 205"/>
                <a:gd name="T1" fmla="*/ 5 h 50"/>
                <a:gd name="T2" fmla="*/ 0 w 205"/>
                <a:gd name="T3" fmla="*/ 50 h 50"/>
                <a:gd name="T4" fmla="*/ 195 w 205"/>
                <a:gd name="T5" fmla="*/ 45 h 50"/>
                <a:gd name="T6" fmla="*/ 205 w 205"/>
                <a:gd name="T7" fmla="*/ 0 h 50"/>
                <a:gd name="T8" fmla="*/ 25 w 205"/>
                <a:gd name="T9" fmla="*/ 5 h 50"/>
                <a:gd name="T10" fmla="*/ 25 w 205"/>
                <a:gd name="T11" fmla="*/ 5 h 50"/>
              </a:gdLst>
              <a:ahLst/>
              <a:cxnLst>
                <a:cxn ang="0">
                  <a:pos x="T0" y="T1"/>
                </a:cxn>
                <a:cxn ang="0">
                  <a:pos x="T2" y="T3"/>
                </a:cxn>
                <a:cxn ang="0">
                  <a:pos x="T4" y="T5"/>
                </a:cxn>
                <a:cxn ang="0">
                  <a:pos x="T6" y="T7"/>
                </a:cxn>
                <a:cxn ang="0">
                  <a:pos x="T8" y="T9"/>
                </a:cxn>
                <a:cxn ang="0">
                  <a:pos x="T10" y="T11"/>
                </a:cxn>
              </a:cxnLst>
              <a:rect l="0" t="0" r="r" b="b"/>
              <a:pathLst>
                <a:path w="205" h="50">
                  <a:moveTo>
                    <a:pt x="25" y="5"/>
                  </a:moveTo>
                  <a:lnTo>
                    <a:pt x="0" y="50"/>
                  </a:lnTo>
                  <a:lnTo>
                    <a:pt x="195" y="45"/>
                  </a:lnTo>
                  <a:lnTo>
                    <a:pt x="205" y="0"/>
                  </a:lnTo>
                  <a:lnTo>
                    <a:pt x="25" y="5"/>
                  </a:lnTo>
                  <a:lnTo>
                    <a:pt x="25" y="5"/>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5" name="îṡļiḑè">
              <a:extLst>
                <a:ext uri="{FF2B5EF4-FFF2-40B4-BE49-F238E27FC236}">
                  <a16:creationId xmlns:a16="http://schemas.microsoft.com/office/drawing/2014/main" id="{26067F56-8789-BA92-9A02-063715989C73}"/>
                </a:ext>
              </a:extLst>
            </p:cNvPr>
            <p:cNvSpPr/>
            <p:nvPr/>
          </p:nvSpPr>
          <p:spPr bwMode="auto">
            <a:xfrm>
              <a:off x="4583386" y="3380451"/>
              <a:ext cx="280719" cy="68136"/>
            </a:xfrm>
            <a:custGeom>
              <a:avLst/>
              <a:gdLst>
                <a:gd name="T0" fmla="*/ 181 w 206"/>
                <a:gd name="T1" fmla="*/ 5 h 50"/>
                <a:gd name="T2" fmla="*/ 206 w 206"/>
                <a:gd name="T3" fmla="*/ 50 h 50"/>
                <a:gd name="T4" fmla="*/ 10 w 206"/>
                <a:gd name="T5" fmla="*/ 50 h 50"/>
                <a:gd name="T6" fmla="*/ 0 w 206"/>
                <a:gd name="T7" fmla="*/ 0 h 50"/>
                <a:gd name="T8" fmla="*/ 181 w 206"/>
                <a:gd name="T9" fmla="*/ 5 h 50"/>
                <a:gd name="T10" fmla="*/ 181 w 206"/>
                <a:gd name="T11" fmla="*/ 5 h 50"/>
              </a:gdLst>
              <a:ahLst/>
              <a:cxnLst>
                <a:cxn ang="0">
                  <a:pos x="T0" y="T1"/>
                </a:cxn>
                <a:cxn ang="0">
                  <a:pos x="T2" y="T3"/>
                </a:cxn>
                <a:cxn ang="0">
                  <a:pos x="T4" y="T5"/>
                </a:cxn>
                <a:cxn ang="0">
                  <a:pos x="T6" y="T7"/>
                </a:cxn>
                <a:cxn ang="0">
                  <a:pos x="T8" y="T9"/>
                </a:cxn>
                <a:cxn ang="0">
                  <a:pos x="T10" y="T11"/>
                </a:cxn>
              </a:cxnLst>
              <a:rect l="0" t="0" r="r" b="b"/>
              <a:pathLst>
                <a:path w="206" h="50">
                  <a:moveTo>
                    <a:pt x="181" y="5"/>
                  </a:moveTo>
                  <a:lnTo>
                    <a:pt x="206" y="50"/>
                  </a:lnTo>
                  <a:lnTo>
                    <a:pt x="10" y="50"/>
                  </a:lnTo>
                  <a:lnTo>
                    <a:pt x="0" y="0"/>
                  </a:lnTo>
                  <a:lnTo>
                    <a:pt x="181" y="5"/>
                  </a:lnTo>
                  <a:lnTo>
                    <a:pt x="181" y="5"/>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6" name="iśḻíḑé">
              <a:extLst>
                <a:ext uri="{FF2B5EF4-FFF2-40B4-BE49-F238E27FC236}">
                  <a16:creationId xmlns:a16="http://schemas.microsoft.com/office/drawing/2014/main" id="{AA4884A5-0046-0988-85EA-61C32DB60334}"/>
                </a:ext>
              </a:extLst>
            </p:cNvPr>
            <p:cNvSpPr/>
            <p:nvPr/>
          </p:nvSpPr>
          <p:spPr bwMode="auto">
            <a:xfrm>
              <a:off x="3982428" y="3196484"/>
              <a:ext cx="314788" cy="34068"/>
            </a:xfrm>
            <a:custGeom>
              <a:avLst/>
              <a:gdLst>
                <a:gd name="T0" fmla="*/ 46 w 46"/>
                <a:gd name="T1" fmla="*/ 0 h 5"/>
                <a:gd name="T2" fmla="*/ 20 w 46"/>
                <a:gd name="T3" fmla="*/ 1 h 5"/>
                <a:gd name="T4" fmla="*/ 0 w 46"/>
                <a:gd name="T5" fmla="*/ 4 h 5"/>
                <a:gd name="T6" fmla="*/ 0 w 46"/>
                <a:gd name="T7" fmla="*/ 5 h 5"/>
                <a:gd name="T8" fmla="*/ 21 w 46"/>
                <a:gd name="T9" fmla="*/ 3 h 5"/>
                <a:gd name="T10" fmla="*/ 46 w 46"/>
                <a:gd name="T11" fmla="*/ 1 h 5"/>
                <a:gd name="T12" fmla="*/ 46 w 4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6" h="5">
                  <a:moveTo>
                    <a:pt x="46" y="0"/>
                  </a:moveTo>
                  <a:cubicBezTo>
                    <a:pt x="46" y="0"/>
                    <a:pt x="24" y="1"/>
                    <a:pt x="20" y="1"/>
                  </a:cubicBezTo>
                  <a:cubicBezTo>
                    <a:pt x="16" y="2"/>
                    <a:pt x="0" y="4"/>
                    <a:pt x="0" y="4"/>
                  </a:cubicBezTo>
                  <a:cubicBezTo>
                    <a:pt x="0" y="5"/>
                    <a:pt x="0" y="5"/>
                    <a:pt x="0" y="5"/>
                  </a:cubicBezTo>
                  <a:cubicBezTo>
                    <a:pt x="0" y="5"/>
                    <a:pt x="17" y="3"/>
                    <a:pt x="21" y="3"/>
                  </a:cubicBezTo>
                  <a:cubicBezTo>
                    <a:pt x="26" y="2"/>
                    <a:pt x="46" y="1"/>
                    <a:pt x="46" y="1"/>
                  </a:cubicBezTo>
                  <a:cubicBezTo>
                    <a:pt x="46" y="0"/>
                    <a:pt x="46" y="0"/>
                    <a:pt x="46"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7" name="išḻidé">
              <a:extLst>
                <a:ext uri="{FF2B5EF4-FFF2-40B4-BE49-F238E27FC236}">
                  <a16:creationId xmlns:a16="http://schemas.microsoft.com/office/drawing/2014/main" id="{7E6B3F6E-3C80-93D0-32D2-0298F4F9DC22}"/>
                </a:ext>
              </a:extLst>
            </p:cNvPr>
            <p:cNvSpPr/>
            <p:nvPr/>
          </p:nvSpPr>
          <p:spPr bwMode="auto">
            <a:xfrm>
              <a:off x="4673325" y="3196484"/>
              <a:ext cx="320238" cy="40881"/>
            </a:xfrm>
            <a:custGeom>
              <a:avLst/>
              <a:gdLst>
                <a:gd name="T0" fmla="*/ 0 w 47"/>
                <a:gd name="T1" fmla="*/ 0 h 6"/>
                <a:gd name="T2" fmla="*/ 27 w 47"/>
                <a:gd name="T3" fmla="*/ 2 h 6"/>
                <a:gd name="T4" fmla="*/ 47 w 47"/>
                <a:gd name="T5" fmla="*/ 4 h 6"/>
                <a:gd name="T6" fmla="*/ 47 w 47"/>
                <a:gd name="T7" fmla="*/ 6 h 6"/>
                <a:gd name="T8" fmla="*/ 25 w 47"/>
                <a:gd name="T9" fmla="*/ 3 h 6"/>
                <a:gd name="T10" fmla="*/ 1 w 47"/>
                <a:gd name="T11" fmla="*/ 1 h 6"/>
                <a:gd name="T12" fmla="*/ 0 w 4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7" h="6">
                  <a:moveTo>
                    <a:pt x="0" y="0"/>
                  </a:moveTo>
                  <a:cubicBezTo>
                    <a:pt x="0" y="0"/>
                    <a:pt x="23" y="1"/>
                    <a:pt x="27" y="2"/>
                  </a:cubicBezTo>
                  <a:cubicBezTo>
                    <a:pt x="31" y="2"/>
                    <a:pt x="47" y="4"/>
                    <a:pt x="47" y="4"/>
                  </a:cubicBezTo>
                  <a:cubicBezTo>
                    <a:pt x="47" y="6"/>
                    <a:pt x="47" y="6"/>
                    <a:pt x="47" y="6"/>
                  </a:cubicBezTo>
                  <a:cubicBezTo>
                    <a:pt x="47" y="6"/>
                    <a:pt x="30" y="3"/>
                    <a:pt x="25" y="3"/>
                  </a:cubicBezTo>
                  <a:cubicBezTo>
                    <a:pt x="21" y="3"/>
                    <a:pt x="1" y="1"/>
                    <a:pt x="1" y="1"/>
                  </a:cubicBezTo>
                  <a:cubicBezTo>
                    <a:pt x="0" y="1"/>
                    <a:pt x="0" y="0"/>
                    <a:pt x="0"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8" name="îṥḷidè">
              <a:extLst>
                <a:ext uri="{FF2B5EF4-FFF2-40B4-BE49-F238E27FC236}">
                  <a16:creationId xmlns:a16="http://schemas.microsoft.com/office/drawing/2014/main" id="{9C4EB116-D3B7-B3E5-DF9B-81C6E327E933}"/>
                </a:ext>
              </a:extLst>
            </p:cNvPr>
            <p:cNvSpPr/>
            <p:nvPr/>
          </p:nvSpPr>
          <p:spPr bwMode="auto">
            <a:xfrm>
              <a:off x="4310843" y="3176044"/>
              <a:ext cx="342042" cy="13627"/>
            </a:xfrm>
            <a:custGeom>
              <a:avLst/>
              <a:gdLst>
                <a:gd name="T0" fmla="*/ 0 w 50"/>
                <a:gd name="T1" fmla="*/ 1 h 2"/>
                <a:gd name="T2" fmla="*/ 0 w 50"/>
                <a:gd name="T3" fmla="*/ 2 h 2"/>
                <a:gd name="T4" fmla="*/ 25 w 50"/>
                <a:gd name="T5" fmla="*/ 1 h 2"/>
                <a:gd name="T6" fmla="*/ 50 w 50"/>
                <a:gd name="T7" fmla="*/ 2 h 2"/>
                <a:gd name="T8" fmla="*/ 50 w 50"/>
                <a:gd name="T9" fmla="*/ 1 h 2"/>
                <a:gd name="T10" fmla="*/ 24 w 50"/>
                <a:gd name="T11" fmla="*/ 0 h 2"/>
                <a:gd name="T12" fmla="*/ 0 w 5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0" h="2">
                  <a:moveTo>
                    <a:pt x="0" y="1"/>
                  </a:moveTo>
                  <a:cubicBezTo>
                    <a:pt x="0" y="2"/>
                    <a:pt x="0" y="2"/>
                    <a:pt x="0" y="2"/>
                  </a:cubicBezTo>
                  <a:cubicBezTo>
                    <a:pt x="0" y="2"/>
                    <a:pt x="23" y="1"/>
                    <a:pt x="25" y="1"/>
                  </a:cubicBezTo>
                  <a:cubicBezTo>
                    <a:pt x="28" y="2"/>
                    <a:pt x="50" y="2"/>
                    <a:pt x="50" y="2"/>
                  </a:cubicBezTo>
                  <a:cubicBezTo>
                    <a:pt x="50" y="1"/>
                    <a:pt x="50" y="1"/>
                    <a:pt x="50" y="1"/>
                  </a:cubicBezTo>
                  <a:cubicBezTo>
                    <a:pt x="50" y="1"/>
                    <a:pt x="26" y="0"/>
                    <a:pt x="24" y="0"/>
                  </a:cubicBezTo>
                  <a:cubicBezTo>
                    <a:pt x="23" y="0"/>
                    <a:pt x="0" y="1"/>
                    <a:pt x="0" y="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9" name="iŝľíḑé">
              <a:extLst>
                <a:ext uri="{FF2B5EF4-FFF2-40B4-BE49-F238E27FC236}">
                  <a16:creationId xmlns:a16="http://schemas.microsoft.com/office/drawing/2014/main" id="{73183A9F-4591-B123-E655-968DC769DFBD}"/>
                </a:ext>
              </a:extLst>
            </p:cNvPr>
            <p:cNvSpPr/>
            <p:nvPr/>
          </p:nvSpPr>
          <p:spPr bwMode="auto">
            <a:xfrm>
              <a:off x="4385792" y="3380451"/>
              <a:ext cx="197594" cy="6814"/>
            </a:xfrm>
            <a:custGeom>
              <a:avLst/>
              <a:gdLst>
                <a:gd name="T0" fmla="*/ 0 w 145"/>
                <a:gd name="T1" fmla="*/ 0 h 5"/>
                <a:gd name="T2" fmla="*/ 145 w 145"/>
                <a:gd name="T3" fmla="*/ 0 h 5"/>
                <a:gd name="T4" fmla="*/ 145 w 145"/>
                <a:gd name="T5" fmla="*/ 5 h 5"/>
                <a:gd name="T6" fmla="*/ 0 w 145"/>
                <a:gd name="T7" fmla="*/ 5 h 5"/>
                <a:gd name="T8" fmla="*/ 0 w 145"/>
                <a:gd name="T9" fmla="*/ 0 h 5"/>
                <a:gd name="T10" fmla="*/ 0 w 145"/>
                <a:gd name="T11" fmla="*/ 0 h 5"/>
              </a:gdLst>
              <a:ahLst/>
              <a:cxnLst>
                <a:cxn ang="0">
                  <a:pos x="T0" y="T1"/>
                </a:cxn>
                <a:cxn ang="0">
                  <a:pos x="T2" y="T3"/>
                </a:cxn>
                <a:cxn ang="0">
                  <a:pos x="T4" y="T5"/>
                </a:cxn>
                <a:cxn ang="0">
                  <a:pos x="T6" y="T7"/>
                </a:cxn>
                <a:cxn ang="0">
                  <a:pos x="T8" y="T9"/>
                </a:cxn>
                <a:cxn ang="0">
                  <a:pos x="T10" y="T11"/>
                </a:cxn>
              </a:cxnLst>
              <a:rect l="0" t="0" r="r" b="b"/>
              <a:pathLst>
                <a:path w="145" h="5">
                  <a:moveTo>
                    <a:pt x="0" y="0"/>
                  </a:moveTo>
                  <a:lnTo>
                    <a:pt x="145" y="0"/>
                  </a:lnTo>
                  <a:lnTo>
                    <a:pt x="145" y="5"/>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0" name="iṡļíḓé">
              <a:extLst>
                <a:ext uri="{FF2B5EF4-FFF2-40B4-BE49-F238E27FC236}">
                  <a16:creationId xmlns:a16="http://schemas.microsoft.com/office/drawing/2014/main" id="{BD1DCB2B-293E-FB38-64CD-5490AD9CEADB}"/>
                </a:ext>
              </a:extLst>
            </p:cNvPr>
            <p:cNvSpPr/>
            <p:nvPr/>
          </p:nvSpPr>
          <p:spPr bwMode="auto">
            <a:xfrm>
              <a:off x="4378979" y="3400891"/>
              <a:ext cx="204407" cy="6814"/>
            </a:xfrm>
            <a:custGeom>
              <a:avLst/>
              <a:gdLst>
                <a:gd name="T0" fmla="*/ 0 w 150"/>
                <a:gd name="T1" fmla="*/ 0 h 5"/>
                <a:gd name="T2" fmla="*/ 150 w 150"/>
                <a:gd name="T3" fmla="*/ 0 h 5"/>
                <a:gd name="T4" fmla="*/ 150 w 150"/>
                <a:gd name="T5" fmla="*/ 5 h 5"/>
                <a:gd name="T6" fmla="*/ 0 w 150"/>
                <a:gd name="T7" fmla="*/ 5 h 5"/>
                <a:gd name="T8" fmla="*/ 0 w 150"/>
                <a:gd name="T9" fmla="*/ 0 h 5"/>
                <a:gd name="T10" fmla="*/ 0 w 150"/>
                <a:gd name="T11" fmla="*/ 0 h 5"/>
              </a:gdLst>
              <a:ahLst/>
              <a:cxnLst>
                <a:cxn ang="0">
                  <a:pos x="T0" y="T1"/>
                </a:cxn>
                <a:cxn ang="0">
                  <a:pos x="T2" y="T3"/>
                </a:cxn>
                <a:cxn ang="0">
                  <a:pos x="T4" y="T5"/>
                </a:cxn>
                <a:cxn ang="0">
                  <a:pos x="T6" y="T7"/>
                </a:cxn>
                <a:cxn ang="0">
                  <a:pos x="T8" y="T9"/>
                </a:cxn>
                <a:cxn ang="0">
                  <a:pos x="T10" y="T11"/>
                </a:cxn>
              </a:cxnLst>
              <a:rect l="0" t="0" r="r" b="b"/>
              <a:pathLst>
                <a:path w="150" h="5">
                  <a:moveTo>
                    <a:pt x="0" y="0"/>
                  </a:moveTo>
                  <a:lnTo>
                    <a:pt x="150" y="0"/>
                  </a:lnTo>
                  <a:lnTo>
                    <a:pt x="150" y="5"/>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1" name="îṧḻïdé">
              <a:extLst>
                <a:ext uri="{FF2B5EF4-FFF2-40B4-BE49-F238E27FC236}">
                  <a16:creationId xmlns:a16="http://schemas.microsoft.com/office/drawing/2014/main" id="{E6E42250-5780-9D5A-0FD7-CD602AE21ECE}"/>
                </a:ext>
              </a:extLst>
            </p:cNvPr>
            <p:cNvSpPr/>
            <p:nvPr/>
          </p:nvSpPr>
          <p:spPr bwMode="auto">
            <a:xfrm>
              <a:off x="4378979" y="3428146"/>
              <a:ext cx="211221" cy="6814"/>
            </a:xfrm>
            <a:custGeom>
              <a:avLst/>
              <a:gdLst>
                <a:gd name="T0" fmla="*/ 0 w 31"/>
                <a:gd name="T1" fmla="*/ 0 h 1"/>
                <a:gd name="T2" fmla="*/ 31 w 31"/>
                <a:gd name="T3" fmla="*/ 0 h 1"/>
                <a:gd name="T4" fmla="*/ 31 w 31"/>
                <a:gd name="T5" fmla="*/ 0 h 1"/>
                <a:gd name="T6" fmla="*/ 31 w 31"/>
                <a:gd name="T7" fmla="*/ 1 h 1"/>
                <a:gd name="T8" fmla="*/ 31 w 31"/>
                <a:gd name="T9" fmla="*/ 1 h 1"/>
                <a:gd name="T10" fmla="*/ 0 w 31"/>
                <a:gd name="T11" fmla="*/ 1 h 1"/>
                <a:gd name="T12" fmla="*/ 0 w 31"/>
                <a:gd name="T13" fmla="*/ 1 h 1"/>
                <a:gd name="T14" fmla="*/ 0 w 31"/>
                <a:gd name="T15" fmla="*/ 0 h 1"/>
                <a:gd name="T16" fmla="*/ 0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cubicBezTo>
                    <a:pt x="31" y="0"/>
                    <a:pt x="31" y="0"/>
                    <a:pt x="31" y="0"/>
                  </a:cubicBezTo>
                  <a:cubicBezTo>
                    <a:pt x="31" y="0"/>
                    <a:pt x="31" y="0"/>
                    <a:pt x="31" y="0"/>
                  </a:cubicBezTo>
                  <a:cubicBezTo>
                    <a:pt x="31" y="1"/>
                    <a:pt x="31" y="1"/>
                    <a:pt x="31" y="1"/>
                  </a:cubicBezTo>
                  <a:cubicBezTo>
                    <a:pt x="31" y="1"/>
                    <a:pt x="31" y="1"/>
                    <a:pt x="31" y="1"/>
                  </a:cubicBezTo>
                  <a:cubicBezTo>
                    <a:pt x="0" y="1"/>
                    <a:pt x="0" y="1"/>
                    <a:pt x="0" y="1"/>
                  </a:cubicBezTo>
                  <a:cubicBezTo>
                    <a:pt x="0" y="1"/>
                    <a:pt x="0" y="1"/>
                    <a:pt x="0" y="1"/>
                  </a:cubicBezTo>
                  <a:cubicBezTo>
                    <a:pt x="0" y="0"/>
                    <a:pt x="0" y="0"/>
                    <a:pt x="0" y="0"/>
                  </a:cubicBezTo>
                  <a:cubicBezTo>
                    <a:pt x="0" y="0"/>
                    <a:pt x="0" y="0"/>
                    <a:pt x="0" y="0"/>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2" name="îślide">
              <a:extLst>
                <a:ext uri="{FF2B5EF4-FFF2-40B4-BE49-F238E27FC236}">
                  <a16:creationId xmlns:a16="http://schemas.microsoft.com/office/drawing/2014/main" id="{7AE5118C-2A42-7018-C0AF-112F0CAFCC9C}"/>
                </a:ext>
              </a:extLst>
            </p:cNvPr>
            <p:cNvSpPr/>
            <p:nvPr/>
          </p:nvSpPr>
          <p:spPr bwMode="auto">
            <a:xfrm>
              <a:off x="4372165" y="3455400"/>
              <a:ext cx="224848" cy="6814"/>
            </a:xfrm>
            <a:custGeom>
              <a:avLst/>
              <a:gdLst>
                <a:gd name="T0" fmla="*/ 0 w 165"/>
                <a:gd name="T1" fmla="*/ 0 h 5"/>
                <a:gd name="T2" fmla="*/ 165 w 165"/>
                <a:gd name="T3" fmla="*/ 0 h 5"/>
                <a:gd name="T4" fmla="*/ 165 w 165"/>
                <a:gd name="T5" fmla="*/ 5 h 5"/>
                <a:gd name="T6" fmla="*/ 0 w 165"/>
                <a:gd name="T7" fmla="*/ 5 h 5"/>
                <a:gd name="T8" fmla="*/ 0 w 165"/>
                <a:gd name="T9" fmla="*/ 0 h 5"/>
                <a:gd name="T10" fmla="*/ 0 w 165"/>
                <a:gd name="T11" fmla="*/ 0 h 5"/>
              </a:gdLst>
              <a:ahLst/>
              <a:cxnLst>
                <a:cxn ang="0">
                  <a:pos x="T0" y="T1"/>
                </a:cxn>
                <a:cxn ang="0">
                  <a:pos x="T2" y="T3"/>
                </a:cxn>
                <a:cxn ang="0">
                  <a:pos x="T4" y="T5"/>
                </a:cxn>
                <a:cxn ang="0">
                  <a:pos x="T6" y="T7"/>
                </a:cxn>
                <a:cxn ang="0">
                  <a:pos x="T8" y="T9"/>
                </a:cxn>
                <a:cxn ang="0">
                  <a:pos x="T10" y="T11"/>
                </a:cxn>
              </a:cxnLst>
              <a:rect l="0" t="0" r="r" b="b"/>
              <a:pathLst>
                <a:path w="165" h="5">
                  <a:moveTo>
                    <a:pt x="0" y="0"/>
                  </a:moveTo>
                  <a:lnTo>
                    <a:pt x="165" y="0"/>
                  </a:lnTo>
                  <a:lnTo>
                    <a:pt x="165" y="5"/>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3" name="îŝlïḑè">
              <a:extLst>
                <a:ext uri="{FF2B5EF4-FFF2-40B4-BE49-F238E27FC236}">
                  <a16:creationId xmlns:a16="http://schemas.microsoft.com/office/drawing/2014/main" id="{CBB6EF68-39A8-C2DD-C26B-1164A4F87182}"/>
                </a:ext>
              </a:extLst>
            </p:cNvPr>
            <p:cNvSpPr/>
            <p:nvPr/>
          </p:nvSpPr>
          <p:spPr bwMode="auto">
            <a:xfrm>
              <a:off x="4358538" y="3489468"/>
              <a:ext cx="252103" cy="6814"/>
            </a:xfrm>
            <a:custGeom>
              <a:avLst/>
              <a:gdLst>
                <a:gd name="T0" fmla="*/ 0 w 185"/>
                <a:gd name="T1" fmla="*/ 0 h 5"/>
                <a:gd name="T2" fmla="*/ 185 w 185"/>
                <a:gd name="T3" fmla="*/ 0 h 5"/>
                <a:gd name="T4" fmla="*/ 185 w 185"/>
                <a:gd name="T5" fmla="*/ 5 h 5"/>
                <a:gd name="T6" fmla="*/ 0 w 185"/>
                <a:gd name="T7" fmla="*/ 5 h 5"/>
                <a:gd name="T8" fmla="*/ 0 w 185"/>
                <a:gd name="T9" fmla="*/ 0 h 5"/>
                <a:gd name="T10" fmla="*/ 0 w 185"/>
                <a:gd name="T11" fmla="*/ 0 h 5"/>
              </a:gdLst>
              <a:ahLst/>
              <a:cxnLst>
                <a:cxn ang="0">
                  <a:pos x="T0" y="T1"/>
                </a:cxn>
                <a:cxn ang="0">
                  <a:pos x="T2" y="T3"/>
                </a:cxn>
                <a:cxn ang="0">
                  <a:pos x="T4" y="T5"/>
                </a:cxn>
                <a:cxn ang="0">
                  <a:pos x="T6" y="T7"/>
                </a:cxn>
                <a:cxn ang="0">
                  <a:pos x="T8" y="T9"/>
                </a:cxn>
                <a:cxn ang="0">
                  <a:pos x="T10" y="T11"/>
                </a:cxn>
              </a:cxnLst>
              <a:rect l="0" t="0" r="r" b="b"/>
              <a:pathLst>
                <a:path w="185" h="5">
                  <a:moveTo>
                    <a:pt x="0" y="0"/>
                  </a:moveTo>
                  <a:lnTo>
                    <a:pt x="185" y="0"/>
                  </a:lnTo>
                  <a:lnTo>
                    <a:pt x="185" y="5"/>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4" name="íṣliḋê">
              <a:extLst>
                <a:ext uri="{FF2B5EF4-FFF2-40B4-BE49-F238E27FC236}">
                  <a16:creationId xmlns:a16="http://schemas.microsoft.com/office/drawing/2014/main" id="{35E8048D-F61C-412B-A49C-BAD2AE857A66}"/>
                </a:ext>
              </a:extLst>
            </p:cNvPr>
            <p:cNvSpPr/>
            <p:nvPr/>
          </p:nvSpPr>
          <p:spPr bwMode="auto">
            <a:xfrm>
              <a:off x="4331283" y="3516722"/>
              <a:ext cx="301160" cy="13627"/>
            </a:xfrm>
            <a:custGeom>
              <a:avLst/>
              <a:gdLst>
                <a:gd name="T0" fmla="*/ 0 w 221"/>
                <a:gd name="T1" fmla="*/ 0 h 10"/>
                <a:gd name="T2" fmla="*/ 221 w 221"/>
                <a:gd name="T3" fmla="*/ 0 h 10"/>
                <a:gd name="T4" fmla="*/ 221 w 221"/>
                <a:gd name="T5" fmla="*/ 10 h 10"/>
                <a:gd name="T6" fmla="*/ 0 w 221"/>
                <a:gd name="T7" fmla="*/ 10 h 10"/>
                <a:gd name="T8" fmla="*/ 0 w 221"/>
                <a:gd name="T9" fmla="*/ 0 h 10"/>
                <a:gd name="T10" fmla="*/ 0 w 221"/>
                <a:gd name="T11" fmla="*/ 0 h 10"/>
              </a:gdLst>
              <a:ahLst/>
              <a:cxnLst>
                <a:cxn ang="0">
                  <a:pos x="T0" y="T1"/>
                </a:cxn>
                <a:cxn ang="0">
                  <a:pos x="T2" y="T3"/>
                </a:cxn>
                <a:cxn ang="0">
                  <a:pos x="T4" y="T5"/>
                </a:cxn>
                <a:cxn ang="0">
                  <a:pos x="T6" y="T7"/>
                </a:cxn>
                <a:cxn ang="0">
                  <a:pos x="T8" y="T9"/>
                </a:cxn>
                <a:cxn ang="0">
                  <a:pos x="T10" y="T11"/>
                </a:cxn>
              </a:cxnLst>
              <a:rect l="0" t="0" r="r" b="b"/>
              <a:pathLst>
                <a:path w="221" h="10">
                  <a:moveTo>
                    <a:pt x="0" y="0"/>
                  </a:moveTo>
                  <a:lnTo>
                    <a:pt x="221" y="0"/>
                  </a:lnTo>
                  <a:lnTo>
                    <a:pt x="221" y="10"/>
                  </a:lnTo>
                  <a:lnTo>
                    <a:pt x="0" y="10"/>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5" name="ïŝḷíde">
              <a:extLst>
                <a:ext uri="{FF2B5EF4-FFF2-40B4-BE49-F238E27FC236}">
                  <a16:creationId xmlns:a16="http://schemas.microsoft.com/office/drawing/2014/main" id="{A4BBB189-F2A1-1628-9A6C-F3C2877CA327}"/>
                </a:ext>
              </a:extLst>
            </p:cNvPr>
            <p:cNvSpPr/>
            <p:nvPr/>
          </p:nvSpPr>
          <p:spPr bwMode="auto">
            <a:xfrm>
              <a:off x="4331283" y="3550790"/>
              <a:ext cx="307974" cy="6814"/>
            </a:xfrm>
            <a:custGeom>
              <a:avLst/>
              <a:gdLst>
                <a:gd name="T0" fmla="*/ 0 w 226"/>
                <a:gd name="T1" fmla="*/ 0 h 5"/>
                <a:gd name="T2" fmla="*/ 226 w 226"/>
                <a:gd name="T3" fmla="*/ 0 h 5"/>
                <a:gd name="T4" fmla="*/ 226 w 226"/>
                <a:gd name="T5" fmla="*/ 5 h 5"/>
                <a:gd name="T6" fmla="*/ 0 w 226"/>
                <a:gd name="T7" fmla="*/ 5 h 5"/>
                <a:gd name="T8" fmla="*/ 0 w 226"/>
                <a:gd name="T9" fmla="*/ 0 h 5"/>
                <a:gd name="T10" fmla="*/ 0 w 226"/>
                <a:gd name="T11" fmla="*/ 0 h 5"/>
              </a:gdLst>
              <a:ahLst/>
              <a:cxnLst>
                <a:cxn ang="0">
                  <a:pos x="T0" y="T1"/>
                </a:cxn>
                <a:cxn ang="0">
                  <a:pos x="T2" y="T3"/>
                </a:cxn>
                <a:cxn ang="0">
                  <a:pos x="T4" y="T5"/>
                </a:cxn>
                <a:cxn ang="0">
                  <a:pos x="T6" y="T7"/>
                </a:cxn>
                <a:cxn ang="0">
                  <a:pos x="T8" y="T9"/>
                </a:cxn>
                <a:cxn ang="0">
                  <a:pos x="T10" y="T11"/>
                </a:cxn>
              </a:cxnLst>
              <a:rect l="0" t="0" r="r" b="b"/>
              <a:pathLst>
                <a:path w="226" h="5">
                  <a:moveTo>
                    <a:pt x="0" y="0"/>
                  </a:moveTo>
                  <a:lnTo>
                    <a:pt x="226" y="0"/>
                  </a:lnTo>
                  <a:lnTo>
                    <a:pt x="226" y="5"/>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6" name="iŝ1íḍè">
              <a:extLst>
                <a:ext uri="{FF2B5EF4-FFF2-40B4-BE49-F238E27FC236}">
                  <a16:creationId xmlns:a16="http://schemas.microsoft.com/office/drawing/2014/main" id="{0FE13100-EBE8-6EBC-0D50-688A90D725F8}"/>
                </a:ext>
              </a:extLst>
            </p:cNvPr>
            <p:cNvSpPr/>
            <p:nvPr/>
          </p:nvSpPr>
          <p:spPr bwMode="auto">
            <a:xfrm>
              <a:off x="4317656" y="3584858"/>
              <a:ext cx="335228" cy="13627"/>
            </a:xfrm>
            <a:custGeom>
              <a:avLst/>
              <a:gdLst>
                <a:gd name="T0" fmla="*/ 0 w 246"/>
                <a:gd name="T1" fmla="*/ 0 h 10"/>
                <a:gd name="T2" fmla="*/ 246 w 246"/>
                <a:gd name="T3" fmla="*/ 0 h 10"/>
                <a:gd name="T4" fmla="*/ 246 w 246"/>
                <a:gd name="T5" fmla="*/ 10 h 10"/>
                <a:gd name="T6" fmla="*/ 0 w 246"/>
                <a:gd name="T7" fmla="*/ 10 h 10"/>
                <a:gd name="T8" fmla="*/ 0 w 246"/>
                <a:gd name="T9" fmla="*/ 0 h 10"/>
                <a:gd name="T10" fmla="*/ 0 w 246"/>
                <a:gd name="T11" fmla="*/ 0 h 10"/>
              </a:gdLst>
              <a:ahLst/>
              <a:cxnLst>
                <a:cxn ang="0">
                  <a:pos x="T0" y="T1"/>
                </a:cxn>
                <a:cxn ang="0">
                  <a:pos x="T2" y="T3"/>
                </a:cxn>
                <a:cxn ang="0">
                  <a:pos x="T4" y="T5"/>
                </a:cxn>
                <a:cxn ang="0">
                  <a:pos x="T6" y="T7"/>
                </a:cxn>
                <a:cxn ang="0">
                  <a:pos x="T8" y="T9"/>
                </a:cxn>
                <a:cxn ang="0">
                  <a:pos x="T10" y="T11"/>
                </a:cxn>
              </a:cxnLst>
              <a:rect l="0" t="0" r="r" b="b"/>
              <a:pathLst>
                <a:path w="246" h="10">
                  <a:moveTo>
                    <a:pt x="0" y="0"/>
                  </a:moveTo>
                  <a:lnTo>
                    <a:pt x="246" y="0"/>
                  </a:lnTo>
                  <a:lnTo>
                    <a:pt x="246" y="10"/>
                  </a:lnTo>
                  <a:lnTo>
                    <a:pt x="0" y="10"/>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7" name="ïŝľïḍê">
              <a:extLst>
                <a:ext uri="{FF2B5EF4-FFF2-40B4-BE49-F238E27FC236}">
                  <a16:creationId xmlns:a16="http://schemas.microsoft.com/office/drawing/2014/main" id="{5516E4DD-DBA6-A7CA-FB9C-7D38214D7023}"/>
                </a:ext>
              </a:extLst>
            </p:cNvPr>
            <p:cNvSpPr/>
            <p:nvPr/>
          </p:nvSpPr>
          <p:spPr bwMode="auto">
            <a:xfrm>
              <a:off x="4297216" y="3625740"/>
              <a:ext cx="369296" cy="13627"/>
            </a:xfrm>
            <a:custGeom>
              <a:avLst/>
              <a:gdLst>
                <a:gd name="T0" fmla="*/ 0 w 271"/>
                <a:gd name="T1" fmla="*/ 0 h 10"/>
                <a:gd name="T2" fmla="*/ 271 w 271"/>
                <a:gd name="T3" fmla="*/ 0 h 10"/>
                <a:gd name="T4" fmla="*/ 271 w 271"/>
                <a:gd name="T5" fmla="*/ 10 h 10"/>
                <a:gd name="T6" fmla="*/ 0 w 271"/>
                <a:gd name="T7" fmla="*/ 10 h 10"/>
                <a:gd name="T8" fmla="*/ 0 w 271"/>
                <a:gd name="T9" fmla="*/ 0 h 10"/>
                <a:gd name="T10" fmla="*/ 0 w 271"/>
                <a:gd name="T11" fmla="*/ 0 h 10"/>
              </a:gdLst>
              <a:ahLst/>
              <a:cxnLst>
                <a:cxn ang="0">
                  <a:pos x="T0" y="T1"/>
                </a:cxn>
                <a:cxn ang="0">
                  <a:pos x="T2" y="T3"/>
                </a:cxn>
                <a:cxn ang="0">
                  <a:pos x="T4" y="T5"/>
                </a:cxn>
                <a:cxn ang="0">
                  <a:pos x="T6" y="T7"/>
                </a:cxn>
                <a:cxn ang="0">
                  <a:pos x="T8" y="T9"/>
                </a:cxn>
                <a:cxn ang="0">
                  <a:pos x="T10" y="T11"/>
                </a:cxn>
              </a:cxnLst>
              <a:rect l="0" t="0" r="r" b="b"/>
              <a:pathLst>
                <a:path w="271" h="10">
                  <a:moveTo>
                    <a:pt x="0" y="0"/>
                  </a:moveTo>
                  <a:lnTo>
                    <a:pt x="271" y="0"/>
                  </a:lnTo>
                  <a:lnTo>
                    <a:pt x="271" y="10"/>
                  </a:lnTo>
                  <a:lnTo>
                    <a:pt x="0" y="10"/>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8" name="iṧļíḓê">
              <a:extLst>
                <a:ext uri="{FF2B5EF4-FFF2-40B4-BE49-F238E27FC236}">
                  <a16:creationId xmlns:a16="http://schemas.microsoft.com/office/drawing/2014/main" id="{F0451F7E-AC62-9E73-E1D7-5FDDFF9120F6}"/>
                </a:ext>
              </a:extLst>
            </p:cNvPr>
            <p:cNvSpPr/>
            <p:nvPr/>
          </p:nvSpPr>
          <p:spPr bwMode="auto">
            <a:xfrm>
              <a:off x="4276775" y="3673434"/>
              <a:ext cx="410178" cy="6814"/>
            </a:xfrm>
            <a:custGeom>
              <a:avLst/>
              <a:gdLst>
                <a:gd name="T0" fmla="*/ 0 w 301"/>
                <a:gd name="T1" fmla="*/ 0 h 5"/>
                <a:gd name="T2" fmla="*/ 301 w 301"/>
                <a:gd name="T3" fmla="*/ 0 h 5"/>
                <a:gd name="T4" fmla="*/ 301 w 301"/>
                <a:gd name="T5" fmla="*/ 5 h 5"/>
                <a:gd name="T6" fmla="*/ 0 w 301"/>
                <a:gd name="T7" fmla="*/ 5 h 5"/>
                <a:gd name="T8" fmla="*/ 0 w 301"/>
                <a:gd name="T9" fmla="*/ 0 h 5"/>
                <a:gd name="T10" fmla="*/ 0 w 301"/>
                <a:gd name="T11" fmla="*/ 0 h 5"/>
              </a:gdLst>
              <a:ahLst/>
              <a:cxnLst>
                <a:cxn ang="0">
                  <a:pos x="T0" y="T1"/>
                </a:cxn>
                <a:cxn ang="0">
                  <a:pos x="T2" y="T3"/>
                </a:cxn>
                <a:cxn ang="0">
                  <a:pos x="T4" y="T5"/>
                </a:cxn>
                <a:cxn ang="0">
                  <a:pos x="T6" y="T7"/>
                </a:cxn>
                <a:cxn ang="0">
                  <a:pos x="T8" y="T9"/>
                </a:cxn>
                <a:cxn ang="0">
                  <a:pos x="T10" y="T11"/>
                </a:cxn>
              </a:cxnLst>
              <a:rect l="0" t="0" r="r" b="b"/>
              <a:pathLst>
                <a:path w="301" h="5">
                  <a:moveTo>
                    <a:pt x="0" y="0"/>
                  </a:moveTo>
                  <a:lnTo>
                    <a:pt x="301" y="0"/>
                  </a:lnTo>
                  <a:lnTo>
                    <a:pt x="301" y="5"/>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9" name="î$ḷide">
              <a:extLst>
                <a:ext uri="{FF2B5EF4-FFF2-40B4-BE49-F238E27FC236}">
                  <a16:creationId xmlns:a16="http://schemas.microsoft.com/office/drawing/2014/main" id="{DCBDB72D-01F5-35AF-602F-14B425D7A536}"/>
                </a:ext>
              </a:extLst>
            </p:cNvPr>
            <p:cNvSpPr/>
            <p:nvPr/>
          </p:nvSpPr>
          <p:spPr bwMode="auto">
            <a:xfrm>
              <a:off x="4222266" y="3755197"/>
              <a:ext cx="519195" cy="13627"/>
            </a:xfrm>
            <a:custGeom>
              <a:avLst/>
              <a:gdLst>
                <a:gd name="T0" fmla="*/ 0 w 381"/>
                <a:gd name="T1" fmla="*/ 0 h 10"/>
                <a:gd name="T2" fmla="*/ 180 w 381"/>
                <a:gd name="T3" fmla="*/ 0 h 10"/>
                <a:gd name="T4" fmla="*/ 381 w 381"/>
                <a:gd name="T5" fmla="*/ 0 h 10"/>
                <a:gd name="T6" fmla="*/ 381 w 381"/>
                <a:gd name="T7" fmla="*/ 5 h 10"/>
                <a:gd name="T8" fmla="*/ 185 w 381"/>
                <a:gd name="T9" fmla="*/ 10 h 10"/>
                <a:gd name="T10" fmla="*/ 0 w 381"/>
                <a:gd name="T11" fmla="*/ 5 h 10"/>
                <a:gd name="T12" fmla="*/ 0 w 381"/>
                <a:gd name="T13" fmla="*/ 0 h 10"/>
                <a:gd name="T14" fmla="*/ 0 w 38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10">
                  <a:moveTo>
                    <a:pt x="0" y="0"/>
                  </a:moveTo>
                  <a:lnTo>
                    <a:pt x="180" y="0"/>
                  </a:lnTo>
                  <a:lnTo>
                    <a:pt x="381" y="0"/>
                  </a:lnTo>
                  <a:lnTo>
                    <a:pt x="381" y="5"/>
                  </a:lnTo>
                  <a:lnTo>
                    <a:pt x="185" y="10"/>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0" name="íṩļidè">
              <a:extLst>
                <a:ext uri="{FF2B5EF4-FFF2-40B4-BE49-F238E27FC236}">
                  <a16:creationId xmlns:a16="http://schemas.microsoft.com/office/drawing/2014/main" id="{B1D65033-128D-180D-326B-E2525BBADDA9}"/>
                </a:ext>
              </a:extLst>
            </p:cNvPr>
            <p:cNvSpPr/>
            <p:nvPr/>
          </p:nvSpPr>
          <p:spPr bwMode="auto">
            <a:xfrm>
              <a:off x="4188199" y="3796079"/>
              <a:ext cx="580517" cy="13627"/>
            </a:xfrm>
            <a:custGeom>
              <a:avLst/>
              <a:gdLst>
                <a:gd name="T0" fmla="*/ 0 w 426"/>
                <a:gd name="T1" fmla="*/ 0 h 10"/>
                <a:gd name="T2" fmla="*/ 205 w 426"/>
                <a:gd name="T3" fmla="*/ 0 h 10"/>
                <a:gd name="T4" fmla="*/ 426 w 426"/>
                <a:gd name="T5" fmla="*/ 0 h 10"/>
                <a:gd name="T6" fmla="*/ 426 w 426"/>
                <a:gd name="T7" fmla="*/ 10 h 10"/>
                <a:gd name="T8" fmla="*/ 210 w 426"/>
                <a:gd name="T9" fmla="*/ 10 h 10"/>
                <a:gd name="T10" fmla="*/ 0 w 426"/>
                <a:gd name="T11" fmla="*/ 5 h 10"/>
                <a:gd name="T12" fmla="*/ 0 w 426"/>
                <a:gd name="T13" fmla="*/ 0 h 10"/>
                <a:gd name="T14" fmla="*/ 0 w 42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10">
                  <a:moveTo>
                    <a:pt x="0" y="0"/>
                  </a:moveTo>
                  <a:lnTo>
                    <a:pt x="205" y="0"/>
                  </a:lnTo>
                  <a:lnTo>
                    <a:pt x="426" y="0"/>
                  </a:lnTo>
                  <a:lnTo>
                    <a:pt x="426" y="10"/>
                  </a:lnTo>
                  <a:lnTo>
                    <a:pt x="210" y="10"/>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1" name="iślïdè">
              <a:extLst>
                <a:ext uri="{FF2B5EF4-FFF2-40B4-BE49-F238E27FC236}">
                  <a16:creationId xmlns:a16="http://schemas.microsoft.com/office/drawing/2014/main" id="{6E776EFA-5874-0911-971E-A4D721B3290F}"/>
                </a:ext>
              </a:extLst>
            </p:cNvPr>
            <p:cNvSpPr/>
            <p:nvPr/>
          </p:nvSpPr>
          <p:spPr bwMode="auto">
            <a:xfrm>
              <a:off x="4154130" y="3836960"/>
              <a:ext cx="655466" cy="20441"/>
            </a:xfrm>
            <a:custGeom>
              <a:avLst/>
              <a:gdLst>
                <a:gd name="T0" fmla="*/ 0 w 481"/>
                <a:gd name="T1" fmla="*/ 0 h 15"/>
                <a:gd name="T2" fmla="*/ 230 w 481"/>
                <a:gd name="T3" fmla="*/ 5 h 15"/>
                <a:gd name="T4" fmla="*/ 481 w 481"/>
                <a:gd name="T5" fmla="*/ 0 h 15"/>
                <a:gd name="T6" fmla="*/ 481 w 481"/>
                <a:gd name="T7" fmla="*/ 10 h 15"/>
                <a:gd name="T8" fmla="*/ 230 w 481"/>
                <a:gd name="T9" fmla="*/ 15 h 15"/>
                <a:gd name="T10" fmla="*/ 0 w 481"/>
                <a:gd name="T11" fmla="*/ 10 h 15"/>
                <a:gd name="T12" fmla="*/ 0 w 481"/>
                <a:gd name="T13" fmla="*/ 0 h 15"/>
                <a:gd name="T14" fmla="*/ 0 w 48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15">
                  <a:moveTo>
                    <a:pt x="0" y="0"/>
                  </a:moveTo>
                  <a:lnTo>
                    <a:pt x="230" y="5"/>
                  </a:lnTo>
                  <a:lnTo>
                    <a:pt x="481" y="0"/>
                  </a:lnTo>
                  <a:lnTo>
                    <a:pt x="481" y="10"/>
                  </a:lnTo>
                  <a:lnTo>
                    <a:pt x="230" y="15"/>
                  </a:lnTo>
                  <a:lnTo>
                    <a:pt x="0" y="10"/>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2" name="ïślïḋê">
              <a:extLst>
                <a:ext uri="{FF2B5EF4-FFF2-40B4-BE49-F238E27FC236}">
                  <a16:creationId xmlns:a16="http://schemas.microsoft.com/office/drawing/2014/main" id="{BB1DFFAC-FA56-4161-8E1A-EC4A386ED8AF}"/>
                </a:ext>
              </a:extLst>
            </p:cNvPr>
            <p:cNvSpPr/>
            <p:nvPr/>
          </p:nvSpPr>
          <p:spPr bwMode="auto">
            <a:xfrm>
              <a:off x="4249520" y="3714316"/>
              <a:ext cx="464686" cy="13627"/>
            </a:xfrm>
            <a:custGeom>
              <a:avLst/>
              <a:gdLst>
                <a:gd name="T0" fmla="*/ 0 w 341"/>
                <a:gd name="T1" fmla="*/ 0 h 10"/>
                <a:gd name="T2" fmla="*/ 165 w 341"/>
                <a:gd name="T3" fmla="*/ 0 h 10"/>
                <a:gd name="T4" fmla="*/ 341 w 341"/>
                <a:gd name="T5" fmla="*/ 0 h 10"/>
                <a:gd name="T6" fmla="*/ 341 w 341"/>
                <a:gd name="T7" fmla="*/ 5 h 10"/>
                <a:gd name="T8" fmla="*/ 165 w 341"/>
                <a:gd name="T9" fmla="*/ 10 h 10"/>
                <a:gd name="T10" fmla="*/ 0 w 341"/>
                <a:gd name="T11" fmla="*/ 5 h 10"/>
                <a:gd name="T12" fmla="*/ 0 w 341"/>
                <a:gd name="T13" fmla="*/ 0 h 10"/>
                <a:gd name="T14" fmla="*/ 0 w 34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10">
                  <a:moveTo>
                    <a:pt x="0" y="0"/>
                  </a:moveTo>
                  <a:lnTo>
                    <a:pt x="165" y="0"/>
                  </a:lnTo>
                  <a:lnTo>
                    <a:pt x="341" y="0"/>
                  </a:lnTo>
                  <a:lnTo>
                    <a:pt x="341" y="5"/>
                  </a:lnTo>
                  <a:lnTo>
                    <a:pt x="165" y="10"/>
                  </a:lnTo>
                  <a:lnTo>
                    <a:pt x="0" y="5"/>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3" name="ïṡlíďè">
              <a:extLst>
                <a:ext uri="{FF2B5EF4-FFF2-40B4-BE49-F238E27FC236}">
                  <a16:creationId xmlns:a16="http://schemas.microsoft.com/office/drawing/2014/main" id="{7C3F65D8-9BB8-3D0B-673C-ADB2F13D649E}"/>
                </a:ext>
              </a:extLst>
            </p:cNvPr>
            <p:cNvSpPr/>
            <p:nvPr/>
          </p:nvSpPr>
          <p:spPr bwMode="auto">
            <a:xfrm>
              <a:off x="4297216" y="3182857"/>
              <a:ext cx="382923" cy="34068"/>
            </a:xfrm>
            <a:custGeom>
              <a:avLst/>
              <a:gdLst>
                <a:gd name="T0" fmla="*/ 3 w 56"/>
                <a:gd name="T1" fmla="*/ 1 h 5"/>
                <a:gd name="T2" fmla="*/ 1 w 56"/>
                <a:gd name="T3" fmla="*/ 2 h 5"/>
                <a:gd name="T4" fmla="*/ 1 w 56"/>
                <a:gd name="T5" fmla="*/ 3 h 5"/>
                <a:gd name="T6" fmla="*/ 1 w 56"/>
                <a:gd name="T7" fmla="*/ 3 h 5"/>
                <a:gd name="T8" fmla="*/ 27 w 56"/>
                <a:gd name="T9" fmla="*/ 3 h 5"/>
                <a:gd name="T10" fmla="*/ 55 w 56"/>
                <a:gd name="T11" fmla="*/ 3 h 5"/>
                <a:gd name="T12" fmla="*/ 55 w 56"/>
                <a:gd name="T13" fmla="*/ 3 h 5"/>
                <a:gd name="T14" fmla="*/ 54 w 56"/>
                <a:gd name="T15" fmla="*/ 2 h 5"/>
                <a:gd name="T16" fmla="*/ 52 w 56"/>
                <a:gd name="T17" fmla="*/ 1 h 5"/>
                <a:gd name="T18" fmla="*/ 52 w 56"/>
                <a:gd name="T19" fmla="*/ 0 h 5"/>
                <a:gd name="T20" fmla="*/ 55 w 56"/>
                <a:gd name="T21" fmla="*/ 1 h 5"/>
                <a:gd name="T22" fmla="*/ 55 w 56"/>
                <a:gd name="T23" fmla="*/ 1 h 5"/>
                <a:gd name="T24" fmla="*/ 55 w 56"/>
                <a:gd name="T25" fmla="*/ 2 h 5"/>
                <a:gd name="T26" fmla="*/ 56 w 56"/>
                <a:gd name="T27" fmla="*/ 3 h 5"/>
                <a:gd name="T28" fmla="*/ 56 w 56"/>
                <a:gd name="T29" fmla="*/ 3 h 5"/>
                <a:gd name="T30" fmla="*/ 55 w 56"/>
                <a:gd name="T31" fmla="*/ 4 h 5"/>
                <a:gd name="T32" fmla="*/ 55 w 56"/>
                <a:gd name="T33" fmla="*/ 5 h 5"/>
                <a:gd name="T34" fmla="*/ 55 w 56"/>
                <a:gd name="T35" fmla="*/ 5 h 5"/>
                <a:gd name="T36" fmla="*/ 27 w 56"/>
                <a:gd name="T37" fmla="*/ 4 h 5"/>
                <a:gd name="T38" fmla="*/ 1 w 56"/>
                <a:gd name="T39" fmla="*/ 4 h 5"/>
                <a:gd name="T40" fmla="*/ 0 w 56"/>
                <a:gd name="T41" fmla="*/ 4 h 5"/>
                <a:gd name="T42" fmla="*/ 0 w 56"/>
                <a:gd name="T43" fmla="*/ 4 h 5"/>
                <a:gd name="T44" fmla="*/ 0 w 56"/>
                <a:gd name="T45" fmla="*/ 4 h 5"/>
                <a:gd name="T46" fmla="*/ 0 w 56"/>
                <a:gd name="T47" fmla="*/ 3 h 5"/>
                <a:gd name="T48" fmla="*/ 0 w 56"/>
                <a:gd name="T49" fmla="*/ 3 h 5"/>
                <a:gd name="T50" fmla="*/ 0 w 56"/>
                <a:gd name="T51" fmla="*/ 1 h 5"/>
                <a:gd name="T52" fmla="*/ 0 w 56"/>
                <a:gd name="T53" fmla="*/ 1 h 5"/>
                <a:gd name="T54" fmla="*/ 0 w 56"/>
                <a:gd name="T55" fmla="*/ 1 h 5"/>
                <a:gd name="T56" fmla="*/ 2 w 56"/>
                <a:gd name="T57" fmla="*/ 0 h 5"/>
                <a:gd name="T58" fmla="*/ 3 w 56"/>
                <a:gd name="T5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
                  <a:moveTo>
                    <a:pt x="3" y="1"/>
                  </a:moveTo>
                  <a:cubicBezTo>
                    <a:pt x="1" y="2"/>
                    <a:pt x="1" y="2"/>
                    <a:pt x="1" y="2"/>
                  </a:cubicBezTo>
                  <a:cubicBezTo>
                    <a:pt x="1" y="3"/>
                    <a:pt x="1" y="3"/>
                    <a:pt x="1" y="3"/>
                  </a:cubicBezTo>
                  <a:cubicBezTo>
                    <a:pt x="1" y="3"/>
                    <a:pt x="1" y="3"/>
                    <a:pt x="1" y="3"/>
                  </a:cubicBezTo>
                  <a:cubicBezTo>
                    <a:pt x="3" y="3"/>
                    <a:pt x="25" y="3"/>
                    <a:pt x="27" y="3"/>
                  </a:cubicBezTo>
                  <a:cubicBezTo>
                    <a:pt x="29" y="3"/>
                    <a:pt x="51" y="3"/>
                    <a:pt x="55" y="3"/>
                  </a:cubicBezTo>
                  <a:cubicBezTo>
                    <a:pt x="55" y="3"/>
                    <a:pt x="55" y="3"/>
                    <a:pt x="55" y="3"/>
                  </a:cubicBezTo>
                  <a:cubicBezTo>
                    <a:pt x="54" y="2"/>
                    <a:pt x="54" y="2"/>
                    <a:pt x="54" y="2"/>
                  </a:cubicBezTo>
                  <a:cubicBezTo>
                    <a:pt x="52" y="1"/>
                    <a:pt x="52" y="1"/>
                    <a:pt x="52" y="1"/>
                  </a:cubicBezTo>
                  <a:cubicBezTo>
                    <a:pt x="52" y="0"/>
                    <a:pt x="52" y="0"/>
                    <a:pt x="52" y="0"/>
                  </a:cubicBezTo>
                  <a:cubicBezTo>
                    <a:pt x="55" y="1"/>
                    <a:pt x="55" y="1"/>
                    <a:pt x="55" y="1"/>
                  </a:cubicBezTo>
                  <a:cubicBezTo>
                    <a:pt x="55" y="1"/>
                    <a:pt x="55" y="1"/>
                    <a:pt x="55" y="1"/>
                  </a:cubicBezTo>
                  <a:cubicBezTo>
                    <a:pt x="55" y="2"/>
                    <a:pt x="55" y="2"/>
                    <a:pt x="55" y="2"/>
                  </a:cubicBezTo>
                  <a:cubicBezTo>
                    <a:pt x="56" y="3"/>
                    <a:pt x="56" y="3"/>
                    <a:pt x="56" y="3"/>
                  </a:cubicBezTo>
                  <a:cubicBezTo>
                    <a:pt x="56" y="3"/>
                    <a:pt x="56" y="3"/>
                    <a:pt x="56" y="3"/>
                  </a:cubicBezTo>
                  <a:cubicBezTo>
                    <a:pt x="55" y="4"/>
                    <a:pt x="55" y="4"/>
                    <a:pt x="55" y="4"/>
                  </a:cubicBezTo>
                  <a:cubicBezTo>
                    <a:pt x="55" y="5"/>
                    <a:pt x="55" y="5"/>
                    <a:pt x="55" y="5"/>
                  </a:cubicBezTo>
                  <a:cubicBezTo>
                    <a:pt x="55" y="5"/>
                    <a:pt x="55" y="5"/>
                    <a:pt x="55" y="5"/>
                  </a:cubicBezTo>
                  <a:cubicBezTo>
                    <a:pt x="55" y="5"/>
                    <a:pt x="29" y="4"/>
                    <a:pt x="27" y="4"/>
                  </a:cubicBezTo>
                  <a:cubicBezTo>
                    <a:pt x="25" y="4"/>
                    <a:pt x="1" y="4"/>
                    <a:pt x="1" y="4"/>
                  </a:cubicBezTo>
                  <a:cubicBezTo>
                    <a:pt x="0" y="4"/>
                    <a:pt x="0" y="4"/>
                    <a:pt x="0" y="4"/>
                  </a:cubicBezTo>
                  <a:cubicBezTo>
                    <a:pt x="0" y="4"/>
                    <a:pt x="0" y="4"/>
                    <a:pt x="0" y="4"/>
                  </a:cubicBezTo>
                  <a:cubicBezTo>
                    <a:pt x="0" y="4"/>
                    <a:pt x="0" y="4"/>
                    <a:pt x="0" y="4"/>
                  </a:cubicBezTo>
                  <a:cubicBezTo>
                    <a:pt x="0" y="3"/>
                    <a:pt x="0" y="3"/>
                    <a:pt x="0" y="3"/>
                  </a:cubicBezTo>
                  <a:cubicBezTo>
                    <a:pt x="0" y="3"/>
                    <a:pt x="0" y="3"/>
                    <a:pt x="0" y="3"/>
                  </a:cubicBezTo>
                  <a:cubicBezTo>
                    <a:pt x="0" y="1"/>
                    <a:pt x="0" y="1"/>
                    <a:pt x="0" y="1"/>
                  </a:cubicBezTo>
                  <a:cubicBezTo>
                    <a:pt x="0" y="1"/>
                    <a:pt x="0" y="1"/>
                    <a:pt x="0" y="1"/>
                  </a:cubicBezTo>
                  <a:cubicBezTo>
                    <a:pt x="0" y="1"/>
                    <a:pt x="0" y="1"/>
                    <a:pt x="0" y="1"/>
                  </a:cubicBezTo>
                  <a:cubicBezTo>
                    <a:pt x="2" y="0"/>
                    <a:pt x="2" y="0"/>
                    <a:pt x="2" y="0"/>
                  </a:cubicBezTo>
                  <a:cubicBezTo>
                    <a:pt x="3" y="1"/>
                    <a:pt x="3" y="1"/>
                    <a:pt x="3" y="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4" name="íṩ1ïḓê">
              <a:extLst>
                <a:ext uri="{FF2B5EF4-FFF2-40B4-BE49-F238E27FC236}">
                  <a16:creationId xmlns:a16="http://schemas.microsoft.com/office/drawing/2014/main" id="{5EF1EFAE-7CDB-7351-90D6-CD059694DE3F}"/>
                </a:ext>
              </a:extLst>
            </p:cNvPr>
            <p:cNvSpPr/>
            <p:nvPr/>
          </p:nvSpPr>
          <p:spPr bwMode="auto">
            <a:xfrm>
              <a:off x="4310843" y="3210111"/>
              <a:ext cx="355669" cy="20441"/>
            </a:xfrm>
            <a:custGeom>
              <a:avLst/>
              <a:gdLst>
                <a:gd name="T0" fmla="*/ 5 w 261"/>
                <a:gd name="T1" fmla="*/ 0 h 15"/>
                <a:gd name="T2" fmla="*/ 10 w 261"/>
                <a:gd name="T3" fmla="*/ 10 h 15"/>
                <a:gd name="T4" fmla="*/ 130 w 261"/>
                <a:gd name="T5" fmla="*/ 5 h 15"/>
                <a:gd name="T6" fmla="*/ 130 w 261"/>
                <a:gd name="T7" fmla="*/ 5 h 15"/>
                <a:gd name="T8" fmla="*/ 251 w 261"/>
                <a:gd name="T9" fmla="*/ 10 h 15"/>
                <a:gd name="T10" fmla="*/ 256 w 261"/>
                <a:gd name="T11" fmla="*/ 0 h 15"/>
                <a:gd name="T12" fmla="*/ 261 w 261"/>
                <a:gd name="T13" fmla="*/ 0 h 15"/>
                <a:gd name="T14" fmla="*/ 256 w 261"/>
                <a:gd name="T15" fmla="*/ 15 h 15"/>
                <a:gd name="T16" fmla="*/ 251 w 261"/>
                <a:gd name="T17" fmla="*/ 15 h 15"/>
                <a:gd name="T18" fmla="*/ 251 w 261"/>
                <a:gd name="T19" fmla="*/ 15 h 15"/>
                <a:gd name="T20" fmla="*/ 130 w 261"/>
                <a:gd name="T21" fmla="*/ 10 h 15"/>
                <a:gd name="T22" fmla="*/ 10 w 261"/>
                <a:gd name="T23" fmla="*/ 15 h 15"/>
                <a:gd name="T24" fmla="*/ 5 w 261"/>
                <a:gd name="T25" fmla="*/ 15 h 15"/>
                <a:gd name="T26" fmla="*/ 5 w 261"/>
                <a:gd name="T27" fmla="*/ 10 h 15"/>
                <a:gd name="T28" fmla="*/ 0 w 261"/>
                <a:gd name="T29" fmla="*/ 0 h 15"/>
                <a:gd name="T30" fmla="*/ 5 w 261"/>
                <a:gd name="T31" fmla="*/ 0 h 15"/>
                <a:gd name="T32" fmla="*/ 5 w 261"/>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5">
                  <a:moveTo>
                    <a:pt x="5" y="0"/>
                  </a:moveTo>
                  <a:lnTo>
                    <a:pt x="10" y="10"/>
                  </a:lnTo>
                  <a:lnTo>
                    <a:pt x="130" y="5"/>
                  </a:lnTo>
                  <a:lnTo>
                    <a:pt x="130" y="5"/>
                  </a:lnTo>
                  <a:lnTo>
                    <a:pt x="251" y="10"/>
                  </a:lnTo>
                  <a:lnTo>
                    <a:pt x="256" y="0"/>
                  </a:lnTo>
                  <a:lnTo>
                    <a:pt x="261" y="0"/>
                  </a:lnTo>
                  <a:lnTo>
                    <a:pt x="256" y="15"/>
                  </a:lnTo>
                  <a:lnTo>
                    <a:pt x="251" y="15"/>
                  </a:lnTo>
                  <a:lnTo>
                    <a:pt x="251" y="15"/>
                  </a:lnTo>
                  <a:lnTo>
                    <a:pt x="130" y="10"/>
                  </a:lnTo>
                  <a:lnTo>
                    <a:pt x="10" y="15"/>
                  </a:lnTo>
                  <a:lnTo>
                    <a:pt x="5" y="15"/>
                  </a:lnTo>
                  <a:lnTo>
                    <a:pt x="5" y="10"/>
                  </a:lnTo>
                  <a:lnTo>
                    <a:pt x="0" y="0"/>
                  </a:lnTo>
                  <a:lnTo>
                    <a:pt x="5" y="0"/>
                  </a:lnTo>
                  <a:lnTo>
                    <a:pt x="5"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5" name="íṧļiďê">
              <a:extLst>
                <a:ext uri="{FF2B5EF4-FFF2-40B4-BE49-F238E27FC236}">
                  <a16:creationId xmlns:a16="http://schemas.microsoft.com/office/drawing/2014/main" id="{4A74BB54-FB20-C185-A48F-D8B338FD025F}"/>
                </a:ext>
              </a:extLst>
            </p:cNvPr>
            <p:cNvSpPr/>
            <p:nvPr/>
          </p:nvSpPr>
          <p:spPr bwMode="auto">
            <a:xfrm>
              <a:off x="4283589" y="3325942"/>
              <a:ext cx="410178" cy="61323"/>
            </a:xfrm>
            <a:custGeom>
              <a:avLst/>
              <a:gdLst>
                <a:gd name="T0" fmla="*/ 0 w 301"/>
                <a:gd name="T1" fmla="*/ 45 h 45"/>
                <a:gd name="T2" fmla="*/ 25 w 301"/>
                <a:gd name="T3" fmla="*/ 5 h 45"/>
                <a:gd name="T4" fmla="*/ 25 w 301"/>
                <a:gd name="T5" fmla="*/ 0 h 45"/>
                <a:gd name="T6" fmla="*/ 25 w 301"/>
                <a:gd name="T7" fmla="*/ 0 h 45"/>
                <a:gd name="T8" fmla="*/ 145 w 301"/>
                <a:gd name="T9" fmla="*/ 0 h 45"/>
                <a:gd name="T10" fmla="*/ 271 w 301"/>
                <a:gd name="T11" fmla="*/ 5 h 45"/>
                <a:gd name="T12" fmla="*/ 276 w 301"/>
                <a:gd name="T13" fmla="*/ 5 h 45"/>
                <a:gd name="T14" fmla="*/ 276 w 301"/>
                <a:gd name="T15" fmla="*/ 5 h 45"/>
                <a:gd name="T16" fmla="*/ 301 w 301"/>
                <a:gd name="T17" fmla="*/ 45 h 45"/>
                <a:gd name="T18" fmla="*/ 296 w 301"/>
                <a:gd name="T19" fmla="*/ 45 h 45"/>
                <a:gd name="T20" fmla="*/ 271 w 301"/>
                <a:gd name="T21" fmla="*/ 10 h 45"/>
                <a:gd name="T22" fmla="*/ 145 w 301"/>
                <a:gd name="T23" fmla="*/ 5 h 45"/>
                <a:gd name="T24" fmla="*/ 25 w 301"/>
                <a:gd name="T25" fmla="*/ 5 h 45"/>
                <a:gd name="T26" fmla="*/ 5 w 301"/>
                <a:gd name="T27" fmla="*/ 45 h 45"/>
                <a:gd name="T28" fmla="*/ 0 w 301"/>
                <a:gd name="T29" fmla="*/ 45 h 45"/>
                <a:gd name="T30" fmla="*/ 0 w 301"/>
                <a:gd name="T3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45">
                  <a:moveTo>
                    <a:pt x="0" y="45"/>
                  </a:moveTo>
                  <a:lnTo>
                    <a:pt x="25" y="5"/>
                  </a:lnTo>
                  <a:lnTo>
                    <a:pt x="25" y="0"/>
                  </a:lnTo>
                  <a:lnTo>
                    <a:pt x="25" y="0"/>
                  </a:lnTo>
                  <a:lnTo>
                    <a:pt x="145" y="0"/>
                  </a:lnTo>
                  <a:lnTo>
                    <a:pt x="271" y="5"/>
                  </a:lnTo>
                  <a:lnTo>
                    <a:pt x="276" y="5"/>
                  </a:lnTo>
                  <a:lnTo>
                    <a:pt x="276" y="5"/>
                  </a:lnTo>
                  <a:lnTo>
                    <a:pt x="301" y="45"/>
                  </a:lnTo>
                  <a:lnTo>
                    <a:pt x="296" y="45"/>
                  </a:lnTo>
                  <a:lnTo>
                    <a:pt x="271" y="10"/>
                  </a:lnTo>
                  <a:lnTo>
                    <a:pt x="145" y="5"/>
                  </a:lnTo>
                  <a:lnTo>
                    <a:pt x="25" y="5"/>
                  </a:lnTo>
                  <a:lnTo>
                    <a:pt x="5" y="45"/>
                  </a:lnTo>
                  <a:lnTo>
                    <a:pt x="0" y="45"/>
                  </a:lnTo>
                  <a:lnTo>
                    <a:pt x="0" y="45"/>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6" name="îŝḷïďe">
              <a:extLst>
                <a:ext uri="{FF2B5EF4-FFF2-40B4-BE49-F238E27FC236}">
                  <a16:creationId xmlns:a16="http://schemas.microsoft.com/office/drawing/2014/main" id="{FF7AA91F-F6BD-368D-E8FE-7BCF4C9C62BE}"/>
                </a:ext>
              </a:extLst>
            </p:cNvPr>
            <p:cNvSpPr/>
            <p:nvPr/>
          </p:nvSpPr>
          <p:spPr bwMode="auto">
            <a:xfrm>
              <a:off x="4147317" y="3421332"/>
              <a:ext cx="231662" cy="429256"/>
            </a:xfrm>
            <a:custGeom>
              <a:avLst/>
              <a:gdLst>
                <a:gd name="T0" fmla="*/ 1 w 34"/>
                <a:gd name="T1" fmla="*/ 63 h 63"/>
                <a:gd name="T2" fmla="*/ 0 w 34"/>
                <a:gd name="T3" fmla="*/ 63 h 63"/>
                <a:gd name="T4" fmla="*/ 0 w 34"/>
                <a:gd name="T5" fmla="*/ 55 h 63"/>
                <a:gd name="T6" fmla="*/ 15 w 34"/>
                <a:gd name="T7" fmla="*/ 39 h 63"/>
                <a:gd name="T8" fmla="*/ 27 w 34"/>
                <a:gd name="T9" fmla="*/ 13 h 63"/>
                <a:gd name="T10" fmla="*/ 26 w 34"/>
                <a:gd name="T11" fmla="*/ 12 h 63"/>
                <a:gd name="T12" fmla="*/ 26 w 34"/>
                <a:gd name="T13" fmla="*/ 11 h 63"/>
                <a:gd name="T14" fmla="*/ 31 w 34"/>
                <a:gd name="T15" fmla="*/ 9 h 63"/>
                <a:gd name="T16" fmla="*/ 34 w 34"/>
                <a:gd name="T17" fmla="*/ 0 h 63"/>
                <a:gd name="T18" fmla="*/ 31 w 34"/>
                <a:gd name="T19" fmla="*/ 10 h 63"/>
                <a:gd name="T20" fmla="*/ 28 w 34"/>
                <a:gd name="T21" fmla="*/ 14 h 63"/>
                <a:gd name="T22" fmla="*/ 21 w 34"/>
                <a:gd name="T23" fmla="*/ 32 h 63"/>
                <a:gd name="T24" fmla="*/ 2 w 34"/>
                <a:gd name="T25" fmla="*/ 60 h 63"/>
                <a:gd name="T26" fmla="*/ 1 w 34"/>
                <a:gd name="T2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3">
                  <a:moveTo>
                    <a:pt x="1" y="63"/>
                  </a:moveTo>
                  <a:cubicBezTo>
                    <a:pt x="0" y="63"/>
                    <a:pt x="0" y="63"/>
                    <a:pt x="0" y="63"/>
                  </a:cubicBezTo>
                  <a:cubicBezTo>
                    <a:pt x="0" y="55"/>
                    <a:pt x="0" y="55"/>
                    <a:pt x="0" y="55"/>
                  </a:cubicBezTo>
                  <a:cubicBezTo>
                    <a:pt x="0" y="55"/>
                    <a:pt x="12" y="43"/>
                    <a:pt x="15" y="39"/>
                  </a:cubicBezTo>
                  <a:cubicBezTo>
                    <a:pt x="16" y="36"/>
                    <a:pt x="27" y="18"/>
                    <a:pt x="27" y="13"/>
                  </a:cubicBezTo>
                  <a:cubicBezTo>
                    <a:pt x="27" y="12"/>
                    <a:pt x="26" y="13"/>
                    <a:pt x="26" y="12"/>
                  </a:cubicBezTo>
                  <a:cubicBezTo>
                    <a:pt x="26" y="12"/>
                    <a:pt x="26" y="11"/>
                    <a:pt x="26" y="11"/>
                  </a:cubicBezTo>
                  <a:cubicBezTo>
                    <a:pt x="26" y="11"/>
                    <a:pt x="30" y="11"/>
                    <a:pt x="31" y="9"/>
                  </a:cubicBezTo>
                  <a:cubicBezTo>
                    <a:pt x="32" y="7"/>
                    <a:pt x="34" y="0"/>
                    <a:pt x="34" y="0"/>
                  </a:cubicBezTo>
                  <a:cubicBezTo>
                    <a:pt x="34" y="3"/>
                    <a:pt x="33" y="7"/>
                    <a:pt x="31" y="10"/>
                  </a:cubicBezTo>
                  <a:cubicBezTo>
                    <a:pt x="28" y="14"/>
                    <a:pt x="28" y="14"/>
                    <a:pt x="28" y="14"/>
                  </a:cubicBezTo>
                  <a:cubicBezTo>
                    <a:pt x="28" y="14"/>
                    <a:pt x="22" y="30"/>
                    <a:pt x="21" y="32"/>
                  </a:cubicBezTo>
                  <a:cubicBezTo>
                    <a:pt x="20" y="34"/>
                    <a:pt x="8" y="54"/>
                    <a:pt x="2" y="60"/>
                  </a:cubicBezTo>
                  <a:cubicBezTo>
                    <a:pt x="1" y="61"/>
                    <a:pt x="1" y="63"/>
                    <a:pt x="1" y="6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7" name="î$ļiḍè">
              <a:extLst>
                <a:ext uri="{FF2B5EF4-FFF2-40B4-BE49-F238E27FC236}">
                  <a16:creationId xmlns:a16="http://schemas.microsoft.com/office/drawing/2014/main" id="{69F2A663-E3DE-F04D-8053-31C628663116}"/>
                </a:ext>
              </a:extLst>
            </p:cNvPr>
            <p:cNvSpPr/>
            <p:nvPr/>
          </p:nvSpPr>
          <p:spPr bwMode="auto">
            <a:xfrm>
              <a:off x="4590199" y="3421332"/>
              <a:ext cx="226211" cy="429256"/>
            </a:xfrm>
            <a:custGeom>
              <a:avLst/>
              <a:gdLst>
                <a:gd name="T0" fmla="*/ 32 w 33"/>
                <a:gd name="T1" fmla="*/ 63 h 63"/>
                <a:gd name="T2" fmla="*/ 33 w 33"/>
                <a:gd name="T3" fmla="*/ 63 h 63"/>
                <a:gd name="T4" fmla="*/ 33 w 33"/>
                <a:gd name="T5" fmla="*/ 55 h 63"/>
                <a:gd name="T6" fmla="*/ 18 w 33"/>
                <a:gd name="T7" fmla="*/ 39 h 63"/>
                <a:gd name="T8" fmla="*/ 6 w 33"/>
                <a:gd name="T9" fmla="*/ 13 h 63"/>
                <a:gd name="T10" fmla="*/ 7 w 33"/>
                <a:gd name="T11" fmla="*/ 13 h 63"/>
                <a:gd name="T12" fmla="*/ 7 w 33"/>
                <a:gd name="T13" fmla="*/ 11 h 63"/>
                <a:gd name="T14" fmla="*/ 3 w 33"/>
                <a:gd name="T15" fmla="*/ 9 h 63"/>
                <a:gd name="T16" fmla="*/ 0 w 33"/>
                <a:gd name="T17" fmla="*/ 0 h 63"/>
                <a:gd name="T18" fmla="*/ 2 w 33"/>
                <a:gd name="T19" fmla="*/ 10 h 63"/>
                <a:gd name="T20" fmla="*/ 5 w 33"/>
                <a:gd name="T21" fmla="*/ 14 h 63"/>
                <a:gd name="T22" fmla="*/ 12 w 33"/>
                <a:gd name="T23" fmla="*/ 32 h 63"/>
                <a:gd name="T24" fmla="*/ 32 w 33"/>
                <a:gd name="T25" fmla="*/ 61 h 63"/>
                <a:gd name="T26" fmla="*/ 32 w 33"/>
                <a:gd name="T2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63">
                  <a:moveTo>
                    <a:pt x="32" y="63"/>
                  </a:moveTo>
                  <a:cubicBezTo>
                    <a:pt x="33" y="63"/>
                    <a:pt x="33" y="63"/>
                    <a:pt x="33" y="63"/>
                  </a:cubicBezTo>
                  <a:cubicBezTo>
                    <a:pt x="33" y="55"/>
                    <a:pt x="33" y="55"/>
                    <a:pt x="33" y="55"/>
                  </a:cubicBezTo>
                  <a:cubicBezTo>
                    <a:pt x="33" y="55"/>
                    <a:pt x="21" y="43"/>
                    <a:pt x="18" y="39"/>
                  </a:cubicBezTo>
                  <a:cubicBezTo>
                    <a:pt x="16" y="36"/>
                    <a:pt x="6" y="18"/>
                    <a:pt x="6" y="13"/>
                  </a:cubicBezTo>
                  <a:cubicBezTo>
                    <a:pt x="6" y="12"/>
                    <a:pt x="6" y="13"/>
                    <a:pt x="7" y="13"/>
                  </a:cubicBezTo>
                  <a:cubicBezTo>
                    <a:pt x="7" y="12"/>
                    <a:pt x="7" y="11"/>
                    <a:pt x="7" y="11"/>
                  </a:cubicBezTo>
                  <a:cubicBezTo>
                    <a:pt x="7" y="11"/>
                    <a:pt x="4" y="10"/>
                    <a:pt x="3" y="9"/>
                  </a:cubicBezTo>
                  <a:cubicBezTo>
                    <a:pt x="2" y="7"/>
                    <a:pt x="0" y="0"/>
                    <a:pt x="0" y="0"/>
                  </a:cubicBezTo>
                  <a:cubicBezTo>
                    <a:pt x="0" y="2"/>
                    <a:pt x="0" y="7"/>
                    <a:pt x="2" y="10"/>
                  </a:cubicBezTo>
                  <a:cubicBezTo>
                    <a:pt x="5" y="14"/>
                    <a:pt x="5" y="14"/>
                    <a:pt x="5" y="14"/>
                  </a:cubicBezTo>
                  <a:cubicBezTo>
                    <a:pt x="5" y="14"/>
                    <a:pt x="11" y="30"/>
                    <a:pt x="12" y="32"/>
                  </a:cubicBezTo>
                  <a:cubicBezTo>
                    <a:pt x="13" y="34"/>
                    <a:pt x="26" y="55"/>
                    <a:pt x="32" y="61"/>
                  </a:cubicBezTo>
                  <a:cubicBezTo>
                    <a:pt x="33" y="62"/>
                    <a:pt x="32" y="63"/>
                    <a:pt x="32" y="63"/>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8" name="îṣḻïḋé">
              <a:extLst>
                <a:ext uri="{FF2B5EF4-FFF2-40B4-BE49-F238E27FC236}">
                  <a16:creationId xmlns:a16="http://schemas.microsoft.com/office/drawing/2014/main" id="{270E3118-01B0-2B46-0F01-7DB89E7B1FC1}"/>
                </a:ext>
              </a:extLst>
            </p:cNvPr>
            <p:cNvSpPr/>
            <p:nvPr/>
          </p:nvSpPr>
          <p:spPr bwMode="auto">
            <a:xfrm>
              <a:off x="4378979" y="3346383"/>
              <a:ext cx="13627" cy="34068"/>
            </a:xfrm>
            <a:custGeom>
              <a:avLst/>
              <a:gdLst>
                <a:gd name="T0" fmla="*/ 5 w 10"/>
                <a:gd name="T1" fmla="*/ 0 h 25"/>
                <a:gd name="T2" fmla="*/ 0 w 10"/>
                <a:gd name="T3" fmla="*/ 25 h 25"/>
                <a:gd name="T4" fmla="*/ 5 w 10"/>
                <a:gd name="T5" fmla="*/ 25 h 25"/>
                <a:gd name="T6" fmla="*/ 10 w 10"/>
                <a:gd name="T7" fmla="*/ 0 h 25"/>
                <a:gd name="T8" fmla="*/ 5 w 10"/>
                <a:gd name="T9" fmla="*/ 0 h 25"/>
                <a:gd name="T10" fmla="*/ 5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5" y="0"/>
                  </a:moveTo>
                  <a:lnTo>
                    <a:pt x="0" y="25"/>
                  </a:lnTo>
                  <a:lnTo>
                    <a:pt x="5" y="25"/>
                  </a:lnTo>
                  <a:lnTo>
                    <a:pt x="10" y="0"/>
                  </a:lnTo>
                  <a:lnTo>
                    <a:pt x="5" y="0"/>
                  </a:lnTo>
                  <a:lnTo>
                    <a:pt x="5"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9" name="ïSļíḓé">
              <a:extLst>
                <a:ext uri="{FF2B5EF4-FFF2-40B4-BE49-F238E27FC236}">
                  <a16:creationId xmlns:a16="http://schemas.microsoft.com/office/drawing/2014/main" id="{6FA3AE60-9758-5D09-F4E0-FA2C1D5FAC84}"/>
                </a:ext>
              </a:extLst>
            </p:cNvPr>
            <p:cNvSpPr/>
            <p:nvPr/>
          </p:nvSpPr>
          <p:spPr bwMode="auto">
            <a:xfrm>
              <a:off x="4576572" y="3346383"/>
              <a:ext cx="6814" cy="34068"/>
            </a:xfrm>
            <a:custGeom>
              <a:avLst/>
              <a:gdLst>
                <a:gd name="T0" fmla="*/ 0 w 5"/>
                <a:gd name="T1" fmla="*/ 0 h 25"/>
                <a:gd name="T2" fmla="*/ 5 w 5"/>
                <a:gd name="T3" fmla="*/ 25 h 25"/>
                <a:gd name="T4" fmla="*/ 0 w 5"/>
                <a:gd name="T5" fmla="*/ 25 h 25"/>
                <a:gd name="T6" fmla="*/ 0 w 5"/>
                <a:gd name="T7" fmla="*/ 0 h 25"/>
                <a:gd name="T8" fmla="*/ 0 w 5"/>
                <a:gd name="T9" fmla="*/ 0 h 25"/>
                <a:gd name="T10" fmla="*/ 0 w 5"/>
                <a:gd name="T11" fmla="*/ 0 h 25"/>
              </a:gdLst>
              <a:ahLst/>
              <a:cxnLst>
                <a:cxn ang="0">
                  <a:pos x="T0" y="T1"/>
                </a:cxn>
                <a:cxn ang="0">
                  <a:pos x="T2" y="T3"/>
                </a:cxn>
                <a:cxn ang="0">
                  <a:pos x="T4" y="T5"/>
                </a:cxn>
                <a:cxn ang="0">
                  <a:pos x="T6" y="T7"/>
                </a:cxn>
                <a:cxn ang="0">
                  <a:pos x="T8" y="T9"/>
                </a:cxn>
                <a:cxn ang="0">
                  <a:pos x="T10" y="T11"/>
                </a:cxn>
              </a:cxnLst>
              <a:rect l="0" t="0" r="r" b="b"/>
              <a:pathLst>
                <a:path w="5" h="25">
                  <a:moveTo>
                    <a:pt x="0" y="0"/>
                  </a:moveTo>
                  <a:lnTo>
                    <a:pt x="5" y="25"/>
                  </a:lnTo>
                  <a:lnTo>
                    <a:pt x="0" y="25"/>
                  </a:lnTo>
                  <a:lnTo>
                    <a:pt x="0" y="0"/>
                  </a:lnTo>
                  <a:lnTo>
                    <a:pt x="0" y="0"/>
                  </a:lnTo>
                  <a:lnTo>
                    <a:pt x="0" y="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0" name="íśļíḑè">
              <a:extLst>
                <a:ext uri="{FF2B5EF4-FFF2-40B4-BE49-F238E27FC236}">
                  <a16:creationId xmlns:a16="http://schemas.microsoft.com/office/drawing/2014/main" id="{1FF3E968-01BD-7ED9-65FF-3A0825AB4F20}"/>
                </a:ext>
              </a:extLst>
            </p:cNvPr>
            <p:cNvSpPr/>
            <p:nvPr/>
          </p:nvSpPr>
          <p:spPr bwMode="auto">
            <a:xfrm>
              <a:off x="4120063" y="3503095"/>
              <a:ext cx="218034" cy="347493"/>
            </a:xfrm>
            <a:custGeom>
              <a:avLst/>
              <a:gdLst>
                <a:gd name="T0" fmla="*/ 4 w 32"/>
                <a:gd name="T1" fmla="*/ 51 h 51"/>
                <a:gd name="T2" fmla="*/ 1 w 32"/>
                <a:gd name="T3" fmla="*/ 50 h 51"/>
                <a:gd name="T4" fmla="*/ 0 w 32"/>
                <a:gd name="T5" fmla="*/ 50 h 51"/>
                <a:gd name="T6" fmla="*/ 0 w 32"/>
                <a:gd name="T7" fmla="*/ 49 h 51"/>
                <a:gd name="T8" fmla="*/ 0 w 32"/>
                <a:gd name="T9" fmla="*/ 43 h 51"/>
                <a:gd name="T10" fmla="*/ 0 w 32"/>
                <a:gd name="T11" fmla="*/ 43 h 51"/>
                <a:gd name="T12" fmla="*/ 0 w 32"/>
                <a:gd name="T13" fmla="*/ 43 h 51"/>
                <a:gd name="T14" fmla="*/ 18 w 32"/>
                <a:gd name="T15" fmla="*/ 25 h 51"/>
                <a:gd name="T16" fmla="*/ 22 w 32"/>
                <a:gd name="T17" fmla="*/ 19 h 51"/>
                <a:gd name="T18" fmla="*/ 27 w 32"/>
                <a:gd name="T19" fmla="*/ 10 h 51"/>
                <a:gd name="T20" fmla="*/ 29 w 32"/>
                <a:gd name="T21" fmla="*/ 5 h 51"/>
                <a:gd name="T22" fmla="*/ 30 w 32"/>
                <a:gd name="T23" fmla="*/ 0 h 51"/>
                <a:gd name="T24" fmla="*/ 32 w 32"/>
                <a:gd name="T25" fmla="*/ 0 h 51"/>
                <a:gd name="T26" fmla="*/ 30 w 32"/>
                <a:gd name="T27" fmla="*/ 6 h 51"/>
                <a:gd name="T28" fmla="*/ 28 w 32"/>
                <a:gd name="T29" fmla="*/ 11 h 51"/>
                <a:gd name="T30" fmla="*/ 23 w 32"/>
                <a:gd name="T31" fmla="*/ 19 h 51"/>
                <a:gd name="T32" fmla="*/ 19 w 32"/>
                <a:gd name="T33" fmla="*/ 26 h 51"/>
                <a:gd name="T34" fmla="*/ 2 w 32"/>
                <a:gd name="T35" fmla="*/ 44 h 51"/>
                <a:gd name="T36" fmla="*/ 2 w 32"/>
                <a:gd name="T37" fmla="*/ 49 h 51"/>
                <a:gd name="T38" fmla="*/ 5 w 32"/>
                <a:gd name="T39" fmla="*/ 50 h 51"/>
                <a:gd name="T40" fmla="*/ 4 w 32"/>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1">
                  <a:moveTo>
                    <a:pt x="4" y="51"/>
                  </a:moveTo>
                  <a:cubicBezTo>
                    <a:pt x="1" y="50"/>
                    <a:pt x="1" y="50"/>
                    <a:pt x="1" y="50"/>
                  </a:cubicBezTo>
                  <a:cubicBezTo>
                    <a:pt x="0" y="50"/>
                    <a:pt x="0" y="50"/>
                    <a:pt x="0" y="50"/>
                  </a:cubicBezTo>
                  <a:cubicBezTo>
                    <a:pt x="0" y="49"/>
                    <a:pt x="0" y="49"/>
                    <a:pt x="0" y="49"/>
                  </a:cubicBezTo>
                  <a:cubicBezTo>
                    <a:pt x="0" y="43"/>
                    <a:pt x="0" y="43"/>
                    <a:pt x="0" y="43"/>
                  </a:cubicBezTo>
                  <a:cubicBezTo>
                    <a:pt x="0" y="43"/>
                    <a:pt x="0" y="43"/>
                    <a:pt x="0" y="43"/>
                  </a:cubicBezTo>
                  <a:cubicBezTo>
                    <a:pt x="0" y="43"/>
                    <a:pt x="0" y="43"/>
                    <a:pt x="0" y="43"/>
                  </a:cubicBezTo>
                  <a:cubicBezTo>
                    <a:pt x="0" y="43"/>
                    <a:pt x="15" y="29"/>
                    <a:pt x="18" y="25"/>
                  </a:cubicBezTo>
                  <a:cubicBezTo>
                    <a:pt x="19" y="24"/>
                    <a:pt x="20" y="21"/>
                    <a:pt x="22" y="19"/>
                  </a:cubicBezTo>
                  <a:cubicBezTo>
                    <a:pt x="24" y="15"/>
                    <a:pt x="26" y="12"/>
                    <a:pt x="27" y="10"/>
                  </a:cubicBezTo>
                  <a:cubicBezTo>
                    <a:pt x="28" y="9"/>
                    <a:pt x="28" y="7"/>
                    <a:pt x="29" y="5"/>
                  </a:cubicBezTo>
                  <a:cubicBezTo>
                    <a:pt x="30" y="4"/>
                    <a:pt x="30" y="2"/>
                    <a:pt x="30" y="0"/>
                  </a:cubicBezTo>
                  <a:cubicBezTo>
                    <a:pt x="32" y="0"/>
                    <a:pt x="32" y="0"/>
                    <a:pt x="32" y="0"/>
                  </a:cubicBezTo>
                  <a:cubicBezTo>
                    <a:pt x="32" y="3"/>
                    <a:pt x="31" y="4"/>
                    <a:pt x="30" y="6"/>
                  </a:cubicBezTo>
                  <a:cubicBezTo>
                    <a:pt x="30" y="8"/>
                    <a:pt x="29" y="9"/>
                    <a:pt x="28" y="11"/>
                  </a:cubicBezTo>
                  <a:cubicBezTo>
                    <a:pt x="28" y="12"/>
                    <a:pt x="26" y="16"/>
                    <a:pt x="23" y="19"/>
                  </a:cubicBezTo>
                  <a:cubicBezTo>
                    <a:pt x="22" y="22"/>
                    <a:pt x="20" y="25"/>
                    <a:pt x="19" y="26"/>
                  </a:cubicBezTo>
                  <a:cubicBezTo>
                    <a:pt x="16" y="30"/>
                    <a:pt x="4" y="42"/>
                    <a:pt x="2" y="44"/>
                  </a:cubicBezTo>
                  <a:cubicBezTo>
                    <a:pt x="2" y="49"/>
                    <a:pt x="2" y="49"/>
                    <a:pt x="2" y="49"/>
                  </a:cubicBezTo>
                  <a:cubicBezTo>
                    <a:pt x="5" y="50"/>
                    <a:pt x="5" y="50"/>
                    <a:pt x="5" y="50"/>
                  </a:cubicBezTo>
                  <a:cubicBezTo>
                    <a:pt x="4" y="51"/>
                    <a:pt x="4" y="51"/>
                    <a:pt x="4" y="51"/>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1" name="îşľíḋé">
              <a:extLst>
                <a:ext uri="{FF2B5EF4-FFF2-40B4-BE49-F238E27FC236}">
                  <a16:creationId xmlns:a16="http://schemas.microsoft.com/office/drawing/2014/main" id="{0F6D803C-D5E0-89F0-9637-36350ABC7641}"/>
                </a:ext>
              </a:extLst>
            </p:cNvPr>
            <p:cNvSpPr/>
            <p:nvPr/>
          </p:nvSpPr>
          <p:spPr bwMode="auto">
            <a:xfrm>
              <a:off x="4625630" y="3509908"/>
              <a:ext cx="218034" cy="340679"/>
            </a:xfrm>
            <a:custGeom>
              <a:avLst/>
              <a:gdLst>
                <a:gd name="T0" fmla="*/ 26 w 32"/>
                <a:gd name="T1" fmla="*/ 48 h 50"/>
                <a:gd name="T2" fmla="*/ 30 w 32"/>
                <a:gd name="T3" fmla="*/ 48 h 50"/>
                <a:gd name="T4" fmla="*/ 30 w 32"/>
                <a:gd name="T5" fmla="*/ 43 h 50"/>
                <a:gd name="T6" fmla="*/ 13 w 32"/>
                <a:gd name="T7" fmla="*/ 25 h 50"/>
                <a:gd name="T8" fmla="*/ 9 w 32"/>
                <a:gd name="T9" fmla="*/ 18 h 50"/>
                <a:gd name="T10" fmla="*/ 4 w 32"/>
                <a:gd name="T11" fmla="*/ 10 h 50"/>
                <a:gd name="T12" fmla="*/ 3 w 32"/>
                <a:gd name="T13" fmla="*/ 8 h 50"/>
                <a:gd name="T14" fmla="*/ 0 w 32"/>
                <a:gd name="T15" fmla="*/ 0 h 50"/>
                <a:gd name="T16" fmla="*/ 2 w 32"/>
                <a:gd name="T17" fmla="*/ 0 h 50"/>
                <a:gd name="T18" fmla="*/ 4 w 32"/>
                <a:gd name="T19" fmla="*/ 7 h 50"/>
                <a:gd name="T20" fmla="*/ 5 w 32"/>
                <a:gd name="T21" fmla="*/ 9 h 50"/>
                <a:gd name="T22" fmla="*/ 10 w 32"/>
                <a:gd name="T23" fmla="*/ 18 h 50"/>
                <a:gd name="T24" fmla="*/ 14 w 32"/>
                <a:gd name="T25" fmla="*/ 24 h 50"/>
                <a:gd name="T26" fmla="*/ 32 w 32"/>
                <a:gd name="T27" fmla="*/ 42 h 50"/>
                <a:gd name="T28" fmla="*/ 32 w 32"/>
                <a:gd name="T29" fmla="*/ 42 h 50"/>
                <a:gd name="T30" fmla="*/ 32 w 32"/>
                <a:gd name="T31" fmla="*/ 42 h 50"/>
                <a:gd name="T32" fmla="*/ 32 w 32"/>
                <a:gd name="T33" fmla="*/ 48 h 50"/>
                <a:gd name="T34" fmla="*/ 32 w 32"/>
                <a:gd name="T35" fmla="*/ 49 h 50"/>
                <a:gd name="T36" fmla="*/ 31 w 32"/>
                <a:gd name="T37" fmla="*/ 50 h 50"/>
                <a:gd name="T38" fmla="*/ 27 w 32"/>
                <a:gd name="T39" fmla="*/ 50 h 50"/>
                <a:gd name="T40" fmla="*/ 26 w 32"/>
                <a:gd name="T4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0">
                  <a:moveTo>
                    <a:pt x="26" y="48"/>
                  </a:moveTo>
                  <a:cubicBezTo>
                    <a:pt x="30" y="48"/>
                    <a:pt x="30" y="48"/>
                    <a:pt x="30" y="48"/>
                  </a:cubicBezTo>
                  <a:cubicBezTo>
                    <a:pt x="30" y="43"/>
                    <a:pt x="30" y="43"/>
                    <a:pt x="30" y="43"/>
                  </a:cubicBezTo>
                  <a:cubicBezTo>
                    <a:pt x="28" y="41"/>
                    <a:pt x="16" y="29"/>
                    <a:pt x="13" y="25"/>
                  </a:cubicBezTo>
                  <a:cubicBezTo>
                    <a:pt x="12" y="24"/>
                    <a:pt x="10" y="21"/>
                    <a:pt x="9" y="18"/>
                  </a:cubicBezTo>
                  <a:cubicBezTo>
                    <a:pt x="6" y="15"/>
                    <a:pt x="4" y="11"/>
                    <a:pt x="4" y="10"/>
                  </a:cubicBezTo>
                  <a:cubicBezTo>
                    <a:pt x="3" y="9"/>
                    <a:pt x="3" y="9"/>
                    <a:pt x="3" y="8"/>
                  </a:cubicBezTo>
                  <a:cubicBezTo>
                    <a:pt x="2" y="6"/>
                    <a:pt x="0" y="3"/>
                    <a:pt x="0" y="0"/>
                  </a:cubicBezTo>
                  <a:cubicBezTo>
                    <a:pt x="2" y="0"/>
                    <a:pt x="2" y="0"/>
                    <a:pt x="2" y="0"/>
                  </a:cubicBezTo>
                  <a:cubicBezTo>
                    <a:pt x="2" y="3"/>
                    <a:pt x="3" y="5"/>
                    <a:pt x="4" y="7"/>
                  </a:cubicBezTo>
                  <a:cubicBezTo>
                    <a:pt x="5" y="8"/>
                    <a:pt x="5" y="8"/>
                    <a:pt x="5" y="9"/>
                  </a:cubicBezTo>
                  <a:cubicBezTo>
                    <a:pt x="6" y="11"/>
                    <a:pt x="8" y="14"/>
                    <a:pt x="10" y="18"/>
                  </a:cubicBezTo>
                  <a:cubicBezTo>
                    <a:pt x="12" y="20"/>
                    <a:pt x="13" y="23"/>
                    <a:pt x="14" y="24"/>
                  </a:cubicBezTo>
                  <a:cubicBezTo>
                    <a:pt x="17" y="28"/>
                    <a:pt x="32" y="42"/>
                    <a:pt x="32" y="42"/>
                  </a:cubicBezTo>
                  <a:cubicBezTo>
                    <a:pt x="32" y="42"/>
                    <a:pt x="32" y="42"/>
                    <a:pt x="32" y="42"/>
                  </a:cubicBezTo>
                  <a:cubicBezTo>
                    <a:pt x="32" y="42"/>
                    <a:pt x="32" y="42"/>
                    <a:pt x="32" y="42"/>
                  </a:cubicBezTo>
                  <a:cubicBezTo>
                    <a:pt x="32" y="48"/>
                    <a:pt x="32" y="48"/>
                    <a:pt x="32" y="48"/>
                  </a:cubicBezTo>
                  <a:cubicBezTo>
                    <a:pt x="32" y="49"/>
                    <a:pt x="32" y="49"/>
                    <a:pt x="32" y="49"/>
                  </a:cubicBezTo>
                  <a:cubicBezTo>
                    <a:pt x="31" y="50"/>
                    <a:pt x="31" y="50"/>
                    <a:pt x="31" y="50"/>
                  </a:cubicBezTo>
                  <a:cubicBezTo>
                    <a:pt x="27" y="50"/>
                    <a:pt x="27" y="50"/>
                    <a:pt x="27" y="50"/>
                  </a:cubicBezTo>
                  <a:cubicBezTo>
                    <a:pt x="26" y="48"/>
                    <a:pt x="26" y="48"/>
                    <a:pt x="26" y="48"/>
                  </a:cubicBez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2" name="íSľiḓé">
              <a:extLst>
                <a:ext uri="{FF2B5EF4-FFF2-40B4-BE49-F238E27FC236}">
                  <a16:creationId xmlns:a16="http://schemas.microsoft.com/office/drawing/2014/main" id="{8CFD2555-8693-5C27-E310-81EFB03C8F9D}"/>
                </a:ext>
              </a:extLst>
            </p:cNvPr>
            <p:cNvSpPr/>
            <p:nvPr/>
          </p:nvSpPr>
          <p:spPr bwMode="auto">
            <a:xfrm>
              <a:off x="3975615" y="3257807"/>
              <a:ext cx="348855" cy="27254"/>
            </a:xfrm>
            <a:custGeom>
              <a:avLst/>
              <a:gdLst>
                <a:gd name="T0" fmla="*/ 0 w 256"/>
                <a:gd name="T1" fmla="*/ 20 h 20"/>
                <a:gd name="T2" fmla="*/ 46 w 256"/>
                <a:gd name="T3" fmla="*/ 20 h 20"/>
                <a:gd name="T4" fmla="*/ 91 w 256"/>
                <a:gd name="T5" fmla="*/ 15 h 20"/>
                <a:gd name="T6" fmla="*/ 151 w 256"/>
                <a:gd name="T7" fmla="*/ 10 h 20"/>
                <a:gd name="T8" fmla="*/ 236 w 256"/>
                <a:gd name="T9" fmla="*/ 10 h 20"/>
                <a:gd name="T10" fmla="*/ 251 w 256"/>
                <a:gd name="T11" fmla="*/ 10 h 20"/>
                <a:gd name="T12" fmla="*/ 256 w 256"/>
                <a:gd name="T13" fmla="*/ 0 h 20"/>
                <a:gd name="T14" fmla="*/ 186 w 256"/>
                <a:gd name="T15" fmla="*/ 5 h 20"/>
                <a:gd name="T16" fmla="*/ 126 w 256"/>
                <a:gd name="T17" fmla="*/ 5 h 20"/>
                <a:gd name="T18" fmla="*/ 76 w 256"/>
                <a:gd name="T19" fmla="*/ 10 h 20"/>
                <a:gd name="T20" fmla="*/ 46 w 256"/>
                <a:gd name="T21" fmla="*/ 10 h 20"/>
                <a:gd name="T22" fmla="*/ 21 w 256"/>
                <a:gd name="T23" fmla="*/ 15 h 20"/>
                <a:gd name="T24" fmla="*/ 0 w 256"/>
                <a:gd name="T25" fmla="*/ 15 h 20"/>
                <a:gd name="T26" fmla="*/ 0 w 256"/>
                <a:gd name="T27" fmla="*/ 20 h 20"/>
                <a:gd name="T28" fmla="*/ 0 w 256"/>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 h="20">
                  <a:moveTo>
                    <a:pt x="0" y="20"/>
                  </a:moveTo>
                  <a:lnTo>
                    <a:pt x="46" y="20"/>
                  </a:lnTo>
                  <a:lnTo>
                    <a:pt x="91" y="15"/>
                  </a:lnTo>
                  <a:lnTo>
                    <a:pt x="151" y="10"/>
                  </a:lnTo>
                  <a:lnTo>
                    <a:pt x="236" y="10"/>
                  </a:lnTo>
                  <a:lnTo>
                    <a:pt x="251" y="10"/>
                  </a:lnTo>
                  <a:lnTo>
                    <a:pt x="256" y="0"/>
                  </a:lnTo>
                  <a:lnTo>
                    <a:pt x="186" y="5"/>
                  </a:lnTo>
                  <a:lnTo>
                    <a:pt x="126" y="5"/>
                  </a:lnTo>
                  <a:lnTo>
                    <a:pt x="76" y="10"/>
                  </a:lnTo>
                  <a:lnTo>
                    <a:pt x="46" y="10"/>
                  </a:lnTo>
                  <a:lnTo>
                    <a:pt x="21" y="15"/>
                  </a:lnTo>
                  <a:lnTo>
                    <a:pt x="0" y="15"/>
                  </a:lnTo>
                  <a:lnTo>
                    <a:pt x="0" y="20"/>
                  </a:lnTo>
                  <a:lnTo>
                    <a:pt x="0" y="20"/>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3" name="îs1îde">
              <a:extLst>
                <a:ext uri="{FF2B5EF4-FFF2-40B4-BE49-F238E27FC236}">
                  <a16:creationId xmlns:a16="http://schemas.microsoft.com/office/drawing/2014/main" id="{0F7A44F4-BAFD-7D08-5E75-A40C3CCD207E}"/>
                </a:ext>
              </a:extLst>
            </p:cNvPr>
            <p:cNvSpPr/>
            <p:nvPr/>
          </p:nvSpPr>
          <p:spPr bwMode="auto">
            <a:xfrm>
              <a:off x="4659698" y="3264620"/>
              <a:ext cx="333866" cy="20441"/>
            </a:xfrm>
            <a:custGeom>
              <a:avLst/>
              <a:gdLst>
                <a:gd name="T0" fmla="*/ 245 w 245"/>
                <a:gd name="T1" fmla="*/ 15 h 15"/>
                <a:gd name="T2" fmla="*/ 205 w 245"/>
                <a:gd name="T3" fmla="*/ 15 h 15"/>
                <a:gd name="T4" fmla="*/ 160 w 245"/>
                <a:gd name="T5" fmla="*/ 10 h 15"/>
                <a:gd name="T6" fmla="*/ 100 w 245"/>
                <a:gd name="T7" fmla="*/ 10 h 15"/>
                <a:gd name="T8" fmla="*/ 15 w 245"/>
                <a:gd name="T9" fmla="*/ 5 h 15"/>
                <a:gd name="T10" fmla="*/ 0 w 245"/>
                <a:gd name="T11" fmla="*/ 5 h 15"/>
                <a:gd name="T12" fmla="*/ 0 w 245"/>
                <a:gd name="T13" fmla="*/ 0 h 15"/>
                <a:gd name="T14" fmla="*/ 65 w 245"/>
                <a:gd name="T15" fmla="*/ 0 h 15"/>
                <a:gd name="T16" fmla="*/ 125 w 245"/>
                <a:gd name="T17" fmla="*/ 5 h 15"/>
                <a:gd name="T18" fmla="*/ 175 w 245"/>
                <a:gd name="T19" fmla="*/ 5 h 15"/>
                <a:gd name="T20" fmla="*/ 205 w 245"/>
                <a:gd name="T21" fmla="*/ 10 h 15"/>
                <a:gd name="T22" fmla="*/ 225 w 245"/>
                <a:gd name="T23" fmla="*/ 10 h 15"/>
                <a:gd name="T24" fmla="*/ 245 w 245"/>
                <a:gd name="T25" fmla="*/ 10 h 15"/>
                <a:gd name="T26" fmla="*/ 245 w 245"/>
                <a:gd name="T27" fmla="*/ 15 h 15"/>
                <a:gd name="T28" fmla="*/ 245 w 245"/>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15">
                  <a:moveTo>
                    <a:pt x="245" y="15"/>
                  </a:moveTo>
                  <a:lnTo>
                    <a:pt x="205" y="15"/>
                  </a:lnTo>
                  <a:lnTo>
                    <a:pt x="160" y="10"/>
                  </a:lnTo>
                  <a:lnTo>
                    <a:pt x="100" y="10"/>
                  </a:lnTo>
                  <a:lnTo>
                    <a:pt x="15" y="5"/>
                  </a:lnTo>
                  <a:lnTo>
                    <a:pt x="0" y="5"/>
                  </a:lnTo>
                  <a:lnTo>
                    <a:pt x="0" y="0"/>
                  </a:lnTo>
                  <a:lnTo>
                    <a:pt x="65" y="0"/>
                  </a:lnTo>
                  <a:lnTo>
                    <a:pt x="125" y="5"/>
                  </a:lnTo>
                  <a:lnTo>
                    <a:pt x="175" y="5"/>
                  </a:lnTo>
                  <a:lnTo>
                    <a:pt x="205" y="10"/>
                  </a:lnTo>
                  <a:lnTo>
                    <a:pt x="225" y="10"/>
                  </a:lnTo>
                  <a:lnTo>
                    <a:pt x="245" y="10"/>
                  </a:lnTo>
                  <a:lnTo>
                    <a:pt x="245" y="15"/>
                  </a:lnTo>
                  <a:lnTo>
                    <a:pt x="245" y="15"/>
                  </a:lnTo>
                  <a:close/>
                </a:path>
              </a:pathLst>
            </a:custGeom>
            <a:solidFill>
              <a:srgbClr val="006D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4" name="ïṣļïdê">
              <a:extLst>
                <a:ext uri="{FF2B5EF4-FFF2-40B4-BE49-F238E27FC236}">
                  <a16:creationId xmlns:a16="http://schemas.microsoft.com/office/drawing/2014/main" id="{75927D94-29A3-ADCD-4293-DE4E1A8C1F4C}"/>
                </a:ext>
              </a:extLst>
            </p:cNvPr>
            <p:cNvSpPr/>
            <p:nvPr/>
          </p:nvSpPr>
          <p:spPr bwMode="auto">
            <a:xfrm>
              <a:off x="3907479" y="3019331"/>
              <a:ext cx="103566" cy="156713"/>
            </a:xfrm>
            <a:custGeom>
              <a:avLst/>
              <a:gdLst>
                <a:gd name="T0" fmla="*/ 12 w 15"/>
                <a:gd name="T1" fmla="*/ 11 h 23"/>
                <a:gd name="T2" fmla="*/ 11 w 15"/>
                <a:gd name="T3" fmla="*/ 11 h 23"/>
                <a:gd name="T4" fmla="*/ 10 w 15"/>
                <a:gd name="T5" fmla="*/ 12 h 23"/>
                <a:gd name="T6" fmla="*/ 9 w 15"/>
                <a:gd name="T7" fmla="*/ 17 h 23"/>
                <a:gd name="T8" fmla="*/ 8 w 15"/>
                <a:gd name="T9" fmla="*/ 17 h 23"/>
                <a:gd name="T10" fmla="*/ 8 w 15"/>
                <a:gd name="T11" fmla="*/ 10 h 23"/>
                <a:gd name="T12" fmla="*/ 9 w 15"/>
                <a:gd name="T13" fmla="*/ 8 h 23"/>
                <a:gd name="T14" fmla="*/ 7 w 15"/>
                <a:gd name="T15" fmla="*/ 5 h 23"/>
                <a:gd name="T16" fmla="*/ 6 w 15"/>
                <a:gd name="T17" fmla="*/ 10 h 23"/>
                <a:gd name="T18" fmla="*/ 5 w 15"/>
                <a:gd name="T19" fmla="*/ 10 h 23"/>
                <a:gd name="T20" fmla="*/ 5 w 15"/>
                <a:gd name="T21" fmla="*/ 5 h 23"/>
                <a:gd name="T22" fmla="*/ 6 w 15"/>
                <a:gd name="T23" fmla="*/ 6 h 23"/>
                <a:gd name="T24" fmla="*/ 7 w 15"/>
                <a:gd name="T25" fmla="*/ 2 h 23"/>
                <a:gd name="T26" fmla="*/ 6 w 15"/>
                <a:gd name="T27" fmla="*/ 1 h 23"/>
                <a:gd name="T28" fmla="*/ 4 w 15"/>
                <a:gd name="T29" fmla="*/ 2 h 23"/>
                <a:gd name="T30" fmla="*/ 4 w 15"/>
                <a:gd name="T31" fmla="*/ 0 h 23"/>
                <a:gd name="T32" fmla="*/ 0 w 15"/>
                <a:gd name="T33" fmla="*/ 1 h 23"/>
                <a:gd name="T34" fmla="*/ 0 w 15"/>
                <a:gd name="T35" fmla="*/ 2 h 23"/>
                <a:gd name="T36" fmla="*/ 0 w 15"/>
                <a:gd name="T37" fmla="*/ 2 h 23"/>
                <a:gd name="T38" fmla="*/ 0 w 15"/>
                <a:gd name="T39" fmla="*/ 3 h 23"/>
                <a:gd name="T40" fmla="*/ 0 w 15"/>
                <a:gd name="T41" fmla="*/ 3 h 23"/>
                <a:gd name="T42" fmla="*/ 3 w 15"/>
                <a:gd name="T43" fmla="*/ 4 h 23"/>
                <a:gd name="T44" fmla="*/ 4 w 15"/>
                <a:gd name="T45" fmla="*/ 4 h 23"/>
                <a:gd name="T46" fmla="*/ 4 w 15"/>
                <a:gd name="T47" fmla="*/ 5 h 23"/>
                <a:gd name="T48" fmla="*/ 2 w 15"/>
                <a:gd name="T49" fmla="*/ 8 h 23"/>
                <a:gd name="T50" fmla="*/ 1 w 15"/>
                <a:gd name="T51" fmla="*/ 12 h 23"/>
                <a:gd name="T52" fmla="*/ 0 w 15"/>
                <a:gd name="T53" fmla="*/ 12 h 23"/>
                <a:gd name="T54" fmla="*/ 0 w 15"/>
                <a:gd name="T55" fmla="*/ 13 h 23"/>
                <a:gd name="T56" fmla="*/ 0 w 15"/>
                <a:gd name="T57" fmla="*/ 13 h 23"/>
                <a:gd name="T58" fmla="*/ 4 w 15"/>
                <a:gd name="T59" fmla="*/ 12 h 23"/>
                <a:gd name="T60" fmla="*/ 5 w 15"/>
                <a:gd name="T61" fmla="*/ 12 h 23"/>
                <a:gd name="T62" fmla="*/ 3 w 15"/>
                <a:gd name="T63" fmla="*/ 18 h 23"/>
                <a:gd name="T64" fmla="*/ 1 w 15"/>
                <a:gd name="T65" fmla="*/ 19 h 23"/>
                <a:gd name="T66" fmla="*/ 4 w 15"/>
                <a:gd name="T67" fmla="*/ 22 h 23"/>
                <a:gd name="T68" fmla="*/ 5 w 15"/>
                <a:gd name="T69" fmla="*/ 22 h 23"/>
                <a:gd name="T70" fmla="*/ 5 w 15"/>
                <a:gd name="T71" fmla="*/ 21 h 23"/>
                <a:gd name="T72" fmla="*/ 5 w 15"/>
                <a:gd name="T73" fmla="*/ 19 h 23"/>
                <a:gd name="T74" fmla="*/ 5 w 15"/>
                <a:gd name="T75" fmla="*/ 16 h 23"/>
                <a:gd name="T76" fmla="*/ 6 w 15"/>
                <a:gd name="T77" fmla="*/ 16 h 23"/>
                <a:gd name="T78" fmla="*/ 6 w 15"/>
                <a:gd name="T79" fmla="*/ 16 h 23"/>
                <a:gd name="T80" fmla="*/ 7 w 15"/>
                <a:gd name="T81" fmla="*/ 18 h 23"/>
                <a:gd name="T82" fmla="*/ 7 w 15"/>
                <a:gd name="T83" fmla="*/ 21 h 23"/>
                <a:gd name="T84" fmla="*/ 8 w 15"/>
                <a:gd name="T85" fmla="*/ 23 h 23"/>
                <a:gd name="T86" fmla="*/ 9 w 15"/>
                <a:gd name="T87" fmla="*/ 23 h 23"/>
                <a:gd name="T88" fmla="*/ 10 w 15"/>
                <a:gd name="T89" fmla="*/ 22 h 23"/>
                <a:gd name="T90" fmla="*/ 11 w 15"/>
                <a:gd name="T91" fmla="*/ 14 h 23"/>
                <a:gd name="T92" fmla="*/ 13 w 15"/>
                <a:gd name="T93" fmla="*/ 16 h 23"/>
                <a:gd name="T94" fmla="*/ 15 w 15"/>
                <a:gd name="T95" fmla="*/ 12 h 23"/>
                <a:gd name="T96" fmla="*/ 15 w 15"/>
                <a:gd name="T97" fmla="*/ 11 h 23"/>
                <a:gd name="T98" fmla="*/ 12 w 15"/>
                <a:gd name="T9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 h="23">
                  <a:moveTo>
                    <a:pt x="12" y="11"/>
                  </a:moveTo>
                  <a:cubicBezTo>
                    <a:pt x="12" y="11"/>
                    <a:pt x="11" y="11"/>
                    <a:pt x="11" y="11"/>
                  </a:cubicBezTo>
                  <a:cubicBezTo>
                    <a:pt x="9" y="10"/>
                    <a:pt x="10" y="10"/>
                    <a:pt x="10" y="12"/>
                  </a:cubicBezTo>
                  <a:cubicBezTo>
                    <a:pt x="9" y="15"/>
                    <a:pt x="9" y="15"/>
                    <a:pt x="9" y="17"/>
                  </a:cubicBezTo>
                  <a:cubicBezTo>
                    <a:pt x="9" y="17"/>
                    <a:pt x="8" y="17"/>
                    <a:pt x="8" y="17"/>
                  </a:cubicBezTo>
                  <a:cubicBezTo>
                    <a:pt x="7" y="15"/>
                    <a:pt x="8" y="12"/>
                    <a:pt x="8" y="10"/>
                  </a:cubicBezTo>
                  <a:cubicBezTo>
                    <a:pt x="8" y="9"/>
                    <a:pt x="9" y="9"/>
                    <a:pt x="9" y="8"/>
                  </a:cubicBezTo>
                  <a:cubicBezTo>
                    <a:pt x="9" y="7"/>
                    <a:pt x="7" y="5"/>
                    <a:pt x="7" y="5"/>
                  </a:cubicBezTo>
                  <a:cubicBezTo>
                    <a:pt x="7" y="7"/>
                    <a:pt x="6" y="8"/>
                    <a:pt x="6" y="10"/>
                  </a:cubicBezTo>
                  <a:cubicBezTo>
                    <a:pt x="5" y="10"/>
                    <a:pt x="5" y="10"/>
                    <a:pt x="5" y="10"/>
                  </a:cubicBezTo>
                  <a:cubicBezTo>
                    <a:pt x="4" y="9"/>
                    <a:pt x="5" y="6"/>
                    <a:pt x="5" y="5"/>
                  </a:cubicBezTo>
                  <a:cubicBezTo>
                    <a:pt x="6" y="5"/>
                    <a:pt x="6" y="6"/>
                    <a:pt x="6" y="6"/>
                  </a:cubicBezTo>
                  <a:cubicBezTo>
                    <a:pt x="6" y="4"/>
                    <a:pt x="6" y="3"/>
                    <a:pt x="7" y="2"/>
                  </a:cubicBezTo>
                  <a:cubicBezTo>
                    <a:pt x="6" y="1"/>
                    <a:pt x="6" y="0"/>
                    <a:pt x="6" y="1"/>
                  </a:cubicBezTo>
                  <a:cubicBezTo>
                    <a:pt x="5" y="1"/>
                    <a:pt x="5" y="3"/>
                    <a:pt x="4" y="2"/>
                  </a:cubicBezTo>
                  <a:cubicBezTo>
                    <a:pt x="4" y="0"/>
                    <a:pt x="4" y="0"/>
                    <a:pt x="4" y="0"/>
                  </a:cubicBezTo>
                  <a:cubicBezTo>
                    <a:pt x="3" y="0"/>
                    <a:pt x="1" y="1"/>
                    <a:pt x="0" y="1"/>
                  </a:cubicBezTo>
                  <a:cubicBezTo>
                    <a:pt x="0" y="1"/>
                    <a:pt x="0" y="2"/>
                    <a:pt x="0" y="2"/>
                  </a:cubicBezTo>
                  <a:cubicBezTo>
                    <a:pt x="0" y="2"/>
                    <a:pt x="0" y="2"/>
                    <a:pt x="0" y="2"/>
                  </a:cubicBezTo>
                  <a:cubicBezTo>
                    <a:pt x="0" y="2"/>
                    <a:pt x="0" y="2"/>
                    <a:pt x="0" y="3"/>
                  </a:cubicBezTo>
                  <a:cubicBezTo>
                    <a:pt x="0" y="3"/>
                    <a:pt x="0" y="3"/>
                    <a:pt x="0" y="3"/>
                  </a:cubicBezTo>
                  <a:cubicBezTo>
                    <a:pt x="1" y="3"/>
                    <a:pt x="2" y="4"/>
                    <a:pt x="3" y="4"/>
                  </a:cubicBezTo>
                  <a:cubicBezTo>
                    <a:pt x="3" y="4"/>
                    <a:pt x="3" y="4"/>
                    <a:pt x="4" y="4"/>
                  </a:cubicBezTo>
                  <a:cubicBezTo>
                    <a:pt x="4" y="4"/>
                    <a:pt x="4" y="5"/>
                    <a:pt x="4" y="5"/>
                  </a:cubicBezTo>
                  <a:cubicBezTo>
                    <a:pt x="3" y="6"/>
                    <a:pt x="3" y="7"/>
                    <a:pt x="2" y="8"/>
                  </a:cubicBezTo>
                  <a:cubicBezTo>
                    <a:pt x="2" y="8"/>
                    <a:pt x="1" y="12"/>
                    <a:pt x="1" y="12"/>
                  </a:cubicBezTo>
                  <a:cubicBezTo>
                    <a:pt x="1" y="12"/>
                    <a:pt x="1" y="12"/>
                    <a:pt x="0" y="12"/>
                  </a:cubicBezTo>
                  <a:cubicBezTo>
                    <a:pt x="0" y="12"/>
                    <a:pt x="0" y="13"/>
                    <a:pt x="0" y="13"/>
                  </a:cubicBezTo>
                  <a:cubicBezTo>
                    <a:pt x="0" y="13"/>
                    <a:pt x="0" y="13"/>
                    <a:pt x="0" y="13"/>
                  </a:cubicBezTo>
                  <a:cubicBezTo>
                    <a:pt x="2" y="14"/>
                    <a:pt x="4" y="13"/>
                    <a:pt x="4" y="12"/>
                  </a:cubicBezTo>
                  <a:cubicBezTo>
                    <a:pt x="5" y="12"/>
                    <a:pt x="5" y="12"/>
                    <a:pt x="5" y="12"/>
                  </a:cubicBezTo>
                  <a:cubicBezTo>
                    <a:pt x="5" y="13"/>
                    <a:pt x="4" y="17"/>
                    <a:pt x="3" y="18"/>
                  </a:cubicBezTo>
                  <a:cubicBezTo>
                    <a:pt x="3" y="18"/>
                    <a:pt x="2" y="18"/>
                    <a:pt x="1" y="19"/>
                  </a:cubicBezTo>
                  <a:cubicBezTo>
                    <a:pt x="1" y="20"/>
                    <a:pt x="3" y="21"/>
                    <a:pt x="4" y="22"/>
                  </a:cubicBezTo>
                  <a:cubicBezTo>
                    <a:pt x="4" y="22"/>
                    <a:pt x="5" y="22"/>
                    <a:pt x="5" y="22"/>
                  </a:cubicBezTo>
                  <a:cubicBezTo>
                    <a:pt x="5" y="22"/>
                    <a:pt x="5" y="21"/>
                    <a:pt x="5" y="21"/>
                  </a:cubicBezTo>
                  <a:cubicBezTo>
                    <a:pt x="5" y="20"/>
                    <a:pt x="5" y="20"/>
                    <a:pt x="5" y="19"/>
                  </a:cubicBezTo>
                  <a:cubicBezTo>
                    <a:pt x="5" y="18"/>
                    <a:pt x="5" y="17"/>
                    <a:pt x="5" y="16"/>
                  </a:cubicBezTo>
                  <a:cubicBezTo>
                    <a:pt x="5" y="16"/>
                    <a:pt x="5" y="16"/>
                    <a:pt x="6" y="16"/>
                  </a:cubicBezTo>
                  <a:cubicBezTo>
                    <a:pt x="6" y="16"/>
                    <a:pt x="6" y="16"/>
                    <a:pt x="6" y="16"/>
                  </a:cubicBezTo>
                  <a:cubicBezTo>
                    <a:pt x="7" y="16"/>
                    <a:pt x="7" y="17"/>
                    <a:pt x="7" y="18"/>
                  </a:cubicBezTo>
                  <a:cubicBezTo>
                    <a:pt x="7" y="19"/>
                    <a:pt x="7" y="20"/>
                    <a:pt x="7" y="21"/>
                  </a:cubicBezTo>
                  <a:cubicBezTo>
                    <a:pt x="7" y="21"/>
                    <a:pt x="7" y="23"/>
                    <a:pt x="8" y="23"/>
                  </a:cubicBezTo>
                  <a:cubicBezTo>
                    <a:pt x="8" y="23"/>
                    <a:pt x="9" y="23"/>
                    <a:pt x="9" y="23"/>
                  </a:cubicBezTo>
                  <a:cubicBezTo>
                    <a:pt x="10" y="22"/>
                    <a:pt x="10" y="22"/>
                    <a:pt x="10" y="22"/>
                  </a:cubicBezTo>
                  <a:cubicBezTo>
                    <a:pt x="10" y="19"/>
                    <a:pt x="10" y="17"/>
                    <a:pt x="11" y="14"/>
                  </a:cubicBezTo>
                  <a:cubicBezTo>
                    <a:pt x="12" y="14"/>
                    <a:pt x="12" y="15"/>
                    <a:pt x="13" y="16"/>
                  </a:cubicBezTo>
                  <a:cubicBezTo>
                    <a:pt x="13" y="14"/>
                    <a:pt x="14" y="12"/>
                    <a:pt x="15" y="12"/>
                  </a:cubicBezTo>
                  <a:cubicBezTo>
                    <a:pt x="15" y="12"/>
                    <a:pt x="15" y="12"/>
                    <a:pt x="15" y="11"/>
                  </a:cubicBezTo>
                  <a:cubicBezTo>
                    <a:pt x="14" y="10"/>
                    <a:pt x="13" y="11"/>
                    <a:pt x="12" y="11"/>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5" name="íṡḻiḑé">
              <a:extLst>
                <a:ext uri="{FF2B5EF4-FFF2-40B4-BE49-F238E27FC236}">
                  <a16:creationId xmlns:a16="http://schemas.microsoft.com/office/drawing/2014/main" id="{780C600A-792E-A870-8814-1AD3457A87B0}"/>
                </a:ext>
              </a:extLst>
            </p:cNvPr>
            <p:cNvSpPr/>
            <p:nvPr/>
          </p:nvSpPr>
          <p:spPr bwMode="auto">
            <a:xfrm>
              <a:off x="3798462" y="2917128"/>
              <a:ext cx="115831" cy="211221"/>
            </a:xfrm>
            <a:custGeom>
              <a:avLst/>
              <a:gdLst>
                <a:gd name="T0" fmla="*/ 14 w 17"/>
                <a:gd name="T1" fmla="*/ 20 h 31"/>
                <a:gd name="T2" fmla="*/ 17 w 17"/>
                <a:gd name="T3" fmla="*/ 23 h 31"/>
                <a:gd name="T4" fmla="*/ 16 w 17"/>
                <a:gd name="T5" fmla="*/ 20 h 31"/>
                <a:gd name="T6" fmla="*/ 14 w 17"/>
                <a:gd name="T7" fmla="*/ 14 h 31"/>
                <a:gd name="T8" fmla="*/ 16 w 17"/>
                <a:gd name="T9" fmla="*/ 14 h 31"/>
                <a:gd name="T10" fmla="*/ 17 w 17"/>
                <a:gd name="T11" fmla="*/ 13 h 31"/>
                <a:gd name="T12" fmla="*/ 16 w 17"/>
                <a:gd name="T13" fmla="*/ 12 h 31"/>
                <a:gd name="T14" fmla="*/ 16 w 17"/>
                <a:gd name="T15" fmla="*/ 4 h 31"/>
                <a:gd name="T16" fmla="*/ 17 w 17"/>
                <a:gd name="T17" fmla="*/ 0 h 31"/>
                <a:gd name="T18" fmla="*/ 13 w 17"/>
                <a:gd name="T19" fmla="*/ 0 h 31"/>
                <a:gd name="T20" fmla="*/ 11 w 17"/>
                <a:gd name="T21" fmla="*/ 7 h 31"/>
                <a:gd name="T22" fmla="*/ 9 w 17"/>
                <a:gd name="T23" fmla="*/ 13 h 31"/>
                <a:gd name="T24" fmla="*/ 8 w 17"/>
                <a:gd name="T25" fmla="*/ 5 h 31"/>
                <a:gd name="T26" fmla="*/ 7 w 17"/>
                <a:gd name="T27" fmla="*/ 2 h 31"/>
                <a:gd name="T28" fmla="*/ 2 w 17"/>
                <a:gd name="T29" fmla="*/ 10 h 31"/>
                <a:gd name="T30" fmla="*/ 0 w 17"/>
                <a:gd name="T31" fmla="*/ 14 h 31"/>
                <a:gd name="T32" fmla="*/ 3 w 17"/>
                <a:gd name="T33" fmla="*/ 15 h 31"/>
                <a:gd name="T34" fmla="*/ 8 w 17"/>
                <a:gd name="T35" fmla="*/ 20 h 31"/>
                <a:gd name="T36" fmla="*/ 2 w 17"/>
                <a:gd name="T37" fmla="*/ 25 h 31"/>
                <a:gd name="T38" fmla="*/ 1 w 17"/>
                <a:gd name="T39" fmla="*/ 25 h 31"/>
                <a:gd name="T40" fmla="*/ 7 w 17"/>
                <a:gd name="T41" fmla="*/ 31 h 31"/>
                <a:gd name="T42" fmla="*/ 9 w 17"/>
                <a:gd name="T43" fmla="*/ 31 h 31"/>
                <a:gd name="T44" fmla="*/ 9 w 17"/>
                <a:gd name="T45" fmla="*/ 30 h 31"/>
                <a:gd name="T46" fmla="*/ 9 w 17"/>
                <a:gd name="T47" fmla="*/ 29 h 31"/>
                <a:gd name="T48" fmla="*/ 10 w 17"/>
                <a:gd name="T49" fmla="*/ 25 h 31"/>
                <a:gd name="T50" fmla="*/ 13 w 17"/>
                <a:gd name="T51" fmla="*/ 30 h 31"/>
                <a:gd name="T52" fmla="*/ 14 w 17"/>
                <a:gd name="T53" fmla="*/ 28 h 31"/>
                <a:gd name="T54" fmla="*/ 12 w 17"/>
                <a:gd name="T55" fmla="*/ 26 h 31"/>
                <a:gd name="T56" fmla="*/ 11 w 17"/>
                <a:gd name="T57" fmla="*/ 27 h 31"/>
                <a:gd name="T58" fmla="*/ 13 w 17"/>
                <a:gd name="T59" fmla="*/ 25 h 31"/>
                <a:gd name="T60" fmla="*/ 13 w 17"/>
                <a:gd name="T61" fmla="*/ 24 h 31"/>
                <a:gd name="T62" fmla="*/ 12 w 17"/>
                <a:gd name="T63" fmla="*/ 23 h 31"/>
                <a:gd name="T64" fmla="*/ 13 w 17"/>
                <a:gd name="T65" fmla="*/ 20 h 31"/>
                <a:gd name="T66" fmla="*/ 13 w 17"/>
                <a:gd name="T67" fmla="*/ 11 h 31"/>
                <a:gd name="T68" fmla="*/ 14 w 17"/>
                <a:gd name="T69" fmla="*/ 8 h 31"/>
                <a:gd name="T70" fmla="*/ 13 w 17"/>
                <a:gd name="T71" fmla="*/ 13 h 31"/>
                <a:gd name="T72" fmla="*/ 12 w 17"/>
                <a:gd name="T7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31">
                  <a:moveTo>
                    <a:pt x="13" y="20"/>
                  </a:moveTo>
                  <a:cubicBezTo>
                    <a:pt x="13" y="20"/>
                    <a:pt x="13" y="20"/>
                    <a:pt x="14" y="20"/>
                  </a:cubicBezTo>
                  <a:cubicBezTo>
                    <a:pt x="14" y="20"/>
                    <a:pt x="15" y="22"/>
                    <a:pt x="16" y="23"/>
                  </a:cubicBezTo>
                  <a:cubicBezTo>
                    <a:pt x="17" y="23"/>
                    <a:pt x="17" y="23"/>
                    <a:pt x="17" y="23"/>
                  </a:cubicBezTo>
                  <a:cubicBezTo>
                    <a:pt x="17" y="22"/>
                    <a:pt x="17" y="21"/>
                    <a:pt x="16" y="21"/>
                  </a:cubicBezTo>
                  <a:cubicBezTo>
                    <a:pt x="16" y="21"/>
                    <a:pt x="16" y="20"/>
                    <a:pt x="16" y="20"/>
                  </a:cubicBezTo>
                  <a:cubicBezTo>
                    <a:pt x="16" y="19"/>
                    <a:pt x="15" y="17"/>
                    <a:pt x="14" y="17"/>
                  </a:cubicBezTo>
                  <a:cubicBezTo>
                    <a:pt x="14" y="16"/>
                    <a:pt x="14" y="15"/>
                    <a:pt x="14" y="14"/>
                  </a:cubicBezTo>
                  <a:cubicBezTo>
                    <a:pt x="15" y="14"/>
                    <a:pt x="15" y="15"/>
                    <a:pt x="16" y="15"/>
                  </a:cubicBezTo>
                  <a:cubicBezTo>
                    <a:pt x="16" y="15"/>
                    <a:pt x="16" y="14"/>
                    <a:pt x="16" y="14"/>
                  </a:cubicBezTo>
                  <a:cubicBezTo>
                    <a:pt x="17" y="14"/>
                    <a:pt x="17" y="13"/>
                    <a:pt x="17" y="13"/>
                  </a:cubicBezTo>
                  <a:cubicBezTo>
                    <a:pt x="17" y="13"/>
                    <a:pt x="17" y="13"/>
                    <a:pt x="17" y="13"/>
                  </a:cubicBezTo>
                  <a:cubicBezTo>
                    <a:pt x="17" y="13"/>
                    <a:pt x="17" y="13"/>
                    <a:pt x="17" y="12"/>
                  </a:cubicBezTo>
                  <a:cubicBezTo>
                    <a:pt x="17" y="12"/>
                    <a:pt x="17" y="12"/>
                    <a:pt x="16" y="12"/>
                  </a:cubicBezTo>
                  <a:cubicBezTo>
                    <a:pt x="16" y="12"/>
                    <a:pt x="15" y="11"/>
                    <a:pt x="15" y="11"/>
                  </a:cubicBezTo>
                  <a:cubicBezTo>
                    <a:pt x="16" y="8"/>
                    <a:pt x="16" y="6"/>
                    <a:pt x="16" y="4"/>
                  </a:cubicBezTo>
                  <a:cubicBezTo>
                    <a:pt x="16" y="4"/>
                    <a:pt x="16" y="3"/>
                    <a:pt x="16" y="2"/>
                  </a:cubicBezTo>
                  <a:cubicBezTo>
                    <a:pt x="17" y="2"/>
                    <a:pt x="17" y="1"/>
                    <a:pt x="17" y="0"/>
                  </a:cubicBezTo>
                  <a:cubicBezTo>
                    <a:pt x="17" y="0"/>
                    <a:pt x="17" y="0"/>
                    <a:pt x="16" y="0"/>
                  </a:cubicBezTo>
                  <a:cubicBezTo>
                    <a:pt x="15" y="0"/>
                    <a:pt x="14" y="0"/>
                    <a:pt x="13" y="0"/>
                  </a:cubicBezTo>
                  <a:cubicBezTo>
                    <a:pt x="13" y="1"/>
                    <a:pt x="13" y="2"/>
                    <a:pt x="13" y="3"/>
                  </a:cubicBezTo>
                  <a:cubicBezTo>
                    <a:pt x="13" y="5"/>
                    <a:pt x="12" y="7"/>
                    <a:pt x="11" y="7"/>
                  </a:cubicBezTo>
                  <a:cubicBezTo>
                    <a:pt x="11" y="9"/>
                    <a:pt x="10" y="11"/>
                    <a:pt x="10" y="13"/>
                  </a:cubicBezTo>
                  <a:cubicBezTo>
                    <a:pt x="9" y="13"/>
                    <a:pt x="9" y="13"/>
                    <a:pt x="9" y="13"/>
                  </a:cubicBezTo>
                  <a:cubicBezTo>
                    <a:pt x="7" y="11"/>
                    <a:pt x="7" y="10"/>
                    <a:pt x="8" y="8"/>
                  </a:cubicBezTo>
                  <a:cubicBezTo>
                    <a:pt x="9" y="8"/>
                    <a:pt x="8" y="5"/>
                    <a:pt x="8" y="5"/>
                  </a:cubicBezTo>
                  <a:cubicBezTo>
                    <a:pt x="8" y="3"/>
                    <a:pt x="10" y="2"/>
                    <a:pt x="8" y="1"/>
                  </a:cubicBezTo>
                  <a:cubicBezTo>
                    <a:pt x="8" y="2"/>
                    <a:pt x="7" y="2"/>
                    <a:pt x="7" y="2"/>
                  </a:cubicBezTo>
                  <a:cubicBezTo>
                    <a:pt x="6" y="3"/>
                    <a:pt x="5" y="4"/>
                    <a:pt x="4" y="5"/>
                  </a:cubicBezTo>
                  <a:cubicBezTo>
                    <a:pt x="2" y="9"/>
                    <a:pt x="2" y="9"/>
                    <a:pt x="2" y="10"/>
                  </a:cubicBezTo>
                  <a:cubicBezTo>
                    <a:pt x="2" y="10"/>
                    <a:pt x="2" y="10"/>
                    <a:pt x="2" y="10"/>
                  </a:cubicBezTo>
                  <a:cubicBezTo>
                    <a:pt x="1" y="11"/>
                    <a:pt x="0" y="13"/>
                    <a:pt x="0" y="14"/>
                  </a:cubicBezTo>
                  <a:cubicBezTo>
                    <a:pt x="0" y="14"/>
                    <a:pt x="0" y="14"/>
                    <a:pt x="0" y="14"/>
                  </a:cubicBezTo>
                  <a:cubicBezTo>
                    <a:pt x="1" y="15"/>
                    <a:pt x="1" y="15"/>
                    <a:pt x="3" y="15"/>
                  </a:cubicBezTo>
                  <a:cubicBezTo>
                    <a:pt x="4" y="14"/>
                    <a:pt x="5" y="15"/>
                    <a:pt x="7" y="16"/>
                  </a:cubicBezTo>
                  <a:cubicBezTo>
                    <a:pt x="9" y="17"/>
                    <a:pt x="8" y="18"/>
                    <a:pt x="8" y="20"/>
                  </a:cubicBezTo>
                  <a:cubicBezTo>
                    <a:pt x="8" y="21"/>
                    <a:pt x="7" y="25"/>
                    <a:pt x="6" y="25"/>
                  </a:cubicBezTo>
                  <a:cubicBezTo>
                    <a:pt x="3" y="25"/>
                    <a:pt x="3" y="25"/>
                    <a:pt x="2" y="25"/>
                  </a:cubicBezTo>
                  <a:cubicBezTo>
                    <a:pt x="1" y="25"/>
                    <a:pt x="1" y="25"/>
                    <a:pt x="1" y="25"/>
                  </a:cubicBezTo>
                  <a:cubicBezTo>
                    <a:pt x="1" y="25"/>
                    <a:pt x="1" y="25"/>
                    <a:pt x="1" y="25"/>
                  </a:cubicBezTo>
                  <a:cubicBezTo>
                    <a:pt x="2" y="26"/>
                    <a:pt x="3" y="29"/>
                    <a:pt x="4" y="31"/>
                  </a:cubicBezTo>
                  <a:cubicBezTo>
                    <a:pt x="5" y="31"/>
                    <a:pt x="6" y="31"/>
                    <a:pt x="7" y="31"/>
                  </a:cubicBezTo>
                  <a:cubicBezTo>
                    <a:pt x="8" y="31"/>
                    <a:pt x="9" y="31"/>
                    <a:pt x="9" y="31"/>
                  </a:cubicBezTo>
                  <a:cubicBezTo>
                    <a:pt x="9" y="31"/>
                    <a:pt x="9" y="31"/>
                    <a:pt x="9" y="31"/>
                  </a:cubicBezTo>
                  <a:cubicBezTo>
                    <a:pt x="9" y="31"/>
                    <a:pt x="9" y="31"/>
                    <a:pt x="9" y="31"/>
                  </a:cubicBezTo>
                  <a:cubicBezTo>
                    <a:pt x="9" y="31"/>
                    <a:pt x="9" y="30"/>
                    <a:pt x="9" y="30"/>
                  </a:cubicBezTo>
                  <a:cubicBezTo>
                    <a:pt x="9" y="30"/>
                    <a:pt x="9" y="30"/>
                    <a:pt x="9" y="30"/>
                  </a:cubicBezTo>
                  <a:cubicBezTo>
                    <a:pt x="9" y="30"/>
                    <a:pt x="9" y="30"/>
                    <a:pt x="9" y="29"/>
                  </a:cubicBezTo>
                  <a:cubicBezTo>
                    <a:pt x="9" y="29"/>
                    <a:pt x="9" y="29"/>
                    <a:pt x="9" y="29"/>
                  </a:cubicBezTo>
                  <a:cubicBezTo>
                    <a:pt x="8" y="27"/>
                    <a:pt x="8" y="25"/>
                    <a:pt x="10" y="25"/>
                  </a:cubicBezTo>
                  <a:cubicBezTo>
                    <a:pt x="11" y="26"/>
                    <a:pt x="11" y="28"/>
                    <a:pt x="11" y="29"/>
                  </a:cubicBezTo>
                  <a:cubicBezTo>
                    <a:pt x="12" y="29"/>
                    <a:pt x="12" y="29"/>
                    <a:pt x="13" y="30"/>
                  </a:cubicBezTo>
                  <a:cubicBezTo>
                    <a:pt x="13" y="30"/>
                    <a:pt x="14" y="30"/>
                    <a:pt x="14" y="30"/>
                  </a:cubicBezTo>
                  <a:cubicBezTo>
                    <a:pt x="14" y="28"/>
                    <a:pt x="14" y="28"/>
                    <a:pt x="14" y="28"/>
                  </a:cubicBezTo>
                  <a:cubicBezTo>
                    <a:pt x="14" y="27"/>
                    <a:pt x="13" y="26"/>
                    <a:pt x="13" y="26"/>
                  </a:cubicBezTo>
                  <a:cubicBezTo>
                    <a:pt x="13" y="26"/>
                    <a:pt x="13" y="26"/>
                    <a:pt x="12" y="26"/>
                  </a:cubicBezTo>
                  <a:cubicBezTo>
                    <a:pt x="12" y="26"/>
                    <a:pt x="12" y="27"/>
                    <a:pt x="12" y="27"/>
                  </a:cubicBezTo>
                  <a:cubicBezTo>
                    <a:pt x="12" y="27"/>
                    <a:pt x="12" y="27"/>
                    <a:pt x="11" y="27"/>
                  </a:cubicBezTo>
                  <a:cubicBezTo>
                    <a:pt x="11" y="26"/>
                    <a:pt x="12" y="26"/>
                    <a:pt x="12" y="25"/>
                  </a:cubicBezTo>
                  <a:cubicBezTo>
                    <a:pt x="12" y="25"/>
                    <a:pt x="13" y="25"/>
                    <a:pt x="13" y="25"/>
                  </a:cubicBezTo>
                  <a:cubicBezTo>
                    <a:pt x="13" y="25"/>
                    <a:pt x="13" y="25"/>
                    <a:pt x="13" y="25"/>
                  </a:cubicBezTo>
                  <a:cubicBezTo>
                    <a:pt x="13" y="24"/>
                    <a:pt x="13" y="24"/>
                    <a:pt x="13" y="24"/>
                  </a:cubicBezTo>
                  <a:cubicBezTo>
                    <a:pt x="13" y="24"/>
                    <a:pt x="13" y="24"/>
                    <a:pt x="13" y="24"/>
                  </a:cubicBezTo>
                  <a:cubicBezTo>
                    <a:pt x="13" y="23"/>
                    <a:pt x="12" y="23"/>
                    <a:pt x="12" y="23"/>
                  </a:cubicBezTo>
                  <a:cubicBezTo>
                    <a:pt x="10" y="23"/>
                    <a:pt x="10" y="22"/>
                    <a:pt x="10" y="21"/>
                  </a:cubicBezTo>
                  <a:cubicBezTo>
                    <a:pt x="11" y="19"/>
                    <a:pt x="11" y="19"/>
                    <a:pt x="13" y="20"/>
                  </a:cubicBezTo>
                  <a:close/>
                  <a:moveTo>
                    <a:pt x="13" y="11"/>
                  </a:moveTo>
                  <a:cubicBezTo>
                    <a:pt x="13" y="11"/>
                    <a:pt x="13" y="11"/>
                    <a:pt x="13" y="11"/>
                  </a:cubicBezTo>
                  <a:cubicBezTo>
                    <a:pt x="13" y="10"/>
                    <a:pt x="13" y="9"/>
                    <a:pt x="13" y="8"/>
                  </a:cubicBezTo>
                  <a:cubicBezTo>
                    <a:pt x="14" y="8"/>
                    <a:pt x="14" y="8"/>
                    <a:pt x="14" y="8"/>
                  </a:cubicBezTo>
                  <a:cubicBezTo>
                    <a:pt x="14" y="9"/>
                    <a:pt x="14" y="10"/>
                    <a:pt x="14" y="11"/>
                  </a:cubicBezTo>
                  <a:cubicBezTo>
                    <a:pt x="13" y="12"/>
                    <a:pt x="13" y="12"/>
                    <a:pt x="13" y="13"/>
                  </a:cubicBezTo>
                  <a:cubicBezTo>
                    <a:pt x="13" y="13"/>
                    <a:pt x="13" y="13"/>
                    <a:pt x="13" y="13"/>
                  </a:cubicBezTo>
                  <a:cubicBezTo>
                    <a:pt x="13" y="14"/>
                    <a:pt x="13" y="14"/>
                    <a:pt x="12" y="15"/>
                  </a:cubicBezTo>
                  <a:cubicBezTo>
                    <a:pt x="11" y="14"/>
                    <a:pt x="12" y="11"/>
                    <a:pt x="13" y="11"/>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6" name="îṡļíḍè">
              <a:extLst>
                <a:ext uri="{FF2B5EF4-FFF2-40B4-BE49-F238E27FC236}">
                  <a16:creationId xmlns:a16="http://schemas.microsoft.com/office/drawing/2014/main" id="{7239CC38-6820-4FBC-FBD7-CC6915A27ACC}"/>
                </a:ext>
              </a:extLst>
            </p:cNvPr>
            <p:cNvSpPr/>
            <p:nvPr/>
          </p:nvSpPr>
          <p:spPr bwMode="auto">
            <a:xfrm>
              <a:off x="5129834" y="3094281"/>
              <a:ext cx="13627"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1" y="0"/>
                    <a:pt x="2" y="0"/>
                    <a:pt x="2" y="0"/>
                  </a:cubicBezTo>
                  <a:cubicBezTo>
                    <a:pt x="1" y="0"/>
                    <a:pt x="1" y="0"/>
                    <a:pt x="0" y="0"/>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7" name="ïṡľíḑe">
              <a:extLst>
                <a:ext uri="{FF2B5EF4-FFF2-40B4-BE49-F238E27FC236}">
                  <a16:creationId xmlns:a16="http://schemas.microsoft.com/office/drawing/2014/main" id="{6C6C9F17-A4B5-7A1B-B44D-A9881A4E82B8}"/>
                </a:ext>
              </a:extLst>
            </p:cNvPr>
            <p:cNvSpPr/>
            <p:nvPr/>
          </p:nvSpPr>
          <p:spPr bwMode="auto">
            <a:xfrm>
              <a:off x="4986750" y="3032958"/>
              <a:ext cx="20441"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8" name="iṧľïḑé">
              <a:extLst>
                <a:ext uri="{FF2B5EF4-FFF2-40B4-BE49-F238E27FC236}">
                  <a16:creationId xmlns:a16="http://schemas.microsoft.com/office/drawing/2014/main" id="{AA6E1D98-9349-B225-3396-625645018FD0}"/>
                </a:ext>
              </a:extLst>
            </p:cNvPr>
            <p:cNvSpPr/>
            <p:nvPr/>
          </p:nvSpPr>
          <p:spPr bwMode="auto">
            <a:xfrm>
              <a:off x="4979936" y="2985264"/>
              <a:ext cx="61323" cy="47695"/>
            </a:xfrm>
            <a:custGeom>
              <a:avLst/>
              <a:gdLst>
                <a:gd name="T0" fmla="*/ 4 w 9"/>
                <a:gd name="T1" fmla="*/ 7 h 7"/>
                <a:gd name="T2" fmla="*/ 1 w 9"/>
                <a:gd name="T3" fmla="*/ 7 h 7"/>
                <a:gd name="T4" fmla="*/ 0 w 9"/>
                <a:gd name="T5" fmla="*/ 6 h 7"/>
                <a:gd name="T6" fmla="*/ 0 w 9"/>
                <a:gd name="T7" fmla="*/ 6 h 7"/>
                <a:gd name="T8" fmla="*/ 1 w 9"/>
                <a:gd name="T9" fmla="*/ 6 h 7"/>
                <a:gd name="T10" fmla="*/ 9 w 9"/>
                <a:gd name="T11" fmla="*/ 2 h 7"/>
                <a:gd name="T12" fmla="*/ 9 w 9"/>
                <a:gd name="T13" fmla="*/ 3 h 7"/>
                <a:gd name="T14" fmla="*/ 7 w 9"/>
                <a:gd name="T15" fmla="*/ 4 h 7"/>
                <a:gd name="T16" fmla="*/ 7 w 9"/>
                <a:gd name="T17" fmla="*/ 5 h 7"/>
                <a:gd name="T18" fmla="*/ 8 w 9"/>
                <a:gd name="T19" fmla="*/ 5 h 7"/>
                <a:gd name="T20" fmla="*/ 8 w 9"/>
                <a:gd name="T21" fmla="*/ 6 h 7"/>
                <a:gd name="T22" fmla="*/ 4 w 9"/>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4" y="7"/>
                  </a:moveTo>
                  <a:cubicBezTo>
                    <a:pt x="3" y="7"/>
                    <a:pt x="2" y="7"/>
                    <a:pt x="1" y="7"/>
                  </a:cubicBezTo>
                  <a:cubicBezTo>
                    <a:pt x="1" y="7"/>
                    <a:pt x="1" y="6"/>
                    <a:pt x="0" y="6"/>
                  </a:cubicBezTo>
                  <a:cubicBezTo>
                    <a:pt x="0" y="6"/>
                    <a:pt x="0" y="6"/>
                    <a:pt x="0" y="6"/>
                  </a:cubicBezTo>
                  <a:cubicBezTo>
                    <a:pt x="0" y="6"/>
                    <a:pt x="1" y="6"/>
                    <a:pt x="1" y="6"/>
                  </a:cubicBezTo>
                  <a:cubicBezTo>
                    <a:pt x="3" y="0"/>
                    <a:pt x="4" y="2"/>
                    <a:pt x="9" y="2"/>
                  </a:cubicBezTo>
                  <a:cubicBezTo>
                    <a:pt x="9" y="2"/>
                    <a:pt x="9" y="2"/>
                    <a:pt x="9" y="3"/>
                  </a:cubicBezTo>
                  <a:cubicBezTo>
                    <a:pt x="8" y="3"/>
                    <a:pt x="8" y="4"/>
                    <a:pt x="7" y="4"/>
                  </a:cubicBezTo>
                  <a:cubicBezTo>
                    <a:pt x="7" y="4"/>
                    <a:pt x="7" y="4"/>
                    <a:pt x="7" y="5"/>
                  </a:cubicBezTo>
                  <a:cubicBezTo>
                    <a:pt x="8" y="5"/>
                    <a:pt x="8" y="5"/>
                    <a:pt x="8" y="5"/>
                  </a:cubicBezTo>
                  <a:cubicBezTo>
                    <a:pt x="8" y="5"/>
                    <a:pt x="8" y="6"/>
                    <a:pt x="8" y="6"/>
                  </a:cubicBezTo>
                  <a:cubicBezTo>
                    <a:pt x="7" y="6"/>
                    <a:pt x="6" y="6"/>
                    <a:pt x="4" y="7"/>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9" name="îŝ1íḍê">
              <a:extLst>
                <a:ext uri="{FF2B5EF4-FFF2-40B4-BE49-F238E27FC236}">
                  <a16:creationId xmlns:a16="http://schemas.microsoft.com/office/drawing/2014/main" id="{6F43AA4A-B596-4F40-41DC-9429481C9631}"/>
                </a:ext>
              </a:extLst>
            </p:cNvPr>
            <p:cNvSpPr/>
            <p:nvPr/>
          </p:nvSpPr>
          <p:spPr bwMode="auto">
            <a:xfrm>
              <a:off x="5048071" y="2964823"/>
              <a:ext cx="40881" cy="47695"/>
            </a:xfrm>
            <a:custGeom>
              <a:avLst/>
              <a:gdLst>
                <a:gd name="T0" fmla="*/ 1 w 6"/>
                <a:gd name="T1" fmla="*/ 7 h 7"/>
                <a:gd name="T2" fmla="*/ 0 w 6"/>
                <a:gd name="T3" fmla="*/ 4 h 7"/>
                <a:gd name="T4" fmla="*/ 5 w 6"/>
                <a:gd name="T5" fmla="*/ 0 h 7"/>
                <a:gd name="T6" fmla="*/ 6 w 6"/>
                <a:gd name="T7" fmla="*/ 0 h 7"/>
                <a:gd name="T8" fmla="*/ 5 w 6"/>
                <a:gd name="T9" fmla="*/ 4 h 7"/>
                <a:gd name="T10" fmla="*/ 5 w 6"/>
                <a:gd name="T11" fmla="*/ 4 h 7"/>
                <a:gd name="T12" fmla="*/ 1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7"/>
                  </a:moveTo>
                  <a:cubicBezTo>
                    <a:pt x="1" y="7"/>
                    <a:pt x="0" y="5"/>
                    <a:pt x="0" y="4"/>
                  </a:cubicBezTo>
                  <a:cubicBezTo>
                    <a:pt x="3" y="3"/>
                    <a:pt x="3" y="3"/>
                    <a:pt x="5" y="0"/>
                  </a:cubicBezTo>
                  <a:cubicBezTo>
                    <a:pt x="5" y="0"/>
                    <a:pt x="6" y="0"/>
                    <a:pt x="6" y="0"/>
                  </a:cubicBezTo>
                  <a:cubicBezTo>
                    <a:pt x="6" y="1"/>
                    <a:pt x="6" y="2"/>
                    <a:pt x="5" y="4"/>
                  </a:cubicBezTo>
                  <a:cubicBezTo>
                    <a:pt x="5" y="4"/>
                    <a:pt x="5" y="4"/>
                    <a:pt x="5" y="4"/>
                  </a:cubicBezTo>
                  <a:cubicBezTo>
                    <a:pt x="4" y="5"/>
                    <a:pt x="2" y="7"/>
                    <a:pt x="1" y="7"/>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0" name="ïŝḷîďê">
              <a:extLst>
                <a:ext uri="{FF2B5EF4-FFF2-40B4-BE49-F238E27FC236}">
                  <a16:creationId xmlns:a16="http://schemas.microsoft.com/office/drawing/2014/main" id="{0EACC9A4-172C-372A-89BB-D35F00CE48DF}"/>
                </a:ext>
              </a:extLst>
            </p:cNvPr>
            <p:cNvSpPr/>
            <p:nvPr/>
          </p:nvSpPr>
          <p:spPr bwMode="auto">
            <a:xfrm>
              <a:off x="4652884" y="2712721"/>
              <a:ext cx="143085" cy="163526"/>
            </a:xfrm>
            <a:custGeom>
              <a:avLst/>
              <a:gdLst>
                <a:gd name="T0" fmla="*/ 20 w 21"/>
                <a:gd name="T1" fmla="*/ 22 h 24"/>
                <a:gd name="T2" fmla="*/ 20 w 21"/>
                <a:gd name="T3" fmla="*/ 23 h 24"/>
                <a:gd name="T4" fmla="*/ 20 w 21"/>
                <a:gd name="T5" fmla="*/ 10 h 24"/>
                <a:gd name="T6" fmla="*/ 20 w 21"/>
                <a:gd name="T7" fmla="*/ 11 h 24"/>
                <a:gd name="T8" fmla="*/ 21 w 21"/>
                <a:gd name="T9" fmla="*/ 12 h 24"/>
                <a:gd name="T10" fmla="*/ 21 w 21"/>
                <a:gd name="T11" fmla="*/ 13 h 24"/>
                <a:gd name="T12" fmla="*/ 20 w 21"/>
                <a:gd name="T13" fmla="*/ 10 h 24"/>
                <a:gd name="T14" fmla="*/ 20 w 21"/>
                <a:gd name="T15" fmla="*/ 11 h 24"/>
                <a:gd name="T16" fmla="*/ 21 w 21"/>
                <a:gd name="T17" fmla="*/ 10 h 24"/>
                <a:gd name="T18" fmla="*/ 20 w 21"/>
                <a:gd name="T19" fmla="*/ 10 h 24"/>
                <a:gd name="T20" fmla="*/ 20 w 21"/>
                <a:gd name="T21" fmla="*/ 3 h 24"/>
                <a:gd name="T22" fmla="*/ 20 w 21"/>
                <a:gd name="T23" fmla="*/ 4 h 24"/>
                <a:gd name="T24" fmla="*/ 18 w 21"/>
                <a:gd name="T25" fmla="*/ 24 h 24"/>
                <a:gd name="T26" fmla="*/ 17 w 21"/>
                <a:gd name="T27" fmla="*/ 24 h 24"/>
                <a:gd name="T28" fmla="*/ 20 w 21"/>
                <a:gd name="T29" fmla="*/ 3 h 24"/>
                <a:gd name="T30" fmla="*/ 17 w 21"/>
                <a:gd name="T31" fmla="*/ 9 h 24"/>
                <a:gd name="T32" fmla="*/ 19 w 21"/>
                <a:gd name="T33" fmla="*/ 0 h 24"/>
                <a:gd name="T34" fmla="*/ 20 w 21"/>
                <a:gd name="T35" fmla="*/ 3 h 24"/>
                <a:gd name="T36" fmla="*/ 20 w 21"/>
                <a:gd name="T37" fmla="*/ 10 h 24"/>
                <a:gd name="T38" fmla="*/ 17 w 21"/>
                <a:gd name="T39" fmla="*/ 11 h 24"/>
                <a:gd name="T40" fmla="*/ 19 w 21"/>
                <a:gd name="T41" fmla="*/ 13 h 24"/>
                <a:gd name="T42" fmla="*/ 20 w 21"/>
                <a:gd name="T43" fmla="*/ 10 h 24"/>
                <a:gd name="T44" fmla="*/ 20 w 21"/>
                <a:gd name="T45" fmla="*/ 10 h 24"/>
                <a:gd name="T46" fmla="*/ 20 w 21"/>
                <a:gd name="T47" fmla="*/ 22 h 24"/>
                <a:gd name="T48" fmla="*/ 17 w 21"/>
                <a:gd name="T49" fmla="*/ 20 h 24"/>
                <a:gd name="T50" fmla="*/ 18 w 21"/>
                <a:gd name="T51" fmla="*/ 24 h 24"/>
                <a:gd name="T52" fmla="*/ 18 w 21"/>
                <a:gd name="T53" fmla="*/ 24 h 24"/>
                <a:gd name="T54" fmla="*/ 20 w 21"/>
                <a:gd name="T55" fmla="*/ 22 h 24"/>
                <a:gd name="T56" fmla="*/ 18 w 21"/>
                <a:gd name="T57" fmla="*/ 24 h 24"/>
                <a:gd name="T58" fmla="*/ 17 w 21"/>
                <a:gd name="T59" fmla="*/ 24 h 24"/>
                <a:gd name="T60" fmla="*/ 17 w 21"/>
                <a:gd name="T61" fmla="*/ 13 h 24"/>
                <a:gd name="T62" fmla="*/ 19 w 21"/>
                <a:gd name="T63" fmla="*/ 13 h 24"/>
                <a:gd name="T64" fmla="*/ 17 w 21"/>
                <a:gd name="T65" fmla="*/ 13 h 24"/>
                <a:gd name="T66" fmla="*/ 17 w 21"/>
                <a:gd name="T67" fmla="*/ 24 h 24"/>
                <a:gd name="T68" fmla="*/ 15 w 21"/>
                <a:gd name="T69" fmla="*/ 24 h 24"/>
                <a:gd name="T70" fmla="*/ 17 w 21"/>
                <a:gd name="T71" fmla="*/ 9 h 24"/>
                <a:gd name="T72" fmla="*/ 17 w 21"/>
                <a:gd name="T73" fmla="*/ 11 h 24"/>
                <a:gd name="T74" fmla="*/ 16 w 21"/>
                <a:gd name="T75" fmla="*/ 13 h 24"/>
                <a:gd name="T76" fmla="*/ 17 w 21"/>
                <a:gd name="T77" fmla="*/ 20 h 24"/>
                <a:gd name="T78" fmla="*/ 15 w 21"/>
                <a:gd name="T79" fmla="*/ 24 h 24"/>
                <a:gd name="T80" fmla="*/ 14 w 21"/>
                <a:gd name="T81" fmla="*/ 22 h 24"/>
                <a:gd name="T82" fmla="*/ 7 w 21"/>
                <a:gd name="T83" fmla="*/ 16 h 24"/>
                <a:gd name="T84" fmla="*/ 2 w 21"/>
                <a:gd name="T85" fmla="*/ 15 h 24"/>
                <a:gd name="T86" fmla="*/ 8 w 21"/>
                <a:gd name="T87" fmla="*/ 13 h 24"/>
                <a:gd name="T88" fmla="*/ 4 w 21"/>
                <a:gd name="T89" fmla="*/ 9 h 24"/>
                <a:gd name="T90" fmla="*/ 17 w 21"/>
                <a:gd name="T91" fmla="*/ 3 h 24"/>
                <a:gd name="T92" fmla="*/ 16 w 21"/>
                <a:gd name="T93" fmla="*/ 13 h 24"/>
                <a:gd name="T94" fmla="*/ 17 w 21"/>
                <a:gd name="T95" fmla="*/ 13 h 24"/>
                <a:gd name="T96" fmla="*/ 17 w 21"/>
                <a:gd name="T97" fmla="*/ 24 h 24"/>
                <a:gd name="T98" fmla="*/ 15 w 21"/>
                <a:gd name="T99" fmla="*/ 22 h 24"/>
                <a:gd name="T100" fmla="*/ 15 w 21"/>
                <a:gd name="T101" fmla="*/ 24 h 24"/>
                <a:gd name="T102" fmla="*/ 17 w 21"/>
                <a:gd name="T103" fmla="*/ 24 h 24"/>
                <a:gd name="T104" fmla="*/ 4 w 21"/>
                <a:gd name="T105" fmla="*/ 15 h 24"/>
                <a:gd name="T106" fmla="*/ 2 w 21"/>
                <a:gd name="T107" fmla="*/ 15 h 24"/>
                <a:gd name="T108" fmla="*/ 2 w 21"/>
                <a:gd name="T109" fmla="*/ 15 h 24"/>
                <a:gd name="T110" fmla="*/ 1 w 21"/>
                <a:gd name="T111" fmla="*/ 16 h 24"/>
                <a:gd name="T112" fmla="*/ 2 w 21"/>
                <a:gd name="T113" fmla="*/ 15 h 24"/>
                <a:gd name="T114" fmla="*/ 1 w 21"/>
                <a:gd name="T115" fmla="*/ 16 h 24"/>
                <a:gd name="T116" fmla="*/ 2 w 21"/>
                <a:gd name="T1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20" y="23"/>
                  </a:moveTo>
                  <a:cubicBezTo>
                    <a:pt x="20" y="22"/>
                    <a:pt x="20" y="22"/>
                    <a:pt x="20" y="22"/>
                  </a:cubicBezTo>
                  <a:cubicBezTo>
                    <a:pt x="20" y="23"/>
                    <a:pt x="20" y="23"/>
                    <a:pt x="20" y="23"/>
                  </a:cubicBezTo>
                  <a:cubicBezTo>
                    <a:pt x="20" y="23"/>
                    <a:pt x="20" y="23"/>
                    <a:pt x="20" y="23"/>
                  </a:cubicBezTo>
                  <a:close/>
                  <a:moveTo>
                    <a:pt x="20" y="13"/>
                  </a:moveTo>
                  <a:cubicBezTo>
                    <a:pt x="20" y="10"/>
                    <a:pt x="20" y="10"/>
                    <a:pt x="20" y="10"/>
                  </a:cubicBezTo>
                  <a:cubicBezTo>
                    <a:pt x="20" y="10"/>
                    <a:pt x="20" y="10"/>
                    <a:pt x="20" y="10"/>
                  </a:cubicBezTo>
                  <a:cubicBezTo>
                    <a:pt x="20" y="10"/>
                    <a:pt x="20" y="11"/>
                    <a:pt x="20" y="11"/>
                  </a:cubicBezTo>
                  <a:cubicBezTo>
                    <a:pt x="21" y="11"/>
                    <a:pt x="21" y="11"/>
                    <a:pt x="21" y="11"/>
                  </a:cubicBezTo>
                  <a:cubicBezTo>
                    <a:pt x="21" y="11"/>
                    <a:pt x="21" y="12"/>
                    <a:pt x="21" y="12"/>
                  </a:cubicBezTo>
                  <a:cubicBezTo>
                    <a:pt x="21" y="12"/>
                    <a:pt x="21" y="12"/>
                    <a:pt x="21" y="12"/>
                  </a:cubicBezTo>
                  <a:cubicBezTo>
                    <a:pt x="21" y="12"/>
                    <a:pt x="21" y="12"/>
                    <a:pt x="21" y="13"/>
                  </a:cubicBezTo>
                  <a:cubicBezTo>
                    <a:pt x="21" y="13"/>
                    <a:pt x="20" y="13"/>
                    <a:pt x="20" y="13"/>
                  </a:cubicBezTo>
                  <a:close/>
                  <a:moveTo>
                    <a:pt x="20" y="10"/>
                  </a:moveTo>
                  <a:cubicBezTo>
                    <a:pt x="20" y="10"/>
                    <a:pt x="20" y="10"/>
                    <a:pt x="20" y="10"/>
                  </a:cubicBezTo>
                  <a:cubicBezTo>
                    <a:pt x="20" y="10"/>
                    <a:pt x="20" y="11"/>
                    <a:pt x="20" y="11"/>
                  </a:cubicBezTo>
                  <a:cubicBezTo>
                    <a:pt x="21" y="11"/>
                    <a:pt x="21" y="11"/>
                    <a:pt x="21" y="11"/>
                  </a:cubicBezTo>
                  <a:cubicBezTo>
                    <a:pt x="21" y="10"/>
                    <a:pt x="21" y="10"/>
                    <a:pt x="21" y="10"/>
                  </a:cubicBezTo>
                  <a:cubicBezTo>
                    <a:pt x="20" y="10"/>
                    <a:pt x="20" y="10"/>
                    <a:pt x="20" y="10"/>
                  </a:cubicBezTo>
                  <a:cubicBezTo>
                    <a:pt x="20" y="10"/>
                    <a:pt x="20" y="10"/>
                    <a:pt x="20" y="10"/>
                  </a:cubicBezTo>
                  <a:close/>
                  <a:moveTo>
                    <a:pt x="20" y="4"/>
                  </a:moveTo>
                  <a:cubicBezTo>
                    <a:pt x="20" y="3"/>
                    <a:pt x="20" y="3"/>
                    <a:pt x="20" y="3"/>
                  </a:cubicBezTo>
                  <a:cubicBezTo>
                    <a:pt x="20" y="3"/>
                    <a:pt x="20" y="3"/>
                    <a:pt x="20" y="3"/>
                  </a:cubicBezTo>
                  <a:cubicBezTo>
                    <a:pt x="20" y="3"/>
                    <a:pt x="20" y="4"/>
                    <a:pt x="20" y="4"/>
                  </a:cubicBezTo>
                  <a:close/>
                  <a:moveTo>
                    <a:pt x="17" y="24"/>
                  </a:moveTo>
                  <a:cubicBezTo>
                    <a:pt x="17" y="24"/>
                    <a:pt x="17" y="24"/>
                    <a:pt x="18" y="24"/>
                  </a:cubicBezTo>
                  <a:cubicBezTo>
                    <a:pt x="18" y="24"/>
                    <a:pt x="18" y="24"/>
                    <a:pt x="18" y="24"/>
                  </a:cubicBezTo>
                  <a:cubicBezTo>
                    <a:pt x="17" y="24"/>
                    <a:pt x="17" y="24"/>
                    <a:pt x="17" y="24"/>
                  </a:cubicBezTo>
                  <a:cubicBezTo>
                    <a:pt x="17" y="24"/>
                    <a:pt x="17" y="24"/>
                    <a:pt x="17" y="24"/>
                  </a:cubicBezTo>
                  <a:close/>
                  <a:moveTo>
                    <a:pt x="20" y="3"/>
                  </a:moveTo>
                  <a:cubicBezTo>
                    <a:pt x="20" y="4"/>
                    <a:pt x="20" y="4"/>
                    <a:pt x="20" y="4"/>
                  </a:cubicBezTo>
                  <a:cubicBezTo>
                    <a:pt x="20" y="5"/>
                    <a:pt x="18" y="7"/>
                    <a:pt x="17" y="9"/>
                  </a:cubicBezTo>
                  <a:cubicBezTo>
                    <a:pt x="17" y="3"/>
                    <a:pt x="17" y="3"/>
                    <a:pt x="17" y="3"/>
                  </a:cubicBezTo>
                  <a:cubicBezTo>
                    <a:pt x="17" y="2"/>
                    <a:pt x="18" y="1"/>
                    <a:pt x="19" y="0"/>
                  </a:cubicBezTo>
                  <a:cubicBezTo>
                    <a:pt x="19" y="0"/>
                    <a:pt x="19" y="0"/>
                    <a:pt x="19" y="0"/>
                  </a:cubicBezTo>
                  <a:cubicBezTo>
                    <a:pt x="20" y="1"/>
                    <a:pt x="20" y="2"/>
                    <a:pt x="20" y="3"/>
                  </a:cubicBezTo>
                  <a:close/>
                  <a:moveTo>
                    <a:pt x="20" y="10"/>
                  </a:moveTo>
                  <a:cubicBezTo>
                    <a:pt x="20" y="10"/>
                    <a:pt x="20" y="10"/>
                    <a:pt x="20" y="10"/>
                  </a:cubicBezTo>
                  <a:cubicBezTo>
                    <a:pt x="20" y="10"/>
                    <a:pt x="20" y="10"/>
                    <a:pt x="19" y="10"/>
                  </a:cubicBezTo>
                  <a:cubicBezTo>
                    <a:pt x="19" y="11"/>
                    <a:pt x="18" y="11"/>
                    <a:pt x="17" y="11"/>
                  </a:cubicBezTo>
                  <a:cubicBezTo>
                    <a:pt x="17" y="13"/>
                    <a:pt x="17" y="13"/>
                    <a:pt x="17" y="13"/>
                  </a:cubicBezTo>
                  <a:cubicBezTo>
                    <a:pt x="17" y="13"/>
                    <a:pt x="18" y="13"/>
                    <a:pt x="19" y="13"/>
                  </a:cubicBezTo>
                  <a:cubicBezTo>
                    <a:pt x="19" y="13"/>
                    <a:pt x="20" y="13"/>
                    <a:pt x="20" y="13"/>
                  </a:cubicBezTo>
                  <a:cubicBezTo>
                    <a:pt x="20" y="10"/>
                    <a:pt x="20" y="10"/>
                    <a:pt x="20" y="10"/>
                  </a:cubicBezTo>
                  <a:cubicBezTo>
                    <a:pt x="20" y="10"/>
                    <a:pt x="20" y="10"/>
                    <a:pt x="19" y="10"/>
                  </a:cubicBezTo>
                  <a:cubicBezTo>
                    <a:pt x="19" y="10"/>
                    <a:pt x="19" y="10"/>
                    <a:pt x="20" y="10"/>
                  </a:cubicBezTo>
                  <a:cubicBezTo>
                    <a:pt x="20" y="10"/>
                    <a:pt x="20" y="10"/>
                    <a:pt x="20" y="10"/>
                  </a:cubicBezTo>
                  <a:close/>
                  <a:moveTo>
                    <a:pt x="20" y="22"/>
                  </a:moveTo>
                  <a:cubicBezTo>
                    <a:pt x="20" y="22"/>
                    <a:pt x="19" y="22"/>
                    <a:pt x="18" y="22"/>
                  </a:cubicBezTo>
                  <a:cubicBezTo>
                    <a:pt x="17" y="21"/>
                    <a:pt x="17" y="20"/>
                    <a:pt x="17" y="20"/>
                  </a:cubicBezTo>
                  <a:cubicBezTo>
                    <a:pt x="17" y="24"/>
                    <a:pt x="17" y="24"/>
                    <a:pt x="17" y="24"/>
                  </a:cubicBezTo>
                  <a:cubicBezTo>
                    <a:pt x="17" y="24"/>
                    <a:pt x="17" y="24"/>
                    <a:pt x="18" y="24"/>
                  </a:cubicBezTo>
                  <a:cubicBezTo>
                    <a:pt x="18" y="24"/>
                    <a:pt x="18" y="24"/>
                    <a:pt x="18" y="24"/>
                  </a:cubicBezTo>
                  <a:cubicBezTo>
                    <a:pt x="18" y="24"/>
                    <a:pt x="18" y="24"/>
                    <a:pt x="18" y="24"/>
                  </a:cubicBezTo>
                  <a:cubicBezTo>
                    <a:pt x="19" y="24"/>
                    <a:pt x="19" y="24"/>
                    <a:pt x="20" y="23"/>
                  </a:cubicBezTo>
                  <a:cubicBezTo>
                    <a:pt x="20" y="22"/>
                    <a:pt x="20" y="22"/>
                    <a:pt x="20" y="22"/>
                  </a:cubicBezTo>
                  <a:close/>
                  <a:moveTo>
                    <a:pt x="17" y="24"/>
                  </a:moveTo>
                  <a:cubicBezTo>
                    <a:pt x="17" y="24"/>
                    <a:pt x="17" y="24"/>
                    <a:pt x="18" y="24"/>
                  </a:cubicBezTo>
                  <a:cubicBezTo>
                    <a:pt x="18" y="24"/>
                    <a:pt x="18" y="24"/>
                    <a:pt x="18" y="24"/>
                  </a:cubicBezTo>
                  <a:cubicBezTo>
                    <a:pt x="17" y="24"/>
                    <a:pt x="17" y="24"/>
                    <a:pt x="17" y="24"/>
                  </a:cubicBezTo>
                  <a:cubicBezTo>
                    <a:pt x="17" y="24"/>
                    <a:pt x="17" y="24"/>
                    <a:pt x="17" y="24"/>
                  </a:cubicBezTo>
                  <a:close/>
                  <a:moveTo>
                    <a:pt x="17" y="13"/>
                  </a:moveTo>
                  <a:cubicBezTo>
                    <a:pt x="17" y="13"/>
                    <a:pt x="17" y="13"/>
                    <a:pt x="17" y="13"/>
                  </a:cubicBezTo>
                  <a:cubicBezTo>
                    <a:pt x="17" y="13"/>
                    <a:pt x="18" y="13"/>
                    <a:pt x="19" y="13"/>
                  </a:cubicBezTo>
                  <a:cubicBezTo>
                    <a:pt x="19" y="13"/>
                    <a:pt x="19" y="13"/>
                    <a:pt x="19" y="13"/>
                  </a:cubicBezTo>
                  <a:cubicBezTo>
                    <a:pt x="18" y="13"/>
                    <a:pt x="17" y="13"/>
                    <a:pt x="17" y="13"/>
                  </a:cubicBezTo>
                  <a:close/>
                  <a:moveTo>
                    <a:pt x="15" y="24"/>
                  </a:moveTo>
                  <a:cubicBezTo>
                    <a:pt x="15" y="24"/>
                    <a:pt x="16" y="24"/>
                    <a:pt x="17" y="24"/>
                  </a:cubicBezTo>
                  <a:cubicBezTo>
                    <a:pt x="17" y="24"/>
                    <a:pt x="17" y="24"/>
                    <a:pt x="17" y="24"/>
                  </a:cubicBezTo>
                  <a:cubicBezTo>
                    <a:pt x="16" y="24"/>
                    <a:pt x="15" y="24"/>
                    <a:pt x="15" y="24"/>
                  </a:cubicBezTo>
                  <a:close/>
                  <a:moveTo>
                    <a:pt x="17" y="3"/>
                  </a:moveTo>
                  <a:cubicBezTo>
                    <a:pt x="17" y="9"/>
                    <a:pt x="17" y="9"/>
                    <a:pt x="17" y="9"/>
                  </a:cubicBezTo>
                  <a:cubicBezTo>
                    <a:pt x="16" y="9"/>
                    <a:pt x="15" y="10"/>
                    <a:pt x="15" y="11"/>
                  </a:cubicBezTo>
                  <a:cubicBezTo>
                    <a:pt x="15" y="11"/>
                    <a:pt x="16" y="11"/>
                    <a:pt x="17" y="11"/>
                  </a:cubicBezTo>
                  <a:cubicBezTo>
                    <a:pt x="17" y="13"/>
                    <a:pt x="17" y="13"/>
                    <a:pt x="17" y="13"/>
                  </a:cubicBezTo>
                  <a:cubicBezTo>
                    <a:pt x="16" y="13"/>
                    <a:pt x="16" y="13"/>
                    <a:pt x="16" y="13"/>
                  </a:cubicBezTo>
                  <a:cubicBezTo>
                    <a:pt x="15" y="13"/>
                    <a:pt x="15" y="13"/>
                    <a:pt x="14" y="13"/>
                  </a:cubicBezTo>
                  <a:cubicBezTo>
                    <a:pt x="14" y="15"/>
                    <a:pt x="15" y="18"/>
                    <a:pt x="17" y="20"/>
                  </a:cubicBezTo>
                  <a:cubicBezTo>
                    <a:pt x="17" y="24"/>
                    <a:pt x="17" y="24"/>
                    <a:pt x="17" y="24"/>
                  </a:cubicBezTo>
                  <a:cubicBezTo>
                    <a:pt x="16" y="24"/>
                    <a:pt x="16" y="24"/>
                    <a:pt x="15" y="24"/>
                  </a:cubicBezTo>
                  <a:cubicBezTo>
                    <a:pt x="14" y="23"/>
                    <a:pt x="15" y="23"/>
                    <a:pt x="15" y="22"/>
                  </a:cubicBezTo>
                  <a:cubicBezTo>
                    <a:pt x="14" y="22"/>
                    <a:pt x="14" y="22"/>
                    <a:pt x="14" y="22"/>
                  </a:cubicBezTo>
                  <a:cubicBezTo>
                    <a:pt x="14" y="20"/>
                    <a:pt x="13" y="15"/>
                    <a:pt x="12" y="14"/>
                  </a:cubicBezTo>
                  <a:cubicBezTo>
                    <a:pt x="10" y="14"/>
                    <a:pt x="8" y="15"/>
                    <a:pt x="7" y="16"/>
                  </a:cubicBezTo>
                  <a:cubicBezTo>
                    <a:pt x="5" y="16"/>
                    <a:pt x="4" y="16"/>
                    <a:pt x="2" y="16"/>
                  </a:cubicBezTo>
                  <a:cubicBezTo>
                    <a:pt x="2" y="15"/>
                    <a:pt x="2" y="15"/>
                    <a:pt x="2" y="15"/>
                  </a:cubicBezTo>
                  <a:cubicBezTo>
                    <a:pt x="3" y="15"/>
                    <a:pt x="4" y="15"/>
                    <a:pt x="4" y="15"/>
                  </a:cubicBezTo>
                  <a:cubicBezTo>
                    <a:pt x="5" y="14"/>
                    <a:pt x="7" y="14"/>
                    <a:pt x="8" y="13"/>
                  </a:cubicBezTo>
                  <a:cubicBezTo>
                    <a:pt x="8" y="13"/>
                    <a:pt x="8" y="13"/>
                    <a:pt x="8" y="13"/>
                  </a:cubicBezTo>
                  <a:cubicBezTo>
                    <a:pt x="4" y="13"/>
                    <a:pt x="4" y="12"/>
                    <a:pt x="4" y="9"/>
                  </a:cubicBezTo>
                  <a:cubicBezTo>
                    <a:pt x="6" y="9"/>
                    <a:pt x="9" y="12"/>
                    <a:pt x="12" y="10"/>
                  </a:cubicBezTo>
                  <a:cubicBezTo>
                    <a:pt x="14" y="8"/>
                    <a:pt x="15" y="5"/>
                    <a:pt x="17" y="3"/>
                  </a:cubicBezTo>
                  <a:close/>
                  <a:moveTo>
                    <a:pt x="17" y="13"/>
                  </a:moveTo>
                  <a:cubicBezTo>
                    <a:pt x="16" y="13"/>
                    <a:pt x="16" y="13"/>
                    <a:pt x="16" y="13"/>
                  </a:cubicBezTo>
                  <a:cubicBezTo>
                    <a:pt x="16" y="13"/>
                    <a:pt x="16" y="13"/>
                    <a:pt x="16" y="13"/>
                  </a:cubicBezTo>
                  <a:cubicBezTo>
                    <a:pt x="16" y="13"/>
                    <a:pt x="16" y="13"/>
                    <a:pt x="17" y="13"/>
                  </a:cubicBezTo>
                  <a:cubicBezTo>
                    <a:pt x="17" y="13"/>
                    <a:pt x="17" y="13"/>
                    <a:pt x="17" y="13"/>
                  </a:cubicBezTo>
                  <a:close/>
                  <a:moveTo>
                    <a:pt x="17" y="24"/>
                  </a:moveTo>
                  <a:cubicBezTo>
                    <a:pt x="16" y="24"/>
                    <a:pt x="16" y="24"/>
                    <a:pt x="15" y="24"/>
                  </a:cubicBezTo>
                  <a:cubicBezTo>
                    <a:pt x="14" y="23"/>
                    <a:pt x="15" y="23"/>
                    <a:pt x="15" y="22"/>
                  </a:cubicBezTo>
                  <a:cubicBezTo>
                    <a:pt x="14" y="22"/>
                    <a:pt x="14" y="22"/>
                    <a:pt x="14" y="22"/>
                  </a:cubicBezTo>
                  <a:cubicBezTo>
                    <a:pt x="14" y="23"/>
                    <a:pt x="14" y="23"/>
                    <a:pt x="15" y="24"/>
                  </a:cubicBezTo>
                  <a:cubicBezTo>
                    <a:pt x="15" y="24"/>
                    <a:pt x="16" y="24"/>
                    <a:pt x="17" y="24"/>
                  </a:cubicBezTo>
                  <a:cubicBezTo>
                    <a:pt x="17" y="24"/>
                    <a:pt x="17" y="24"/>
                    <a:pt x="17" y="24"/>
                  </a:cubicBezTo>
                  <a:close/>
                  <a:moveTo>
                    <a:pt x="2" y="15"/>
                  </a:moveTo>
                  <a:cubicBezTo>
                    <a:pt x="3" y="15"/>
                    <a:pt x="4" y="15"/>
                    <a:pt x="4" y="15"/>
                  </a:cubicBezTo>
                  <a:cubicBezTo>
                    <a:pt x="4" y="15"/>
                    <a:pt x="3" y="15"/>
                    <a:pt x="2" y="15"/>
                  </a:cubicBezTo>
                  <a:cubicBezTo>
                    <a:pt x="2" y="15"/>
                    <a:pt x="2" y="15"/>
                    <a:pt x="2" y="15"/>
                  </a:cubicBezTo>
                  <a:close/>
                  <a:moveTo>
                    <a:pt x="2" y="15"/>
                  </a:moveTo>
                  <a:cubicBezTo>
                    <a:pt x="2" y="15"/>
                    <a:pt x="2" y="15"/>
                    <a:pt x="2" y="15"/>
                  </a:cubicBezTo>
                  <a:cubicBezTo>
                    <a:pt x="2" y="15"/>
                    <a:pt x="1" y="15"/>
                    <a:pt x="1" y="15"/>
                  </a:cubicBezTo>
                  <a:cubicBezTo>
                    <a:pt x="1" y="15"/>
                    <a:pt x="1" y="15"/>
                    <a:pt x="1" y="16"/>
                  </a:cubicBezTo>
                  <a:cubicBezTo>
                    <a:pt x="2" y="16"/>
                    <a:pt x="2" y="16"/>
                    <a:pt x="2" y="16"/>
                  </a:cubicBezTo>
                  <a:cubicBezTo>
                    <a:pt x="2" y="15"/>
                    <a:pt x="2" y="15"/>
                    <a:pt x="2" y="15"/>
                  </a:cubicBezTo>
                  <a:cubicBezTo>
                    <a:pt x="2" y="15"/>
                    <a:pt x="1" y="15"/>
                    <a:pt x="1" y="15"/>
                  </a:cubicBezTo>
                  <a:cubicBezTo>
                    <a:pt x="1" y="15"/>
                    <a:pt x="1" y="15"/>
                    <a:pt x="1" y="16"/>
                  </a:cubicBezTo>
                  <a:cubicBezTo>
                    <a:pt x="1" y="15"/>
                    <a:pt x="1" y="15"/>
                    <a:pt x="0" y="15"/>
                  </a:cubicBezTo>
                  <a:cubicBezTo>
                    <a:pt x="0" y="15"/>
                    <a:pt x="1" y="15"/>
                    <a:pt x="2" y="15"/>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1" name="î$ľîḍè">
              <a:extLst>
                <a:ext uri="{FF2B5EF4-FFF2-40B4-BE49-F238E27FC236}">
                  <a16:creationId xmlns:a16="http://schemas.microsoft.com/office/drawing/2014/main" id="{F3BC2D63-A15F-9BC8-F5FC-CD906E89F015}"/>
                </a:ext>
              </a:extLst>
            </p:cNvPr>
            <p:cNvSpPr/>
            <p:nvPr/>
          </p:nvSpPr>
          <p:spPr bwMode="auto">
            <a:xfrm>
              <a:off x="4242707" y="2705907"/>
              <a:ext cx="115831" cy="136271"/>
            </a:xfrm>
            <a:custGeom>
              <a:avLst/>
              <a:gdLst>
                <a:gd name="T0" fmla="*/ 16 w 17"/>
                <a:gd name="T1" fmla="*/ 4 h 20"/>
                <a:gd name="T2" fmla="*/ 15 w 17"/>
                <a:gd name="T3" fmla="*/ 1 h 20"/>
                <a:gd name="T4" fmla="*/ 12 w 17"/>
                <a:gd name="T5" fmla="*/ 1 h 20"/>
                <a:gd name="T6" fmla="*/ 11 w 17"/>
                <a:gd name="T7" fmla="*/ 3 h 20"/>
                <a:gd name="T8" fmla="*/ 7 w 17"/>
                <a:gd name="T9" fmla="*/ 7 h 20"/>
                <a:gd name="T10" fmla="*/ 3 w 17"/>
                <a:gd name="T11" fmla="*/ 11 h 20"/>
                <a:gd name="T12" fmla="*/ 3 w 17"/>
                <a:gd name="T13" fmla="*/ 12 h 20"/>
                <a:gd name="T14" fmla="*/ 1 w 17"/>
                <a:gd name="T15" fmla="*/ 13 h 20"/>
                <a:gd name="T16" fmla="*/ 0 w 17"/>
                <a:gd name="T17" fmla="*/ 15 h 20"/>
                <a:gd name="T18" fmla="*/ 3 w 17"/>
                <a:gd name="T19" fmla="*/ 14 h 20"/>
                <a:gd name="T20" fmla="*/ 4 w 17"/>
                <a:gd name="T21" fmla="*/ 14 h 20"/>
                <a:gd name="T22" fmla="*/ 5 w 17"/>
                <a:gd name="T23" fmla="*/ 14 h 20"/>
                <a:gd name="T24" fmla="*/ 5 w 17"/>
                <a:gd name="T25" fmla="*/ 15 h 20"/>
                <a:gd name="T26" fmla="*/ 7 w 17"/>
                <a:gd name="T27" fmla="*/ 15 h 20"/>
                <a:gd name="T28" fmla="*/ 7 w 17"/>
                <a:gd name="T29" fmla="*/ 16 h 20"/>
                <a:gd name="T30" fmla="*/ 7 w 17"/>
                <a:gd name="T31" fmla="*/ 17 h 20"/>
                <a:gd name="T32" fmla="*/ 6 w 17"/>
                <a:gd name="T33" fmla="*/ 18 h 20"/>
                <a:gd name="T34" fmla="*/ 7 w 17"/>
                <a:gd name="T35" fmla="*/ 19 h 20"/>
                <a:gd name="T36" fmla="*/ 9 w 17"/>
                <a:gd name="T37" fmla="*/ 20 h 20"/>
                <a:gd name="T38" fmla="*/ 9 w 17"/>
                <a:gd name="T39" fmla="*/ 20 h 20"/>
                <a:gd name="T40" fmla="*/ 11 w 17"/>
                <a:gd name="T41" fmla="*/ 20 h 20"/>
                <a:gd name="T42" fmla="*/ 12 w 17"/>
                <a:gd name="T43" fmla="*/ 20 h 20"/>
                <a:gd name="T44" fmla="*/ 12 w 17"/>
                <a:gd name="T45" fmla="*/ 20 h 20"/>
                <a:gd name="T46" fmla="*/ 12 w 17"/>
                <a:gd name="T47" fmla="*/ 19 h 20"/>
                <a:gd name="T48" fmla="*/ 12 w 17"/>
                <a:gd name="T49" fmla="*/ 17 h 20"/>
                <a:gd name="T50" fmla="*/ 12 w 17"/>
                <a:gd name="T51" fmla="*/ 17 h 20"/>
                <a:gd name="T52" fmla="*/ 12 w 17"/>
                <a:gd name="T53" fmla="*/ 16 h 20"/>
                <a:gd name="T54" fmla="*/ 12 w 17"/>
                <a:gd name="T55" fmla="*/ 14 h 20"/>
                <a:gd name="T56" fmla="*/ 11 w 17"/>
                <a:gd name="T57" fmla="*/ 14 h 20"/>
                <a:gd name="T58" fmla="*/ 10 w 17"/>
                <a:gd name="T59" fmla="*/ 14 h 20"/>
                <a:gd name="T60" fmla="*/ 9 w 17"/>
                <a:gd name="T61" fmla="*/ 12 h 20"/>
                <a:gd name="T62" fmla="*/ 8 w 17"/>
                <a:gd name="T63" fmla="*/ 12 h 20"/>
                <a:gd name="T64" fmla="*/ 11 w 17"/>
                <a:gd name="T65" fmla="*/ 10 h 20"/>
                <a:gd name="T66" fmla="*/ 11 w 17"/>
                <a:gd name="T67" fmla="*/ 10 h 20"/>
                <a:gd name="T68" fmla="*/ 11 w 17"/>
                <a:gd name="T69" fmla="*/ 9 h 20"/>
                <a:gd name="T70" fmla="*/ 9 w 17"/>
                <a:gd name="T71" fmla="*/ 8 h 20"/>
                <a:gd name="T72" fmla="*/ 11 w 17"/>
                <a:gd name="T73" fmla="*/ 6 h 20"/>
                <a:gd name="T74" fmla="*/ 12 w 17"/>
                <a:gd name="T75" fmla="*/ 4 h 20"/>
                <a:gd name="T76" fmla="*/ 12 w 17"/>
                <a:gd name="T77" fmla="*/ 5 h 20"/>
                <a:gd name="T78" fmla="*/ 14 w 17"/>
                <a:gd name="T79" fmla="*/ 10 h 20"/>
                <a:gd name="T80" fmla="*/ 14 w 17"/>
                <a:gd name="T81" fmla="*/ 12 h 20"/>
                <a:gd name="T82" fmla="*/ 15 w 17"/>
                <a:gd name="T83" fmla="*/ 16 h 20"/>
                <a:gd name="T84" fmla="*/ 15 w 17"/>
                <a:gd name="T85" fmla="*/ 16 h 20"/>
                <a:gd name="T86" fmla="*/ 16 w 17"/>
                <a:gd name="T87" fmla="*/ 16 h 20"/>
                <a:gd name="T88" fmla="*/ 17 w 17"/>
                <a:gd name="T89" fmla="*/ 13 h 20"/>
                <a:gd name="T90" fmla="*/ 16 w 17"/>
                <a:gd name="T91" fmla="*/ 4 h 20"/>
                <a:gd name="T92" fmla="*/ 7 w 17"/>
                <a:gd name="T93" fmla="*/ 14 h 20"/>
                <a:gd name="T94" fmla="*/ 7 w 17"/>
                <a:gd name="T95" fmla="*/ 14 h 20"/>
                <a:gd name="T96" fmla="*/ 6 w 17"/>
                <a:gd name="T97" fmla="*/ 12 h 20"/>
                <a:gd name="T98" fmla="*/ 7 w 17"/>
                <a:gd name="T99" fmla="*/ 12 h 20"/>
                <a:gd name="T100" fmla="*/ 7 w 17"/>
                <a:gd name="T101" fmla="*/ 12 h 20"/>
                <a:gd name="T102" fmla="*/ 7 w 17"/>
                <a:gd name="T10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 h="20">
                  <a:moveTo>
                    <a:pt x="16" y="4"/>
                  </a:moveTo>
                  <a:cubicBezTo>
                    <a:pt x="16" y="3"/>
                    <a:pt x="15" y="2"/>
                    <a:pt x="15" y="1"/>
                  </a:cubicBezTo>
                  <a:cubicBezTo>
                    <a:pt x="14" y="0"/>
                    <a:pt x="13" y="0"/>
                    <a:pt x="12" y="1"/>
                  </a:cubicBezTo>
                  <a:cubicBezTo>
                    <a:pt x="12" y="1"/>
                    <a:pt x="11" y="2"/>
                    <a:pt x="11" y="3"/>
                  </a:cubicBezTo>
                  <a:cubicBezTo>
                    <a:pt x="10" y="4"/>
                    <a:pt x="8" y="6"/>
                    <a:pt x="7" y="7"/>
                  </a:cubicBezTo>
                  <a:cubicBezTo>
                    <a:pt x="5" y="8"/>
                    <a:pt x="4" y="10"/>
                    <a:pt x="3" y="11"/>
                  </a:cubicBezTo>
                  <a:cubicBezTo>
                    <a:pt x="3" y="11"/>
                    <a:pt x="3" y="12"/>
                    <a:pt x="3" y="12"/>
                  </a:cubicBezTo>
                  <a:cubicBezTo>
                    <a:pt x="2" y="12"/>
                    <a:pt x="1" y="13"/>
                    <a:pt x="1" y="13"/>
                  </a:cubicBezTo>
                  <a:cubicBezTo>
                    <a:pt x="1" y="14"/>
                    <a:pt x="0" y="14"/>
                    <a:pt x="0" y="15"/>
                  </a:cubicBezTo>
                  <a:cubicBezTo>
                    <a:pt x="1" y="15"/>
                    <a:pt x="2" y="15"/>
                    <a:pt x="3" y="14"/>
                  </a:cubicBezTo>
                  <a:cubicBezTo>
                    <a:pt x="4" y="14"/>
                    <a:pt x="4" y="14"/>
                    <a:pt x="4" y="14"/>
                  </a:cubicBezTo>
                  <a:cubicBezTo>
                    <a:pt x="4" y="14"/>
                    <a:pt x="4" y="14"/>
                    <a:pt x="5" y="14"/>
                  </a:cubicBezTo>
                  <a:cubicBezTo>
                    <a:pt x="5" y="14"/>
                    <a:pt x="5" y="15"/>
                    <a:pt x="5" y="15"/>
                  </a:cubicBezTo>
                  <a:cubicBezTo>
                    <a:pt x="6" y="15"/>
                    <a:pt x="6" y="15"/>
                    <a:pt x="7" y="15"/>
                  </a:cubicBezTo>
                  <a:cubicBezTo>
                    <a:pt x="7" y="16"/>
                    <a:pt x="7" y="16"/>
                    <a:pt x="7" y="16"/>
                  </a:cubicBezTo>
                  <a:cubicBezTo>
                    <a:pt x="7" y="16"/>
                    <a:pt x="7" y="17"/>
                    <a:pt x="7" y="17"/>
                  </a:cubicBezTo>
                  <a:cubicBezTo>
                    <a:pt x="7" y="17"/>
                    <a:pt x="6" y="18"/>
                    <a:pt x="6" y="18"/>
                  </a:cubicBezTo>
                  <a:cubicBezTo>
                    <a:pt x="6" y="19"/>
                    <a:pt x="7" y="19"/>
                    <a:pt x="7" y="19"/>
                  </a:cubicBezTo>
                  <a:cubicBezTo>
                    <a:pt x="8" y="19"/>
                    <a:pt x="8" y="19"/>
                    <a:pt x="9" y="20"/>
                  </a:cubicBezTo>
                  <a:cubicBezTo>
                    <a:pt x="9" y="20"/>
                    <a:pt x="9" y="20"/>
                    <a:pt x="9" y="20"/>
                  </a:cubicBezTo>
                  <a:cubicBezTo>
                    <a:pt x="10" y="20"/>
                    <a:pt x="10" y="20"/>
                    <a:pt x="11" y="20"/>
                  </a:cubicBezTo>
                  <a:cubicBezTo>
                    <a:pt x="11" y="20"/>
                    <a:pt x="12" y="20"/>
                    <a:pt x="12" y="20"/>
                  </a:cubicBezTo>
                  <a:cubicBezTo>
                    <a:pt x="12" y="20"/>
                    <a:pt x="12" y="20"/>
                    <a:pt x="12" y="20"/>
                  </a:cubicBezTo>
                  <a:cubicBezTo>
                    <a:pt x="12" y="20"/>
                    <a:pt x="12" y="20"/>
                    <a:pt x="12" y="19"/>
                  </a:cubicBezTo>
                  <a:cubicBezTo>
                    <a:pt x="12" y="19"/>
                    <a:pt x="12" y="18"/>
                    <a:pt x="12" y="17"/>
                  </a:cubicBezTo>
                  <a:cubicBezTo>
                    <a:pt x="12" y="17"/>
                    <a:pt x="12" y="17"/>
                    <a:pt x="12" y="17"/>
                  </a:cubicBezTo>
                  <a:cubicBezTo>
                    <a:pt x="12" y="17"/>
                    <a:pt x="12" y="16"/>
                    <a:pt x="12" y="16"/>
                  </a:cubicBezTo>
                  <a:cubicBezTo>
                    <a:pt x="12" y="15"/>
                    <a:pt x="12" y="15"/>
                    <a:pt x="12" y="14"/>
                  </a:cubicBezTo>
                  <a:cubicBezTo>
                    <a:pt x="11" y="14"/>
                    <a:pt x="11" y="14"/>
                    <a:pt x="11" y="14"/>
                  </a:cubicBezTo>
                  <a:cubicBezTo>
                    <a:pt x="10" y="14"/>
                    <a:pt x="10" y="14"/>
                    <a:pt x="10" y="14"/>
                  </a:cubicBezTo>
                  <a:cubicBezTo>
                    <a:pt x="10" y="13"/>
                    <a:pt x="9" y="13"/>
                    <a:pt x="9" y="12"/>
                  </a:cubicBezTo>
                  <a:cubicBezTo>
                    <a:pt x="9" y="12"/>
                    <a:pt x="9" y="12"/>
                    <a:pt x="8" y="12"/>
                  </a:cubicBezTo>
                  <a:cubicBezTo>
                    <a:pt x="9" y="12"/>
                    <a:pt x="10" y="11"/>
                    <a:pt x="11" y="10"/>
                  </a:cubicBezTo>
                  <a:cubicBezTo>
                    <a:pt x="11" y="10"/>
                    <a:pt x="11" y="10"/>
                    <a:pt x="11" y="10"/>
                  </a:cubicBezTo>
                  <a:cubicBezTo>
                    <a:pt x="11" y="10"/>
                    <a:pt x="11" y="9"/>
                    <a:pt x="11" y="9"/>
                  </a:cubicBezTo>
                  <a:cubicBezTo>
                    <a:pt x="10" y="9"/>
                    <a:pt x="10" y="9"/>
                    <a:pt x="9" y="8"/>
                  </a:cubicBezTo>
                  <a:cubicBezTo>
                    <a:pt x="9" y="7"/>
                    <a:pt x="10" y="6"/>
                    <a:pt x="11" y="6"/>
                  </a:cubicBezTo>
                  <a:cubicBezTo>
                    <a:pt x="11" y="5"/>
                    <a:pt x="11" y="5"/>
                    <a:pt x="12" y="4"/>
                  </a:cubicBezTo>
                  <a:cubicBezTo>
                    <a:pt x="12" y="4"/>
                    <a:pt x="12" y="4"/>
                    <a:pt x="12" y="5"/>
                  </a:cubicBezTo>
                  <a:cubicBezTo>
                    <a:pt x="13" y="6"/>
                    <a:pt x="14" y="8"/>
                    <a:pt x="14" y="10"/>
                  </a:cubicBezTo>
                  <a:cubicBezTo>
                    <a:pt x="14" y="11"/>
                    <a:pt x="14" y="11"/>
                    <a:pt x="14" y="12"/>
                  </a:cubicBezTo>
                  <a:cubicBezTo>
                    <a:pt x="13" y="15"/>
                    <a:pt x="11" y="14"/>
                    <a:pt x="15" y="16"/>
                  </a:cubicBezTo>
                  <a:cubicBezTo>
                    <a:pt x="15" y="16"/>
                    <a:pt x="15" y="16"/>
                    <a:pt x="15" y="16"/>
                  </a:cubicBezTo>
                  <a:cubicBezTo>
                    <a:pt x="16" y="16"/>
                    <a:pt x="16" y="17"/>
                    <a:pt x="16" y="16"/>
                  </a:cubicBezTo>
                  <a:cubicBezTo>
                    <a:pt x="17" y="15"/>
                    <a:pt x="17" y="14"/>
                    <a:pt x="17" y="13"/>
                  </a:cubicBezTo>
                  <a:cubicBezTo>
                    <a:pt x="17" y="11"/>
                    <a:pt x="16" y="4"/>
                    <a:pt x="16" y="4"/>
                  </a:cubicBezTo>
                  <a:close/>
                  <a:moveTo>
                    <a:pt x="7" y="14"/>
                  </a:moveTo>
                  <a:cubicBezTo>
                    <a:pt x="7" y="14"/>
                    <a:pt x="7" y="14"/>
                    <a:pt x="7" y="14"/>
                  </a:cubicBezTo>
                  <a:cubicBezTo>
                    <a:pt x="6" y="13"/>
                    <a:pt x="6" y="13"/>
                    <a:pt x="6" y="12"/>
                  </a:cubicBezTo>
                  <a:cubicBezTo>
                    <a:pt x="7" y="12"/>
                    <a:pt x="7" y="12"/>
                    <a:pt x="7" y="12"/>
                  </a:cubicBezTo>
                  <a:cubicBezTo>
                    <a:pt x="7" y="12"/>
                    <a:pt x="7" y="12"/>
                    <a:pt x="7" y="12"/>
                  </a:cubicBezTo>
                  <a:cubicBezTo>
                    <a:pt x="7" y="12"/>
                    <a:pt x="8" y="14"/>
                    <a:pt x="7" y="14"/>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2" name="iṡḷîḓê">
              <a:extLst>
                <a:ext uri="{FF2B5EF4-FFF2-40B4-BE49-F238E27FC236}">
                  <a16:creationId xmlns:a16="http://schemas.microsoft.com/office/drawing/2014/main" id="{20AD3570-5606-8AFB-96F8-BEFB2A022D54}"/>
                </a:ext>
              </a:extLst>
            </p:cNvPr>
            <p:cNvSpPr/>
            <p:nvPr/>
          </p:nvSpPr>
          <p:spPr bwMode="auto">
            <a:xfrm>
              <a:off x="4229080" y="2814924"/>
              <a:ext cx="54509" cy="47695"/>
            </a:xfrm>
            <a:custGeom>
              <a:avLst/>
              <a:gdLst>
                <a:gd name="T0" fmla="*/ 5 w 8"/>
                <a:gd name="T1" fmla="*/ 2 h 7"/>
                <a:gd name="T2" fmla="*/ 4 w 8"/>
                <a:gd name="T3" fmla="*/ 1 h 7"/>
                <a:gd name="T4" fmla="*/ 3 w 8"/>
                <a:gd name="T5" fmla="*/ 5 h 7"/>
                <a:gd name="T6" fmla="*/ 5 w 8"/>
                <a:gd name="T7" fmla="*/ 7 h 7"/>
                <a:gd name="T8" fmla="*/ 6 w 8"/>
                <a:gd name="T9" fmla="*/ 7 h 7"/>
                <a:gd name="T10" fmla="*/ 8 w 8"/>
                <a:gd name="T11" fmla="*/ 7 h 7"/>
                <a:gd name="T12" fmla="*/ 8 w 8"/>
                <a:gd name="T13" fmla="*/ 5 h 7"/>
                <a:gd name="T14" fmla="*/ 5 w 8"/>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5" y="2"/>
                  </a:moveTo>
                  <a:cubicBezTo>
                    <a:pt x="5" y="1"/>
                    <a:pt x="4" y="1"/>
                    <a:pt x="4" y="1"/>
                  </a:cubicBezTo>
                  <a:cubicBezTo>
                    <a:pt x="0" y="0"/>
                    <a:pt x="2" y="2"/>
                    <a:pt x="3" y="5"/>
                  </a:cubicBezTo>
                  <a:cubicBezTo>
                    <a:pt x="3" y="6"/>
                    <a:pt x="5" y="6"/>
                    <a:pt x="5" y="7"/>
                  </a:cubicBezTo>
                  <a:cubicBezTo>
                    <a:pt x="5" y="7"/>
                    <a:pt x="6" y="7"/>
                    <a:pt x="6" y="7"/>
                  </a:cubicBezTo>
                  <a:cubicBezTo>
                    <a:pt x="6" y="7"/>
                    <a:pt x="8" y="7"/>
                    <a:pt x="8" y="7"/>
                  </a:cubicBezTo>
                  <a:cubicBezTo>
                    <a:pt x="8" y="6"/>
                    <a:pt x="8" y="6"/>
                    <a:pt x="8" y="5"/>
                  </a:cubicBezTo>
                  <a:cubicBezTo>
                    <a:pt x="8" y="5"/>
                    <a:pt x="6" y="3"/>
                    <a:pt x="5" y="2"/>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3" name="ïṩ1íḓè">
              <a:extLst>
                <a:ext uri="{FF2B5EF4-FFF2-40B4-BE49-F238E27FC236}">
                  <a16:creationId xmlns:a16="http://schemas.microsoft.com/office/drawing/2014/main" id="{A2DD2F93-7AAC-0907-0316-CB4E95BF51EA}"/>
                </a:ext>
              </a:extLst>
            </p:cNvPr>
            <p:cNvSpPr/>
            <p:nvPr/>
          </p:nvSpPr>
          <p:spPr bwMode="auto">
            <a:xfrm>
              <a:off x="4222266" y="2651398"/>
              <a:ext cx="102204" cy="122644"/>
            </a:xfrm>
            <a:custGeom>
              <a:avLst/>
              <a:gdLst>
                <a:gd name="T0" fmla="*/ 6 w 15"/>
                <a:gd name="T1" fmla="*/ 15 h 18"/>
                <a:gd name="T2" fmla="*/ 7 w 15"/>
                <a:gd name="T3" fmla="*/ 15 h 18"/>
                <a:gd name="T4" fmla="*/ 7 w 15"/>
                <a:gd name="T5" fmla="*/ 17 h 18"/>
                <a:gd name="T6" fmla="*/ 9 w 15"/>
                <a:gd name="T7" fmla="*/ 11 h 18"/>
                <a:gd name="T8" fmla="*/ 10 w 15"/>
                <a:gd name="T9" fmla="*/ 10 h 18"/>
                <a:gd name="T10" fmla="*/ 14 w 15"/>
                <a:gd name="T11" fmla="*/ 5 h 18"/>
                <a:gd name="T12" fmla="*/ 15 w 15"/>
                <a:gd name="T13" fmla="*/ 3 h 18"/>
                <a:gd name="T14" fmla="*/ 14 w 15"/>
                <a:gd name="T15" fmla="*/ 1 h 18"/>
                <a:gd name="T16" fmla="*/ 13 w 15"/>
                <a:gd name="T17" fmla="*/ 1 h 18"/>
                <a:gd name="T18" fmla="*/ 13 w 15"/>
                <a:gd name="T19" fmla="*/ 3 h 18"/>
                <a:gd name="T20" fmla="*/ 10 w 15"/>
                <a:gd name="T21" fmla="*/ 7 h 18"/>
                <a:gd name="T22" fmla="*/ 9 w 15"/>
                <a:gd name="T23" fmla="*/ 7 h 18"/>
                <a:gd name="T24" fmla="*/ 7 w 15"/>
                <a:gd name="T25" fmla="*/ 1 h 18"/>
                <a:gd name="T26" fmla="*/ 7 w 15"/>
                <a:gd name="T27" fmla="*/ 3 h 18"/>
                <a:gd name="T28" fmla="*/ 7 w 15"/>
                <a:gd name="T29" fmla="*/ 3 h 18"/>
                <a:gd name="T30" fmla="*/ 7 w 15"/>
                <a:gd name="T31" fmla="*/ 3 h 18"/>
                <a:gd name="T32" fmla="*/ 7 w 15"/>
                <a:gd name="T33" fmla="*/ 3 h 18"/>
                <a:gd name="T34" fmla="*/ 7 w 15"/>
                <a:gd name="T35" fmla="*/ 9 h 18"/>
                <a:gd name="T36" fmla="*/ 6 w 15"/>
                <a:gd name="T37" fmla="*/ 10 h 18"/>
                <a:gd name="T38" fmla="*/ 6 w 15"/>
                <a:gd name="T39" fmla="*/ 11 h 18"/>
                <a:gd name="T40" fmla="*/ 0 w 15"/>
                <a:gd name="T41" fmla="*/ 18 h 18"/>
                <a:gd name="T42" fmla="*/ 4 w 15"/>
                <a:gd name="T43" fmla="*/ 18 h 18"/>
                <a:gd name="T44" fmla="*/ 6 w 15"/>
                <a:gd name="T4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6" y="15"/>
                  </a:moveTo>
                  <a:cubicBezTo>
                    <a:pt x="6" y="15"/>
                    <a:pt x="6" y="15"/>
                    <a:pt x="7" y="15"/>
                  </a:cubicBezTo>
                  <a:cubicBezTo>
                    <a:pt x="7" y="16"/>
                    <a:pt x="7" y="16"/>
                    <a:pt x="7" y="17"/>
                  </a:cubicBezTo>
                  <a:cubicBezTo>
                    <a:pt x="8" y="16"/>
                    <a:pt x="9" y="12"/>
                    <a:pt x="9" y="11"/>
                  </a:cubicBezTo>
                  <a:cubicBezTo>
                    <a:pt x="9" y="11"/>
                    <a:pt x="10" y="10"/>
                    <a:pt x="10" y="10"/>
                  </a:cubicBezTo>
                  <a:cubicBezTo>
                    <a:pt x="11" y="8"/>
                    <a:pt x="12" y="6"/>
                    <a:pt x="14" y="5"/>
                  </a:cubicBezTo>
                  <a:cubicBezTo>
                    <a:pt x="14" y="4"/>
                    <a:pt x="15" y="3"/>
                    <a:pt x="15" y="3"/>
                  </a:cubicBezTo>
                  <a:cubicBezTo>
                    <a:pt x="15" y="1"/>
                    <a:pt x="14" y="1"/>
                    <a:pt x="14" y="1"/>
                  </a:cubicBezTo>
                  <a:cubicBezTo>
                    <a:pt x="13" y="1"/>
                    <a:pt x="13" y="1"/>
                    <a:pt x="13" y="1"/>
                  </a:cubicBezTo>
                  <a:cubicBezTo>
                    <a:pt x="13" y="2"/>
                    <a:pt x="13" y="3"/>
                    <a:pt x="13" y="3"/>
                  </a:cubicBezTo>
                  <a:cubicBezTo>
                    <a:pt x="12" y="4"/>
                    <a:pt x="11" y="5"/>
                    <a:pt x="10" y="7"/>
                  </a:cubicBezTo>
                  <a:cubicBezTo>
                    <a:pt x="10" y="7"/>
                    <a:pt x="9" y="7"/>
                    <a:pt x="9" y="7"/>
                  </a:cubicBezTo>
                  <a:cubicBezTo>
                    <a:pt x="9" y="5"/>
                    <a:pt x="10" y="0"/>
                    <a:pt x="7" y="1"/>
                  </a:cubicBezTo>
                  <a:cubicBezTo>
                    <a:pt x="7" y="2"/>
                    <a:pt x="7" y="2"/>
                    <a:pt x="7" y="3"/>
                  </a:cubicBezTo>
                  <a:cubicBezTo>
                    <a:pt x="7" y="3"/>
                    <a:pt x="7" y="3"/>
                    <a:pt x="7" y="3"/>
                  </a:cubicBezTo>
                  <a:cubicBezTo>
                    <a:pt x="7" y="3"/>
                    <a:pt x="7" y="3"/>
                    <a:pt x="7" y="3"/>
                  </a:cubicBezTo>
                  <a:cubicBezTo>
                    <a:pt x="7" y="3"/>
                    <a:pt x="7" y="3"/>
                    <a:pt x="7" y="3"/>
                  </a:cubicBezTo>
                  <a:cubicBezTo>
                    <a:pt x="7" y="5"/>
                    <a:pt x="7" y="7"/>
                    <a:pt x="7" y="9"/>
                  </a:cubicBezTo>
                  <a:cubicBezTo>
                    <a:pt x="7" y="9"/>
                    <a:pt x="7" y="10"/>
                    <a:pt x="6" y="10"/>
                  </a:cubicBezTo>
                  <a:cubicBezTo>
                    <a:pt x="6" y="10"/>
                    <a:pt x="6" y="11"/>
                    <a:pt x="6" y="11"/>
                  </a:cubicBezTo>
                  <a:cubicBezTo>
                    <a:pt x="5" y="14"/>
                    <a:pt x="0" y="16"/>
                    <a:pt x="0" y="18"/>
                  </a:cubicBezTo>
                  <a:cubicBezTo>
                    <a:pt x="2" y="18"/>
                    <a:pt x="3" y="18"/>
                    <a:pt x="4" y="18"/>
                  </a:cubicBezTo>
                  <a:cubicBezTo>
                    <a:pt x="4" y="18"/>
                    <a:pt x="6" y="16"/>
                    <a:pt x="6" y="15"/>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4" name="íṣḷíḑê">
              <a:extLst>
                <a:ext uri="{FF2B5EF4-FFF2-40B4-BE49-F238E27FC236}">
                  <a16:creationId xmlns:a16="http://schemas.microsoft.com/office/drawing/2014/main" id="{B668F27D-3790-5CE3-217D-D57A616C3245}"/>
                </a:ext>
              </a:extLst>
            </p:cNvPr>
            <p:cNvSpPr/>
            <p:nvPr/>
          </p:nvSpPr>
          <p:spPr bwMode="auto">
            <a:xfrm>
              <a:off x="4959495" y="2951195"/>
              <a:ext cx="252103" cy="197594"/>
            </a:xfrm>
            <a:custGeom>
              <a:avLst/>
              <a:gdLst>
                <a:gd name="T0" fmla="*/ 32 w 37"/>
                <a:gd name="T1" fmla="*/ 12 h 29"/>
                <a:gd name="T2" fmla="*/ 29 w 37"/>
                <a:gd name="T3" fmla="*/ 12 h 29"/>
                <a:gd name="T4" fmla="*/ 28 w 37"/>
                <a:gd name="T5" fmla="*/ 11 h 29"/>
                <a:gd name="T6" fmla="*/ 25 w 37"/>
                <a:gd name="T7" fmla="*/ 13 h 29"/>
                <a:gd name="T8" fmla="*/ 23 w 37"/>
                <a:gd name="T9" fmla="*/ 14 h 29"/>
                <a:gd name="T10" fmla="*/ 25 w 37"/>
                <a:gd name="T11" fmla="*/ 12 h 29"/>
                <a:gd name="T12" fmla="*/ 27 w 37"/>
                <a:gd name="T13" fmla="*/ 10 h 29"/>
                <a:gd name="T14" fmla="*/ 31 w 37"/>
                <a:gd name="T15" fmla="*/ 9 h 29"/>
                <a:gd name="T16" fmla="*/ 34 w 37"/>
                <a:gd name="T17" fmla="*/ 4 h 29"/>
                <a:gd name="T18" fmla="*/ 30 w 37"/>
                <a:gd name="T19" fmla="*/ 6 h 29"/>
                <a:gd name="T20" fmla="*/ 26 w 37"/>
                <a:gd name="T21" fmla="*/ 7 h 29"/>
                <a:gd name="T22" fmla="*/ 25 w 37"/>
                <a:gd name="T23" fmla="*/ 0 h 29"/>
                <a:gd name="T24" fmla="*/ 24 w 37"/>
                <a:gd name="T25" fmla="*/ 1 h 29"/>
                <a:gd name="T26" fmla="*/ 23 w 37"/>
                <a:gd name="T27" fmla="*/ 2 h 29"/>
                <a:gd name="T28" fmla="*/ 19 w 37"/>
                <a:gd name="T29" fmla="*/ 8 h 29"/>
                <a:gd name="T30" fmla="*/ 18 w 37"/>
                <a:gd name="T31" fmla="*/ 8 h 29"/>
                <a:gd name="T32" fmla="*/ 13 w 37"/>
                <a:gd name="T33" fmla="*/ 11 h 29"/>
                <a:gd name="T34" fmla="*/ 14 w 37"/>
                <a:gd name="T35" fmla="*/ 12 h 29"/>
                <a:gd name="T36" fmla="*/ 16 w 37"/>
                <a:gd name="T37" fmla="*/ 14 h 29"/>
                <a:gd name="T38" fmla="*/ 19 w 37"/>
                <a:gd name="T39" fmla="*/ 16 h 29"/>
                <a:gd name="T40" fmla="*/ 21 w 37"/>
                <a:gd name="T41" fmla="*/ 17 h 29"/>
                <a:gd name="T42" fmla="*/ 18 w 37"/>
                <a:gd name="T43" fmla="*/ 17 h 29"/>
                <a:gd name="T44" fmla="*/ 11 w 37"/>
                <a:gd name="T45" fmla="*/ 17 h 29"/>
                <a:gd name="T46" fmla="*/ 10 w 37"/>
                <a:gd name="T47" fmla="*/ 19 h 29"/>
                <a:gd name="T48" fmla="*/ 4 w 37"/>
                <a:gd name="T49" fmla="*/ 16 h 29"/>
                <a:gd name="T50" fmla="*/ 6 w 37"/>
                <a:gd name="T51" fmla="*/ 20 h 29"/>
                <a:gd name="T52" fmla="*/ 8 w 37"/>
                <a:gd name="T53" fmla="*/ 22 h 29"/>
                <a:gd name="T54" fmla="*/ 1 w 37"/>
                <a:gd name="T55" fmla="*/ 21 h 29"/>
                <a:gd name="T56" fmla="*/ 4 w 37"/>
                <a:gd name="T57" fmla="*/ 28 h 29"/>
                <a:gd name="T58" fmla="*/ 18 w 37"/>
                <a:gd name="T59" fmla="*/ 28 h 29"/>
                <a:gd name="T60" fmla="*/ 19 w 37"/>
                <a:gd name="T61" fmla="*/ 28 h 29"/>
                <a:gd name="T62" fmla="*/ 20 w 37"/>
                <a:gd name="T63" fmla="*/ 25 h 29"/>
                <a:gd name="T64" fmla="*/ 18 w 37"/>
                <a:gd name="T65" fmla="*/ 24 h 29"/>
                <a:gd name="T66" fmla="*/ 14 w 37"/>
                <a:gd name="T67" fmla="*/ 21 h 29"/>
                <a:gd name="T68" fmla="*/ 19 w 37"/>
                <a:gd name="T69" fmla="*/ 21 h 29"/>
                <a:gd name="T70" fmla="*/ 20 w 37"/>
                <a:gd name="T71" fmla="*/ 18 h 29"/>
                <a:gd name="T72" fmla="*/ 23 w 37"/>
                <a:gd name="T73" fmla="*/ 18 h 29"/>
                <a:gd name="T74" fmla="*/ 25 w 37"/>
                <a:gd name="T75" fmla="*/ 19 h 29"/>
                <a:gd name="T76" fmla="*/ 21 w 37"/>
                <a:gd name="T77" fmla="*/ 20 h 29"/>
                <a:gd name="T78" fmla="*/ 25 w 37"/>
                <a:gd name="T79" fmla="*/ 21 h 29"/>
                <a:gd name="T80" fmla="*/ 27 w 37"/>
                <a:gd name="T81" fmla="*/ 21 h 29"/>
                <a:gd name="T82" fmla="*/ 31 w 37"/>
                <a:gd name="T83" fmla="*/ 22 h 29"/>
                <a:gd name="T84" fmla="*/ 30 w 37"/>
                <a:gd name="T85" fmla="*/ 18 h 29"/>
                <a:gd name="T86" fmla="*/ 31 w 37"/>
                <a:gd name="T87" fmla="*/ 17 h 29"/>
                <a:gd name="T88" fmla="*/ 37 w 37"/>
                <a:gd name="T89" fmla="*/ 14 h 29"/>
                <a:gd name="T90" fmla="*/ 19 w 37"/>
                <a:gd name="T91" fmla="*/ 13 h 29"/>
                <a:gd name="T92" fmla="*/ 17 w 37"/>
                <a:gd name="T93" fmla="*/ 12 h 29"/>
                <a:gd name="T94" fmla="*/ 19 w 37"/>
                <a:gd name="T95" fmla="*/ 12 h 29"/>
                <a:gd name="T96" fmla="*/ 19 w 37"/>
                <a:gd name="T97" fmla="*/ 11 h 29"/>
                <a:gd name="T98" fmla="*/ 19 w 37"/>
                <a:gd name="T99" fmla="*/ 11 h 29"/>
                <a:gd name="T100" fmla="*/ 19 w 37"/>
                <a:gd name="T101" fmla="*/ 10 h 29"/>
                <a:gd name="T102" fmla="*/ 19 w 37"/>
                <a:gd name="T103" fmla="*/ 11 h 29"/>
                <a:gd name="T104" fmla="*/ 21 w 37"/>
                <a:gd name="T105" fmla="*/ 9 h 29"/>
                <a:gd name="T106" fmla="*/ 23 w 37"/>
                <a:gd name="T107" fmla="*/ 9 h 29"/>
                <a:gd name="T108" fmla="*/ 24 w 37"/>
                <a:gd name="T109" fmla="*/ 10 h 29"/>
                <a:gd name="T110" fmla="*/ 21 w 37"/>
                <a:gd name="T111" fmla="*/ 10 h 29"/>
                <a:gd name="T112" fmla="*/ 27 w 37"/>
                <a:gd name="T113" fmla="*/ 15 h 29"/>
                <a:gd name="T114" fmla="*/ 30 w 37"/>
                <a:gd name="T11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29">
                  <a:moveTo>
                    <a:pt x="34" y="13"/>
                  </a:moveTo>
                  <a:cubicBezTo>
                    <a:pt x="34" y="13"/>
                    <a:pt x="33" y="13"/>
                    <a:pt x="32" y="12"/>
                  </a:cubicBezTo>
                  <a:cubicBezTo>
                    <a:pt x="31" y="12"/>
                    <a:pt x="30" y="11"/>
                    <a:pt x="30" y="11"/>
                  </a:cubicBezTo>
                  <a:cubicBezTo>
                    <a:pt x="30" y="11"/>
                    <a:pt x="29" y="12"/>
                    <a:pt x="29" y="12"/>
                  </a:cubicBezTo>
                  <a:cubicBezTo>
                    <a:pt x="29" y="12"/>
                    <a:pt x="29" y="12"/>
                    <a:pt x="29" y="12"/>
                  </a:cubicBezTo>
                  <a:cubicBezTo>
                    <a:pt x="28" y="12"/>
                    <a:pt x="28" y="11"/>
                    <a:pt x="28" y="11"/>
                  </a:cubicBezTo>
                  <a:cubicBezTo>
                    <a:pt x="28" y="11"/>
                    <a:pt x="27" y="11"/>
                    <a:pt x="27" y="12"/>
                  </a:cubicBezTo>
                  <a:cubicBezTo>
                    <a:pt x="27" y="13"/>
                    <a:pt x="26" y="13"/>
                    <a:pt x="25" y="13"/>
                  </a:cubicBezTo>
                  <a:cubicBezTo>
                    <a:pt x="25" y="13"/>
                    <a:pt x="25" y="14"/>
                    <a:pt x="25" y="14"/>
                  </a:cubicBezTo>
                  <a:cubicBezTo>
                    <a:pt x="24" y="14"/>
                    <a:pt x="23" y="14"/>
                    <a:pt x="23" y="14"/>
                  </a:cubicBezTo>
                  <a:cubicBezTo>
                    <a:pt x="23" y="13"/>
                    <a:pt x="23" y="13"/>
                    <a:pt x="25" y="13"/>
                  </a:cubicBezTo>
                  <a:cubicBezTo>
                    <a:pt x="25" y="13"/>
                    <a:pt x="25" y="12"/>
                    <a:pt x="25" y="12"/>
                  </a:cubicBezTo>
                  <a:cubicBezTo>
                    <a:pt x="26" y="12"/>
                    <a:pt x="26" y="12"/>
                    <a:pt x="27" y="11"/>
                  </a:cubicBezTo>
                  <a:cubicBezTo>
                    <a:pt x="27" y="11"/>
                    <a:pt x="27" y="11"/>
                    <a:pt x="27" y="10"/>
                  </a:cubicBezTo>
                  <a:cubicBezTo>
                    <a:pt x="27" y="9"/>
                    <a:pt x="28" y="9"/>
                    <a:pt x="29" y="9"/>
                  </a:cubicBezTo>
                  <a:cubicBezTo>
                    <a:pt x="30" y="9"/>
                    <a:pt x="31" y="9"/>
                    <a:pt x="31" y="9"/>
                  </a:cubicBezTo>
                  <a:cubicBezTo>
                    <a:pt x="32" y="9"/>
                    <a:pt x="32" y="9"/>
                    <a:pt x="33" y="8"/>
                  </a:cubicBezTo>
                  <a:cubicBezTo>
                    <a:pt x="33" y="7"/>
                    <a:pt x="34" y="5"/>
                    <a:pt x="34" y="4"/>
                  </a:cubicBezTo>
                  <a:cubicBezTo>
                    <a:pt x="32" y="4"/>
                    <a:pt x="31" y="5"/>
                    <a:pt x="30" y="6"/>
                  </a:cubicBezTo>
                  <a:cubicBezTo>
                    <a:pt x="30" y="6"/>
                    <a:pt x="30" y="6"/>
                    <a:pt x="30" y="6"/>
                  </a:cubicBezTo>
                  <a:cubicBezTo>
                    <a:pt x="29" y="6"/>
                    <a:pt x="29" y="6"/>
                    <a:pt x="29" y="7"/>
                  </a:cubicBezTo>
                  <a:cubicBezTo>
                    <a:pt x="28" y="7"/>
                    <a:pt x="27" y="7"/>
                    <a:pt x="26" y="7"/>
                  </a:cubicBezTo>
                  <a:cubicBezTo>
                    <a:pt x="25" y="5"/>
                    <a:pt x="25" y="5"/>
                    <a:pt x="26" y="3"/>
                  </a:cubicBezTo>
                  <a:cubicBezTo>
                    <a:pt x="26" y="2"/>
                    <a:pt x="26" y="1"/>
                    <a:pt x="25" y="0"/>
                  </a:cubicBezTo>
                  <a:cubicBezTo>
                    <a:pt x="25" y="0"/>
                    <a:pt x="25" y="0"/>
                    <a:pt x="25" y="0"/>
                  </a:cubicBezTo>
                  <a:cubicBezTo>
                    <a:pt x="25" y="0"/>
                    <a:pt x="24" y="1"/>
                    <a:pt x="24" y="1"/>
                  </a:cubicBezTo>
                  <a:cubicBezTo>
                    <a:pt x="24" y="1"/>
                    <a:pt x="24" y="1"/>
                    <a:pt x="23" y="2"/>
                  </a:cubicBezTo>
                  <a:cubicBezTo>
                    <a:pt x="23" y="2"/>
                    <a:pt x="23" y="2"/>
                    <a:pt x="23" y="2"/>
                  </a:cubicBezTo>
                  <a:cubicBezTo>
                    <a:pt x="22" y="3"/>
                    <a:pt x="21" y="4"/>
                    <a:pt x="21" y="5"/>
                  </a:cubicBezTo>
                  <a:cubicBezTo>
                    <a:pt x="20" y="6"/>
                    <a:pt x="19" y="7"/>
                    <a:pt x="19" y="8"/>
                  </a:cubicBezTo>
                  <a:cubicBezTo>
                    <a:pt x="19" y="8"/>
                    <a:pt x="19" y="8"/>
                    <a:pt x="19" y="8"/>
                  </a:cubicBezTo>
                  <a:cubicBezTo>
                    <a:pt x="19" y="8"/>
                    <a:pt x="18" y="8"/>
                    <a:pt x="18" y="8"/>
                  </a:cubicBezTo>
                  <a:cubicBezTo>
                    <a:pt x="17" y="9"/>
                    <a:pt x="16" y="9"/>
                    <a:pt x="16" y="11"/>
                  </a:cubicBezTo>
                  <a:cubicBezTo>
                    <a:pt x="15" y="11"/>
                    <a:pt x="14" y="11"/>
                    <a:pt x="13" y="11"/>
                  </a:cubicBezTo>
                  <a:cubicBezTo>
                    <a:pt x="13" y="11"/>
                    <a:pt x="14" y="12"/>
                    <a:pt x="14" y="12"/>
                  </a:cubicBezTo>
                  <a:cubicBezTo>
                    <a:pt x="14" y="12"/>
                    <a:pt x="14" y="12"/>
                    <a:pt x="14" y="12"/>
                  </a:cubicBezTo>
                  <a:cubicBezTo>
                    <a:pt x="14" y="13"/>
                    <a:pt x="15" y="13"/>
                    <a:pt x="16" y="14"/>
                  </a:cubicBezTo>
                  <a:cubicBezTo>
                    <a:pt x="16" y="14"/>
                    <a:pt x="16" y="14"/>
                    <a:pt x="16" y="14"/>
                  </a:cubicBezTo>
                  <a:cubicBezTo>
                    <a:pt x="16" y="14"/>
                    <a:pt x="17" y="15"/>
                    <a:pt x="18" y="15"/>
                  </a:cubicBezTo>
                  <a:cubicBezTo>
                    <a:pt x="18" y="15"/>
                    <a:pt x="19" y="16"/>
                    <a:pt x="19" y="16"/>
                  </a:cubicBezTo>
                  <a:cubicBezTo>
                    <a:pt x="20" y="16"/>
                    <a:pt x="20" y="16"/>
                    <a:pt x="21" y="17"/>
                  </a:cubicBezTo>
                  <a:cubicBezTo>
                    <a:pt x="21" y="17"/>
                    <a:pt x="21" y="17"/>
                    <a:pt x="21" y="17"/>
                  </a:cubicBezTo>
                  <a:cubicBezTo>
                    <a:pt x="20" y="18"/>
                    <a:pt x="20" y="18"/>
                    <a:pt x="19" y="18"/>
                  </a:cubicBezTo>
                  <a:cubicBezTo>
                    <a:pt x="19" y="18"/>
                    <a:pt x="18" y="18"/>
                    <a:pt x="18" y="17"/>
                  </a:cubicBezTo>
                  <a:cubicBezTo>
                    <a:pt x="15" y="17"/>
                    <a:pt x="13" y="15"/>
                    <a:pt x="11" y="13"/>
                  </a:cubicBezTo>
                  <a:cubicBezTo>
                    <a:pt x="11" y="14"/>
                    <a:pt x="11" y="16"/>
                    <a:pt x="11" y="17"/>
                  </a:cubicBezTo>
                  <a:cubicBezTo>
                    <a:pt x="12" y="17"/>
                    <a:pt x="13" y="18"/>
                    <a:pt x="14" y="18"/>
                  </a:cubicBezTo>
                  <a:cubicBezTo>
                    <a:pt x="14" y="19"/>
                    <a:pt x="11" y="19"/>
                    <a:pt x="10" y="19"/>
                  </a:cubicBezTo>
                  <a:cubicBezTo>
                    <a:pt x="8" y="18"/>
                    <a:pt x="6" y="15"/>
                    <a:pt x="4" y="15"/>
                  </a:cubicBezTo>
                  <a:cubicBezTo>
                    <a:pt x="4" y="16"/>
                    <a:pt x="4" y="16"/>
                    <a:pt x="4" y="16"/>
                  </a:cubicBezTo>
                  <a:cubicBezTo>
                    <a:pt x="4" y="17"/>
                    <a:pt x="4" y="18"/>
                    <a:pt x="5" y="19"/>
                  </a:cubicBezTo>
                  <a:cubicBezTo>
                    <a:pt x="5" y="19"/>
                    <a:pt x="5" y="19"/>
                    <a:pt x="6" y="20"/>
                  </a:cubicBezTo>
                  <a:cubicBezTo>
                    <a:pt x="6" y="20"/>
                    <a:pt x="7" y="20"/>
                    <a:pt x="8" y="21"/>
                  </a:cubicBezTo>
                  <a:cubicBezTo>
                    <a:pt x="8" y="21"/>
                    <a:pt x="8" y="22"/>
                    <a:pt x="8" y="22"/>
                  </a:cubicBezTo>
                  <a:cubicBezTo>
                    <a:pt x="8" y="22"/>
                    <a:pt x="6" y="23"/>
                    <a:pt x="6" y="24"/>
                  </a:cubicBezTo>
                  <a:cubicBezTo>
                    <a:pt x="4" y="24"/>
                    <a:pt x="3" y="22"/>
                    <a:pt x="1" y="21"/>
                  </a:cubicBezTo>
                  <a:cubicBezTo>
                    <a:pt x="1" y="21"/>
                    <a:pt x="1" y="21"/>
                    <a:pt x="0" y="21"/>
                  </a:cubicBezTo>
                  <a:cubicBezTo>
                    <a:pt x="1" y="23"/>
                    <a:pt x="3" y="26"/>
                    <a:pt x="4" y="28"/>
                  </a:cubicBezTo>
                  <a:cubicBezTo>
                    <a:pt x="10" y="29"/>
                    <a:pt x="7" y="18"/>
                    <a:pt x="18" y="28"/>
                  </a:cubicBezTo>
                  <a:cubicBezTo>
                    <a:pt x="18" y="28"/>
                    <a:pt x="18" y="28"/>
                    <a:pt x="18" y="28"/>
                  </a:cubicBezTo>
                  <a:cubicBezTo>
                    <a:pt x="18" y="28"/>
                    <a:pt x="18" y="28"/>
                    <a:pt x="18" y="28"/>
                  </a:cubicBezTo>
                  <a:cubicBezTo>
                    <a:pt x="19" y="28"/>
                    <a:pt x="19" y="28"/>
                    <a:pt x="19" y="28"/>
                  </a:cubicBezTo>
                  <a:cubicBezTo>
                    <a:pt x="19" y="28"/>
                    <a:pt x="19" y="28"/>
                    <a:pt x="19" y="28"/>
                  </a:cubicBezTo>
                  <a:cubicBezTo>
                    <a:pt x="19" y="27"/>
                    <a:pt x="20" y="25"/>
                    <a:pt x="20" y="25"/>
                  </a:cubicBezTo>
                  <a:cubicBezTo>
                    <a:pt x="20" y="25"/>
                    <a:pt x="20" y="24"/>
                    <a:pt x="19" y="24"/>
                  </a:cubicBezTo>
                  <a:cubicBezTo>
                    <a:pt x="19" y="24"/>
                    <a:pt x="18" y="24"/>
                    <a:pt x="18" y="24"/>
                  </a:cubicBezTo>
                  <a:cubicBezTo>
                    <a:pt x="18" y="24"/>
                    <a:pt x="18" y="23"/>
                    <a:pt x="18" y="23"/>
                  </a:cubicBezTo>
                  <a:cubicBezTo>
                    <a:pt x="16" y="23"/>
                    <a:pt x="14" y="22"/>
                    <a:pt x="14" y="21"/>
                  </a:cubicBezTo>
                  <a:cubicBezTo>
                    <a:pt x="16" y="20"/>
                    <a:pt x="17" y="21"/>
                    <a:pt x="18" y="21"/>
                  </a:cubicBezTo>
                  <a:cubicBezTo>
                    <a:pt x="18" y="21"/>
                    <a:pt x="19" y="21"/>
                    <a:pt x="19" y="21"/>
                  </a:cubicBezTo>
                  <a:cubicBezTo>
                    <a:pt x="19" y="21"/>
                    <a:pt x="19" y="21"/>
                    <a:pt x="20" y="21"/>
                  </a:cubicBezTo>
                  <a:cubicBezTo>
                    <a:pt x="20" y="20"/>
                    <a:pt x="20" y="19"/>
                    <a:pt x="20" y="18"/>
                  </a:cubicBezTo>
                  <a:cubicBezTo>
                    <a:pt x="21" y="18"/>
                    <a:pt x="21" y="18"/>
                    <a:pt x="22" y="18"/>
                  </a:cubicBezTo>
                  <a:cubicBezTo>
                    <a:pt x="22" y="18"/>
                    <a:pt x="22" y="18"/>
                    <a:pt x="23" y="18"/>
                  </a:cubicBezTo>
                  <a:cubicBezTo>
                    <a:pt x="23" y="18"/>
                    <a:pt x="24" y="18"/>
                    <a:pt x="25" y="18"/>
                  </a:cubicBezTo>
                  <a:cubicBezTo>
                    <a:pt x="25" y="19"/>
                    <a:pt x="25" y="19"/>
                    <a:pt x="25" y="19"/>
                  </a:cubicBezTo>
                  <a:cubicBezTo>
                    <a:pt x="24" y="19"/>
                    <a:pt x="23" y="19"/>
                    <a:pt x="23" y="19"/>
                  </a:cubicBezTo>
                  <a:cubicBezTo>
                    <a:pt x="22" y="20"/>
                    <a:pt x="21" y="20"/>
                    <a:pt x="21" y="20"/>
                  </a:cubicBezTo>
                  <a:cubicBezTo>
                    <a:pt x="21" y="20"/>
                    <a:pt x="22" y="20"/>
                    <a:pt x="23" y="21"/>
                  </a:cubicBezTo>
                  <a:cubicBezTo>
                    <a:pt x="23" y="21"/>
                    <a:pt x="24" y="21"/>
                    <a:pt x="25" y="21"/>
                  </a:cubicBezTo>
                  <a:cubicBezTo>
                    <a:pt x="26" y="21"/>
                    <a:pt x="26" y="21"/>
                    <a:pt x="26" y="21"/>
                  </a:cubicBezTo>
                  <a:cubicBezTo>
                    <a:pt x="26" y="21"/>
                    <a:pt x="27" y="21"/>
                    <a:pt x="27" y="21"/>
                  </a:cubicBezTo>
                  <a:cubicBezTo>
                    <a:pt x="28" y="22"/>
                    <a:pt x="28" y="22"/>
                    <a:pt x="29" y="22"/>
                  </a:cubicBezTo>
                  <a:cubicBezTo>
                    <a:pt x="29" y="22"/>
                    <a:pt x="30" y="22"/>
                    <a:pt x="31" y="22"/>
                  </a:cubicBezTo>
                  <a:cubicBezTo>
                    <a:pt x="31" y="21"/>
                    <a:pt x="31" y="21"/>
                    <a:pt x="31" y="21"/>
                  </a:cubicBezTo>
                  <a:cubicBezTo>
                    <a:pt x="32" y="20"/>
                    <a:pt x="31" y="19"/>
                    <a:pt x="30" y="18"/>
                  </a:cubicBezTo>
                  <a:cubicBezTo>
                    <a:pt x="30" y="18"/>
                    <a:pt x="30" y="18"/>
                    <a:pt x="30" y="17"/>
                  </a:cubicBezTo>
                  <a:cubicBezTo>
                    <a:pt x="31" y="17"/>
                    <a:pt x="31" y="17"/>
                    <a:pt x="31" y="17"/>
                  </a:cubicBezTo>
                  <a:cubicBezTo>
                    <a:pt x="33" y="17"/>
                    <a:pt x="35" y="16"/>
                    <a:pt x="37" y="16"/>
                  </a:cubicBezTo>
                  <a:cubicBezTo>
                    <a:pt x="37" y="15"/>
                    <a:pt x="37" y="15"/>
                    <a:pt x="37" y="14"/>
                  </a:cubicBezTo>
                  <a:cubicBezTo>
                    <a:pt x="36" y="14"/>
                    <a:pt x="35" y="13"/>
                    <a:pt x="34" y="13"/>
                  </a:cubicBezTo>
                  <a:close/>
                  <a:moveTo>
                    <a:pt x="19" y="13"/>
                  </a:moveTo>
                  <a:cubicBezTo>
                    <a:pt x="19" y="13"/>
                    <a:pt x="18" y="13"/>
                    <a:pt x="18" y="13"/>
                  </a:cubicBezTo>
                  <a:cubicBezTo>
                    <a:pt x="18" y="13"/>
                    <a:pt x="18" y="12"/>
                    <a:pt x="17" y="12"/>
                  </a:cubicBezTo>
                  <a:cubicBezTo>
                    <a:pt x="18" y="12"/>
                    <a:pt x="18" y="12"/>
                    <a:pt x="18" y="12"/>
                  </a:cubicBezTo>
                  <a:cubicBezTo>
                    <a:pt x="18" y="12"/>
                    <a:pt x="19" y="12"/>
                    <a:pt x="19" y="12"/>
                  </a:cubicBezTo>
                  <a:cubicBezTo>
                    <a:pt x="19" y="12"/>
                    <a:pt x="19" y="13"/>
                    <a:pt x="19" y="13"/>
                  </a:cubicBezTo>
                  <a:close/>
                  <a:moveTo>
                    <a:pt x="19" y="11"/>
                  </a:moveTo>
                  <a:cubicBezTo>
                    <a:pt x="19" y="11"/>
                    <a:pt x="19" y="11"/>
                    <a:pt x="19" y="11"/>
                  </a:cubicBezTo>
                  <a:cubicBezTo>
                    <a:pt x="19" y="11"/>
                    <a:pt x="19" y="11"/>
                    <a:pt x="19" y="11"/>
                  </a:cubicBezTo>
                  <a:cubicBezTo>
                    <a:pt x="19" y="11"/>
                    <a:pt x="18" y="10"/>
                    <a:pt x="18" y="10"/>
                  </a:cubicBezTo>
                  <a:cubicBezTo>
                    <a:pt x="18" y="10"/>
                    <a:pt x="18" y="10"/>
                    <a:pt x="19" y="10"/>
                  </a:cubicBezTo>
                  <a:cubicBezTo>
                    <a:pt x="19" y="10"/>
                    <a:pt x="19" y="10"/>
                    <a:pt x="20" y="10"/>
                  </a:cubicBezTo>
                  <a:cubicBezTo>
                    <a:pt x="20" y="10"/>
                    <a:pt x="20" y="10"/>
                    <a:pt x="19" y="11"/>
                  </a:cubicBezTo>
                  <a:close/>
                  <a:moveTo>
                    <a:pt x="21" y="10"/>
                  </a:moveTo>
                  <a:cubicBezTo>
                    <a:pt x="21" y="10"/>
                    <a:pt x="21" y="10"/>
                    <a:pt x="21" y="9"/>
                  </a:cubicBezTo>
                  <a:cubicBezTo>
                    <a:pt x="21" y="9"/>
                    <a:pt x="21" y="9"/>
                    <a:pt x="21" y="8"/>
                  </a:cubicBezTo>
                  <a:cubicBezTo>
                    <a:pt x="22" y="8"/>
                    <a:pt x="22" y="9"/>
                    <a:pt x="23" y="9"/>
                  </a:cubicBezTo>
                  <a:cubicBezTo>
                    <a:pt x="23" y="9"/>
                    <a:pt x="23" y="9"/>
                    <a:pt x="24" y="9"/>
                  </a:cubicBezTo>
                  <a:cubicBezTo>
                    <a:pt x="24" y="9"/>
                    <a:pt x="24" y="10"/>
                    <a:pt x="24" y="10"/>
                  </a:cubicBezTo>
                  <a:cubicBezTo>
                    <a:pt x="23" y="10"/>
                    <a:pt x="23" y="10"/>
                    <a:pt x="23" y="10"/>
                  </a:cubicBezTo>
                  <a:cubicBezTo>
                    <a:pt x="22" y="10"/>
                    <a:pt x="22" y="10"/>
                    <a:pt x="21" y="10"/>
                  </a:cubicBezTo>
                  <a:close/>
                  <a:moveTo>
                    <a:pt x="29" y="15"/>
                  </a:moveTo>
                  <a:cubicBezTo>
                    <a:pt x="28" y="15"/>
                    <a:pt x="27" y="15"/>
                    <a:pt x="27" y="15"/>
                  </a:cubicBezTo>
                  <a:cubicBezTo>
                    <a:pt x="27" y="15"/>
                    <a:pt x="28" y="14"/>
                    <a:pt x="29" y="14"/>
                  </a:cubicBezTo>
                  <a:cubicBezTo>
                    <a:pt x="29" y="14"/>
                    <a:pt x="30" y="14"/>
                    <a:pt x="30" y="14"/>
                  </a:cubicBezTo>
                  <a:cubicBezTo>
                    <a:pt x="30" y="14"/>
                    <a:pt x="30" y="15"/>
                    <a:pt x="29" y="15"/>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5" name="îśḻîḑé">
              <a:extLst>
                <a:ext uri="{FF2B5EF4-FFF2-40B4-BE49-F238E27FC236}">
                  <a16:creationId xmlns:a16="http://schemas.microsoft.com/office/drawing/2014/main" id="{51631F09-9FFF-2E8D-AB92-AF4FD3B4CDAA}"/>
                </a:ext>
              </a:extLst>
            </p:cNvPr>
            <p:cNvSpPr/>
            <p:nvPr/>
          </p:nvSpPr>
          <p:spPr bwMode="auto">
            <a:xfrm>
              <a:off x="3941547" y="2883060"/>
              <a:ext cx="1099711" cy="1096986"/>
            </a:xfrm>
            <a:custGeom>
              <a:avLst/>
              <a:gdLst>
                <a:gd name="T0" fmla="*/ 80 w 161"/>
                <a:gd name="T1" fmla="*/ 0 h 161"/>
                <a:gd name="T2" fmla="*/ 161 w 161"/>
                <a:gd name="T3" fmla="*/ 81 h 161"/>
                <a:gd name="T4" fmla="*/ 80 w 161"/>
                <a:gd name="T5" fmla="*/ 161 h 161"/>
                <a:gd name="T6" fmla="*/ 0 w 161"/>
                <a:gd name="T7" fmla="*/ 81 h 161"/>
                <a:gd name="T8" fmla="*/ 80 w 161"/>
                <a:gd name="T9" fmla="*/ 0 h 161"/>
                <a:gd name="T10" fmla="*/ 80 w 161"/>
                <a:gd name="T11" fmla="*/ 2 h 161"/>
                <a:gd name="T12" fmla="*/ 1 w 161"/>
                <a:gd name="T13" fmla="*/ 81 h 161"/>
                <a:gd name="T14" fmla="*/ 80 w 161"/>
                <a:gd name="T15" fmla="*/ 159 h 161"/>
                <a:gd name="T16" fmla="*/ 159 w 161"/>
                <a:gd name="T17" fmla="*/ 81 h 161"/>
                <a:gd name="T18" fmla="*/ 80 w 161"/>
                <a:gd name="T19"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80" y="0"/>
                  </a:moveTo>
                  <a:cubicBezTo>
                    <a:pt x="125" y="0"/>
                    <a:pt x="161" y="36"/>
                    <a:pt x="161" y="81"/>
                  </a:cubicBezTo>
                  <a:cubicBezTo>
                    <a:pt x="161" y="125"/>
                    <a:pt x="125" y="161"/>
                    <a:pt x="80" y="161"/>
                  </a:cubicBezTo>
                  <a:cubicBezTo>
                    <a:pt x="36" y="161"/>
                    <a:pt x="0" y="125"/>
                    <a:pt x="0" y="81"/>
                  </a:cubicBezTo>
                  <a:cubicBezTo>
                    <a:pt x="0" y="36"/>
                    <a:pt x="36" y="0"/>
                    <a:pt x="80" y="0"/>
                  </a:cubicBezTo>
                  <a:close/>
                  <a:moveTo>
                    <a:pt x="80" y="2"/>
                  </a:moveTo>
                  <a:cubicBezTo>
                    <a:pt x="37" y="2"/>
                    <a:pt x="1" y="37"/>
                    <a:pt x="1" y="81"/>
                  </a:cubicBezTo>
                  <a:cubicBezTo>
                    <a:pt x="1" y="124"/>
                    <a:pt x="37" y="159"/>
                    <a:pt x="80" y="159"/>
                  </a:cubicBezTo>
                  <a:cubicBezTo>
                    <a:pt x="124" y="159"/>
                    <a:pt x="159" y="124"/>
                    <a:pt x="159" y="81"/>
                  </a:cubicBezTo>
                  <a:cubicBezTo>
                    <a:pt x="159" y="37"/>
                    <a:pt x="124" y="2"/>
                    <a:pt x="80" y="2"/>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6" name="îśľíďè">
              <a:extLst>
                <a:ext uri="{FF2B5EF4-FFF2-40B4-BE49-F238E27FC236}">
                  <a16:creationId xmlns:a16="http://schemas.microsoft.com/office/drawing/2014/main" id="{DF4804E5-F29B-A47A-6EBF-35750DC14147}"/>
                </a:ext>
              </a:extLst>
            </p:cNvPr>
            <p:cNvSpPr/>
            <p:nvPr/>
          </p:nvSpPr>
          <p:spPr bwMode="auto">
            <a:xfrm>
              <a:off x="3600868" y="2542381"/>
              <a:ext cx="1775618" cy="1776980"/>
            </a:xfrm>
            <a:custGeom>
              <a:avLst/>
              <a:gdLst>
                <a:gd name="T0" fmla="*/ 130 w 260"/>
                <a:gd name="T1" fmla="*/ 5 h 261"/>
                <a:gd name="T2" fmla="*/ 4 w 260"/>
                <a:gd name="T3" fmla="*/ 131 h 261"/>
                <a:gd name="T4" fmla="*/ 41 w 260"/>
                <a:gd name="T5" fmla="*/ 220 h 261"/>
                <a:gd name="T6" fmla="*/ 130 w 260"/>
                <a:gd name="T7" fmla="*/ 256 h 261"/>
                <a:gd name="T8" fmla="*/ 256 w 260"/>
                <a:gd name="T9" fmla="*/ 131 h 261"/>
                <a:gd name="T10" fmla="*/ 219 w 260"/>
                <a:gd name="T11" fmla="*/ 42 h 261"/>
                <a:gd name="T12" fmla="*/ 130 w 260"/>
                <a:gd name="T13" fmla="*/ 5 h 261"/>
                <a:gd name="T14" fmla="*/ 130 w 260"/>
                <a:gd name="T15" fmla="*/ 0 h 261"/>
                <a:gd name="T16" fmla="*/ 222 w 260"/>
                <a:gd name="T17" fmla="*/ 39 h 261"/>
                <a:gd name="T18" fmla="*/ 260 w 260"/>
                <a:gd name="T19" fmla="*/ 131 h 261"/>
                <a:gd name="T20" fmla="*/ 130 w 260"/>
                <a:gd name="T21" fmla="*/ 261 h 261"/>
                <a:gd name="T22" fmla="*/ 38 w 260"/>
                <a:gd name="T23" fmla="*/ 223 h 261"/>
                <a:gd name="T24" fmla="*/ 0 w 260"/>
                <a:gd name="T25" fmla="*/ 131 h 261"/>
                <a:gd name="T26" fmla="*/ 130 w 260"/>
                <a:gd name="T2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61">
                  <a:moveTo>
                    <a:pt x="130" y="5"/>
                  </a:moveTo>
                  <a:cubicBezTo>
                    <a:pt x="61" y="5"/>
                    <a:pt x="4" y="61"/>
                    <a:pt x="4" y="131"/>
                  </a:cubicBezTo>
                  <a:cubicBezTo>
                    <a:pt x="4" y="165"/>
                    <a:pt x="18" y="197"/>
                    <a:pt x="41" y="220"/>
                  </a:cubicBezTo>
                  <a:cubicBezTo>
                    <a:pt x="64" y="242"/>
                    <a:pt x="96" y="256"/>
                    <a:pt x="130" y="256"/>
                  </a:cubicBezTo>
                  <a:cubicBezTo>
                    <a:pt x="200" y="256"/>
                    <a:pt x="256" y="200"/>
                    <a:pt x="256" y="131"/>
                  </a:cubicBezTo>
                  <a:cubicBezTo>
                    <a:pt x="256" y="96"/>
                    <a:pt x="242" y="64"/>
                    <a:pt x="219" y="42"/>
                  </a:cubicBezTo>
                  <a:cubicBezTo>
                    <a:pt x="196" y="19"/>
                    <a:pt x="165" y="5"/>
                    <a:pt x="130" y="5"/>
                  </a:cubicBezTo>
                  <a:close/>
                  <a:moveTo>
                    <a:pt x="130" y="0"/>
                  </a:moveTo>
                  <a:cubicBezTo>
                    <a:pt x="166" y="0"/>
                    <a:pt x="199" y="15"/>
                    <a:pt x="222" y="39"/>
                  </a:cubicBezTo>
                  <a:cubicBezTo>
                    <a:pt x="246" y="62"/>
                    <a:pt x="260" y="95"/>
                    <a:pt x="260" y="131"/>
                  </a:cubicBezTo>
                  <a:cubicBezTo>
                    <a:pt x="260" y="202"/>
                    <a:pt x="202" y="261"/>
                    <a:pt x="130" y="261"/>
                  </a:cubicBezTo>
                  <a:cubicBezTo>
                    <a:pt x="94" y="261"/>
                    <a:pt x="62" y="246"/>
                    <a:pt x="38" y="223"/>
                  </a:cubicBezTo>
                  <a:cubicBezTo>
                    <a:pt x="15" y="199"/>
                    <a:pt x="0" y="166"/>
                    <a:pt x="0" y="131"/>
                  </a:cubicBezTo>
                  <a:cubicBezTo>
                    <a:pt x="0" y="59"/>
                    <a:pt x="59" y="0"/>
                    <a:pt x="130" y="0"/>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7" name="ïṥľiḓe">
              <a:extLst>
                <a:ext uri="{FF2B5EF4-FFF2-40B4-BE49-F238E27FC236}">
                  <a16:creationId xmlns:a16="http://schemas.microsoft.com/office/drawing/2014/main" id="{E640FE9C-88CF-622F-F0D2-74D3FFC8AB53}"/>
                </a:ext>
              </a:extLst>
            </p:cNvPr>
            <p:cNvSpPr/>
            <p:nvPr/>
          </p:nvSpPr>
          <p:spPr bwMode="auto">
            <a:xfrm>
              <a:off x="5109394" y="3387264"/>
              <a:ext cx="137635" cy="143085"/>
            </a:xfrm>
            <a:custGeom>
              <a:avLst/>
              <a:gdLst>
                <a:gd name="T0" fmla="*/ 101 w 101"/>
                <a:gd name="T1" fmla="*/ 75 h 105"/>
                <a:gd name="T2" fmla="*/ 60 w 101"/>
                <a:gd name="T3" fmla="*/ 70 h 105"/>
                <a:gd name="T4" fmla="*/ 0 w 101"/>
                <a:gd name="T5" fmla="*/ 105 h 105"/>
                <a:gd name="T6" fmla="*/ 5 w 101"/>
                <a:gd name="T7" fmla="*/ 75 h 105"/>
                <a:gd name="T8" fmla="*/ 40 w 101"/>
                <a:gd name="T9" fmla="*/ 55 h 105"/>
                <a:gd name="T10" fmla="*/ 10 w 101"/>
                <a:gd name="T11" fmla="*/ 30 h 105"/>
                <a:gd name="T12" fmla="*/ 15 w 101"/>
                <a:gd name="T13" fmla="*/ 0 h 105"/>
                <a:gd name="T14" fmla="*/ 60 w 101"/>
                <a:gd name="T15" fmla="*/ 50 h 105"/>
                <a:gd name="T16" fmla="*/ 101 w 101"/>
                <a:gd name="T17" fmla="*/ 55 h 105"/>
                <a:gd name="T18" fmla="*/ 101 w 101"/>
                <a:gd name="T19" fmla="*/ 75 h 105"/>
                <a:gd name="T20" fmla="*/ 101 w 101"/>
                <a:gd name="T21"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1" y="75"/>
                  </a:moveTo>
                  <a:lnTo>
                    <a:pt x="60" y="70"/>
                  </a:lnTo>
                  <a:lnTo>
                    <a:pt x="0" y="105"/>
                  </a:lnTo>
                  <a:lnTo>
                    <a:pt x="5" y="75"/>
                  </a:lnTo>
                  <a:lnTo>
                    <a:pt x="40" y="55"/>
                  </a:lnTo>
                  <a:lnTo>
                    <a:pt x="10" y="30"/>
                  </a:lnTo>
                  <a:lnTo>
                    <a:pt x="15" y="0"/>
                  </a:lnTo>
                  <a:lnTo>
                    <a:pt x="60" y="50"/>
                  </a:lnTo>
                  <a:lnTo>
                    <a:pt x="101" y="55"/>
                  </a:lnTo>
                  <a:lnTo>
                    <a:pt x="101" y="75"/>
                  </a:lnTo>
                  <a:lnTo>
                    <a:pt x="101" y="7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8" name="ïS1íḑê">
              <a:extLst>
                <a:ext uri="{FF2B5EF4-FFF2-40B4-BE49-F238E27FC236}">
                  <a16:creationId xmlns:a16="http://schemas.microsoft.com/office/drawing/2014/main" id="{9B43192E-9A8C-8507-4F27-AC11199A0C2A}"/>
                </a:ext>
              </a:extLst>
            </p:cNvPr>
            <p:cNvSpPr/>
            <p:nvPr/>
          </p:nvSpPr>
          <p:spPr bwMode="auto">
            <a:xfrm>
              <a:off x="5088953" y="3537163"/>
              <a:ext cx="136271" cy="115831"/>
            </a:xfrm>
            <a:custGeom>
              <a:avLst/>
              <a:gdLst>
                <a:gd name="T0" fmla="*/ 30 w 100"/>
                <a:gd name="T1" fmla="*/ 35 h 85"/>
                <a:gd name="T2" fmla="*/ 100 w 100"/>
                <a:gd name="T3" fmla="*/ 45 h 85"/>
                <a:gd name="T4" fmla="*/ 95 w 100"/>
                <a:gd name="T5" fmla="*/ 70 h 85"/>
                <a:gd name="T6" fmla="*/ 25 w 100"/>
                <a:gd name="T7" fmla="*/ 55 h 85"/>
                <a:gd name="T8" fmla="*/ 20 w 100"/>
                <a:gd name="T9" fmla="*/ 85 h 85"/>
                <a:gd name="T10" fmla="*/ 0 w 100"/>
                <a:gd name="T11" fmla="*/ 85 h 85"/>
                <a:gd name="T12" fmla="*/ 15 w 100"/>
                <a:gd name="T13" fmla="*/ 0 h 85"/>
                <a:gd name="T14" fmla="*/ 35 w 100"/>
                <a:gd name="T15" fmla="*/ 0 h 85"/>
                <a:gd name="T16" fmla="*/ 30 w 100"/>
                <a:gd name="T17" fmla="*/ 35 h 85"/>
                <a:gd name="T18" fmla="*/ 30 w 100"/>
                <a:gd name="T1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85">
                  <a:moveTo>
                    <a:pt x="30" y="35"/>
                  </a:moveTo>
                  <a:lnTo>
                    <a:pt x="100" y="45"/>
                  </a:lnTo>
                  <a:lnTo>
                    <a:pt x="95" y="70"/>
                  </a:lnTo>
                  <a:lnTo>
                    <a:pt x="25" y="55"/>
                  </a:lnTo>
                  <a:lnTo>
                    <a:pt x="20" y="85"/>
                  </a:lnTo>
                  <a:lnTo>
                    <a:pt x="0" y="85"/>
                  </a:lnTo>
                  <a:lnTo>
                    <a:pt x="15" y="0"/>
                  </a:lnTo>
                  <a:lnTo>
                    <a:pt x="35" y="0"/>
                  </a:lnTo>
                  <a:lnTo>
                    <a:pt x="30" y="35"/>
                  </a:lnTo>
                  <a:lnTo>
                    <a:pt x="30" y="3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9" name="ïṩḻíḋe">
              <a:extLst>
                <a:ext uri="{FF2B5EF4-FFF2-40B4-BE49-F238E27FC236}">
                  <a16:creationId xmlns:a16="http://schemas.microsoft.com/office/drawing/2014/main" id="{35C59CD3-AD0B-1899-303B-AFCE77B58A57}"/>
                </a:ext>
              </a:extLst>
            </p:cNvPr>
            <p:cNvSpPr/>
            <p:nvPr/>
          </p:nvSpPr>
          <p:spPr bwMode="auto">
            <a:xfrm>
              <a:off x="5075326" y="3659807"/>
              <a:ext cx="129458" cy="74950"/>
            </a:xfrm>
            <a:custGeom>
              <a:avLst/>
              <a:gdLst>
                <a:gd name="T0" fmla="*/ 85 w 95"/>
                <a:gd name="T1" fmla="*/ 55 h 55"/>
                <a:gd name="T2" fmla="*/ 0 w 95"/>
                <a:gd name="T3" fmla="*/ 25 h 55"/>
                <a:gd name="T4" fmla="*/ 5 w 95"/>
                <a:gd name="T5" fmla="*/ 0 h 55"/>
                <a:gd name="T6" fmla="*/ 95 w 95"/>
                <a:gd name="T7" fmla="*/ 35 h 55"/>
                <a:gd name="T8" fmla="*/ 85 w 95"/>
                <a:gd name="T9" fmla="*/ 55 h 55"/>
                <a:gd name="T10" fmla="*/ 85 w 95"/>
                <a:gd name="T11" fmla="*/ 55 h 55"/>
              </a:gdLst>
              <a:ahLst/>
              <a:cxnLst>
                <a:cxn ang="0">
                  <a:pos x="T0" y="T1"/>
                </a:cxn>
                <a:cxn ang="0">
                  <a:pos x="T2" y="T3"/>
                </a:cxn>
                <a:cxn ang="0">
                  <a:pos x="T4" y="T5"/>
                </a:cxn>
                <a:cxn ang="0">
                  <a:pos x="T6" y="T7"/>
                </a:cxn>
                <a:cxn ang="0">
                  <a:pos x="T8" y="T9"/>
                </a:cxn>
                <a:cxn ang="0">
                  <a:pos x="T10" y="T11"/>
                </a:cxn>
              </a:cxnLst>
              <a:rect l="0" t="0" r="r" b="b"/>
              <a:pathLst>
                <a:path w="95" h="55">
                  <a:moveTo>
                    <a:pt x="85" y="55"/>
                  </a:moveTo>
                  <a:lnTo>
                    <a:pt x="0" y="25"/>
                  </a:lnTo>
                  <a:lnTo>
                    <a:pt x="5" y="0"/>
                  </a:lnTo>
                  <a:lnTo>
                    <a:pt x="95" y="35"/>
                  </a:lnTo>
                  <a:lnTo>
                    <a:pt x="85" y="55"/>
                  </a:lnTo>
                  <a:lnTo>
                    <a:pt x="85" y="5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0" name="isļîde">
              <a:extLst>
                <a:ext uri="{FF2B5EF4-FFF2-40B4-BE49-F238E27FC236}">
                  <a16:creationId xmlns:a16="http://schemas.microsoft.com/office/drawing/2014/main" id="{77C16FAA-4C12-422C-1251-6DDB541F1517}"/>
                </a:ext>
              </a:extLst>
            </p:cNvPr>
            <p:cNvSpPr/>
            <p:nvPr/>
          </p:nvSpPr>
          <p:spPr bwMode="auto">
            <a:xfrm>
              <a:off x="5020817" y="3714316"/>
              <a:ext cx="143085" cy="149899"/>
            </a:xfrm>
            <a:custGeom>
              <a:avLst/>
              <a:gdLst>
                <a:gd name="T0" fmla="*/ 9 w 21"/>
                <a:gd name="T1" fmla="*/ 21 h 22"/>
                <a:gd name="T2" fmla="*/ 11 w 21"/>
                <a:gd name="T3" fmla="*/ 16 h 22"/>
                <a:gd name="T4" fmla="*/ 11 w 21"/>
                <a:gd name="T5" fmla="*/ 17 h 22"/>
                <a:gd name="T6" fmla="*/ 14 w 21"/>
                <a:gd name="T7" fmla="*/ 16 h 22"/>
                <a:gd name="T8" fmla="*/ 16 w 21"/>
                <a:gd name="T9" fmla="*/ 13 h 22"/>
                <a:gd name="T10" fmla="*/ 17 w 21"/>
                <a:gd name="T11" fmla="*/ 10 h 22"/>
                <a:gd name="T12" fmla="*/ 16 w 21"/>
                <a:gd name="T13" fmla="*/ 8 h 22"/>
                <a:gd name="T14" fmla="*/ 15 w 21"/>
                <a:gd name="T15" fmla="*/ 8 h 22"/>
                <a:gd name="T16" fmla="*/ 13 w 21"/>
                <a:gd name="T17" fmla="*/ 11 h 22"/>
                <a:gd name="T18" fmla="*/ 11 w 21"/>
                <a:gd name="T19" fmla="*/ 13 h 22"/>
                <a:gd name="T20" fmla="*/ 7 w 21"/>
                <a:gd name="T21" fmla="*/ 17 h 22"/>
                <a:gd name="T22" fmla="*/ 3 w 21"/>
                <a:gd name="T23" fmla="*/ 17 h 22"/>
                <a:gd name="T24" fmla="*/ 0 w 21"/>
                <a:gd name="T25" fmla="*/ 13 h 22"/>
                <a:gd name="T26" fmla="*/ 2 w 21"/>
                <a:gd name="T27" fmla="*/ 6 h 22"/>
                <a:gd name="T28" fmla="*/ 6 w 21"/>
                <a:gd name="T29" fmla="*/ 1 h 22"/>
                <a:gd name="T30" fmla="*/ 11 w 21"/>
                <a:gd name="T31" fmla="*/ 1 h 22"/>
                <a:gd name="T32" fmla="*/ 12 w 21"/>
                <a:gd name="T33" fmla="*/ 1 h 22"/>
                <a:gd name="T34" fmla="*/ 9 w 21"/>
                <a:gd name="T35" fmla="*/ 5 h 22"/>
                <a:gd name="T36" fmla="*/ 7 w 21"/>
                <a:gd name="T37" fmla="*/ 5 h 22"/>
                <a:gd name="T38" fmla="*/ 5 w 21"/>
                <a:gd name="T39" fmla="*/ 8 h 22"/>
                <a:gd name="T40" fmla="*/ 4 w 21"/>
                <a:gd name="T41" fmla="*/ 11 h 22"/>
                <a:gd name="T42" fmla="*/ 5 w 21"/>
                <a:gd name="T43" fmla="*/ 13 h 22"/>
                <a:gd name="T44" fmla="*/ 6 w 21"/>
                <a:gd name="T45" fmla="*/ 13 h 22"/>
                <a:gd name="T46" fmla="*/ 8 w 21"/>
                <a:gd name="T47" fmla="*/ 10 h 22"/>
                <a:gd name="T48" fmla="*/ 10 w 21"/>
                <a:gd name="T49" fmla="*/ 7 h 22"/>
                <a:gd name="T50" fmla="*/ 14 w 21"/>
                <a:gd name="T51" fmla="*/ 4 h 22"/>
                <a:gd name="T52" fmla="*/ 18 w 21"/>
                <a:gd name="T53" fmla="*/ 4 h 22"/>
                <a:gd name="T54" fmla="*/ 21 w 21"/>
                <a:gd name="T55" fmla="*/ 8 h 22"/>
                <a:gd name="T56" fmla="*/ 19 w 21"/>
                <a:gd name="T57" fmla="*/ 15 h 22"/>
                <a:gd name="T58" fmla="*/ 14 w 21"/>
                <a:gd name="T59" fmla="*/ 21 h 22"/>
                <a:gd name="T60" fmla="*/ 9 w 21"/>
                <a:gd name="T61" fmla="*/ 21 h 22"/>
                <a:gd name="T62" fmla="*/ 9 w 21"/>
                <a:gd name="T63"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2">
                  <a:moveTo>
                    <a:pt x="9" y="21"/>
                  </a:moveTo>
                  <a:cubicBezTo>
                    <a:pt x="11" y="16"/>
                    <a:pt x="11" y="16"/>
                    <a:pt x="11" y="16"/>
                  </a:cubicBezTo>
                  <a:cubicBezTo>
                    <a:pt x="11" y="17"/>
                    <a:pt x="11" y="17"/>
                    <a:pt x="11" y="17"/>
                  </a:cubicBezTo>
                  <a:cubicBezTo>
                    <a:pt x="12" y="17"/>
                    <a:pt x="13" y="17"/>
                    <a:pt x="14" y="16"/>
                  </a:cubicBezTo>
                  <a:cubicBezTo>
                    <a:pt x="15" y="16"/>
                    <a:pt x="15" y="15"/>
                    <a:pt x="16" y="13"/>
                  </a:cubicBezTo>
                  <a:cubicBezTo>
                    <a:pt x="17" y="12"/>
                    <a:pt x="17" y="11"/>
                    <a:pt x="17" y="10"/>
                  </a:cubicBezTo>
                  <a:cubicBezTo>
                    <a:pt x="17" y="9"/>
                    <a:pt x="17" y="9"/>
                    <a:pt x="16" y="8"/>
                  </a:cubicBezTo>
                  <a:cubicBezTo>
                    <a:pt x="16" y="8"/>
                    <a:pt x="15" y="8"/>
                    <a:pt x="15" y="8"/>
                  </a:cubicBezTo>
                  <a:cubicBezTo>
                    <a:pt x="14" y="9"/>
                    <a:pt x="14" y="10"/>
                    <a:pt x="13" y="11"/>
                  </a:cubicBezTo>
                  <a:cubicBezTo>
                    <a:pt x="11" y="13"/>
                    <a:pt x="11" y="13"/>
                    <a:pt x="11" y="13"/>
                  </a:cubicBezTo>
                  <a:cubicBezTo>
                    <a:pt x="10" y="15"/>
                    <a:pt x="8" y="17"/>
                    <a:pt x="7" y="17"/>
                  </a:cubicBezTo>
                  <a:cubicBezTo>
                    <a:pt x="6" y="18"/>
                    <a:pt x="4" y="18"/>
                    <a:pt x="3" y="17"/>
                  </a:cubicBezTo>
                  <a:cubicBezTo>
                    <a:pt x="1" y="16"/>
                    <a:pt x="1" y="15"/>
                    <a:pt x="0" y="13"/>
                  </a:cubicBezTo>
                  <a:cubicBezTo>
                    <a:pt x="0" y="11"/>
                    <a:pt x="1" y="9"/>
                    <a:pt x="2" y="6"/>
                  </a:cubicBezTo>
                  <a:cubicBezTo>
                    <a:pt x="3" y="4"/>
                    <a:pt x="5" y="2"/>
                    <a:pt x="6" y="1"/>
                  </a:cubicBezTo>
                  <a:cubicBezTo>
                    <a:pt x="8" y="0"/>
                    <a:pt x="10" y="0"/>
                    <a:pt x="11" y="1"/>
                  </a:cubicBezTo>
                  <a:cubicBezTo>
                    <a:pt x="12" y="1"/>
                    <a:pt x="12" y="1"/>
                    <a:pt x="12" y="1"/>
                  </a:cubicBezTo>
                  <a:cubicBezTo>
                    <a:pt x="9" y="5"/>
                    <a:pt x="9" y="5"/>
                    <a:pt x="9" y="5"/>
                  </a:cubicBezTo>
                  <a:cubicBezTo>
                    <a:pt x="9" y="5"/>
                    <a:pt x="8" y="5"/>
                    <a:pt x="7" y="5"/>
                  </a:cubicBezTo>
                  <a:cubicBezTo>
                    <a:pt x="6" y="6"/>
                    <a:pt x="6" y="7"/>
                    <a:pt x="5" y="8"/>
                  </a:cubicBezTo>
                  <a:cubicBezTo>
                    <a:pt x="4" y="9"/>
                    <a:pt x="4" y="10"/>
                    <a:pt x="4" y="11"/>
                  </a:cubicBezTo>
                  <a:cubicBezTo>
                    <a:pt x="4" y="12"/>
                    <a:pt x="4" y="12"/>
                    <a:pt x="5" y="13"/>
                  </a:cubicBezTo>
                  <a:cubicBezTo>
                    <a:pt x="5" y="13"/>
                    <a:pt x="6" y="13"/>
                    <a:pt x="6" y="13"/>
                  </a:cubicBezTo>
                  <a:cubicBezTo>
                    <a:pt x="7" y="12"/>
                    <a:pt x="7" y="12"/>
                    <a:pt x="8" y="10"/>
                  </a:cubicBezTo>
                  <a:cubicBezTo>
                    <a:pt x="10" y="7"/>
                    <a:pt x="10" y="7"/>
                    <a:pt x="10" y="7"/>
                  </a:cubicBezTo>
                  <a:cubicBezTo>
                    <a:pt x="11" y="5"/>
                    <a:pt x="13" y="4"/>
                    <a:pt x="14" y="4"/>
                  </a:cubicBezTo>
                  <a:cubicBezTo>
                    <a:pt x="15" y="3"/>
                    <a:pt x="17" y="3"/>
                    <a:pt x="18" y="4"/>
                  </a:cubicBezTo>
                  <a:cubicBezTo>
                    <a:pt x="20" y="5"/>
                    <a:pt x="21" y="6"/>
                    <a:pt x="21" y="8"/>
                  </a:cubicBezTo>
                  <a:cubicBezTo>
                    <a:pt x="21" y="10"/>
                    <a:pt x="21" y="13"/>
                    <a:pt x="19" y="15"/>
                  </a:cubicBezTo>
                  <a:cubicBezTo>
                    <a:pt x="18" y="18"/>
                    <a:pt x="16" y="20"/>
                    <a:pt x="14" y="21"/>
                  </a:cubicBezTo>
                  <a:cubicBezTo>
                    <a:pt x="13" y="22"/>
                    <a:pt x="11" y="22"/>
                    <a:pt x="9" y="21"/>
                  </a:cubicBezTo>
                  <a:cubicBezTo>
                    <a:pt x="9" y="21"/>
                    <a:pt x="9" y="21"/>
                    <a:pt x="9" y="21"/>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1" name="íṡḻïḓè">
              <a:extLst>
                <a:ext uri="{FF2B5EF4-FFF2-40B4-BE49-F238E27FC236}">
                  <a16:creationId xmlns:a16="http://schemas.microsoft.com/office/drawing/2014/main" id="{C82AA91A-0913-0CAB-F451-D83D0BBFF62A}"/>
                </a:ext>
              </a:extLst>
            </p:cNvPr>
            <p:cNvSpPr/>
            <p:nvPr/>
          </p:nvSpPr>
          <p:spPr bwMode="auto">
            <a:xfrm>
              <a:off x="4925427" y="3823333"/>
              <a:ext cx="177153" cy="170340"/>
            </a:xfrm>
            <a:custGeom>
              <a:avLst/>
              <a:gdLst>
                <a:gd name="T0" fmla="*/ 14 w 26"/>
                <a:gd name="T1" fmla="*/ 25 h 25"/>
                <a:gd name="T2" fmla="*/ 0 w 26"/>
                <a:gd name="T3" fmla="*/ 13 h 25"/>
                <a:gd name="T4" fmla="*/ 7 w 26"/>
                <a:gd name="T5" fmla="*/ 4 h 25"/>
                <a:gd name="T6" fmla="*/ 12 w 26"/>
                <a:gd name="T7" fmla="*/ 1 h 25"/>
                <a:gd name="T8" fmla="*/ 16 w 26"/>
                <a:gd name="T9" fmla="*/ 2 h 25"/>
                <a:gd name="T10" fmla="*/ 17 w 26"/>
                <a:gd name="T11" fmla="*/ 4 h 25"/>
                <a:gd name="T12" fmla="*/ 17 w 26"/>
                <a:gd name="T13" fmla="*/ 7 h 25"/>
                <a:gd name="T14" fmla="*/ 19 w 26"/>
                <a:gd name="T15" fmla="*/ 7 h 25"/>
                <a:gd name="T16" fmla="*/ 22 w 26"/>
                <a:gd name="T17" fmla="*/ 8 h 25"/>
                <a:gd name="T18" fmla="*/ 22 w 26"/>
                <a:gd name="T19" fmla="*/ 8 h 25"/>
                <a:gd name="T20" fmla="*/ 26 w 26"/>
                <a:gd name="T21" fmla="*/ 10 h 25"/>
                <a:gd name="T22" fmla="*/ 23 w 26"/>
                <a:gd name="T23" fmla="*/ 14 h 25"/>
                <a:gd name="T24" fmla="*/ 22 w 26"/>
                <a:gd name="T25" fmla="*/ 14 h 25"/>
                <a:gd name="T26" fmla="*/ 21 w 26"/>
                <a:gd name="T27" fmla="*/ 14 h 25"/>
                <a:gd name="T28" fmla="*/ 21 w 26"/>
                <a:gd name="T29" fmla="*/ 13 h 25"/>
                <a:gd name="T30" fmla="*/ 18 w 26"/>
                <a:gd name="T31" fmla="*/ 11 h 25"/>
                <a:gd name="T32" fmla="*/ 15 w 26"/>
                <a:gd name="T33" fmla="*/ 13 h 25"/>
                <a:gd name="T34" fmla="*/ 15 w 26"/>
                <a:gd name="T35" fmla="*/ 13 h 25"/>
                <a:gd name="T36" fmla="*/ 12 w 26"/>
                <a:gd name="T37" fmla="*/ 17 h 25"/>
                <a:gd name="T38" fmla="*/ 17 w 26"/>
                <a:gd name="T39" fmla="*/ 21 h 25"/>
                <a:gd name="T40" fmla="*/ 14 w 26"/>
                <a:gd name="T41" fmla="*/ 25 h 25"/>
                <a:gd name="T42" fmla="*/ 9 w 26"/>
                <a:gd name="T43" fmla="*/ 14 h 25"/>
                <a:gd name="T44" fmla="*/ 12 w 26"/>
                <a:gd name="T45" fmla="*/ 10 h 25"/>
                <a:gd name="T46" fmla="*/ 14 w 26"/>
                <a:gd name="T47" fmla="*/ 8 h 25"/>
                <a:gd name="T48" fmla="*/ 13 w 26"/>
                <a:gd name="T49" fmla="*/ 6 h 25"/>
                <a:gd name="T50" fmla="*/ 11 w 26"/>
                <a:gd name="T51" fmla="*/ 6 h 25"/>
                <a:gd name="T52" fmla="*/ 9 w 26"/>
                <a:gd name="T53" fmla="*/ 8 h 25"/>
                <a:gd name="T54" fmla="*/ 6 w 26"/>
                <a:gd name="T55" fmla="*/ 12 h 25"/>
                <a:gd name="T56" fmla="*/ 9 w 26"/>
                <a:gd name="T5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5">
                  <a:moveTo>
                    <a:pt x="14" y="25"/>
                  </a:moveTo>
                  <a:cubicBezTo>
                    <a:pt x="0" y="13"/>
                    <a:pt x="0" y="13"/>
                    <a:pt x="0" y="13"/>
                  </a:cubicBezTo>
                  <a:cubicBezTo>
                    <a:pt x="7" y="4"/>
                    <a:pt x="7" y="4"/>
                    <a:pt x="7" y="4"/>
                  </a:cubicBezTo>
                  <a:cubicBezTo>
                    <a:pt x="9" y="2"/>
                    <a:pt x="10" y="1"/>
                    <a:pt x="12" y="1"/>
                  </a:cubicBezTo>
                  <a:cubicBezTo>
                    <a:pt x="13" y="0"/>
                    <a:pt x="14" y="1"/>
                    <a:pt x="16" y="2"/>
                  </a:cubicBezTo>
                  <a:cubicBezTo>
                    <a:pt x="17" y="3"/>
                    <a:pt x="17" y="3"/>
                    <a:pt x="17" y="4"/>
                  </a:cubicBezTo>
                  <a:cubicBezTo>
                    <a:pt x="18" y="5"/>
                    <a:pt x="18" y="6"/>
                    <a:pt x="17" y="7"/>
                  </a:cubicBezTo>
                  <a:cubicBezTo>
                    <a:pt x="18" y="7"/>
                    <a:pt x="19" y="7"/>
                    <a:pt x="19" y="7"/>
                  </a:cubicBezTo>
                  <a:cubicBezTo>
                    <a:pt x="20" y="7"/>
                    <a:pt x="21" y="7"/>
                    <a:pt x="22" y="8"/>
                  </a:cubicBezTo>
                  <a:cubicBezTo>
                    <a:pt x="22" y="8"/>
                    <a:pt x="22" y="8"/>
                    <a:pt x="22" y="8"/>
                  </a:cubicBezTo>
                  <a:cubicBezTo>
                    <a:pt x="24" y="10"/>
                    <a:pt x="25" y="10"/>
                    <a:pt x="26" y="10"/>
                  </a:cubicBezTo>
                  <a:cubicBezTo>
                    <a:pt x="23" y="14"/>
                    <a:pt x="23" y="14"/>
                    <a:pt x="23" y="14"/>
                  </a:cubicBezTo>
                  <a:cubicBezTo>
                    <a:pt x="23" y="14"/>
                    <a:pt x="22" y="14"/>
                    <a:pt x="22" y="14"/>
                  </a:cubicBezTo>
                  <a:cubicBezTo>
                    <a:pt x="22" y="14"/>
                    <a:pt x="22" y="14"/>
                    <a:pt x="21" y="14"/>
                  </a:cubicBezTo>
                  <a:cubicBezTo>
                    <a:pt x="21" y="13"/>
                    <a:pt x="21" y="13"/>
                    <a:pt x="21" y="13"/>
                  </a:cubicBezTo>
                  <a:cubicBezTo>
                    <a:pt x="19" y="12"/>
                    <a:pt x="18" y="11"/>
                    <a:pt x="18" y="11"/>
                  </a:cubicBezTo>
                  <a:cubicBezTo>
                    <a:pt x="17" y="11"/>
                    <a:pt x="16" y="12"/>
                    <a:pt x="15" y="13"/>
                  </a:cubicBezTo>
                  <a:cubicBezTo>
                    <a:pt x="15" y="13"/>
                    <a:pt x="15" y="13"/>
                    <a:pt x="15" y="13"/>
                  </a:cubicBezTo>
                  <a:cubicBezTo>
                    <a:pt x="12" y="17"/>
                    <a:pt x="12" y="17"/>
                    <a:pt x="12" y="17"/>
                  </a:cubicBezTo>
                  <a:cubicBezTo>
                    <a:pt x="17" y="21"/>
                    <a:pt x="17" y="21"/>
                    <a:pt x="17" y="21"/>
                  </a:cubicBezTo>
                  <a:cubicBezTo>
                    <a:pt x="14" y="25"/>
                    <a:pt x="14" y="25"/>
                    <a:pt x="14" y="25"/>
                  </a:cubicBezTo>
                  <a:close/>
                  <a:moveTo>
                    <a:pt x="9" y="14"/>
                  </a:moveTo>
                  <a:cubicBezTo>
                    <a:pt x="12" y="10"/>
                    <a:pt x="12" y="10"/>
                    <a:pt x="12" y="10"/>
                  </a:cubicBezTo>
                  <a:cubicBezTo>
                    <a:pt x="13" y="9"/>
                    <a:pt x="14" y="9"/>
                    <a:pt x="14" y="8"/>
                  </a:cubicBezTo>
                  <a:cubicBezTo>
                    <a:pt x="14" y="7"/>
                    <a:pt x="14" y="7"/>
                    <a:pt x="13" y="6"/>
                  </a:cubicBezTo>
                  <a:cubicBezTo>
                    <a:pt x="13" y="6"/>
                    <a:pt x="12" y="6"/>
                    <a:pt x="11" y="6"/>
                  </a:cubicBezTo>
                  <a:cubicBezTo>
                    <a:pt x="11" y="6"/>
                    <a:pt x="10" y="7"/>
                    <a:pt x="9" y="8"/>
                  </a:cubicBezTo>
                  <a:cubicBezTo>
                    <a:pt x="6" y="12"/>
                    <a:pt x="6" y="12"/>
                    <a:pt x="6" y="12"/>
                  </a:cubicBezTo>
                  <a:cubicBezTo>
                    <a:pt x="9" y="14"/>
                    <a:pt x="9" y="14"/>
                    <a:pt x="9" y="14"/>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2" name="íṡļîḍe">
              <a:extLst>
                <a:ext uri="{FF2B5EF4-FFF2-40B4-BE49-F238E27FC236}">
                  <a16:creationId xmlns:a16="http://schemas.microsoft.com/office/drawing/2014/main" id="{A0BAA8A6-5D0B-3AB2-FF5A-85678C3C53DC}"/>
                </a:ext>
              </a:extLst>
            </p:cNvPr>
            <p:cNvSpPr/>
            <p:nvPr/>
          </p:nvSpPr>
          <p:spPr bwMode="auto">
            <a:xfrm>
              <a:off x="4830037" y="3918723"/>
              <a:ext cx="163526" cy="170340"/>
            </a:xfrm>
            <a:custGeom>
              <a:avLst/>
              <a:gdLst>
                <a:gd name="T0" fmla="*/ 50 w 120"/>
                <a:gd name="T1" fmla="*/ 125 h 125"/>
                <a:gd name="T2" fmla="*/ 0 w 120"/>
                <a:gd name="T3" fmla="*/ 50 h 125"/>
                <a:gd name="T4" fmla="*/ 65 w 120"/>
                <a:gd name="T5" fmla="*/ 0 h 125"/>
                <a:gd name="T6" fmla="*/ 75 w 120"/>
                <a:gd name="T7" fmla="*/ 15 h 125"/>
                <a:gd name="T8" fmla="*/ 30 w 120"/>
                <a:gd name="T9" fmla="*/ 50 h 125"/>
                <a:gd name="T10" fmla="*/ 35 w 120"/>
                <a:gd name="T11" fmla="*/ 65 h 125"/>
                <a:gd name="T12" fmla="*/ 80 w 120"/>
                <a:gd name="T13" fmla="*/ 35 h 125"/>
                <a:gd name="T14" fmla="*/ 90 w 120"/>
                <a:gd name="T15" fmla="*/ 50 h 125"/>
                <a:gd name="T16" fmla="*/ 50 w 120"/>
                <a:gd name="T17" fmla="*/ 80 h 125"/>
                <a:gd name="T18" fmla="*/ 60 w 120"/>
                <a:gd name="T19" fmla="*/ 95 h 125"/>
                <a:gd name="T20" fmla="*/ 105 w 120"/>
                <a:gd name="T21" fmla="*/ 60 h 125"/>
                <a:gd name="T22" fmla="*/ 120 w 120"/>
                <a:gd name="T23" fmla="*/ 75 h 125"/>
                <a:gd name="T24" fmla="*/ 50 w 120"/>
                <a:gd name="T25" fmla="*/ 125 h 125"/>
                <a:gd name="T26" fmla="*/ 50 w 120"/>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5">
                  <a:moveTo>
                    <a:pt x="50" y="125"/>
                  </a:moveTo>
                  <a:lnTo>
                    <a:pt x="0" y="50"/>
                  </a:lnTo>
                  <a:lnTo>
                    <a:pt x="65" y="0"/>
                  </a:lnTo>
                  <a:lnTo>
                    <a:pt x="75" y="15"/>
                  </a:lnTo>
                  <a:lnTo>
                    <a:pt x="30" y="50"/>
                  </a:lnTo>
                  <a:lnTo>
                    <a:pt x="35" y="65"/>
                  </a:lnTo>
                  <a:lnTo>
                    <a:pt x="80" y="35"/>
                  </a:lnTo>
                  <a:lnTo>
                    <a:pt x="90" y="50"/>
                  </a:lnTo>
                  <a:lnTo>
                    <a:pt x="50" y="80"/>
                  </a:lnTo>
                  <a:lnTo>
                    <a:pt x="60" y="95"/>
                  </a:lnTo>
                  <a:lnTo>
                    <a:pt x="105" y="60"/>
                  </a:lnTo>
                  <a:lnTo>
                    <a:pt x="120" y="75"/>
                  </a:lnTo>
                  <a:lnTo>
                    <a:pt x="50" y="125"/>
                  </a:lnTo>
                  <a:lnTo>
                    <a:pt x="50" y="12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3" name="iśḻîḍè">
              <a:extLst>
                <a:ext uri="{FF2B5EF4-FFF2-40B4-BE49-F238E27FC236}">
                  <a16:creationId xmlns:a16="http://schemas.microsoft.com/office/drawing/2014/main" id="{47A39EE6-4CBB-9031-A9EA-955673C16049}"/>
                </a:ext>
              </a:extLst>
            </p:cNvPr>
            <p:cNvSpPr/>
            <p:nvPr/>
          </p:nvSpPr>
          <p:spPr bwMode="auto">
            <a:xfrm>
              <a:off x="4693765" y="3986859"/>
              <a:ext cx="129458" cy="149899"/>
            </a:xfrm>
            <a:custGeom>
              <a:avLst/>
              <a:gdLst>
                <a:gd name="T0" fmla="*/ 70 w 95"/>
                <a:gd name="T1" fmla="*/ 110 h 110"/>
                <a:gd name="T2" fmla="*/ 0 w 95"/>
                <a:gd name="T3" fmla="*/ 40 h 110"/>
                <a:gd name="T4" fmla="*/ 20 w 95"/>
                <a:gd name="T5" fmla="*/ 30 h 110"/>
                <a:gd name="T6" fmla="*/ 75 w 95"/>
                <a:gd name="T7" fmla="*/ 80 h 110"/>
                <a:gd name="T8" fmla="*/ 70 w 95"/>
                <a:gd name="T9" fmla="*/ 10 h 110"/>
                <a:gd name="T10" fmla="*/ 95 w 95"/>
                <a:gd name="T11" fmla="*/ 0 h 110"/>
                <a:gd name="T12" fmla="*/ 95 w 95"/>
                <a:gd name="T13" fmla="*/ 100 h 110"/>
                <a:gd name="T14" fmla="*/ 70 w 95"/>
                <a:gd name="T15" fmla="*/ 110 h 110"/>
                <a:gd name="T16" fmla="*/ 70 w 95"/>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10">
                  <a:moveTo>
                    <a:pt x="70" y="110"/>
                  </a:moveTo>
                  <a:lnTo>
                    <a:pt x="0" y="40"/>
                  </a:lnTo>
                  <a:lnTo>
                    <a:pt x="20" y="30"/>
                  </a:lnTo>
                  <a:lnTo>
                    <a:pt x="75" y="80"/>
                  </a:lnTo>
                  <a:lnTo>
                    <a:pt x="70" y="10"/>
                  </a:lnTo>
                  <a:lnTo>
                    <a:pt x="95" y="0"/>
                  </a:lnTo>
                  <a:lnTo>
                    <a:pt x="95" y="100"/>
                  </a:lnTo>
                  <a:lnTo>
                    <a:pt x="70" y="110"/>
                  </a:lnTo>
                  <a:lnTo>
                    <a:pt x="70" y="110"/>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4" name="ï$ḷiḓe">
              <a:extLst>
                <a:ext uri="{FF2B5EF4-FFF2-40B4-BE49-F238E27FC236}">
                  <a16:creationId xmlns:a16="http://schemas.microsoft.com/office/drawing/2014/main" id="{DD09E582-FDC2-5AE5-FE18-5FCE2C4A6B5A}"/>
                </a:ext>
              </a:extLst>
            </p:cNvPr>
            <p:cNvSpPr/>
            <p:nvPr/>
          </p:nvSpPr>
          <p:spPr bwMode="auto">
            <a:xfrm>
              <a:off x="4659698" y="4048181"/>
              <a:ext cx="61323" cy="129458"/>
            </a:xfrm>
            <a:custGeom>
              <a:avLst/>
              <a:gdLst>
                <a:gd name="T0" fmla="*/ 20 w 45"/>
                <a:gd name="T1" fmla="*/ 95 h 95"/>
                <a:gd name="T2" fmla="*/ 0 w 45"/>
                <a:gd name="T3" fmla="*/ 5 h 95"/>
                <a:gd name="T4" fmla="*/ 20 w 45"/>
                <a:gd name="T5" fmla="*/ 0 h 95"/>
                <a:gd name="T6" fmla="*/ 45 w 45"/>
                <a:gd name="T7" fmla="*/ 90 h 95"/>
                <a:gd name="T8" fmla="*/ 20 w 45"/>
                <a:gd name="T9" fmla="*/ 95 h 95"/>
                <a:gd name="T10" fmla="*/ 20 w 45"/>
                <a:gd name="T11" fmla="*/ 95 h 95"/>
              </a:gdLst>
              <a:ahLst/>
              <a:cxnLst>
                <a:cxn ang="0">
                  <a:pos x="T0" y="T1"/>
                </a:cxn>
                <a:cxn ang="0">
                  <a:pos x="T2" y="T3"/>
                </a:cxn>
                <a:cxn ang="0">
                  <a:pos x="T4" y="T5"/>
                </a:cxn>
                <a:cxn ang="0">
                  <a:pos x="T6" y="T7"/>
                </a:cxn>
                <a:cxn ang="0">
                  <a:pos x="T8" y="T9"/>
                </a:cxn>
                <a:cxn ang="0">
                  <a:pos x="T10" y="T11"/>
                </a:cxn>
              </a:cxnLst>
              <a:rect l="0" t="0" r="r" b="b"/>
              <a:pathLst>
                <a:path w="45" h="95">
                  <a:moveTo>
                    <a:pt x="20" y="95"/>
                  </a:moveTo>
                  <a:lnTo>
                    <a:pt x="0" y="5"/>
                  </a:lnTo>
                  <a:lnTo>
                    <a:pt x="20" y="0"/>
                  </a:lnTo>
                  <a:lnTo>
                    <a:pt x="45" y="90"/>
                  </a:lnTo>
                  <a:lnTo>
                    <a:pt x="20" y="95"/>
                  </a:lnTo>
                  <a:lnTo>
                    <a:pt x="20" y="9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5" name="îṡḻiḋê">
              <a:extLst>
                <a:ext uri="{FF2B5EF4-FFF2-40B4-BE49-F238E27FC236}">
                  <a16:creationId xmlns:a16="http://schemas.microsoft.com/office/drawing/2014/main" id="{3570909D-8093-D632-B60F-0C3120EC3EC7}"/>
                </a:ext>
              </a:extLst>
            </p:cNvPr>
            <p:cNvSpPr/>
            <p:nvPr/>
          </p:nvSpPr>
          <p:spPr bwMode="auto">
            <a:xfrm>
              <a:off x="4508436" y="4061808"/>
              <a:ext cx="144448" cy="143085"/>
            </a:xfrm>
            <a:custGeom>
              <a:avLst/>
              <a:gdLst>
                <a:gd name="T0" fmla="*/ 10 w 106"/>
                <a:gd name="T1" fmla="*/ 105 h 105"/>
                <a:gd name="T2" fmla="*/ 0 w 106"/>
                <a:gd name="T3" fmla="*/ 10 h 105"/>
                <a:gd name="T4" fmla="*/ 25 w 106"/>
                <a:gd name="T5" fmla="*/ 10 h 105"/>
                <a:gd name="T6" fmla="*/ 81 w 106"/>
                <a:gd name="T7" fmla="*/ 65 h 105"/>
                <a:gd name="T8" fmla="*/ 70 w 106"/>
                <a:gd name="T9" fmla="*/ 0 h 105"/>
                <a:gd name="T10" fmla="*/ 96 w 106"/>
                <a:gd name="T11" fmla="*/ 0 h 105"/>
                <a:gd name="T12" fmla="*/ 106 w 106"/>
                <a:gd name="T13" fmla="*/ 90 h 105"/>
                <a:gd name="T14" fmla="*/ 75 w 106"/>
                <a:gd name="T15" fmla="*/ 95 h 105"/>
                <a:gd name="T16" fmla="*/ 25 w 106"/>
                <a:gd name="T17" fmla="*/ 35 h 105"/>
                <a:gd name="T18" fmla="*/ 30 w 106"/>
                <a:gd name="T19" fmla="*/ 100 h 105"/>
                <a:gd name="T20" fmla="*/ 10 w 106"/>
                <a:gd name="T21" fmla="*/ 105 h 105"/>
                <a:gd name="T22" fmla="*/ 10 w 106"/>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5">
                  <a:moveTo>
                    <a:pt x="10" y="105"/>
                  </a:moveTo>
                  <a:lnTo>
                    <a:pt x="0" y="10"/>
                  </a:lnTo>
                  <a:lnTo>
                    <a:pt x="25" y="10"/>
                  </a:lnTo>
                  <a:lnTo>
                    <a:pt x="81" y="65"/>
                  </a:lnTo>
                  <a:lnTo>
                    <a:pt x="70" y="0"/>
                  </a:lnTo>
                  <a:lnTo>
                    <a:pt x="96" y="0"/>
                  </a:lnTo>
                  <a:lnTo>
                    <a:pt x="106" y="90"/>
                  </a:lnTo>
                  <a:lnTo>
                    <a:pt x="75" y="95"/>
                  </a:lnTo>
                  <a:lnTo>
                    <a:pt x="25" y="35"/>
                  </a:lnTo>
                  <a:lnTo>
                    <a:pt x="30" y="100"/>
                  </a:lnTo>
                  <a:lnTo>
                    <a:pt x="10" y="105"/>
                  </a:lnTo>
                  <a:lnTo>
                    <a:pt x="10" y="10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6" name="îśľiḓè">
              <a:extLst>
                <a:ext uri="{FF2B5EF4-FFF2-40B4-BE49-F238E27FC236}">
                  <a16:creationId xmlns:a16="http://schemas.microsoft.com/office/drawing/2014/main" id="{97C80376-941E-BE46-5079-B409E6B5C60F}"/>
                </a:ext>
              </a:extLst>
            </p:cNvPr>
            <p:cNvSpPr/>
            <p:nvPr/>
          </p:nvSpPr>
          <p:spPr bwMode="auto">
            <a:xfrm>
              <a:off x="4351724" y="4068621"/>
              <a:ext cx="136271" cy="136271"/>
            </a:xfrm>
            <a:custGeom>
              <a:avLst/>
              <a:gdLst>
                <a:gd name="T0" fmla="*/ 6 w 20"/>
                <a:gd name="T1" fmla="*/ 0 h 20"/>
                <a:gd name="T2" fmla="*/ 5 w 20"/>
                <a:gd name="T3" fmla="*/ 10 h 20"/>
                <a:gd name="T4" fmla="*/ 6 w 20"/>
                <a:gd name="T5" fmla="*/ 14 h 20"/>
                <a:gd name="T6" fmla="*/ 10 w 20"/>
                <a:gd name="T7" fmla="*/ 16 h 20"/>
                <a:gd name="T8" fmla="*/ 12 w 20"/>
                <a:gd name="T9" fmla="*/ 15 h 20"/>
                <a:gd name="T10" fmla="*/ 14 w 20"/>
                <a:gd name="T11" fmla="*/ 14 h 20"/>
                <a:gd name="T12" fmla="*/ 15 w 20"/>
                <a:gd name="T13" fmla="*/ 13 h 20"/>
                <a:gd name="T14" fmla="*/ 15 w 20"/>
                <a:gd name="T15" fmla="*/ 11 h 20"/>
                <a:gd name="T16" fmla="*/ 16 w 20"/>
                <a:gd name="T17" fmla="*/ 1 h 20"/>
                <a:gd name="T18" fmla="*/ 20 w 20"/>
                <a:gd name="T19" fmla="*/ 1 h 20"/>
                <a:gd name="T20" fmla="*/ 19 w 20"/>
                <a:gd name="T21" fmla="*/ 12 h 20"/>
                <a:gd name="T22" fmla="*/ 17 w 20"/>
                <a:gd name="T23" fmla="*/ 18 h 20"/>
                <a:gd name="T24" fmla="*/ 9 w 20"/>
                <a:gd name="T25" fmla="*/ 19 h 20"/>
                <a:gd name="T26" fmla="*/ 3 w 20"/>
                <a:gd name="T27" fmla="*/ 17 h 20"/>
                <a:gd name="T28" fmla="*/ 1 w 20"/>
                <a:gd name="T29" fmla="*/ 10 h 20"/>
                <a:gd name="T30" fmla="*/ 1 w 20"/>
                <a:gd name="T31" fmla="*/ 0 h 20"/>
                <a:gd name="T32" fmla="*/ 6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6" y="0"/>
                  </a:moveTo>
                  <a:cubicBezTo>
                    <a:pt x="5" y="10"/>
                    <a:pt x="5" y="10"/>
                    <a:pt x="5" y="10"/>
                  </a:cubicBezTo>
                  <a:cubicBezTo>
                    <a:pt x="5" y="12"/>
                    <a:pt x="5" y="13"/>
                    <a:pt x="6" y="14"/>
                  </a:cubicBezTo>
                  <a:cubicBezTo>
                    <a:pt x="7" y="15"/>
                    <a:pt x="8" y="15"/>
                    <a:pt x="10" y="16"/>
                  </a:cubicBezTo>
                  <a:cubicBezTo>
                    <a:pt x="11" y="16"/>
                    <a:pt x="11" y="16"/>
                    <a:pt x="12" y="15"/>
                  </a:cubicBezTo>
                  <a:cubicBezTo>
                    <a:pt x="13" y="15"/>
                    <a:pt x="13" y="15"/>
                    <a:pt x="14" y="14"/>
                  </a:cubicBezTo>
                  <a:cubicBezTo>
                    <a:pt x="14" y="14"/>
                    <a:pt x="14" y="14"/>
                    <a:pt x="15" y="13"/>
                  </a:cubicBezTo>
                  <a:cubicBezTo>
                    <a:pt x="15" y="13"/>
                    <a:pt x="15" y="12"/>
                    <a:pt x="15" y="11"/>
                  </a:cubicBezTo>
                  <a:cubicBezTo>
                    <a:pt x="16" y="1"/>
                    <a:pt x="16" y="1"/>
                    <a:pt x="16" y="1"/>
                  </a:cubicBezTo>
                  <a:cubicBezTo>
                    <a:pt x="20" y="1"/>
                    <a:pt x="20" y="1"/>
                    <a:pt x="20" y="1"/>
                  </a:cubicBezTo>
                  <a:cubicBezTo>
                    <a:pt x="19" y="12"/>
                    <a:pt x="19" y="12"/>
                    <a:pt x="19" y="12"/>
                  </a:cubicBezTo>
                  <a:cubicBezTo>
                    <a:pt x="19" y="14"/>
                    <a:pt x="18" y="16"/>
                    <a:pt x="17" y="18"/>
                  </a:cubicBezTo>
                  <a:cubicBezTo>
                    <a:pt x="15" y="19"/>
                    <a:pt x="13" y="20"/>
                    <a:pt x="9" y="19"/>
                  </a:cubicBezTo>
                  <a:cubicBezTo>
                    <a:pt x="6" y="19"/>
                    <a:pt x="4" y="18"/>
                    <a:pt x="3" y="17"/>
                  </a:cubicBezTo>
                  <a:cubicBezTo>
                    <a:pt x="1" y="15"/>
                    <a:pt x="0" y="13"/>
                    <a:pt x="1" y="10"/>
                  </a:cubicBezTo>
                  <a:cubicBezTo>
                    <a:pt x="1" y="0"/>
                    <a:pt x="1" y="0"/>
                    <a:pt x="1" y="0"/>
                  </a:cubicBezTo>
                  <a:cubicBezTo>
                    <a:pt x="6" y="0"/>
                    <a:pt x="6" y="0"/>
                    <a:pt x="6" y="0"/>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7" name="íşlîde">
              <a:extLst>
                <a:ext uri="{FF2B5EF4-FFF2-40B4-BE49-F238E27FC236}">
                  <a16:creationId xmlns:a16="http://schemas.microsoft.com/office/drawing/2014/main" id="{35D20F60-04AC-6DDB-0F51-798F0AE14112}"/>
                </a:ext>
              </a:extLst>
            </p:cNvPr>
            <p:cNvSpPr/>
            <p:nvPr/>
          </p:nvSpPr>
          <p:spPr bwMode="auto">
            <a:xfrm>
              <a:off x="4126876" y="4000486"/>
              <a:ext cx="170340" cy="170340"/>
            </a:xfrm>
            <a:custGeom>
              <a:avLst/>
              <a:gdLst>
                <a:gd name="T0" fmla="*/ 0 w 125"/>
                <a:gd name="T1" fmla="*/ 85 h 125"/>
                <a:gd name="T2" fmla="*/ 35 w 125"/>
                <a:gd name="T3" fmla="*/ 0 h 125"/>
                <a:gd name="T4" fmla="*/ 60 w 125"/>
                <a:gd name="T5" fmla="*/ 10 h 125"/>
                <a:gd name="T6" fmla="*/ 80 w 125"/>
                <a:gd name="T7" fmla="*/ 90 h 125"/>
                <a:gd name="T8" fmla="*/ 105 w 125"/>
                <a:gd name="T9" fmla="*/ 30 h 125"/>
                <a:gd name="T10" fmla="*/ 125 w 125"/>
                <a:gd name="T11" fmla="*/ 35 h 125"/>
                <a:gd name="T12" fmla="*/ 90 w 125"/>
                <a:gd name="T13" fmla="*/ 125 h 125"/>
                <a:gd name="T14" fmla="*/ 65 w 125"/>
                <a:gd name="T15" fmla="*/ 115 h 125"/>
                <a:gd name="T16" fmla="*/ 45 w 125"/>
                <a:gd name="T17" fmla="*/ 35 h 125"/>
                <a:gd name="T18" fmla="*/ 20 w 125"/>
                <a:gd name="T19" fmla="*/ 95 h 125"/>
                <a:gd name="T20" fmla="*/ 0 w 125"/>
                <a:gd name="T21" fmla="*/ 85 h 125"/>
                <a:gd name="T22" fmla="*/ 0 w 125"/>
                <a:gd name="T23" fmla="*/ 8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25">
                  <a:moveTo>
                    <a:pt x="0" y="85"/>
                  </a:moveTo>
                  <a:lnTo>
                    <a:pt x="35" y="0"/>
                  </a:lnTo>
                  <a:lnTo>
                    <a:pt x="60" y="10"/>
                  </a:lnTo>
                  <a:lnTo>
                    <a:pt x="80" y="90"/>
                  </a:lnTo>
                  <a:lnTo>
                    <a:pt x="105" y="30"/>
                  </a:lnTo>
                  <a:lnTo>
                    <a:pt x="125" y="35"/>
                  </a:lnTo>
                  <a:lnTo>
                    <a:pt x="90" y="125"/>
                  </a:lnTo>
                  <a:lnTo>
                    <a:pt x="65" y="115"/>
                  </a:lnTo>
                  <a:lnTo>
                    <a:pt x="45" y="35"/>
                  </a:lnTo>
                  <a:lnTo>
                    <a:pt x="20" y="95"/>
                  </a:lnTo>
                  <a:lnTo>
                    <a:pt x="0" y="85"/>
                  </a:lnTo>
                  <a:lnTo>
                    <a:pt x="0" y="8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8" name="í$ḻïḍê">
              <a:extLst>
                <a:ext uri="{FF2B5EF4-FFF2-40B4-BE49-F238E27FC236}">
                  <a16:creationId xmlns:a16="http://schemas.microsoft.com/office/drawing/2014/main" id="{4225638C-9D5C-CB01-B893-1E925449C089}"/>
                </a:ext>
              </a:extLst>
            </p:cNvPr>
            <p:cNvSpPr/>
            <p:nvPr/>
          </p:nvSpPr>
          <p:spPr bwMode="auto">
            <a:xfrm>
              <a:off x="3982428" y="3952791"/>
              <a:ext cx="151262" cy="156713"/>
            </a:xfrm>
            <a:custGeom>
              <a:avLst/>
              <a:gdLst>
                <a:gd name="T0" fmla="*/ 0 w 111"/>
                <a:gd name="T1" fmla="*/ 55 h 115"/>
                <a:gd name="T2" fmla="*/ 91 w 111"/>
                <a:gd name="T3" fmla="*/ 0 h 115"/>
                <a:gd name="T4" fmla="*/ 111 w 111"/>
                <a:gd name="T5" fmla="*/ 15 h 115"/>
                <a:gd name="T6" fmla="*/ 96 w 111"/>
                <a:gd name="T7" fmla="*/ 115 h 115"/>
                <a:gd name="T8" fmla="*/ 71 w 111"/>
                <a:gd name="T9" fmla="*/ 100 h 115"/>
                <a:gd name="T10" fmla="*/ 76 w 111"/>
                <a:gd name="T11" fmla="*/ 80 h 115"/>
                <a:gd name="T12" fmla="*/ 41 w 111"/>
                <a:gd name="T13" fmla="*/ 55 h 115"/>
                <a:gd name="T14" fmla="*/ 26 w 111"/>
                <a:gd name="T15" fmla="*/ 70 h 115"/>
                <a:gd name="T16" fmla="*/ 0 w 111"/>
                <a:gd name="T17" fmla="*/ 55 h 115"/>
                <a:gd name="T18" fmla="*/ 0 w 111"/>
                <a:gd name="T19" fmla="*/ 55 h 115"/>
                <a:gd name="T20" fmla="*/ 56 w 111"/>
                <a:gd name="T21" fmla="*/ 45 h 115"/>
                <a:gd name="T22" fmla="*/ 81 w 111"/>
                <a:gd name="T23" fmla="*/ 60 h 115"/>
                <a:gd name="T24" fmla="*/ 86 w 111"/>
                <a:gd name="T25" fmla="*/ 30 h 115"/>
                <a:gd name="T26" fmla="*/ 56 w 111"/>
                <a:gd name="T27" fmla="*/ 45 h 115"/>
                <a:gd name="T28" fmla="*/ 56 w 111"/>
                <a:gd name="T29"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15">
                  <a:moveTo>
                    <a:pt x="0" y="55"/>
                  </a:moveTo>
                  <a:lnTo>
                    <a:pt x="91" y="0"/>
                  </a:lnTo>
                  <a:lnTo>
                    <a:pt x="111" y="15"/>
                  </a:lnTo>
                  <a:lnTo>
                    <a:pt x="96" y="115"/>
                  </a:lnTo>
                  <a:lnTo>
                    <a:pt x="71" y="100"/>
                  </a:lnTo>
                  <a:lnTo>
                    <a:pt x="76" y="80"/>
                  </a:lnTo>
                  <a:lnTo>
                    <a:pt x="41" y="55"/>
                  </a:lnTo>
                  <a:lnTo>
                    <a:pt x="26" y="70"/>
                  </a:lnTo>
                  <a:lnTo>
                    <a:pt x="0" y="55"/>
                  </a:lnTo>
                  <a:lnTo>
                    <a:pt x="0" y="55"/>
                  </a:lnTo>
                  <a:close/>
                  <a:moveTo>
                    <a:pt x="56" y="45"/>
                  </a:moveTo>
                  <a:lnTo>
                    <a:pt x="81" y="60"/>
                  </a:lnTo>
                  <a:lnTo>
                    <a:pt x="86" y="30"/>
                  </a:lnTo>
                  <a:lnTo>
                    <a:pt x="56" y="45"/>
                  </a:lnTo>
                  <a:lnTo>
                    <a:pt x="56" y="4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9" name="íṣļiḓê">
              <a:extLst>
                <a:ext uri="{FF2B5EF4-FFF2-40B4-BE49-F238E27FC236}">
                  <a16:creationId xmlns:a16="http://schemas.microsoft.com/office/drawing/2014/main" id="{F6DC9945-F6BE-25A2-EDF1-15CE7CFA44CE}"/>
                </a:ext>
              </a:extLst>
            </p:cNvPr>
            <p:cNvSpPr/>
            <p:nvPr/>
          </p:nvSpPr>
          <p:spPr bwMode="auto">
            <a:xfrm>
              <a:off x="3880225" y="3830147"/>
              <a:ext cx="185329" cy="183967"/>
            </a:xfrm>
            <a:custGeom>
              <a:avLst/>
              <a:gdLst>
                <a:gd name="T0" fmla="*/ 0 w 136"/>
                <a:gd name="T1" fmla="*/ 65 h 135"/>
                <a:gd name="T2" fmla="*/ 65 w 136"/>
                <a:gd name="T3" fmla="*/ 0 h 135"/>
                <a:gd name="T4" fmla="*/ 86 w 136"/>
                <a:gd name="T5" fmla="*/ 20 h 135"/>
                <a:gd name="T6" fmla="*/ 70 w 136"/>
                <a:gd name="T7" fmla="*/ 100 h 135"/>
                <a:gd name="T8" fmla="*/ 121 w 136"/>
                <a:gd name="T9" fmla="*/ 50 h 135"/>
                <a:gd name="T10" fmla="*/ 136 w 136"/>
                <a:gd name="T11" fmla="*/ 65 h 135"/>
                <a:gd name="T12" fmla="*/ 70 w 136"/>
                <a:gd name="T13" fmla="*/ 135 h 135"/>
                <a:gd name="T14" fmla="*/ 50 w 136"/>
                <a:gd name="T15" fmla="*/ 115 h 135"/>
                <a:gd name="T16" fmla="*/ 60 w 136"/>
                <a:gd name="T17" fmla="*/ 35 h 135"/>
                <a:gd name="T18" fmla="*/ 15 w 136"/>
                <a:gd name="T19" fmla="*/ 80 h 135"/>
                <a:gd name="T20" fmla="*/ 0 w 136"/>
                <a:gd name="T21" fmla="*/ 65 h 135"/>
                <a:gd name="T22" fmla="*/ 0 w 136"/>
                <a:gd name="T23" fmla="*/ 6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5">
                  <a:moveTo>
                    <a:pt x="0" y="65"/>
                  </a:moveTo>
                  <a:lnTo>
                    <a:pt x="65" y="0"/>
                  </a:lnTo>
                  <a:lnTo>
                    <a:pt x="86" y="20"/>
                  </a:lnTo>
                  <a:lnTo>
                    <a:pt x="70" y="100"/>
                  </a:lnTo>
                  <a:lnTo>
                    <a:pt x="121" y="50"/>
                  </a:lnTo>
                  <a:lnTo>
                    <a:pt x="136" y="65"/>
                  </a:lnTo>
                  <a:lnTo>
                    <a:pt x="70" y="135"/>
                  </a:lnTo>
                  <a:lnTo>
                    <a:pt x="50" y="115"/>
                  </a:lnTo>
                  <a:lnTo>
                    <a:pt x="60" y="35"/>
                  </a:lnTo>
                  <a:lnTo>
                    <a:pt x="15" y="80"/>
                  </a:lnTo>
                  <a:lnTo>
                    <a:pt x="0" y="65"/>
                  </a:lnTo>
                  <a:lnTo>
                    <a:pt x="0" y="65"/>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00" name="íśļïḋè">
              <a:extLst>
                <a:ext uri="{FF2B5EF4-FFF2-40B4-BE49-F238E27FC236}">
                  <a16:creationId xmlns:a16="http://schemas.microsoft.com/office/drawing/2014/main" id="{9D9295BE-9639-DEC6-B610-B82CFE48B8F6}"/>
                </a:ext>
              </a:extLst>
            </p:cNvPr>
            <p:cNvSpPr/>
            <p:nvPr/>
          </p:nvSpPr>
          <p:spPr bwMode="auto">
            <a:xfrm>
              <a:off x="3798462" y="3707503"/>
              <a:ext cx="170340" cy="177153"/>
            </a:xfrm>
            <a:custGeom>
              <a:avLst/>
              <a:gdLst>
                <a:gd name="T0" fmla="*/ 0 w 125"/>
                <a:gd name="T1" fmla="*/ 40 h 130"/>
                <a:gd name="T2" fmla="*/ 80 w 125"/>
                <a:gd name="T3" fmla="*/ 0 h 130"/>
                <a:gd name="T4" fmla="*/ 95 w 125"/>
                <a:gd name="T5" fmla="*/ 25 h 130"/>
                <a:gd name="T6" fmla="*/ 55 w 125"/>
                <a:gd name="T7" fmla="*/ 95 h 130"/>
                <a:gd name="T8" fmla="*/ 115 w 125"/>
                <a:gd name="T9" fmla="*/ 65 h 130"/>
                <a:gd name="T10" fmla="*/ 125 w 125"/>
                <a:gd name="T11" fmla="*/ 85 h 130"/>
                <a:gd name="T12" fmla="*/ 45 w 125"/>
                <a:gd name="T13" fmla="*/ 130 h 130"/>
                <a:gd name="T14" fmla="*/ 30 w 125"/>
                <a:gd name="T15" fmla="*/ 105 h 130"/>
                <a:gd name="T16" fmla="*/ 65 w 125"/>
                <a:gd name="T17" fmla="*/ 30 h 130"/>
                <a:gd name="T18" fmla="*/ 10 w 125"/>
                <a:gd name="T19" fmla="*/ 60 h 130"/>
                <a:gd name="T20" fmla="*/ 0 w 125"/>
                <a:gd name="T21" fmla="*/ 40 h 130"/>
                <a:gd name="T22" fmla="*/ 0 w 125"/>
                <a:gd name="T23" fmla="*/ 4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30">
                  <a:moveTo>
                    <a:pt x="0" y="40"/>
                  </a:moveTo>
                  <a:lnTo>
                    <a:pt x="80" y="0"/>
                  </a:lnTo>
                  <a:lnTo>
                    <a:pt x="95" y="25"/>
                  </a:lnTo>
                  <a:lnTo>
                    <a:pt x="55" y="95"/>
                  </a:lnTo>
                  <a:lnTo>
                    <a:pt x="115" y="65"/>
                  </a:lnTo>
                  <a:lnTo>
                    <a:pt x="125" y="85"/>
                  </a:lnTo>
                  <a:lnTo>
                    <a:pt x="45" y="130"/>
                  </a:lnTo>
                  <a:lnTo>
                    <a:pt x="30" y="105"/>
                  </a:lnTo>
                  <a:lnTo>
                    <a:pt x="65" y="30"/>
                  </a:lnTo>
                  <a:lnTo>
                    <a:pt x="10" y="60"/>
                  </a:lnTo>
                  <a:lnTo>
                    <a:pt x="0" y="40"/>
                  </a:lnTo>
                  <a:lnTo>
                    <a:pt x="0" y="40"/>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01" name="íS1ïde">
              <a:extLst>
                <a:ext uri="{FF2B5EF4-FFF2-40B4-BE49-F238E27FC236}">
                  <a16:creationId xmlns:a16="http://schemas.microsoft.com/office/drawing/2014/main" id="{5B130EEA-986B-298C-5F48-F08029CEF300}"/>
                </a:ext>
              </a:extLst>
            </p:cNvPr>
            <p:cNvSpPr/>
            <p:nvPr/>
          </p:nvSpPr>
          <p:spPr bwMode="auto">
            <a:xfrm>
              <a:off x="3750767" y="3571231"/>
              <a:ext cx="149899" cy="149899"/>
            </a:xfrm>
            <a:custGeom>
              <a:avLst/>
              <a:gdLst>
                <a:gd name="T0" fmla="*/ 18 w 22"/>
                <a:gd name="T1" fmla="*/ 4 h 22"/>
                <a:gd name="T2" fmla="*/ 9 w 22"/>
                <a:gd name="T3" fmla="*/ 7 h 22"/>
                <a:gd name="T4" fmla="*/ 5 w 22"/>
                <a:gd name="T5" fmla="*/ 9 h 22"/>
                <a:gd name="T6" fmla="*/ 5 w 22"/>
                <a:gd name="T7" fmla="*/ 13 h 22"/>
                <a:gd name="T8" fmla="*/ 6 w 22"/>
                <a:gd name="T9" fmla="*/ 15 h 22"/>
                <a:gd name="T10" fmla="*/ 8 w 22"/>
                <a:gd name="T11" fmla="*/ 16 h 22"/>
                <a:gd name="T12" fmla="*/ 9 w 22"/>
                <a:gd name="T13" fmla="*/ 17 h 22"/>
                <a:gd name="T14" fmla="*/ 11 w 22"/>
                <a:gd name="T15" fmla="*/ 16 h 22"/>
                <a:gd name="T16" fmla="*/ 21 w 22"/>
                <a:gd name="T17" fmla="*/ 13 h 22"/>
                <a:gd name="T18" fmla="*/ 22 w 22"/>
                <a:gd name="T19" fmla="*/ 18 h 22"/>
                <a:gd name="T20" fmla="*/ 12 w 22"/>
                <a:gd name="T21" fmla="*/ 21 h 22"/>
                <a:gd name="T22" fmla="*/ 5 w 22"/>
                <a:gd name="T23" fmla="*/ 20 h 22"/>
                <a:gd name="T24" fmla="*/ 1 w 22"/>
                <a:gd name="T25" fmla="*/ 14 h 22"/>
                <a:gd name="T26" fmla="*/ 1 w 22"/>
                <a:gd name="T27" fmla="*/ 7 h 22"/>
                <a:gd name="T28" fmla="*/ 7 w 22"/>
                <a:gd name="T29" fmla="*/ 3 h 22"/>
                <a:gd name="T30" fmla="*/ 17 w 22"/>
                <a:gd name="T31" fmla="*/ 0 h 22"/>
                <a:gd name="T32" fmla="*/ 18 w 22"/>
                <a:gd name="T3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8" y="4"/>
                  </a:moveTo>
                  <a:cubicBezTo>
                    <a:pt x="9" y="7"/>
                    <a:pt x="9" y="7"/>
                    <a:pt x="9" y="7"/>
                  </a:cubicBezTo>
                  <a:cubicBezTo>
                    <a:pt x="7" y="7"/>
                    <a:pt x="6" y="8"/>
                    <a:pt x="5" y="9"/>
                  </a:cubicBezTo>
                  <a:cubicBezTo>
                    <a:pt x="5" y="10"/>
                    <a:pt x="4" y="11"/>
                    <a:pt x="5" y="13"/>
                  </a:cubicBezTo>
                  <a:cubicBezTo>
                    <a:pt x="5" y="14"/>
                    <a:pt x="6" y="15"/>
                    <a:pt x="6" y="15"/>
                  </a:cubicBezTo>
                  <a:cubicBezTo>
                    <a:pt x="6" y="16"/>
                    <a:pt x="7" y="16"/>
                    <a:pt x="8" y="16"/>
                  </a:cubicBezTo>
                  <a:cubicBezTo>
                    <a:pt x="8" y="17"/>
                    <a:pt x="9" y="17"/>
                    <a:pt x="9" y="17"/>
                  </a:cubicBezTo>
                  <a:cubicBezTo>
                    <a:pt x="10" y="17"/>
                    <a:pt x="10" y="16"/>
                    <a:pt x="11" y="16"/>
                  </a:cubicBezTo>
                  <a:cubicBezTo>
                    <a:pt x="21" y="13"/>
                    <a:pt x="21" y="13"/>
                    <a:pt x="21" y="13"/>
                  </a:cubicBezTo>
                  <a:cubicBezTo>
                    <a:pt x="22" y="18"/>
                    <a:pt x="22" y="18"/>
                    <a:pt x="22" y="18"/>
                  </a:cubicBezTo>
                  <a:cubicBezTo>
                    <a:pt x="12" y="21"/>
                    <a:pt x="12" y="21"/>
                    <a:pt x="12" y="21"/>
                  </a:cubicBezTo>
                  <a:cubicBezTo>
                    <a:pt x="10" y="22"/>
                    <a:pt x="7" y="21"/>
                    <a:pt x="5" y="20"/>
                  </a:cubicBezTo>
                  <a:cubicBezTo>
                    <a:pt x="4" y="19"/>
                    <a:pt x="2" y="17"/>
                    <a:pt x="1" y="14"/>
                  </a:cubicBezTo>
                  <a:cubicBezTo>
                    <a:pt x="0" y="11"/>
                    <a:pt x="0" y="9"/>
                    <a:pt x="1" y="7"/>
                  </a:cubicBezTo>
                  <a:cubicBezTo>
                    <a:pt x="2" y="5"/>
                    <a:pt x="4" y="3"/>
                    <a:pt x="7" y="3"/>
                  </a:cubicBezTo>
                  <a:cubicBezTo>
                    <a:pt x="17" y="0"/>
                    <a:pt x="17" y="0"/>
                    <a:pt x="17" y="0"/>
                  </a:cubicBezTo>
                  <a:cubicBezTo>
                    <a:pt x="18" y="4"/>
                    <a:pt x="18" y="4"/>
                    <a:pt x="18" y="4"/>
                  </a:cubicBez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02" name="ïšľîḋé">
              <a:extLst>
                <a:ext uri="{FF2B5EF4-FFF2-40B4-BE49-F238E27FC236}">
                  <a16:creationId xmlns:a16="http://schemas.microsoft.com/office/drawing/2014/main" id="{981D9028-3B39-90CE-FD15-3D6F85341BF4}"/>
                </a:ext>
              </a:extLst>
            </p:cNvPr>
            <p:cNvSpPr/>
            <p:nvPr/>
          </p:nvSpPr>
          <p:spPr bwMode="auto">
            <a:xfrm>
              <a:off x="3730326" y="3421332"/>
              <a:ext cx="136271" cy="143085"/>
            </a:xfrm>
            <a:custGeom>
              <a:avLst/>
              <a:gdLst>
                <a:gd name="T0" fmla="*/ 0 w 100"/>
                <a:gd name="T1" fmla="*/ 50 h 105"/>
                <a:gd name="T2" fmla="*/ 40 w 100"/>
                <a:gd name="T3" fmla="*/ 45 h 105"/>
                <a:gd name="T4" fmla="*/ 90 w 100"/>
                <a:gd name="T5" fmla="*/ 0 h 105"/>
                <a:gd name="T6" fmla="*/ 90 w 100"/>
                <a:gd name="T7" fmla="*/ 30 h 105"/>
                <a:gd name="T8" fmla="*/ 60 w 100"/>
                <a:gd name="T9" fmla="*/ 55 h 105"/>
                <a:gd name="T10" fmla="*/ 95 w 100"/>
                <a:gd name="T11" fmla="*/ 75 h 105"/>
                <a:gd name="T12" fmla="*/ 100 w 100"/>
                <a:gd name="T13" fmla="*/ 105 h 105"/>
                <a:gd name="T14" fmla="*/ 40 w 100"/>
                <a:gd name="T15" fmla="*/ 70 h 105"/>
                <a:gd name="T16" fmla="*/ 5 w 100"/>
                <a:gd name="T17" fmla="*/ 75 h 105"/>
                <a:gd name="T18" fmla="*/ 0 w 100"/>
                <a:gd name="T19" fmla="*/ 50 h 105"/>
                <a:gd name="T20" fmla="*/ 0 w 100"/>
                <a:gd name="T21"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05">
                  <a:moveTo>
                    <a:pt x="0" y="50"/>
                  </a:moveTo>
                  <a:lnTo>
                    <a:pt x="40" y="45"/>
                  </a:lnTo>
                  <a:lnTo>
                    <a:pt x="90" y="0"/>
                  </a:lnTo>
                  <a:lnTo>
                    <a:pt x="90" y="30"/>
                  </a:lnTo>
                  <a:lnTo>
                    <a:pt x="60" y="55"/>
                  </a:lnTo>
                  <a:lnTo>
                    <a:pt x="95" y="75"/>
                  </a:lnTo>
                  <a:lnTo>
                    <a:pt x="100" y="105"/>
                  </a:lnTo>
                  <a:lnTo>
                    <a:pt x="40" y="70"/>
                  </a:lnTo>
                  <a:lnTo>
                    <a:pt x="5" y="75"/>
                  </a:lnTo>
                  <a:lnTo>
                    <a:pt x="0" y="50"/>
                  </a:lnTo>
                  <a:lnTo>
                    <a:pt x="0" y="50"/>
                  </a:lnTo>
                  <a:close/>
                </a:path>
              </a:pathLst>
            </a:custGeom>
            <a:solidFill>
              <a:srgbClr val="0050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pic>
        <p:nvPicPr>
          <p:cNvPr id="103" name="图片 102">
            <a:extLst>
              <a:ext uri="{FF2B5EF4-FFF2-40B4-BE49-F238E27FC236}">
                <a16:creationId xmlns:a16="http://schemas.microsoft.com/office/drawing/2014/main" id="{ACD14A3C-F66C-FAB4-DA02-7200F8466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4339" y="1521120"/>
            <a:ext cx="2002690" cy="2002690"/>
          </a:xfrm>
          <a:prstGeom prst="rect">
            <a:avLst/>
          </a:prstGeom>
        </p:spPr>
      </p:pic>
      <p:sp>
        <p:nvSpPr>
          <p:cNvPr id="104" name="文本框 103">
            <a:extLst>
              <a:ext uri="{FF2B5EF4-FFF2-40B4-BE49-F238E27FC236}">
                <a16:creationId xmlns:a16="http://schemas.microsoft.com/office/drawing/2014/main" id="{FEF01517-56C0-8CA2-11EA-898F538172C2}"/>
              </a:ext>
            </a:extLst>
          </p:cNvPr>
          <p:cNvSpPr txBox="1"/>
          <p:nvPr/>
        </p:nvSpPr>
        <p:spPr>
          <a:xfrm>
            <a:off x="3312633" y="3625537"/>
            <a:ext cx="5738061" cy="338554"/>
          </a:xfrm>
          <a:prstGeom prst="rect">
            <a:avLst/>
          </a:prstGeom>
          <a:noFill/>
        </p:spPr>
        <p:txBody>
          <a:bodyPr wrap="square">
            <a:spAutoFit/>
          </a:bodyPr>
          <a:lstStyle/>
          <a:p>
            <a:r>
              <a:rPr lang="en-US" altLang="zh-CN" sz="1600">
                <a:latin typeface="Times New Roman" panose="02020603050405020304" pitchFamily="18" charset="0"/>
                <a:cs typeface="Times New Roman" panose="02020603050405020304" pitchFamily="18" charset="0"/>
              </a:rPr>
              <a:t>Institute of international rivers and eco-security, Yunnan university</a:t>
            </a:r>
            <a:endParaRPr lang="zh-CN" altLang="en-US" sz="16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D069FE28-78BA-CDF6-012E-CCC94AB5A571}"/>
              </a:ext>
            </a:extLst>
          </p:cNvPr>
          <p:cNvSpPr txBox="1"/>
          <p:nvPr/>
        </p:nvSpPr>
        <p:spPr>
          <a:xfrm>
            <a:off x="3323866" y="6231745"/>
            <a:ext cx="2229203" cy="369332"/>
          </a:xfrm>
          <a:prstGeom prst="rect">
            <a:avLst/>
          </a:prstGeom>
          <a:noFill/>
        </p:spPr>
        <p:txBody>
          <a:bodyPr wrap="square" rtlCol="0">
            <a:spAutoFit/>
          </a:bodyPr>
          <a:lstStyle/>
          <a:p>
            <a:r>
              <a:rPr lang="en-US" altLang="zh-CN" b="1">
                <a:latin typeface="Times New Roman" panose="02020603050405020304" pitchFamily="18" charset="0"/>
                <a:cs typeface="Times New Roman" panose="02020603050405020304" pitchFamily="18" charset="0"/>
              </a:rPr>
              <a:t>Date: May 23, 2021</a:t>
            </a:r>
            <a:endParaRPr lang="zh-CN" altLang="en-US" b="1">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4BB9346D-EF06-36F5-352C-C06F68C005EE}"/>
              </a:ext>
            </a:extLst>
          </p:cNvPr>
          <p:cNvPicPr>
            <a:picLocks noChangeAspect="1"/>
          </p:cNvPicPr>
          <p:nvPr/>
        </p:nvPicPr>
        <p:blipFill>
          <a:blip r:embed="rId6"/>
          <a:stretch>
            <a:fillRect/>
          </a:stretch>
        </p:blipFill>
        <p:spPr>
          <a:xfrm>
            <a:off x="16244" y="18991"/>
            <a:ext cx="4848225" cy="1295400"/>
          </a:xfrm>
          <a:prstGeom prst="rect">
            <a:avLst/>
          </a:prstGeom>
        </p:spPr>
      </p:pic>
      <p:pic>
        <p:nvPicPr>
          <p:cNvPr id="105" name="图片 104">
            <a:extLst>
              <a:ext uri="{FF2B5EF4-FFF2-40B4-BE49-F238E27FC236}">
                <a16:creationId xmlns:a16="http://schemas.microsoft.com/office/drawing/2014/main" id="{50BDE4B3-815F-E7F2-A4B7-25A1E844DEBE}"/>
              </a:ext>
            </a:extLst>
          </p:cNvPr>
          <p:cNvPicPr>
            <a:picLocks noChangeAspect="1"/>
          </p:cNvPicPr>
          <p:nvPr/>
        </p:nvPicPr>
        <p:blipFill rotWithShape="1">
          <a:blip r:embed="rId7"/>
          <a:srcRect l="2407"/>
          <a:stretch/>
        </p:blipFill>
        <p:spPr>
          <a:xfrm>
            <a:off x="4935313" y="311680"/>
            <a:ext cx="4037453" cy="678114"/>
          </a:xfrm>
          <a:prstGeom prst="rect">
            <a:avLst/>
          </a:prstGeom>
        </p:spPr>
      </p:pic>
      <p:cxnSp>
        <p:nvCxnSpPr>
          <p:cNvPr id="107" name="直接连接符 106">
            <a:extLst>
              <a:ext uri="{FF2B5EF4-FFF2-40B4-BE49-F238E27FC236}">
                <a16:creationId xmlns:a16="http://schemas.microsoft.com/office/drawing/2014/main" id="{F192C189-5CBE-3F9B-04CF-E45A040C76E3}"/>
              </a:ext>
            </a:extLst>
          </p:cNvPr>
          <p:cNvCxnSpPr/>
          <p:nvPr/>
        </p:nvCxnSpPr>
        <p:spPr>
          <a:xfrm>
            <a:off x="149290" y="1314391"/>
            <a:ext cx="890140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119292"/>
      </p:ext>
    </p:extLst>
  </p:cSld>
  <p:clrMapOvr>
    <a:masterClrMapping/>
  </p:clrMapOvr>
  <mc:AlternateContent xmlns:mc="http://schemas.openxmlformats.org/markup-compatibility/2006" xmlns:p14="http://schemas.microsoft.com/office/powerpoint/2010/main">
    <mc:Choice Requires="p14">
      <p:transition spd="slow" p14:dur="2000" advTm="29454"/>
    </mc:Choice>
    <mc:Fallback xmlns="">
      <p:transition spd="slow" advTm="294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E2A26816-D210-54F1-0EC5-A43811D602BB}"/>
              </a:ext>
            </a:extLst>
          </p:cNvPr>
          <p:cNvSpPr/>
          <p:nvPr/>
        </p:nvSpPr>
        <p:spPr>
          <a:xfrm>
            <a:off x="137604" y="74645"/>
            <a:ext cx="8868792" cy="1692237"/>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1DC1496-BAF1-E806-86DA-3463C3D06504}"/>
              </a:ext>
            </a:extLst>
          </p:cNvPr>
          <p:cNvSpPr txBox="1"/>
          <p:nvPr/>
        </p:nvSpPr>
        <p:spPr>
          <a:xfrm>
            <a:off x="137604" y="175250"/>
            <a:ext cx="8704555" cy="461665"/>
          </a:xfrm>
          <a:prstGeom prst="rect">
            <a:avLst/>
          </a:prstGeom>
          <a:noFill/>
        </p:spPr>
        <p:txBody>
          <a:bodyPr wrap="square">
            <a:spAutoFit/>
          </a:bodyPr>
          <a:lstStyle/>
          <a:p>
            <a:pPr algn="just"/>
            <a:r>
              <a:rPr lang="en-US" altLang="zh-CN" sz="24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60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EC0EE25E-B2D1-2297-8433-DE74D36F1F9F}"/>
              </a:ext>
            </a:extLst>
          </p:cNvPr>
          <p:cNvSpPr txBox="1"/>
          <p:nvPr/>
        </p:nvSpPr>
        <p:spPr>
          <a:xfrm>
            <a:off x="137604" y="562715"/>
            <a:ext cx="8939813" cy="1169551"/>
          </a:xfrm>
          <a:prstGeom prst="rect">
            <a:avLst/>
          </a:prstGeom>
          <a:noFill/>
        </p:spPr>
        <p:txBody>
          <a:bodyPr wrap="square">
            <a:spAutoFit/>
          </a:bodyPr>
          <a:lstStyle/>
          <a:p>
            <a:pPr algn="just">
              <a:lnSpc>
                <a:spcPct val="200000"/>
              </a:lnSpc>
            </a:pPr>
            <a:r>
              <a:rPr lang="en-US" altLang="zh-CN" sz="1400" b="1" kern="100">
                <a:effectLst/>
                <a:latin typeface="Times New Roman" panose="02020603050405020304" pitchFamily="18" charset="0"/>
                <a:ea typeface="宋体" panose="02010600030101010101" pitchFamily="2" charset="-122"/>
                <a:cs typeface="Times New Roman" panose="02020603050405020304" pitchFamily="18" charset="0"/>
              </a:rPr>
              <a:t>Qin Yuhong</a:t>
            </a:r>
            <a:r>
              <a:rPr lang="en-US" altLang="zh-CN" sz="1400" b="1" kern="100" baseline="3000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1400" b="1" kern="100">
                <a:effectLst/>
                <a:latin typeface="Times New Roman" panose="02020603050405020304" pitchFamily="18" charset="0"/>
                <a:ea typeface="宋体" panose="02010600030101010101" pitchFamily="2" charset="-122"/>
                <a:cs typeface="Times New Roman" panose="02020603050405020304" pitchFamily="18" charset="0"/>
              </a:rPr>
              <a:t>,Rong Li</a:t>
            </a:r>
            <a:r>
              <a:rPr lang="en-US" altLang="zh-CN" sz="1400" b="1" kern="100" baseline="30000">
                <a:effectLst/>
                <a:latin typeface="Times New Roman" panose="02020603050405020304" pitchFamily="18" charset="0"/>
                <a:ea typeface="宋体" panose="02010600030101010101" pitchFamily="2" charset="-122"/>
                <a:cs typeface="Times New Roman" panose="02020603050405020304" pitchFamily="18" charset="0"/>
              </a:rPr>
              <a:t>1,2*</a:t>
            </a:r>
            <a:r>
              <a:rPr lang="en-US" altLang="zh-CN" sz="1400" b="1" kern="100">
                <a:effectLst/>
                <a:latin typeface="Times New Roman" panose="02020603050405020304" pitchFamily="18" charset="0"/>
                <a:ea typeface="宋体" panose="02010600030101010101" pitchFamily="2" charset="-122"/>
                <a:cs typeface="Times New Roman" panose="02020603050405020304" pitchFamily="18" charset="0"/>
              </a:rPr>
              <a:t>, Duan Xingwu</a:t>
            </a:r>
            <a:r>
              <a:rPr lang="en-US" altLang="zh-CN" sz="1400" b="1" kern="100" baseline="30000">
                <a:effectLst/>
                <a:latin typeface="Times New Roman" panose="02020603050405020304" pitchFamily="18" charset="0"/>
                <a:ea typeface="宋体" panose="02010600030101010101" pitchFamily="2" charset="-122"/>
                <a:cs typeface="Times New Roman" panose="02020603050405020304" pitchFamily="18" charset="0"/>
              </a:rPr>
              <a:t>1,2</a:t>
            </a:r>
            <a:r>
              <a:rPr lang="en-US" altLang="zh-CN" sz="1400" b="1" kern="100">
                <a:effectLst/>
                <a:latin typeface="Times New Roman" panose="02020603050405020304" pitchFamily="18" charset="0"/>
                <a:ea typeface="宋体" panose="02010600030101010101" pitchFamily="2" charset="-122"/>
                <a:cs typeface="Times New Roman" panose="02020603050405020304" pitchFamily="18" charset="0"/>
              </a:rPr>
              <a:t>, Gu Zhijia</a:t>
            </a:r>
            <a:r>
              <a:rPr lang="en-US" altLang="zh-CN" sz="1400" b="1" kern="100" baseline="30000">
                <a:effectLst/>
                <a:latin typeface="Times New Roman" panose="02020603050405020304" pitchFamily="18" charset="0"/>
                <a:ea typeface="宋体" panose="02010600030101010101" pitchFamily="2" charset="-122"/>
                <a:cs typeface="Times New Roman" panose="02020603050405020304" pitchFamily="18" charset="0"/>
              </a:rPr>
              <a:t>3</a:t>
            </a:r>
            <a:endParaRPr lang="zh-CN" altLang="zh-CN" sz="1400" b="1" kern="10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400" kern="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1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Institute of International Rivers and Eco–security, Yunnan University, Kunming, </a:t>
            </a:r>
            <a:r>
              <a:rPr lang="fr-CH" altLang="zh-CN" sz="1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Yunnan</a:t>
            </a:r>
            <a:r>
              <a:rPr lang="fr-CH" altLang="zh-CN" sz="1400" i="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Province,</a:t>
            </a:r>
            <a:r>
              <a:rPr lang="fr-CH" altLang="zh-CN" sz="1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a:t>
            </a:r>
            <a:r>
              <a:rPr lang="en-US" altLang="zh-CN" sz="1400" i="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400" kern="10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400" kern="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1400" kern="10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Yunnan Key Laboratory of International Rivers and Trans-boundary Eco–security, Kunming,Yunnan Province, China</a:t>
            </a:r>
            <a:endParaRPr lang="zh-CN" altLang="zh-CN" sz="1400" kern="10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400" i="1" kern="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 School of Geographic Sciences, Xinyang Normal University, Xinyang, Henan Province, China</a:t>
            </a:r>
            <a:endParaRPr lang="zh-CN" altLang="zh-CN" sz="1400" kern="10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22" name="图片 21">
            <a:extLst>
              <a:ext uri="{FF2B5EF4-FFF2-40B4-BE49-F238E27FC236}">
                <a16:creationId xmlns:a16="http://schemas.microsoft.com/office/drawing/2014/main" id="{F165FDBB-4A86-79F7-5088-EB7FEF3C606E}"/>
              </a:ext>
            </a:extLst>
          </p:cNvPr>
          <p:cNvPicPr>
            <a:picLocks noChangeAspect="1"/>
          </p:cNvPicPr>
          <p:nvPr/>
        </p:nvPicPr>
        <p:blipFill rotWithShape="1">
          <a:blip r:embed="rId4">
            <a:extLst>
              <a:ext uri="{28A0092B-C50C-407E-A947-70E740481C1C}">
                <a14:useLocalDpi xmlns:a14="http://schemas.microsoft.com/office/drawing/2010/main" val="0"/>
              </a:ext>
            </a:extLst>
          </a:blip>
          <a:srcRect t="9637"/>
          <a:stretch/>
        </p:blipFill>
        <p:spPr>
          <a:xfrm rot="16200000">
            <a:off x="1304643" y="3607299"/>
            <a:ext cx="2109194" cy="4129316"/>
          </a:xfrm>
          <a:prstGeom prst="rect">
            <a:avLst/>
          </a:prstGeom>
          <a:effectLst>
            <a:outerShdw blurRad="63500" sx="102000" sy="102000" algn="ctr" rotWithShape="0">
              <a:prstClr val="black">
                <a:alpha val="40000"/>
              </a:prstClr>
            </a:outerShdw>
          </a:effectLst>
        </p:spPr>
      </p:pic>
      <p:pic>
        <p:nvPicPr>
          <p:cNvPr id="24" name="图片 23">
            <a:extLst>
              <a:ext uri="{FF2B5EF4-FFF2-40B4-BE49-F238E27FC236}">
                <a16:creationId xmlns:a16="http://schemas.microsoft.com/office/drawing/2014/main" id="{5970C396-1A5A-DBD6-6980-D6F6913EE6CB}"/>
              </a:ext>
            </a:extLst>
          </p:cNvPr>
          <p:cNvPicPr>
            <a:picLocks noChangeAspect="1"/>
          </p:cNvPicPr>
          <p:nvPr/>
        </p:nvPicPr>
        <p:blipFill rotWithShape="1">
          <a:blip r:embed="rId5">
            <a:extLst>
              <a:ext uri="{28A0092B-C50C-407E-A947-70E740481C1C}">
                <a14:useLocalDpi xmlns:a14="http://schemas.microsoft.com/office/drawing/2010/main" val="0"/>
              </a:ext>
            </a:extLst>
          </a:blip>
          <a:srcRect t="8457"/>
          <a:stretch/>
        </p:blipFill>
        <p:spPr>
          <a:xfrm rot="16200000">
            <a:off x="5708188" y="3579686"/>
            <a:ext cx="2107872" cy="4183220"/>
          </a:xfrm>
          <a:prstGeom prst="rect">
            <a:avLst/>
          </a:prstGeom>
          <a:effectLst>
            <a:outerShdw blurRad="63500" sx="102000" sy="102000" algn="ctr" rotWithShape="0">
              <a:prstClr val="black">
                <a:alpha val="40000"/>
              </a:prstClr>
            </a:outerShdw>
          </a:effectLst>
        </p:spPr>
      </p:pic>
      <p:grpSp>
        <p:nvGrpSpPr>
          <p:cNvPr id="38" name="组合 37">
            <a:extLst>
              <a:ext uri="{FF2B5EF4-FFF2-40B4-BE49-F238E27FC236}">
                <a16:creationId xmlns:a16="http://schemas.microsoft.com/office/drawing/2014/main" id="{406C9460-7E0F-CA89-AF76-E707D659D7B0}"/>
              </a:ext>
            </a:extLst>
          </p:cNvPr>
          <p:cNvGrpSpPr/>
          <p:nvPr/>
        </p:nvGrpSpPr>
        <p:grpSpPr>
          <a:xfrm>
            <a:off x="476270" y="2040978"/>
            <a:ext cx="3889753" cy="1723551"/>
            <a:chOff x="321907" y="2053713"/>
            <a:chExt cx="4520681" cy="1723551"/>
          </a:xfrm>
        </p:grpSpPr>
        <p:sp>
          <p:nvSpPr>
            <p:cNvPr id="39" name="矩形 38">
              <a:extLst>
                <a:ext uri="{FF2B5EF4-FFF2-40B4-BE49-F238E27FC236}">
                  <a16:creationId xmlns:a16="http://schemas.microsoft.com/office/drawing/2014/main" id="{0BE3C6D0-5DB5-F079-7908-D4D744BA9694}"/>
                </a:ext>
              </a:extLst>
            </p:cNvPr>
            <p:cNvSpPr/>
            <p:nvPr/>
          </p:nvSpPr>
          <p:spPr>
            <a:xfrm>
              <a:off x="321907" y="2053713"/>
              <a:ext cx="4357396" cy="172355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id="{B6E62F4C-85C3-A36C-C6ED-82D035F5A442}"/>
                </a:ext>
              </a:extLst>
            </p:cNvPr>
            <p:cNvGrpSpPr/>
            <p:nvPr/>
          </p:nvGrpSpPr>
          <p:grpSpPr>
            <a:xfrm>
              <a:off x="419878" y="2289476"/>
              <a:ext cx="4422710" cy="1252024"/>
              <a:chOff x="382555" y="2238409"/>
              <a:chExt cx="4572000" cy="1252024"/>
            </a:xfrm>
          </p:grpSpPr>
          <p:sp>
            <p:nvSpPr>
              <p:cNvPr id="41" name="文本框 40">
                <a:extLst>
                  <a:ext uri="{FF2B5EF4-FFF2-40B4-BE49-F238E27FC236}">
                    <a16:creationId xmlns:a16="http://schemas.microsoft.com/office/drawing/2014/main" id="{73926F8C-2069-2617-A389-4BF1DD64900A}"/>
                  </a:ext>
                </a:extLst>
              </p:cNvPr>
              <p:cNvSpPr txBox="1"/>
              <p:nvPr/>
            </p:nvSpPr>
            <p:spPr>
              <a:xfrm>
                <a:off x="382555" y="2238409"/>
                <a:ext cx="4572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a:latin typeface="Times New Roman" panose="02020603050405020304" pitchFamily="18" charset="0"/>
                    <a:cs typeface="Times New Roman" panose="02020603050405020304" pitchFamily="18" charset="0"/>
                  </a:rPr>
                  <a:t>high-intensity soil erosion</a:t>
                </a:r>
                <a:endParaRPr lang="zh-CN" altLang="en-US"/>
              </a:p>
            </p:txBody>
          </p:sp>
          <p:sp>
            <p:nvSpPr>
              <p:cNvPr id="42" name="文本框 41">
                <a:extLst>
                  <a:ext uri="{FF2B5EF4-FFF2-40B4-BE49-F238E27FC236}">
                    <a16:creationId xmlns:a16="http://schemas.microsoft.com/office/drawing/2014/main" id="{BBD8B22A-86A4-CF3C-82DE-5158DDCBE709}"/>
                  </a:ext>
                </a:extLst>
              </p:cNvPr>
              <p:cNvSpPr txBox="1"/>
              <p:nvPr/>
            </p:nvSpPr>
            <p:spPr>
              <a:xfrm>
                <a:off x="382555" y="2679755"/>
                <a:ext cx="4572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a:latin typeface="Times New Roman" panose="02020603050405020304" pitchFamily="18" charset="0"/>
                    <a:cs typeface="Times New Roman" panose="02020603050405020304" pitchFamily="18" charset="0"/>
                  </a:rPr>
                  <a:t>limited agriculture land</a:t>
                </a:r>
                <a:endParaRPr lang="zh-CN" altLang="en-US"/>
              </a:p>
            </p:txBody>
          </p:sp>
          <p:sp>
            <p:nvSpPr>
              <p:cNvPr id="43" name="文本框 42">
                <a:extLst>
                  <a:ext uri="{FF2B5EF4-FFF2-40B4-BE49-F238E27FC236}">
                    <a16:creationId xmlns:a16="http://schemas.microsoft.com/office/drawing/2014/main" id="{A180E0B7-11F3-FC12-3610-61ECDBAB7CBF}"/>
                  </a:ext>
                </a:extLst>
              </p:cNvPr>
              <p:cNvSpPr txBox="1"/>
              <p:nvPr/>
            </p:nvSpPr>
            <p:spPr>
              <a:xfrm>
                <a:off x="382555" y="3121101"/>
                <a:ext cx="4572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a:latin typeface="Times New Roman" panose="02020603050405020304" pitchFamily="18" charset="0"/>
                    <a:cs typeface="Times New Roman" panose="02020603050405020304" pitchFamily="18" charset="0"/>
                  </a:rPr>
                  <a:t>increasing population pressure</a:t>
                </a:r>
                <a:endParaRPr lang="zh-CN" altLang="en-US"/>
              </a:p>
            </p:txBody>
          </p:sp>
        </p:grpSp>
      </p:grpSp>
      <p:grpSp>
        <p:nvGrpSpPr>
          <p:cNvPr id="44" name="组合 43">
            <a:extLst>
              <a:ext uri="{FF2B5EF4-FFF2-40B4-BE49-F238E27FC236}">
                <a16:creationId xmlns:a16="http://schemas.microsoft.com/office/drawing/2014/main" id="{E45B83E1-5EF6-BAF7-0D6A-ECB6135679F3}"/>
              </a:ext>
            </a:extLst>
          </p:cNvPr>
          <p:cNvGrpSpPr/>
          <p:nvPr/>
        </p:nvGrpSpPr>
        <p:grpSpPr>
          <a:xfrm>
            <a:off x="4473179" y="2119731"/>
            <a:ext cx="4183220" cy="1409034"/>
            <a:chOff x="5033865" y="2107836"/>
            <a:chExt cx="3638938" cy="1321164"/>
          </a:xfrm>
        </p:grpSpPr>
        <p:sp>
          <p:nvSpPr>
            <p:cNvPr id="45" name="椭圆 44">
              <a:extLst>
                <a:ext uri="{FF2B5EF4-FFF2-40B4-BE49-F238E27FC236}">
                  <a16:creationId xmlns:a16="http://schemas.microsoft.com/office/drawing/2014/main" id="{BD1B7B47-3B28-9E83-738E-E08AF3B75F7A}"/>
                </a:ext>
              </a:extLst>
            </p:cNvPr>
            <p:cNvSpPr/>
            <p:nvPr/>
          </p:nvSpPr>
          <p:spPr>
            <a:xfrm>
              <a:off x="5033865" y="2107836"/>
              <a:ext cx="3638938" cy="132116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2AD68700-0BE1-D1B8-8688-E7D73387B27D}"/>
                </a:ext>
              </a:extLst>
            </p:cNvPr>
            <p:cNvSpPr txBox="1"/>
            <p:nvPr/>
          </p:nvSpPr>
          <p:spPr>
            <a:xfrm>
              <a:off x="5488620" y="2367982"/>
              <a:ext cx="3032449" cy="923330"/>
            </a:xfrm>
            <a:prstGeom prst="rect">
              <a:avLst/>
            </a:prstGeom>
            <a:noFill/>
          </p:spPr>
          <p:txBody>
            <a:bodyPr wrap="square">
              <a:spAutoFit/>
            </a:bodyPr>
            <a:lstStyle/>
            <a:p>
              <a:r>
                <a:rPr lang="en-US" altLang="zh-CN">
                  <a:latin typeface="Times New Roman" panose="02020603050405020304" pitchFamily="18" charset="0"/>
                  <a:cs typeface="Times New Roman" panose="02020603050405020304" pitchFamily="18" charset="0"/>
                </a:rPr>
                <a:t>The </a:t>
              </a:r>
              <a:r>
                <a:rPr lang="en-US" altLang="zh-CN" b="1">
                  <a:latin typeface="Times New Roman" panose="02020603050405020304" pitchFamily="18" charset="0"/>
                  <a:cs typeface="Times New Roman" panose="02020603050405020304" pitchFamily="18" charset="0"/>
                </a:rPr>
                <a:t>plateau-mountain areas</a:t>
              </a:r>
              <a:r>
                <a:rPr lang="en-US" altLang="zh-CN">
                  <a:latin typeface="Times New Roman" panose="02020603050405020304" pitchFamily="18" charset="0"/>
                  <a:cs typeface="Times New Roman" panose="02020603050405020304" pitchFamily="18" charset="0"/>
                </a:rPr>
                <a:t> around the world are facing the risk of </a:t>
              </a:r>
              <a:r>
                <a:rPr lang="en-US" altLang="zh-CN" b="1">
                  <a:solidFill>
                    <a:srgbClr val="FF0000"/>
                  </a:solidFill>
                  <a:latin typeface="Times New Roman" panose="02020603050405020304" pitchFamily="18" charset="0"/>
                  <a:cs typeface="Times New Roman" panose="02020603050405020304" pitchFamily="18" charset="0"/>
                </a:rPr>
                <a:t>food insecurity </a:t>
              </a:r>
              <a:endParaRPr lang="zh-CN" altLang="en-US" b="1">
                <a:solidFill>
                  <a:srgbClr val="FF0000"/>
                </a:solidFill>
              </a:endParaRPr>
            </a:p>
          </p:txBody>
        </p:sp>
      </p:grpSp>
      <p:grpSp>
        <p:nvGrpSpPr>
          <p:cNvPr id="34" name="组合 33">
            <a:extLst>
              <a:ext uri="{FF2B5EF4-FFF2-40B4-BE49-F238E27FC236}">
                <a16:creationId xmlns:a16="http://schemas.microsoft.com/office/drawing/2014/main" id="{D4590578-4687-72C6-F269-D57077A06722}"/>
              </a:ext>
            </a:extLst>
          </p:cNvPr>
          <p:cNvGrpSpPr/>
          <p:nvPr/>
        </p:nvGrpSpPr>
        <p:grpSpPr>
          <a:xfrm>
            <a:off x="213556" y="3991346"/>
            <a:ext cx="8907294" cy="369332"/>
            <a:chOff x="236706" y="3991346"/>
            <a:chExt cx="8907294" cy="369332"/>
          </a:xfrm>
        </p:grpSpPr>
        <p:sp>
          <p:nvSpPr>
            <p:cNvPr id="37" name="文本框 36">
              <a:extLst>
                <a:ext uri="{FF2B5EF4-FFF2-40B4-BE49-F238E27FC236}">
                  <a16:creationId xmlns:a16="http://schemas.microsoft.com/office/drawing/2014/main" id="{F208161B-254C-6A48-B20A-F0033F3411B1}"/>
                </a:ext>
              </a:extLst>
            </p:cNvPr>
            <p:cNvSpPr txBox="1"/>
            <p:nvPr/>
          </p:nvSpPr>
          <p:spPr>
            <a:xfrm>
              <a:off x="280731" y="3991346"/>
              <a:ext cx="8863269" cy="369332"/>
            </a:xfrm>
            <a:prstGeom prst="rect">
              <a:avLst/>
            </a:prstGeom>
            <a:noFill/>
          </p:spPr>
          <p:txBody>
            <a:bodyPr wrap="square">
              <a:spAutoFit/>
            </a:bodyPr>
            <a:lstStyle/>
            <a:p>
              <a:pPr marL="285750" indent="-285750" algn="l">
                <a:buFont typeface="Wingdings" panose="05000000000000000000" pitchFamily="2" charset="2"/>
                <a:buChar char="Ø"/>
              </a:pPr>
              <a:r>
                <a:rPr lang="en-US" altLang="zh-CN" sz="1800" b="0" i="0" u="none" strike="noStrike" baseline="0">
                  <a:latin typeface="Times New Roman" panose="02020603050405020304" pitchFamily="18" charset="0"/>
                  <a:cs typeface="Times New Roman" panose="02020603050405020304" pitchFamily="18" charset="0"/>
                </a:rPr>
                <a:t>about 40% of mountain human populations being vulnerable to food shortage (Lal 2009).</a:t>
              </a:r>
              <a:endParaRPr lang="zh-CN" altLang="en-US">
                <a:latin typeface="Times New Roman" panose="02020603050405020304" pitchFamily="18" charset="0"/>
                <a:cs typeface="Times New Roman" panose="02020603050405020304" pitchFamily="18" charset="0"/>
              </a:endParaRPr>
            </a:p>
          </p:txBody>
        </p:sp>
        <p:sp>
          <p:nvSpPr>
            <p:cNvPr id="31" name="矩形 30">
              <a:extLst>
                <a:ext uri="{FF2B5EF4-FFF2-40B4-BE49-F238E27FC236}">
                  <a16:creationId xmlns:a16="http://schemas.microsoft.com/office/drawing/2014/main" id="{83A2A0A1-0122-8904-5586-6FF7FEDF401E}"/>
                </a:ext>
              </a:extLst>
            </p:cNvPr>
            <p:cNvSpPr/>
            <p:nvPr/>
          </p:nvSpPr>
          <p:spPr>
            <a:xfrm>
              <a:off x="236706" y="3991346"/>
              <a:ext cx="8769690" cy="369332"/>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598118142"/>
      </p:ext>
    </p:extLst>
  </p:cSld>
  <p:clrMapOvr>
    <a:masterClrMapping/>
  </p:clrMapOvr>
  <mc:AlternateContent xmlns:mc="http://schemas.openxmlformats.org/markup-compatibility/2006" xmlns:p14="http://schemas.microsoft.com/office/powerpoint/2010/main">
    <mc:Choice Requires="p14">
      <p:transition spd="slow" p14:dur="2000" advTm="81576"/>
    </mc:Choice>
    <mc:Fallback xmlns="">
      <p:transition spd="slow" advTm="815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31FA1E4-F847-C1D3-CADB-8BA858478078}"/>
              </a:ext>
            </a:extLst>
          </p:cNvPr>
          <p:cNvGrpSpPr/>
          <p:nvPr/>
        </p:nvGrpSpPr>
        <p:grpSpPr>
          <a:xfrm>
            <a:off x="0" y="1"/>
            <a:ext cx="9143999" cy="541176"/>
            <a:chOff x="0" y="1"/>
            <a:chExt cx="9143999" cy="541176"/>
          </a:xfrm>
        </p:grpSpPr>
        <p:sp>
          <p:nvSpPr>
            <p:cNvPr id="5" name="矩形 4">
              <a:extLst>
                <a:ext uri="{FF2B5EF4-FFF2-40B4-BE49-F238E27FC236}">
                  <a16:creationId xmlns:a16="http://schemas.microsoft.com/office/drawing/2014/main" id="{DE38596E-2285-0715-5AC4-40A114786EAE}"/>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B1142DFB-4A69-AC44-F163-B7641E4072FD}"/>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17" name="组合 16">
            <a:extLst>
              <a:ext uri="{FF2B5EF4-FFF2-40B4-BE49-F238E27FC236}">
                <a16:creationId xmlns:a16="http://schemas.microsoft.com/office/drawing/2014/main" id="{CD2C3EA9-E654-6501-7F67-B458D6424ACB}"/>
              </a:ext>
            </a:extLst>
          </p:cNvPr>
          <p:cNvGrpSpPr/>
          <p:nvPr/>
        </p:nvGrpSpPr>
        <p:grpSpPr>
          <a:xfrm>
            <a:off x="335199" y="1153126"/>
            <a:ext cx="8473599" cy="648743"/>
            <a:chOff x="335721" y="4335658"/>
            <a:chExt cx="8473599" cy="648743"/>
          </a:xfrm>
        </p:grpSpPr>
        <p:sp>
          <p:nvSpPr>
            <p:cNvPr id="18" name="文本框 17">
              <a:extLst>
                <a:ext uri="{FF2B5EF4-FFF2-40B4-BE49-F238E27FC236}">
                  <a16:creationId xmlns:a16="http://schemas.microsoft.com/office/drawing/2014/main" id="{C3ED4BDA-6C21-D1E7-7C75-17707BDB42E0}"/>
                </a:ext>
              </a:extLst>
            </p:cNvPr>
            <p:cNvSpPr txBox="1"/>
            <p:nvPr/>
          </p:nvSpPr>
          <p:spPr>
            <a:xfrm>
              <a:off x="5730218" y="4335658"/>
              <a:ext cx="3079102" cy="646331"/>
            </a:xfrm>
            <a:prstGeom prst="rect">
              <a:avLst/>
            </a:prstGeom>
            <a:noFill/>
            <a:ln w="12700">
              <a:solidFill>
                <a:schemeClr val="tx1"/>
              </a:solidFill>
            </a:ln>
          </p:spPr>
          <p:txBody>
            <a:bodyPr wrap="square">
              <a:spAutoFit/>
            </a:bodyPr>
            <a:lstStyle/>
            <a:p>
              <a:r>
                <a:rPr lang="en-US" altLang="zh-CN" b="1">
                  <a:latin typeface="Times New Roman" panose="02020603050405020304" pitchFamily="18" charset="0"/>
                  <a:cs typeface="Times New Roman" panose="02020603050405020304" pitchFamily="18" charset="0"/>
                </a:rPr>
                <a:t>lead to the gradual instability in crop production</a:t>
              </a:r>
              <a:endParaRPr lang="zh-CN" altLang="en-US" b="1"/>
            </a:p>
          </p:txBody>
        </p:sp>
        <p:sp>
          <p:nvSpPr>
            <p:cNvPr id="19" name="文本框 18">
              <a:extLst>
                <a:ext uri="{FF2B5EF4-FFF2-40B4-BE49-F238E27FC236}">
                  <a16:creationId xmlns:a16="http://schemas.microsoft.com/office/drawing/2014/main" id="{93210C50-74B7-BDF9-0F3D-9832E6CC7095}"/>
                </a:ext>
              </a:extLst>
            </p:cNvPr>
            <p:cNvSpPr txBox="1"/>
            <p:nvPr/>
          </p:nvSpPr>
          <p:spPr>
            <a:xfrm>
              <a:off x="335721" y="4338070"/>
              <a:ext cx="3149081" cy="646331"/>
            </a:xfrm>
            <a:prstGeom prst="rect">
              <a:avLst/>
            </a:prstGeom>
            <a:noFill/>
            <a:ln w="12700">
              <a:solidFill>
                <a:schemeClr val="tx1"/>
              </a:solidFill>
            </a:ln>
          </p:spPr>
          <p:txBody>
            <a:bodyPr wrap="square">
              <a:spAutoFit/>
            </a:bodyPr>
            <a:lstStyle/>
            <a:p>
              <a:pPr marL="285750" indent="-285750">
                <a:buFont typeface="Wingdings" panose="05000000000000000000" pitchFamily="2" charset="2"/>
                <a:buChar char="p"/>
              </a:pPr>
              <a:r>
                <a:rPr lang="en-US" altLang="zh-CN" b="1">
                  <a:latin typeface="Times New Roman" panose="02020603050405020304" pitchFamily="18" charset="0"/>
                  <a:cs typeface="Times New Roman" panose="02020603050405020304" pitchFamily="18" charset="0"/>
                </a:rPr>
                <a:t>extremes of climatic events</a:t>
              </a:r>
            </a:p>
            <a:p>
              <a:pPr marL="285750" indent="-285750">
                <a:buFont typeface="Wingdings" panose="05000000000000000000" pitchFamily="2" charset="2"/>
                <a:buChar char="p"/>
              </a:pPr>
              <a:r>
                <a:rPr lang="en-US" altLang="zh-CN" b="1">
                  <a:latin typeface="Times New Roman" panose="02020603050405020304" pitchFamily="18" charset="0"/>
                  <a:cs typeface="Times New Roman" panose="02020603050405020304" pitchFamily="18" charset="0"/>
                </a:rPr>
                <a:t>topography</a:t>
              </a:r>
              <a:endParaRPr lang="zh-CN" altLang="en-US"/>
            </a:p>
          </p:txBody>
        </p:sp>
        <p:sp>
          <p:nvSpPr>
            <p:cNvPr id="20" name="文本框 19">
              <a:extLst>
                <a:ext uri="{FF2B5EF4-FFF2-40B4-BE49-F238E27FC236}">
                  <a16:creationId xmlns:a16="http://schemas.microsoft.com/office/drawing/2014/main" id="{2F814540-525B-193E-10D3-8FDF025F9FC2}"/>
                </a:ext>
              </a:extLst>
            </p:cNvPr>
            <p:cNvSpPr txBox="1"/>
            <p:nvPr/>
          </p:nvSpPr>
          <p:spPr>
            <a:xfrm>
              <a:off x="3978276" y="4337546"/>
              <a:ext cx="1258468" cy="646331"/>
            </a:xfrm>
            <a:prstGeom prst="rect">
              <a:avLst/>
            </a:prstGeom>
            <a:noFill/>
            <a:ln w="12700">
              <a:solidFill>
                <a:schemeClr val="tx1"/>
              </a:solidFill>
            </a:ln>
          </p:spPr>
          <p:txBody>
            <a:bodyPr wrap="square">
              <a:spAutoFit/>
            </a:bodyPr>
            <a:lstStyle/>
            <a:p>
              <a:pPr algn="ctr"/>
              <a:r>
                <a:rPr lang="en-US" altLang="zh-CN" b="1">
                  <a:latin typeface="Times New Roman" panose="02020603050405020304" pitchFamily="18" charset="0"/>
                  <a:cs typeface="Times New Roman" panose="02020603050405020304" pitchFamily="18" charset="0"/>
                </a:rPr>
                <a:t>soil erosion </a:t>
              </a:r>
              <a:endParaRPr lang="zh-CN" altLang="en-US" b="1"/>
            </a:p>
          </p:txBody>
        </p:sp>
        <p:cxnSp>
          <p:nvCxnSpPr>
            <p:cNvPr id="21" name="直接箭头连接符 20">
              <a:extLst>
                <a:ext uri="{FF2B5EF4-FFF2-40B4-BE49-F238E27FC236}">
                  <a16:creationId xmlns:a16="http://schemas.microsoft.com/office/drawing/2014/main" id="{CBC1AFE0-2E9F-8328-C16B-B832AF48991C}"/>
                </a:ext>
              </a:extLst>
            </p:cNvPr>
            <p:cNvCxnSpPr>
              <a:cxnSpLocks/>
              <a:stCxn id="19" idx="3"/>
              <a:endCxn id="20" idx="1"/>
            </p:cNvCxnSpPr>
            <p:nvPr/>
          </p:nvCxnSpPr>
          <p:spPr>
            <a:xfrm flipV="1">
              <a:off x="3484802" y="4660712"/>
              <a:ext cx="493474" cy="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D85B76C3-8297-6B14-7AA4-A878496B2EE1}"/>
                </a:ext>
              </a:extLst>
            </p:cNvPr>
            <p:cNvCxnSpPr>
              <a:cxnSpLocks/>
              <a:stCxn id="20" idx="3"/>
              <a:endCxn id="18" idx="1"/>
            </p:cNvCxnSpPr>
            <p:nvPr/>
          </p:nvCxnSpPr>
          <p:spPr>
            <a:xfrm flipV="1">
              <a:off x="5236744" y="4658824"/>
              <a:ext cx="493474" cy="1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文本框 24">
            <a:extLst>
              <a:ext uri="{FF2B5EF4-FFF2-40B4-BE49-F238E27FC236}">
                <a16:creationId xmlns:a16="http://schemas.microsoft.com/office/drawing/2014/main" id="{75FEFD43-555B-6609-2EEF-9E431DC57459}"/>
              </a:ext>
            </a:extLst>
          </p:cNvPr>
          <p:cNvSpPr txBox="1"/>
          <p:nvPr/>
        </p:nvSpPr>
        <p:spPr>
          <a:xfrm>
            <a:off x="651868" y="2342321"/>
            <a:ext cx="7840262" cy="960328"/>
          </a:xfrm>
          <a:prstGeom prst="rect">
            <a:avLst/>
          </a:prstGeom>
          <a:solidFill>
            <a:schemeClr val="accent4">
              <a:lumMod val="20000"/>
              <a:lumOff val="80000"/>
            </a:schemeClr>
          </a:solidFill>
        </p:spPr>
        <p:txBody>
          <a:bodyPr wrap="square">
            <a:spAutoFit/>
          </a:bodyPr>
          <a:lstStyle/>
          <a:p>
            <a:pPr algn="l">
              <a:lnSpc>
                <a:spcPct val="150000"/>
              </a:lnSpc>
            </a:pPr>
            <a:r>
              <a:rPr lang="en-US" altLang="zh-CN" sz="2000" b="0" i="0" u="none" strike="noStrike" baseline="0">
                <a:latin typeface="Times New Roman" panose="02020603050405020304" pitchFamily="18" charset="0"/>
                <a:cs typeface="Times New Roman" panose="02020603050405020304" pitchFamily="18" charset="0"/>
              </a:rPr>
              <a:t>Terefore, </a:t>
            </a:r>
            <a:r>
              <a:rPr lang="en-US" altLang="zh-CN" sz="2000" b="1" i="0" u="none" strike="noStrike" baseline="0">
                <a:latin typeface="Times New Roman" panose="02020603050405020304" pitchFamily="18" charset="0"/>
                <a:cs typeface="Times New Roman" panose="02020603050405020304" pitchFamily="18" charset="0"/>
              </a:rPr>
              <a:t>improving grain yield in a sustainable way</a:t>
            </a:r>
            <a:r>
              <a:rPr lang="en-US" altLang="zh-CN" sz="2000" b="0" i="0" u="none" strike="noStrike" baseline="0">
                <a:latin typeface="Times New Roman" panose="02020603050405020304" pitchFamily="18" charset="0"/>
                <a:cs typeface="Times New Roman" panose="02020603050405020304" pitchFamily="18" charset="0"/>
              </a:rPr>
              <a:t> is still vital for sustainable livelihood and food security demands in mountainous regions.</a:t>
            </a:r>
            <a:endParaRPr lang="zh-CN" altLang="en-US" sz="2000">
              <a:latin typeface="Times New Roman" panose="02020603050405020304" pitchFamily="18" charset="0"/>
              <a:cs typeface="Times New Roman" panose="02020603050405020304" pitchFamily="18" charset="0"/>
            </a:endParaRPr>
          </a:p>
        </p:txBody>
      </p:sp>
      <p:pic>
        <p:nvPicPr>
          <p:cNvPr id="27" name="图片 26">
            <a:extLst>
              <a:ext uri="{FF2B5EF4-FFF2-40B4-BE49-F238E27FC236}">
                <a16:creationId xmlns:a16="http://schemas.microsoft.com/office/drawing/2014/main" id="{B1FF0121-DBC5-239A-3E85-03A01A7A39ED}"/>
              </a:ext>
            </a:extLst>
          </p:cNvPr>
          <p:cNvPicPr>
            <a:picLocks noChangeAspect="1"/>
          </p:cNvPicPr>
          <p:nvPr/>
        </p:nvPicPr>
        <p:blipFill rotWithShape="1">
          <a:blip r:embed="rId2">
            <a:extLst>
              <a:ext uri="{28A0092B-C50C-407E-A947-70E740481C1C}">
                <a14:useLocalDpi xmlns:a14="http://schemas.microsoft.com/office/drawing/2010/main" val="0"/>
              </a:ext>
            </a:extLst>
          </a:blip>
          <a:srcRect t="32237" b="34313"/>
          <a:stretch/>
        </p:blipFill>
        <p:spPr>
          <a:xfrm>
            <a:off x="-1" y="3805870"/>
            <a:ext cx="9144001" cy="3052130"/>
          </a:xfrm>
          <a:prstGeom prst="rect">
            <a:avLst/>
          </a:prstGeom>
          <a:effectLst>
            <a:softEdge rad="127000"/>
          </a:effectLst>
        </p:spPr>
      </p:pic>
      <p:sp>
        <p:nvSpPr>
          <p:cNvPr id="7" name="文本框 6">
            <a:extLst>
              <a:ext uri="{FF2B5EF4-FFF2-40B4-BE49-F238E27FC236}">
                <a16:creationId xmlns:a16="http://schemas.microsoft.com/office/drawing/2014/main" id="{9C994808-C888-8C0E-746C-9C55BE3F8C4A}"/>
              </a:ext>
            </a:extLst>
          </p:cNvPr>
          <p:cNvSpPr txBox="1"/>
          <p:nvPr/>
        </p:nvSpPr>
        <p:spPr>
          <a:xfrm>
            <a:off x="1265482" y="3851985"/>
            <a:ext cx="7618443" cy="1012072"/>
          </a:xfrm>
          <a:prstGeom prst="rect">
            <a:avLst/>
          </a:prstGeom>
          <a:noFill/>
        </p:spPr>
        <p:txBody>
          <a:bodyPr wrap="square">
            <a:spAutoFit/>
          </a:bodyPr>
          <a:lstStyle/>
          <a:p>
            <a:pPr>
              <a:lnSpc>
                <a:spcPct val="150000"/>
              </a:lnSpc>
            </a:pPr>
            <a:r>
              <a:rPr lang="en-US" altLang="zh-CN" sz="2400" b="1">
                <a:latin typeface="Times New Roman" panose="02020603050405020304" pitchFamily="18" charset="0"/>
                <a:cs typeface="Times New Roman" panose="02020603050405020304" pitchFamily="18" charset="0"/>
              </a:rPr>
              <a:t>However, </a:t>
            </a:r>
            <a:r>
              <a:rPr lang="en-US" altLang="zh-CN" b="1">
                <a:latin typeface="Times New Roman" panose="02020603050405020304" pitchFamily="18" charset="0"/>
                <a:cs typeface="Times New Roman" panose="02020603050405020304" pitchFamily="18" charset="0"/>
              </a:rPr>
              <a:t>little consideration </a:t>
            </a:r>
            <a:r>
              <a:rPr lang="en-US" altLang="zh-CN">
                <a:latin typeface="Times New Roman" panose="02020603050405020304" pitchFamily="18" charset="0"/>
                <a:cs typeface="Times New Roman" panose="02020603050405020304" pitchFamily="18" charset="0"/>
              </a:rPr>
              <a:t>is given in </a:t>
            </a:r>
            <a:r>
              <a:rPr lang="en-US" altLang="zh-CN" b="1">
                <a:solidFill>
                  <a:srgbClr val="FF0000"/>
                </a:solidFill>
                <a:latin typeface="Times New Roman" panose="02020603050405020304" pitchFamily="18" charset="0"/>
                <a:cs typeface="Times New Roman" panose="02020603050405020304" pitchFamily="18" charset="0"/>
              </a:rPr>
              <a:t>relationships between climatic, topographical factors and grain yields</a:t>
            </a:r>
            <a:r>
              <a:rPr lang="en-US" altLang="zh-CN">
                <a:latin typeface="Times New Roman" panose="02020603050405020304" pitchFamily="18" charset="0"/>
                <a:cs typeface="Times New Roman" panose="02020603050405020304" pitchFamily="18" charset="0"/>
              </a:rPr>
              <a:t> in the </a:t>
            </a:r>
            <a:r>
              <a:rPr lang="en-US" altLang="zh-CN" b="1">
                <a:latin typeface="Times New Roman" panose="02020603050405020304" pitchFamily="18" charset="0"/>
                <a:cs typeface="Times New Roman" panose="02020603050405020304" pitchFamily="18" charset="0"/>
              </a:rPr>
              <a:t>Plateau-mountain region.</a:t>
            </a:r>
            <a:endParaRPr lang="zh-CN" altLang="en-US" b="1">
              <a:latin typeface="Times New Roman" panose="02020603050405020304" pitchFamily="18" charset="0"/>
              <a:cs typeface="Times New Roman" panose="02020603050405020304" pitchFamily="18" charset="0"/>
            </a:endParaRPr>
          </a:p>
        </p:txBody>
      </p:sp>
      <p:pic>
        <p:nvPicPr>
          <p:cNvPr id="23" name="图片 22">
            <a:extLst>
              <a:ext uri="{FF2B5EF4-FFF2-40B4-BE49-F238E27FC236}">
                <a16:creationId xmlns:a16="http://schemas.microsoft.com/office/drawing/2014/main" id="{58393A46-F41B-FEB6-3D41-C9D81D705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0" y="4025975"/>
            <a:ext cx="895762" cy="897642"/>
          </a:xfrm>
          <a:prstGeom prst="rect">
            <a:avLst/>
          </a:prstGeom>
        </p:spPr>
      </p:pic>
    </p:spTree>
    <p:extLst>
      <p:ext uri="{BB962C8B-B14F-4D97-AF65-F5344CB8AC3E}">
        <p14:creationId xmlns:p14="http://schemas.microsoft.com/office/powerpoint/2010/main" val="18998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9098F41B-D97B-8A3B-0560-4C87A453739F}"/>
              </a:ext>
            </a:extLst>
          </p:cNvPr>
          <p:cNvSpPr txBox="1"/>
          <p:nvPr/>
        </p:nvSpPr>
        <p:spPr>
          <a:xfrm>
            <a:off x="2027540" y="5949725"/>
            <a:ext cx="5256867" cy="830997"/>
          </a:xfrm>
          <a:prstGeom prst="rect">
            <a:avLst/>
          </a:prstGeom>
          <a:noFill/>
        </p:spPr>
        <p:txBody>
          <a:bodyPr wrap="square">
            <a:spAutoFit/>
          </a:bodyPr>
          <a:lstStyle/>
          <a:p>
            <a:r>
              <a:rPr lang="en-US" altLang="zh-CN" sz="2400" b="1">
                <a:solidFill>
                  <a:srgbClr val="FF0000"/>
                </a:solidFill>
                <a:effectLst/>
                <a:latin typeface="Times New Roman" panose="02020603050405020304" pitchFamily="18" charset="0"/>
                <a:ea typeface="等线" panose="02010600030101010101" pitchFamily="2" charset="-122"/>
              </a:rPr>
              <a:t>To explore the controls on grain yield </a:t>
            </a:r>
          </a:p>
          <a:p>
            <a:r>
              <a:rPr lang="en-US" altLang="zh-CN" sz="2400" b="1">
                <a:solidFill>
                  <a:srgbClr val="FF0000"/>
                </a:solidFill>
                <a:effectLst/>
                <a:latin typeface="Times New Roman" panose="02020603050405020304" pitchFamily="18" charset="0"/>
                <a:ea typeface="等线" panose="02010600030101010101" pitchFamily="2" charset="-122"/>
              </a:rPr>
              <a:t>and how they affect grain yields</a:t>
            </a:r>
            <a:r>
              <a:rPr lang="en-US" altLang="zh-CN" sz="2400" b="1">
                <a:solidFill>
                  <a:srgbClr val="FF0000"/>
                </a:solidFill>
                <a:latin typeface="Times New Roman" panose="02020603050405020304" pitchFamily="18" charset="0"/>
                <a:ea typeface="等线" panose="02010600030101010101" pitchFamily="2" charset="-122"/>
              </a:rPr>
              <a:t>.</a:t>
            </a:r>
            <a:endParaRPr lang="zh-CN" altLang="en-US" sz="2400" b="1">
              <a:solidFill>
                <a:srgbClr val="FF0000"/>
              </a:solidFill>
            </a:endParaRPr>
          </a:p>
        </p:txBody>
      </p:sp>
      <p:pic>
        <p:nvPicPr>
          <p:cNvPr id="7" name="图片 6">
            <a:extLst>
              <a:ext uri="{FF2B5EF4-FFF2-40B4-BE49-F238E27FC236}">
                <a16:creationId xmlns:a16="http://schemas.microsoft.com/office/drawing/2014/main" id="{9E8D7E1F-108E-BC6A-4989-6A6467F15786}"/>
              </a:ext>
            </a:extLst>
          </p:cNvPr>
          <p:cNvPicPr>
            <a:picLocks noChangeAspect="1"/>
          </p:cNvPicPr>
          <p:nvPr/>
        </p:nvPicPr>
        <p:blipFill rotWithShape="1">
          <a:blip r:embed="rId4"/>
          <a:srcRect l="-2134" t="-1496" r="1" b="1"/>
          <a:stretch/>
        </p:blipFill>
        <p:spPr>
          <a:xfrm>
            <a:off x="167950" y="843189"/>
            <a:ext cx="5556881" cy="4912482"/>
          </a:xfrm>
          <a:prstGeom prst="rect">
            <a:avLst/>
          </a:prstGeom>
          <a:effectLst>
            <a:outerShdw blurRad="63500" sx="102000" sy="102000" algn="ctr" rotWithShape="0">
              <a:prstClr val="black">
                <a:alpha val="40000"/>
              </a:prstClr>
            </a:outerShdw>
          </a:effectLst>
        </p:spPr>
      </p:pic>
      <p:grpSp>
        <p:nvGrpSpPr>
          <p:cNvPr id="11" name="组合 10">
            <a:extLst>
              <a:ext uri="{FF2B5EF4-FFF2-40B4-BE49-F238E27FC236}">
                <a16:creationId xmlns:a16="http://schemas.microsoft.com/office/drawing/2014/main" id="{824C9BEA-4BFF-0AE5-D224-AFAFA2FBD0AC}"/>
              </a:ext>
            </a:extLst>
          </p:cNvPr>
          <p:cNvGrpSpPr/>
          <p:nvPr/>
        </p:nvGrpSpPr>
        <p:grpSpPr>
          <a:xfrm>
            <a:off x="0" y="1"/>
            <a:ext cx="9143999" cy="541176"/>
            <a:chOff x="0" y="1"/>
            <a:chExt cx="9143999" cy="541176"/>
          </a:xfrm>
        </p:grpSpPr>
        <p:sp>
          <p:nvSpPr>
            <p:cNvPr id="10" name="矩形 9">
              <a:extLst>
                <a:ext uri="{FF2B5EF4-FFF2-40B4-BE49-F238E27FC236}">
                  <a16:creationId xmlns:a16="http://schemas.microsoft.com/office/drawing/2014/main" id="{BD326599-DEB0-B7E4-269C-A5D716AD2A5A}"/>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34ADA176-605D-C4F7-13BC-2F4A7BA3F03C}"/>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2" name="文本框 1">
            <a:extLst>
              <a:ext uri="{FF2B5EF4-FFF2-40B4-BE49-F238E27FC236}">
                <a16:creationId xmlns:a16="http://schemas.microsoft.com/office/drawing/2014/main" id="{2A566DCC-C543-A00A-7C93-164C6913E76A}"/>
              </a:ext>
            </a:extLst>
          </p:cNvPr>
          <p:cNvSpPr txBox="1"/>
          <p:nvPr/>
        </p:nvSpPr>
        <p:spPr>
          <a:xfrm>
            <a:off x="5865681" y="2988654"/>
            <a:ext cx="2909771" cy="369332"/>
          </a:xfrm>
          <a:prstGeom prst="rect">
            <a:avLst/>
          </a:prstGeom>
          <a:noFill/>
        </p:spPr>
        <p:txBody>
          <a:bodyPr wrap="none" rtlCol="0">
            <a:spAutoFit/>
          </a:bodyPr>
          <a:lstStyle/>
          <a:p>
            <a:pPr marL="285750" indent="-285750">
              <a:buFont typeface="Wingdings" panose="05000000000000000000" pitchFamily="2" charset="2"/>
              <a:buChar char="ü"/>
            </a:pPr>
            <a:r>
              <a:rPr lang="en-US" altLang="zh-CN" b="1">
                <a:latin typeface="Times New Roman" panose="02020603050405020304" pitchFamily="18" charset="0"/>
              </a:rPr>
              <a:t>Actual grain yield(AGY)</a:t>
            </a:r>
          </a:p>
        </p:txBody>
      </p:sp>
      <p:sp>
        <p:nvSpPr>
          <p:cNvPr id="13" name="文本框 12">
            <a:extLst>
              <a:ext uri="{FF2B5EF4-FFF2-40B4-BE49-F238E27FC236}">
                <a16:creationId xmlns:a16="http://schemas.microsoft.com/office/drawing/2014/main" id="{A745121D-449B-0E80-A228-E94706F2D7A0}"/>
              </a:ext>
            </a:extLst>
          </p:cNvPr>
          <p:cNvSpPr txBox="1"/>
          <p:nvPr/>
        </p:nvSpPr>
        <p:spPr>
          <a:xfrm>
            <a:off x="6000987" y="863955"/>
            <a:ext cx="2639160" cy="461665"/>
          </a:xfrm>
          <a:prstGeom prst="rect">
            <a:avLst/>
          </a:prstGeom>
          <a:noFill/>
        </p:spPr>
        <p:txBody>
          <a:bodyPr wrap="square">
            <a:spAutoFit/>
          </a:bodyPr>
          <a:lstStyle/>
          <a:p>
            <a:r>
              <a:rPr lang="en-US" altLang="zh-CN" sz="2400" b="1">
                <a:solidFill>
                  <a:srgbClr val="FF0000"/>
                </a:solidFill>
                <a:effectLst/>
                <a:latin typeface="Times New Roman" panose="02020603050405020304" pitchFamily="18" charset="0"/>
                <a:ea typeface="等线" panose="02010600030101010101" pitchFamily="2" charset="-122"/>
              </a:rPr>
              <a:t>County-level data </a:t>
            </a:r>
            <a:endParaRPr lang="zh-CN" altLang="en-US" sz="2400" b="1">
              <a:solidFill>
                <a:srgbClr val="FF0000"/>
              </a:solidFill>
            </a:endParaRPr>
          </a:p>
        </p:txBody>
      </p:sp>
      <p:sp>
        <p:nvSpPr>
          <p:cNvPr id="14" name="文本框 13">
            <a:extLst>
              <a:ext uri="{FF2B5EF4-FFF2-40B4-BE49-F238E27FC236}">
                <a16:creationId xmlns:a16="http://schemas.microsoft.com/office/drawing/2014/main" id="{AE92275A-7135-2DEA-77E3-A7EA818F1632}"/>
              </a:ext>
            </a:extLst>
          </p:cNvPr>
          <p:cNvSpPr txBox="1"/>
          <p:nvPr/>
        </p:nvSpPr>
        <p:spPr>
          <a:xfrm>
            <a:off x="5865681" y="3523275"/>
            <a:ext cx="2694007" cy="369332"/>
          </a:xfrm>
          <a:prstGeom prst="rect">
            <a:avLst/>
          </a:prstGeom>
          <a:noFill/>
        </p:spPr>
        <p:txBody>
          <a:bodyPr wrap="none" rtlCol="0">
            <a:spAutoFit/>
          </a:bodyPr>
          <a:lstStyle>
            <a:defPPr>
              <a:defRPr lang="en-US"/>
            </a:defPPr>
            <a:lvl1pPr marL="285750" indent="-285750">
              <a:buFont typeface="Wingdings" panose="05000000000000000000" pitchFamily="2" charset="2"/>
              <a:buChar char="ü"/>
              <a:defRPr b="1">
                <a:latin typeface="Times New Roman" panose="02020603050405020304" pitchFamily="18" charset="0"/>
              </a:defRPr>
            </a:lvl1pPr>
          </a:lstStyle>
          <a:p>
            <a:r>
              <a:rPr lang="en-US" altLang="zh-CN"/>
              <a:t>Environmental factors</a:t>
            </a:r>
            <a:endParaRPr lang="zh-CN" altLang="en-US"/>
          </a:p>
        </p:txBody>
      </p:sp>
      <p:sp>
        <p:nvSpPr>
          <p:cNvPr id="15" name="文本框 14">
            <a:extLst>
              <a:ext uri="{FF2B5EF4-FFF2-40B4-BE49-F238E27FC236}">
                <a16:creationId xmlns:a16="http://schemas.microsoft.com/office/drawing/2014/main" id="{D5A3194C-E637-1468-894A-B22D0BED70AB}"/>
              </a:ext>
            </a:extLst>
          </p:cNvPr>
          <p:cNvSpPr txBox="1"/>
          <p:nvPr/>
        </p:nvSpPr>
        <p:spPr>
          <a:xfrm>
            <a:off x="6066279" y="1417961"/>
            <a:ext cx="2463767" cy="1015663"/>
          </a:xfrm>
          <a:prstGeom prst="rect">
            <a:avLst/>
          </a:prstGeom>
          <a:noFill/>
          <a:ln>
            <a:solidFill>
              <a:schemeClr val="tx1"/>
            </a:solidFill>
          </a:ln>
        </p:spPr>
        <p:txBody>
          <a:bodyPr wrap="square">
            <a:spAutoFit/>
          </a:bodyPr>
          <a:lstStyle/>
          <a:p>
            <a:r>
              <a:rPr lang="en-US" altLang="zh-CN" sz="2000" b="1">
                <a:effectLst/>
                <a:latin typeface="Times New Roman" panose="02020603050405020304" pitchFamily="18" charset="0"/>
                <a:ea typeface="等线" panose="02010600030101010101" pitchFamily="2" charset="-122"/>
              </a:rPr>
              <a:t>119</a:t>
            </a:r>
            <a:r>
              <a:rPr lang="en-US" altLang="zh-CN" sz="1800">
                <a:effectLst/>
                <a:latin typeface="Times New Roman" panose="02020603050405020304" pitchFamily="18" charset="0"/>
                <a:ea typeface="等线" panose="02010600030101010101" pitchFamily="2" charset="-122"/>
              </a:rPr>
              <a:t> counties in Yunnan province over the past </a:t>
            </a:r>
            <a:r>
              <a:rPr lang="en-US" altLang="zh-CN" sz="2000" b="1">
                <a:effectLst/>
                <a:latin typeface="Times New Roman" panose="02020603050405020304" pitchFamily="18" charset="0"/>
                <a:ea typeface="等线" panose="02010600030101010101" pitchFamily="2" charset="-122"/>
              </a:rPr>
              <a:t>28 years (1985–2012) </a:t>
            </a:r>
            <a:endParaRPr lang="zh-CN" altLang="en-US" b="1"/>
          </a:p>
        </p:txBody>
      </p:sp>
      <p:sp>
        <p:nvSpPr>
          <p:cNvPr id="18" name="文本框 17">
            <a:extLst>
              <a:ext uri="{FF2B5EF4-FFF2-40B4-BE49-F238E27FC236}">
                <a16:creationId xmlns:a16="http://schemas.microsoft.com/office/drawing/2014/main" id="{23D381DE-8A81-FB75-57A6-75CFA16C1BA6}"/>
              </a:ext>
            </a:extLst>
          </p:cNvPr>
          <p:cNvSpPr txBox="1"/>
          <p:nvPr/>
        </p:nvSpPr>
        <p:spPr>
          <a:xfrm>
            <a:off x="6246144" y="4040287"/>
            <a:ext cx="2283902" cy="1289071"/>
          </a:xfrm>
          <a:prstGeom prst="rect">
            <a:avLst/>
          </a:prstGeom>
          <a:noFill/>
          <a:ln>
            <a:solidFill>
              <a:schemeClr val="tx1"/>
            </a:solidFill>
          </a:ln>
        </p:spPr>
        <p:txBody>
          <a:bodyPr wrap="square">
            <a:spAutoFit/>
          </a:bodyPr>
          <a:lstStyle/>
          <a:p>
            <a:pPr marL="285750" indent="-285750">
              <a:lnSpc>
                <a:spcPct val="150000"/>
              </a:lnSpc>
              <a:buFont typeface="Wingdings" panose="05000000000000000000" pitchFamily="2" charset="2"/>
              <a:buChar char="l"/>
            </a:pPr>
            <a:r>
              <a:rPr lang="en-US" altLang="zh-CN" b="1">
                <a:latin typeface="Times New Roman" panose="02020603050405020304" pitchFamily="18" charset="0"/>
                <a:cs typeface="Times New Roman" panose="02020603050405020304" pitchFamily="18" charset="0"/>
              </a:rPr>
              <a:t>Climate data</a:t>
            </a:r>
          </a:p>
          <a:p>
            <a:pPr marL="285750" indent="-285750">
              <a:lnSpc>
                <a:spcPct val="150000"/>
              </a:lnSpc>
              <a:buFont typeface="Wingdings" panose="05000000000000000000" pitchFamily="2" charset="2"/>
              <a:buChar char="l"/>
            </a:pPr>
            <a:r>
              <a:rPr lang="en-US" altLang="zh-CN" b="1">
                <a:latin typeface="Times New Roman" panose="02020603050405020304" pitchFamily="18" charset="0"/>
                <a:cs typeface="Times New Roman" panose="02020603050405020304" pitchFamily="18" charset="0"/>
              </a:rPr>
              <a:t>Topography data</a:t>
            </a:r>
          </a:p>
          <a:p>
            <a:pPr marL="285750" indent="-285750">
              <a:lnSpc>
                <a:spcPct val="150000"/>
              </a:lnSpc>
              <a:buFont typeface="Wingdings" panose="05000000000000000000" pitchFamily="2" charset="2"/>
              <a:buChar char="l"/>
            </a:pPr>
            <a:r>
              <a:rPr lang="en-US" altLang="zh-CN" b="1">
                <a:latin typeface="Times New Roman" panose="02020603050405020304" pitchFamily="18" charset="0"/>
                <a:cs typeface="Times New Roman" panose="02020603050405020304" pitchFamily="18" charset="0"/>
              </a:rPr>
              <a:t>Soil data</a:t>
            </a:r>
          </a:p>
        </p:txBody>
      </p:sp>
    </p:spTree>
    <p:custDataLst>
      <p:tags r:id="rId1"/>
    </p:custDataLst>
    <p:extLst>
      <p:ext uri="{BB962C8B-B14F-4D97-AF65-F5344CB8AC3E}">
        <p14:creationId xmlns:p14="http://schemas.microsoft.com/office/powerpoint/2010/main" val="1403215455"/>
      </p:ext>
    </p:extLst>
  </p:cSld>
  <p:clrMapOvr>
    <a:masterClrMapping/>
  </p:clrMapOvr>
  <mc:AlternateContent xmlns:mc="http://schemas.openxmlformats.org/markup-compatibility/2006" xmlns:p14="http://schemas.microsoft.com/office/powerpoint/2010/main">
    <mc:Choice Requires="p14">
      <p:transition spd="slow" p14:dur="2000" advTm="33188"/>
    </mc:Choice>
    <mc:Fallback xmlns="">
      <p:transition spd="slow" advTm="33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C4A8274-655A-9EDD-AA7B-A97F6188C90D}"/>
              </a:ext>
            </a:extLst>
          </p:cNvPr>
          <p:cNvSpPr txBox="1"/>
          <p:nvPr/>
        </p:nvSpPr>
        <p:spPr>
          <a:xfrm>
            <a:off x="127517" y="581670"/>
            <a:ext cx="9056914" cy="925061"/>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en-US" altLang="zh-CN" sz="2000" b="1">
                <a:solidFill>
                  <a:srgbClr val="FF0000"/>
                </a:solidFill>
                <a:effectLst/>
                <a:latin typeface="Times New Roman" panose="02020603050405020304" pitchFamily="18" charset="0"/>
                <a:ea typeface="等线" panose="02010600030101010101" pitchFamily="2" charset="-122"/>
              </a:rPr>
              <a:t>Redundancy analysis </a:t>
            </a:r>
            <a:r>
              <a:rPr lang="en-US" altLang="zh-CN" sz="1800">
                <a:effectLst/>
                <a:latin typeface="Times New Roman" panose="02020603050405020304" pitchFamily="18" charset="0"/>
                <a:ea typeface="等线" panose="02010600030101010101" pitchFamily="2" charset="-122"/>
              </a:rPr>
              <a:t>revealed that AGY positively correlated with evaporation, TN90p, TK, and pH </a:t>
            </a:r>
            <a:r>
              <a:rPr lang="en-US" altLang="zh-CN" sz="1800">
                <a:solidFill>
                  <a:srgbClr val="FF0000"/>
                </a:solidFill>
                <a:effectLst/>
                <a:latin typeface="Times New Roman" panose="02020603050405020304" pitchFamily="18" charset="0"/>
                <a:ea typeface="等线" panose="02010600030101010101" pitchFamily="2" charset="-122"/>
              </a:rPr>
              <a:t>whereas negative correlations with Apre, RH, R50, C/N, slope, and aspect</a:t>
            </a:r>
            <a:r>
              <a:rPr lang="en-US" altLang="zh-CN" sz="1800">
                <a:effectLst/>
                <a:latin typeface="Times New Roman" panose="02020603050405020304" pitchFamily="18" charset="0"/>
                <a:ea typeface="等线" panose="02010600030101010101" pitchFamily="2" charset="-122"/>
              </a:rPr>
              <a:t>. </a:t>
            </a:r>
            <a:endParaRPr lang="zh-CN" altLang="en-US"/>
          </a:p>
        </p:txBody>
      </p:sp>
      <p:grpSp>
        <p:nvGrpSpPr>
          <p:cNvPr id="12" name="组合 11">
            <a:extLst>
              <a:ext uri="{FF2B5EF4-FFF2-40B4-BE49-F238E27FC236}">
                <a16:creationId xmlns:a16="http://schemas.microsoft.com/office/drawing/2014/main" id="{0F756111-2008-B0FE-8A5D-B203F86E0A77}"/>
              </a:ext>
            </a:extLst>
          </p:cNvPr>
          <p:cNvGrpSpPr/>
          <p:nvPr/>
        </p:nvGrpSpPr>
        <p:grpSpPr>
          <a:xfrm>
            <a:off x="0" y="1"/>
            <a:ext cx="9143999" cy="541176"/>
            <a:chOff x="0" y="1"/>
            <a:chExt cx="9143999" cy="541176"/>
          </a:xfrm>
        </p:grpSpPr>
        <p:sp>
          <p:nvSpPr>
            <p:cNvPr id="13" name="矩形 12">
              <a:extLst>
                <a:ext uri="{FF2B5EF4-FFF2-40B4-BE49-F238E27FC236}">
                  <a16:creationId xmlns:a16="http://schemas.microsoft.com/office/drawing/2014/main" id="{D17564BD-1165-81E1-21D9-3B804BAF7A3A}"/>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DDB19E3-ED54-97A8-860A-71E27F4C4800}"/>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pic>
        <p:nvPicPr>
          <p:cNvPr id="7" name="图片 6">
            <a:extLst>
              <a:ext uri="{FF2B5EF4-FFF2-40B4-BE49-F238E27FC236}">
                <a16:creationId xmlns:a16="http://schemas.microsoft.com/office/drawing/2014/main" id="{40058C0E-620F-1B2C-0EAA-205A0C3A7AE8}"/>
              </a:ext>
            </a:extLst>
          </p:cNvPr>
          <p:cNvPicPr>
            <a:picLocks noChangeAspect="1"/>
          </p:cNvPicPr>
          <p:nvPr/>
        </p:nvPicPr>
        <p:blipFill>
          <a:blip r:embed="rId4"/>
          <a:stretch>
            <a:fillRect/>
          </a:stretch>
        </p:blipFill>
        <p:spPr>
          <a:xfrm>
            <a:off x="3235055" y="2064019"/>
            <a:ext cx="5765435" cy="2301183"/>
          </a:xfrm>
          <a:prstGeom prst="rect">
            <a:avLst/>
          </a:prstGeom>
          <a:ln>
            <a:noFill/>
          </a:ln>
        </p:spPr>
      </p:pic>
      <p:pic>
        <p:nvPicPr>
          <p:cNvPr id="18" name="图片 17">
            <a:extLst>
              <a:ext uri="{FF2B5EF4-FFF2-40B4-BE49-F238E27FC236}">
                <a16:creationId xmlns:a16="http://schemas.microsoft.com/office/drawing/2014/main" id="{50EABD56-B50B-970D-6D76-C64E455B1E53}"/>
              </a:ext>
            </a:extLst>
          </p:cNvPr>
          <p:cNvPicPr>
            <a:picLocks noChangeAspect="1"/>
          </p:cNvPicPr>
          <p:nvPr/>
        </p:nvPicPr>
        <p:blipFill rotWithShape="1">
          <a:blip r:embed="rId5">
            <a:extLst>
              <a:ext uri="{28A0092B-C50C-407E-A947-70E740481C1C}">
                <a14:useLocalDpi xmlns:a14="http://schemas.microsoft.com/office/drawing/2010/main" val="0"/>
              </a:ext>
            </a:extLst>
          </a:blip>
          <a:srcRect l="50735"/>
          <a:stretch/>
        </p:blipFill>
        <p:spPr>
          <a:xfrm>
            <a:off x="227382" y="1760024"/>
            <a:ext cx="2819401" cy="2909172"/>
          </a:xfrm>
          <a:prstGeom prst="rect">
            <a:avLst/>
          </a:prstGeom>
        </p:spPr>
      </p:pic>
      <p:sp>
        <p:nvSpPr>
          <p:cNvPr id="10" name="矩形 9">
            <a:extLst>
              <a:ext uri="{FF2B5EF4-FFF2-40B4-BE49-F238E27FC236}">
                <a16:creationId xmlns:a16="http://schemas.microsoft.com/office/drawing/2014/main" id="{7A5DDFB7-52B5-D93B-50B9-B78328CA9B4E}"/>
              </a:ext>
            </a:extLst>
          </p:cNvPr>
          <p:cNvSpPr/>
          <p:nvPr/>
        </p:nvSpPr>
        <p:spPr>
          <a:xfrm>
            <a:off x="3235054" y="2464166"/>
            <a:ext cx="5612143" cy="152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B1C838DB-2B45-8F87-FF56-650F189156A8}"/>
              </a:ext>
            </a:extLst>
          </p:cNvPr>
          <p:cNvSpPr/>
          <p:nvPr/>
        </p:nvSpPr>
        <p:spPr>
          <a:xfrm>
            <a:off x="3235054" y="3841126"/>
            <a:ext cx="5612143" cy="3944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E7F09E21-1854-5ACF-0AF6-8140DBCA85D0}"/>
              </a:ext>
            </a:extLst>
          </p:cNvPr>
          <p:cNvSpPr txBox="1"/>
          <p:nvPr/>
        </p:nvSpPr>
        <p:spPr>
          <a:xfrm>
            <a:off x="434536" y="5097862"/>
            <a:ext cx="7973739" cy="87357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a:latin typeface="Times New Roman" panose="02020603050405020304" pitchFamily="18" charset="0"/>
                <a:cs typeface="Times New Roman" panose="02020603050405020304" pitchFamily="18" charset="0"/>
              </a:rPr>
              <a:t>Three environmental variables, including </a:t>
            </a:r>
            <a:r>
              <a:rPr lang="en-US" altLang="zh-CN" b="1">
                <a:solidFill>
                  <a:srgbClr val="FF0000"/>
                </a:solidFill>
                <a:latin typeface="Times New Roman" panose="02020603050405020304" pitchFamily="18" charset="0"/>
                <a:cs typeface="Times New Roman" panose="02020603050405020304" pitchFamily="18" charset="0"/>
              </a:rPr>
              <a:t>slope, TK, evaporation</a:t>
            </a:r>
            <a:r>
              <a:rPr lang="en-US" altLang="zh-CN">
                <a:latin typeface="Times New Roman" panose="02020603050405020304" pitchFamily="18" charset="0"/>
                <a:cs typeface="Times New Roman" panose="02020603050405020304" pitchFamily="18" charset="0"/>
              </a:rPr>
              <a:t>, explained 55.5% of the total variation in space.</a:t>
            </a:r>
            <a:r>
              <a:rPr lang="zh-CN" altLang="en-US">
                <a:latin typeface="Times New Roman" panose="02020603050405020304" pitchFamily="18" charset="0"/>
                <a:cs typeface="Times New Roman" panose="02020603050405020304" pitchFamily="18" charset="0"/>
              </a:rPr>
              <a:t> </a:t>
            </a:r>
          </a:p>
        </p:txBody>
      </p:sp>
      <p:sp>
        <p:nvSpPr>
          <p:cNvPr id="27" name="文本框 26">
            <a:extLst>
              <a:ext uri="{FF2B5EF4-FFF2-40B4-BE49-F238E27FC236}">
                <a16:creationId xmlns:a16="http://schemas.microsoft.com/office/drawing/2014/main" id="{CF5D8ABA-1FBD-8D5E-6DA9-9D10BC886178}"/>
              </a:ext>
            </a:extLst>
          </p:cNvPr>
          <p:cNvSpPr txBox="1"/>
          <p:nvPr/>
        </p:nvSpPr>
        <p:spPr>
          <a:xfrm>
            <a:off x="669104" y="6276188"/>
            <a:ext cx="7973739" cy="523220"/>
          </a:xfrm>
          <a:prstGeom prst="rect">
            <a:avLst/>
          </a:prstGeom>
          <a:solidFill>
            <a:schemeClr val="bg1">
              <a:lumMod val="95000"/>
            </a:schemeClr>
          </a:solidFill>
        </p:spPr>
        <p:txBody>
          <a:bodyPr wrap="square">
            <a:spAutoFit/>
          </a:bodyPr>
          <a:lstStyle/>
          <a:p>
            <a:r>
              <a:rPr lang="en-US" altLang="zh-CN" sz="1400" b="0" i="0" u="none" strike="noStrike" baseline="0">
                <a:latin typeface="Times New Roman" panose="02020603050405020304" pitchFamily="18" charset="0"/>
                <a:cs typeface="Times New Roman" panose="02020603050405020304" pitchFamily="18" charset="0"/>
              </a:rPr>
              <a:t>Apre-daily average air temperature ;  RH-daily relative air humidity ;   </a:t>
            </a:r>
          </a:p>
          <a:p>
            <a:r>
              <a:rPr lang="en-US" altLang="zh-CN" sz="1400" b="0" i="0" u="none" strike="noStrike" baseline="0">
                <a:latin typeface="Times New Roman" panose="02020603050405020304" pitchFamily="18" charset="0"/>
                <a:cs typeface="Times New Roman" panose="02020603050405020304" pitchFamily="18" charset="0"/>
              </a:rPr>
              <a:t>R50-Number of days above 50 mm  ;   TN90P-warm</a:t>
            </a:r>
            <a:r>
              <a:rPr lang="en-US" altLang="zh-CN" sz="1400" b="0" i="0" u="none" strike="noStrike">
                <a:latin typeface="Times New Roman" panose="02020603050405020304" pitchFamily="18" charset="0"/>
                <a:cs typeface="Times New Roman" panose="02020603050405020304" pitchFamily="18" charset="0"/>
              </a:rPr>
              <a:t> nights-percentage of days when TN</a:t>
            </a:r>
            <a:r>
              <a:rPr lang="zh-CN" altLang="en-US" sz="1400" b="0" i="0" u="none" strike="noStrike">
                <a:latin typeface="Times New Roman" panose="02020603050405020304" pitchFamily="18" charset="0"/>
                <a:cs typeface="Times New Roman" panose="02020603050405020304" pitchFamily="18" charset="0"/>
              </a:rPr>
              <a:t>＞</a:t>
            </a:r>
            <a:r>
              <a:rPr lang="en-US" altLang="zh-CN" sz="1400" b="0" i="0" u="none" strike="noStrike">
                <a:latin typeface="Times New Roman" panose="02020603050405020304" pitchFamily="18" charset="0"/>
                <a:cs typeface="Times New Roman" panose="02020603050405020304" pitchFamily="18" charset="0"/>
              </a:rPr>
              <a:t>90</a:t>
            </a:r>
            <a:r>
              <a:rPr lang="en-US" altLang="zh-CN" sz="1400" b="0" i="0" u="none" strike="noStrike" baseline="30000">
                <a:latin typeface="Times New Roman" panose="02020603050405020304" pitchFamily="18" charset="0"/>
                <a:cs typeface="Times New Roman" panose="02020603050405020304" pitchFamily="18" charset="0"/>
              </a:rPr>
              <a:t>th</a:t>
            </a:r>
            <a:r>
              <a:rPr lang="en-US" altLang="zh-CN" sz="1400" b="0" i="0" u="none" strike="noStrike">
                <a:latin typeface="Times New Roman" panose="02020603050405020304" pitchFamily="18" charset="0"/>
                <a:cs typeface="Times New Roman" panose="02020603050405020304" pitchFamily="18" charset="0"/>
              </a:rPr>
              <a:t> percentile</a:t>
            </a:r>
            <a:endParaRPr lang="zh-CN" altLang="en-US" sz="1400" baseline="3000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D9689849-500F-E0C9-603F-0C923E764EDD}"/>
              </a:ext>
            </a:extLst>
          </p:cNvPr>
          <p:cNvSpPr txBox="1"/>
          <p:nvPr/>
        </p:nvSpPr>
        <p:spPr>
          <a:xfrm>
            <a:off x="227382" y="4638520"/>
            <a:ext cx="6051785" cy="338554"/>
          </a:xfrm>
          <a:prstGeom prst="rect">
            <a:avLst/>
          </a:prstGeom>
          <a:noFill/>
        </p:spPr>
        <p:txBody>
          <a:bodyPr wrap="none" rtlCol="0">
            <a:spAutoFit/>
          </a:bodyPr>
          <a:lstStyle/>
          <a:p>
            <a:r>
              <a:rPr lang="en-US" altLang="zh-CN" sz="1600">
                <a:latin typeface="Times New Roman" panose="02020603050405020304" pitchFamily="18" charset="0"/>
                <a:cs typeface="Times New Roman" panose="02020603050405020304" pitchFamily="18" charset="0"/>
              </a:rPr>
              <a:t>RDA biplot of AGY in space constrained by 27 environmental variables</a:t>
            </a:r>
            <a:endParaRPr lang="zh-CN" altLang="en-US" sz="16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61924539"/>
      </p:ext>
    </p:extLst>
  </p:cSld>
  <p:clrMapOvr>
    <a:masterClrMapping/>
  </p:clrMapOvr>
  <mc:AlternateContent xmlns:mc="http://schemas.openxmlformats.org/markup-compatibility/2006" xmlns:p14="http://schemas.microsoft.com/office/powerpoint/2010/main">
    <mc:Choice Requires="p14">
      <p:transition spd="slow" p14:dur="2000" advTm="62327"/>
    </mc:Choice>
    <mc:Fallback xmlns="">
      <p:transition spd="slow" advTm="62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8580E37-9151-D04D-30B1-A7B2C385B820}"/>
              </a:ext>
            </a:extLst>
          </p:cNvPr>
          <p:cNvPicPr>
            <a:picLocks noChangeAspect="1"/>
          </p:cNvPicPr>
          <p:nvPr/>
        </p:nvPicPr>
        <p:blipFill rotWithShape="1">
          <a:blip r:embed="rId3">
            <a:extLst>
              <a:ext uri="{28A0092B-C50C-407E-A947-70E740481C1C}">
                <a14:useLocalDpi xmlns:a14="http://schemas.microsoft.com/office/drawing/2010/main" val="0"/>
              </a:ext>
            </a:extLst>
          </a:blip>
          <a:srcRect l="51248" t="2343" r="-932" b="40460"/>
          <a:stretch/>
        </p:blipFill>
        <p:spPr>
          <a:xfrm>
            <a:off x="0" y="1687866"/>
            <a:ext cx="4605294" cy="4029132"/>
          </a:xfrm>
          <a:prstGeom prst="rect">
            <a:avLst/>
          </a:prstGeom>
        </p:spPr>
      </p:pic>
      <p:pic>
        <p:nvPicPr>
          <p:cNvPr id="15" name="图片 14">
            <a:extLst>
              <a:ext uri="{FF2B5EF4-FFF2-40B4-BE49-F238E27FC236}">
                <a16:creationId xmlns:a16="http://schemas.microsoft.com/office/drawing/2014/main" id="{85DA8072-9CFA-DEEC-5FDA-314C70438AD9}"/>
              </a:ext>
            </a:extLst>
          </p:cNvPr>
          <p:cNvPicPr>
            <a:picLocks noChangeAspect="1"/>
          </p:cNvPicPr>
          <p:nvPr/>
        </p:nvPicPr>
        <p:blipFill rotWithShape="1">
          <a:blip r:embed="rId3">
            <a:extLst>
              <a:ext uri="{28A0092B-C50C-407E-A947-70E740481C1C}">
                <a14:useLocalDpi xmlns:a14="http://schemas.microsoft.com/office/drawing/2010/main" val="0"/>
              </a:ext>
            </a:extLst>
          </a:blip>
          <a:srcRect l="22853" t="59671" r="27462" b="-268"/>
          <a:stretch/>
        </p:blipFill>
        <p:spPr>
          <a:xfrm>
            <a:off x="4655974" y="952234"/>
            <a:ext cx="3988501" cy="2476766"/>
          </a:xfrm>
          <a:prstGeom prst="rect">
            <a:avLst/>
          </a:prstGeom>
        </p:spPr>
      </p:pic>
      <p:grpSp>
        <p:nvGrpSpPr>
          <p:cNvPr id="6" name="组合 5">
            <a:extLst>
              <a:ext uri="{FF2B5EF4-FFF2-40B4-BE49-F238E27FC236}">
                <a16:creationId xmlns:a16="http://schemas.microsoft.com/office/drawing/2014/main" id="{9AD714D6-ECE9-888C-93F4-95A60BBB1924}"/>
              </a:ext>
            </a:extLst>
          </p:cNvPr>
          <p:cNvGrpSpPr/>
          <p:nvPr/>
        </p:nvGrpSpPr>
        <p:grpSpPr>
          <a:xfrm>
            <a:off x="0" y="1"/>
            <a:ext cx="9143999" cy="541176"/>
            <a:chOff x="0" y="1"/>
            <a:chExt cx="9143999" cy="541176"/>
          </a:xfrm>
        </p:grpSpPr>
        <p:sp>
          <p:nvSpPr>
            <p:cNvPr id="7" name="矩形 6">
              <a:extLst>
                <a:ext uri="{FF2B5EF4-FFF2-40B4-BE49-F238E27FC236}">
                  <a16:creationId xmlns:a16="http://schemas.microsoft.com/office/drawing/2014/main" id="{4D33830D-B4AF-0EB6-3786-3B225CC91094}"/>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53A1AA30-C4C1-FFAA-74C8-D6DA5C04FB0B}"/>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9" name="文本框 8">
            <a:extLst>
              <a:ext uri="{FF2B5EF4-FFF2-40B4-BE49-F238E27FC236}">
                <a16:creationId xmlns:a16="http://schemas.microsoft.com/office/drawing/2014/main" id="{5ECE0174-C5D6-1C01-654D-36D7E93894D7}"/>
              </a:ext>
            </a:extLst>
          </p:cNvPr>
          <p:cNvSpPr txBox="1"/>
          <p:nvPr/>
        </p:nvSpPr>
        <p:spPr>
          <a:xfrm>
            <a:off x="4784106" y="4303313"/>
            <a:ext cx="3899586" cy="878895"/>
          </a:xfrm>
          <a:prstGeom prst="rect">
            <a:avLst/>
          </a:prstGeom>
          <a:noFill/>
          <a:ln>
            <a:solidFill>
              <a:schemeClr val="tx1"/>
            </a:solidFill>
          </a:ln>
        </p:spPr>
        <p:txBody>
          <a:bodyPr wrap="square">
            <a:spAutoFit/>
          </a:bodyPr>
          <a:lstStyle/>
          <a:p>
            <a:pPr marL="285750" indent="-285750">
              <a:lnSpc>
                <a:spcPct val="150000"/>
              </a:lnSpc>
              <a:buFont typeface="Wingdings" panose="05000000000000000000" pitchFamily="2" charset="2"/>
              <a:buChar char="l"/>
            </a:pPr>
            <a:r>
              <a:rPr lang="en-US" altLang="zh-CN" sz="1800" b="1"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Slope</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 had a </a:t>
            </a:r>
            <a:r>
              <a:rPr lang="en-US" altLang="zh-CN" sz="1800"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direct negative effect </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on AGY</a:t>
            </a:r>
            <a:endParaRPr lang="zh-CN" altLang="en-US"/>
          </a:p>
        </p:txBody>
      </p:sp>
      <p:sp>
        <p:nvSpPr>
          <p:cNvPr id="12" name="文本框 11">
            <a:extLst>
              <a:ext uri="{FF2B5EF4-FFF2-40B4-BE49-F238E27FC236}">
                <a16:creationId xmlns:a16="http://schemas.microsoft.com/office/drawing/2014/main" id="{C19AFFD5-31AB-80F3-81A6-E631C7506009}"/>
              </a:ext>
            </a:extLst>
          </p:cNvPr>
          <p:cNvSpPr txBox="1"/>
          <p:nvPr/>
        </p:nvSpPr>
        <p:spPr>
          <a:xfrm>
            <a:off x="329294" y="771670"/>
            <a:ext cx="3796392" cy="400110"/>
          </a:xfrm>
          <a:prstGeom prst="rect">
            <a:avLst/>
          </a:prstGeom>
          <a:noFill/>
        </p:spPr>
        <p:txBody>
          <a:bodyPr wrap="square">
            <a:spAutoFit/>
          </a:bodyPr>
          <a:lstStyle/>
          <a:p>
            <a:pPr marL="342900" indent="-342900">
              <a:buFont typeface="Wingdings" panose="05000000000000000000" pitchFamily="2" charset="2"/>
              <a:buChar char="l"/>
            </a:pPr>
            <a:r>
              <a:rPr lang="zh-CN" altLang="en-US" sz="2000" b="1">
                <a:solidFill>
                  <a:srgbClr val="FF0000"/>
                </a:solidFill>
                <a:latin typeface="Times New Roman" panose="02020603050405020304" pitchFamily="18" charset="0"/>
                <a:cs typeface="Times New Roman" panose="02020603050405020304" pitchFamily="18" charset="0"/>
              </a:rPr>
              <a:t>Structural equation model</a:t>
            </a:r>
          </a:p>
        </p:txBody>
      </p:sp>
      <p:sp>
        <p:nvSpPr>
          <p:cNvPr id="13" name="矩形 12">
            <a:extLst>
              <a:ext uri="{FF2B5EF4-FFF2-40B4-BE49-F238E27FC236}">
                <a16:creationId xmlns:a16="http://schemas.microsoft.com/office/drawing/2014/main" id="{A3A06E49-33C4-32DE-FB9E-F54F80F27271}"/>
              </a:ext>
            </a:extLst>
          </p:cNvPr>
          <p:cNvSpPr/>
          <p:nvPr/>
        </p:nvSpPr>
        <p:spPr>
          <a:xfrm>
            <a:off x="5577004" y="1826547"/>
            <a:ext cx="462453" cy="1177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953BCB2-EEB3-930F-D92B-F450302D072D}"/>
              </a:ext>
            </a:extLst>
          </p:cNvPr>
          <p:cNvSpPr/>
          <p:nvPr/>
        </p:nvSpPr>
        <p:spPr>
          <a:xfrm>
            <a:off x="791036" y="1981012"/>
            <a:ext cx="914400" cy="674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1877305"/>
      </p:ext>
    </p:extLst>
  </p:cSld>
  <p:clrMapOvr>
    <a:masterClrMapping/>
  </p:clrMapOvr>
  <mc:AlternateContent xmlns:mc="http://schemas.openxmlformats.org/markup-compatibility/2006" xmlns:p14="http://schemas.microsoft.com/office/powerpoint/2010/main">
    <mc:Choice Requires="p14">
      <p:transition spd="slow" p14:dur="2000" advTm="13596"/>
    </mc:Choice>
    <mc:Fallback xmlns="">
      <p:transition spd="slow" advTm="135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4">
            <a:extLst>
              <a:ext uri="{FF2B5EF4-FFF2-40B4-BE49-F238E27FC236}">
                <a16:creationId xmlns:a16="http://schemas.microsoft.com/office/drawing/2014/main" id="{24118584-7F8A-7176-6BD8-4D28A1DB43D6}"/>
              </a:ext>
            </a:extLst>
          </p:cNvPr>
          <p:cNvPicPr>
            <a:picLocks noChangeAspect="1"/>
          </p:cNvPicPr>
          <p:nvPr/>
        </p:nvPicPr>
        <p:blipFill rotWithShape="1">
          <a:blip r:embed="rId2">
            <a:extLst>
              <a:ext uri="{28A0092B-C50C-407E-A947-70E740481C1C}">
                <a14:useLocalDpi xmlns:a14="http://schemas.microsoft.com/office/drawing/2010/main" val="0"/>
              </a:ext>
            </a:extLst>
          </a:blip>
          <a:srcRect r="48107"/>
          <a:stretch/>
        </p:blipFill>
        <p:spPr>
          <a:xfrm>
            <a:off x="1738584" y="1880960"/>
            <a:ext cx="5299828" cy="4434146"/>
          </a:xfrm>
          <a:prstGeom prst="rect">
            <a:avLst/>
          </a:prstGeom>
          <a:effectLst>
            <a:outerShdw blurRad="63500" sx="102000" sy="102000" algn="ctr" rotWithShape="0">
              <a:prstClr val="black">
                <a:alpha val="40000"/>
              </a:prstClr>
            </a:outerShdw>
          </a:effectLst>
        </p:spPr>
      </p:pic>
      <p:sp>
        <p:nvSpPr>
          <p:cNvPr id="7" name="文本框 6">
            <a:extLst>
              <a:ext uri="{FF2B5EF4-FFF2-40B4-BE49-F238E27FC236}">
                <a16:creationId xmlns:a16="http://schemas.microsoft.com/office/drawing/2014/main" id="{14C1B23A-40C5-DE59-8864-5BDBCAAB7293}"/>
              </a:ext>
            </a:extLst>
          </p:cNvPr>
          <p:cNvSpPr txBox="1"/>
          <p:nvPr/>
        </p:nvSpPr>
        <p:spPr>
          <a:xfrm>
            <a:off x="385665" y="618454"/>
            <a:ext cx="8005666" cy="925061"/>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en-US" altLang="zh-CN" sz="2000" b="1">
                <a:solidFill>
                  <a:srgbClr val="FF0000"/>
                </a:solidFill>
                <a:effectLst/>
                <a:latin typeface="Times New Roman" panose="02020603050405020304" pitchFamily="18" charset="0"/>
                <a:ea typeface="等线" panose="02010600030101010101" pitchFamily="2" charset="-122"/>
              </a:rPr>
              <a:t>Regression analysis </a:t>
            </a:r>
            <a:r>
              <a:rPr lang="en-US" altLang="zh-CN" sz="1800">
                <a:effectLst/>
                <a:latin typeface="Times New Roman" panose="02020603050405020304" pitchFamily="18" charset="0"/>
                <a:ea typeface="等线" panose="02010600030101010101" pitchFamily="2" charset="-122"/>
              </a:rPr>
              <a:t>also showed that slope gradient could explain 26.29% of the spatial distribution variability of AGY. </a:t>
            </a:r>
            <a:endParaRPr lang="zh-CN" altLang="en-US"/>
          </a:p>
        </p:txBody>
      </p:sp>
      <p:grpSp>
        <p:nvGrpSpPr>
          <p:cNvPr id="8" name="组合 7">
            <a:extLst>
              <a:ext uri="{FF2B5EF4-FFF2-40B4-BE49-F238E27FC236}">
                <a16:creationId xmlns:a16="http://schemas.microsoft.com/office/drawing/2014/main" id="{533BADAA-DC57-CA63-511F-04416C6FED2B}"/>
              </a:ext>
            </a:extLst>
          </p:cNvPr>
          <p:cNvGrpSpPr/>
          <p:nvPr/>
        </p:nvGrpSpPr>
        <p:grpSpPr>
          <a:xfrm>
            <a:off x="0" y="1"/>
            <a:ext cx="9143999" cy="541176"/>
            <a:chOff x="0" y="1"/>
            <a:chExt cx="9143999" cy="541176"/>
          </a:xfrm>
        </p:grpSpPr>
        <p:sp>
          <p:nvSpPr>
            <p:cNvPr id="9" name="矩形 8">
              <a:extLst>
                <a:ext uri="{FF2B5EF4-FFF2-40B4-BE49-F238E27FC236}">
                  <a16:creationId xmlns:a16="http://schemas.microsoft.com/office/drawing/2014/main" id="{B33808DD-ABD9-2114-A5C1-41C1B0718AE2}"/>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27B0B5B-BBB5-B575-71D7-A6ADC8B4BD7A}"/>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367396249"/>
      </p:ext>
    </p:extLst>
  </p:cSld>
  <p:clrMapOvr>
    <a:masterClrMapping/>
  </p:clrMapOvr>
  <mc:AlternateContent xmlns:mc="http://schemas.openxmlformats.org/markup-compatibility/2006" xmlns:p14="http://schemas.microsoft.com/office/powerpoint/2010/main">
    <mc:Choice Requires="p14">
      <p:transition spd="slow" p14:dur="2000" advTm="14420"/>
    </mc:Choice>
    <mc:Fallback xmlns="">
      <p:transition spd="slow" advTm="144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AD714D6-ECE9-888C-93F4-95A60BBB1924}"/>
              </a:ext>
            </a:extLst>
          </p:cNvPr>
          <p:cNvGrpSpPr/>
          <p:nvPr/>
        </p:nvGrpSpPr>
        <p:grpSpPr>
          <a:xfrm>
            <a:off x="0" y="1"/>
            <a:ext cx="9143999" cy="541176"/>
            <a:chOff x="0" y="1"/>
            <a:chExt cx="9143999" cy="541176"/>
          </a:xfrm>
        </p:grpSpPr>
        <p:sp>
          <p:nvSpPr>
            <p:cNvPr id="7" name="矩形 6">
              <a:extLst>
                <a:ext uri="{FF2B5EF4-FFF2-40B4-BE49-F238E27FC236}">
                  <a16:creationId xmlns:a16="http://schemas.microsoft.com/office/drawing/2014/main" id="{4D33830D-B4AF-0EB6-3786-3B225CC91094}"/>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53A1AA30-C4C1-FFAA-74C8-D6DA5C04FB0B}"/>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pic>
        <p:nvPicPr>
          <p:cNvPr id="4" name="图片 3">
            <a:extLst>
              <a:ext uri="{FF2B5EF4-FFF2-40B4-BE49-F238E27FC236}">
                <a16:creationId xmlns:a16="http://schemas.microsoft.com/office/drawing/2014/main" id="{3EE475C7-05D1-0698-05DC-707A0BCA5FEF}"/>
              </a:ext>
            </a:extLst>
          </p:cNvPr>
          <p:cNvPicPr>
            <a:picLocks noChangeAspect="1"/>
          </p:cNvPicPr>
          <p:nvPr/>
        </p:nvPicPr>
        <p:blipFill rotWithShape="1">
          <a:blip r:embed="rId3">
            <a:extLst>
              <a:ext uri="{28A0092B-C50C-407E-A947-70E740481C1C}">
                <a14:useLocalDpi xmlns:a14="http://schemas.microsoft.com/office/drawing/2010/main" val="0"/>
              </a:ext>
            </a:extLst>
          </a:blip>
          <a:srcRect l="51248" t="2343" r="-932" b="40460"/>
          <a:stretch/>
        </p:blipFill>
        <p:spPr>
          <a:xfrm>
            <a:off x="0" y="1687866"/>
            <a:ext cx="4605294" cy="4029132"/>
          </a:xfrm>
          <a:prstGeom prst="rect">
            <a:avLst/>
          </a:prstGeom>
        </p:spPr>
      </p:pic>
      <p:sp>
        <p:nvSpPr>
          <p:cNvPr id="9" name="文本框 8">
            <a:extLst>
              <a:ext uri="{FF2B5EF4-FFF2-40B4-BE49-F238E27FC236}">
                <a16:creationId xmlns:a16="http://schemas.microsoft.com/office/drawing/2014/main" id="{5ECE0174-C5D6-1C01-654D-36D7E93894D7}"/>
              </a:ext>
            </a:extLst>
          </p:cNvPr>
          <p:cNvSpPr txBox="1"/>
          <p:nvPr/>
        </p:nvSpPr>
        <p:spPr>
          <a:xfrm>
            <a:off x="4655974" y="3732489"/>
            <a:ext cx="4098058" cy="2535566"/>
          </a:xfrm>
          <a:prstGeom prst="rect">
            <a:avLst/>
          </a:prstGeom>
          <a:noFill/>
          <a:ln>
            <a:solidFill>
              <a:schemeClr val="tx1"/>
            </a:solidFill>
          </a:ln>
        </p:spPr>
        <p:txBody>
          <a:bodyPr wrap="square">
            <a:spAutoFit/>
          </a:bodyPr>
          <a:lstStyle/>
          <a:p>
            <a:pPr marL="285750" indent="-285750">
              <a:lnSpc>
                <a:spcPct val="150000"/>
              </a:lnSpc>
              <a:buFont typeface="Wingdings" panose="05000000000000000000" pitchFamily="2" charset="2"/>
              <a:buChar char="l"/>
            </a:pPr>
            <a:r>
              <a:rPr lang="en-US" altLang="zh-CN" sz="1800" b="1"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TK</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 showed a significantly positive effect on AGY, indicating that counties with higher TK content in soils could produce higher actual grain yield. </a:t>
            </a:r>
          </a:p>
          <a:p>
            <a:pPr marL="285750" indent="-285750">
              <a:lnSpc>
                <a:spcPct val="150000"/>
              </a:lnSpc>
              <a:buFont typeface="Wingdings" panose="05000000000000000000" pitchFamily="2" charset="2"/>
              <a:buChar char="l"/>
            </a:pPr>
            <a:r>
              <a:rPr lang="en-US" altLang="zh-CN" sz="1800" b="1"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R50 and aspect </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also had an indirect effect on AGY through influencing TK.</a:t>
            </a:r>
            <a:r>
              <a:rPr lang="en-US" altLang="zh-CN" sz="1200" kern="10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a:p>
        </p:txBody>
      </p:sp>
      <p:pic>
        <p:nvPicPr>
          <p:cNvPr id="10" name="图片 9">
            <a:extLst>
              <a:ext uri="{FF2B5EF4-FFF2-40B4-BE49-F238E27FC236}">
                <a16:creationId xmlns:a16="http://schemas.microsoft.com/office/drawing/2014/main" id="{A2C54AAD-3379-72DC-897C-7AEC23A4B1A1}"/>
              </a:ext>
            </a:extLst>
          </p:cNvPr>
          <p:cNvPicPr>
            <a:picLocks noChangeAspect="1"/>
          </p:cNvPicPr>
          <p:nvPr/>
        </p:nvPicPr>
        <p:blipFill rotWithShape="1">
          <a:blip r:embed="rId3">
            <a:extLst>
              <a:ext uri="{28A0092B-C50C-407E-A947-70E740481C1C}">
                <a14:useLocalDpi xmlns:a14="http://schemas.microsoft.com/office/drawing/2010/main" val="0"/>
              </a:ext>
            </a:extLst>
          </a:blip>
          <a:srcRect l="22853" t="59671" r="27462" b="-268"/>
          <a:stretch/>
        </p:blipFill>
        <p:spPr>
          <a:xfrm>
            <a:off x="4655974" y="952234"/>
            <a:ext cx="3988501" cy="2476766"/>
          </a:xfrm>
          <a:prstGeom prst="rect">
            <a:avLst/>
          </a:prstGeom>
        </p:spPr>
      </p:pic>
      <p:sp>
        <p:nvSpPr>
          <p:cNvPr id="12" name="文本框 11">
            <a:extLst>
              <a:ext uri="{FF2B5EF4-FFF2-40B4-BE49-F238E27FC236}">
                <a16:creationId xmlns:a16="http://schemas.microsoft.com/office/drawing/2014/main" id="{C19AFFD5-31AB-80F3-81A6-E631C7506009}"/>
              </a:ext>
            </a:extLst>
          </p:cNvPr>
          <p:cNvSpPr txBox="1"/>
          <p:nvPr/>
        </p:nvSpPr>
        <p:spPr>
          <a:xfrm>
            <a:off x="329294" y="771670"/>
            <a:ext cx="3796392" cy="400110"/>
          </a:xfrm>
          <a:prstGeom prst="rect">
            <a:avLst/>
          </a:prstGeom>
          <a:noFill/>
        </p:spPr>
        <p:txBody>
          <a:bodyPr wrap="square">
            <a:spAutoFit/>
          </a:bodyPr>
          <a:lstStyle/>
          <a:p>
            <a:pPr marL="342900" indent="-342900">
              <a:buFont typeface="Wingdings" panose="05000000000000000000" pitchFamily="2" charset="2"/>
              <a:buChar char="l"/>
            </a:pPr>
            <a:r>
              <a:rPr lang="zh-CN" altLang="en-US" sz="2000" b="1">
                <a:solidFill>
                  <a:srgbClr val="FF0000"/>
                </a:solidFill>
                <a:latin typeface="Times New Roman" panose="02020603050405020304" pitchFamily="18" charset="0"/>
                <a:cs typeface="Times New Roman" panose="02020603050405020304" pitchFamily="18" charset="0"/>
              </a:rPr>
              <a:t>Structural equation model</a:t>
            </a:r>
          </a:p>
        </p:txBody>
      </p:sp>
      <p:sp>
        <p:nvSpPr>
          <p:cNvPr id="13" name="矩形 12">
            <a:extLst>
              <a:ext uri="{FF2B5EF4-FFF2-40B4-BE49-F238E27FC236}">
                <a16:creationId xmlns:a16="http://schemas.microsoft.com/office/drawing/2014/main" id="{A3A06E49-33C4-32DE-FB9E-F54F80F27271}"/>
              </a:ext>
            </a:extLst>
          </p:cNvPr>
          <p:cNvSpPr/>
          <p:nvPr/>
        </p:nvSpPr>
        <p:spPr>
          <a:xfrm>
            <a:off x="914402" y="4158343"/>
            <a:ext cx="914400" cy="5225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953BCB2-EEB3-930F-D92B-F450302D072D}"/>
              </a:ext>
            </a:extLst>
          </p:cNvPr>
          <p:cNvSpPr/>
          <p:nvPr/>
        </p:nvSpPr>
        <p:spPr>
          <a:xfrm>
            <a:off x="3019230" y="2024743"/>
            <a:ext cx="914400" cy="1404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2292994"/>
      </p:ext>
    </p:extLst>
  </p:cSld>
  <p:clrMapOvr>
    <a:masterClrMapping/>
  </p:clrMapOvr>
  <mc:AlternateContent xmlns:mc="http://schemas.openxmlformats.org/markup-compatibility/2006" xmlns:p14="http://schemas.microsoft.com/office/powerpoint/2010/main">
    <mc:Choice Requires="p14">
      <p:transition spd="slow" p14:dur="2000" advTm="34698"/>
    </mc:Choice>
    <mc:Fallback xmlns="">
      <p:transition spd="slow" advTm="3469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EB08F51-D2BA-93C6-BF75-B6553C7B8046}"/>
              </a:ext>
            </a:extLst>
          </p:cNvPr>
          <p:cNvGrpSpPr/>
          <p:nvPr/>
        </p:nvGrpSpPr>
        <p:grpSpPr>
          <a:xfrm>
            <a:off x="0" y="1"/>
            <a:ext cx="9143999" cy="541176"/>
            <a:chOff x="0" y="1"/>
            <a:chExt cx="9143999" cy="541176"/>
          </a:xfrm>
        </p:grpSpPr>
        <p:sp>
          <p:nvSpPr>
            <p:cNvPr id="5" name="矩形 4">
              <a:extLst>
                <a:ext uri="{FF2B5EF4-FFF2-40B4-BE49-F238E27FC236}">
                  <a16:creationId xmlns:a16="http://schemas.microsoft.com/office/drawing/2014/main" id="{D709B0F8-A069-7635-FABC-1DC2FBE71D98}"/>
                </a:ext>
              </a:extLst>
            </p:cNvPr>
            <p:cNvSpPr/>
            <p:nvPr/>
          </p:nvSpPr>
          <p:spPr>
            <a:xfrm>
              <a:off x="0" y="1"/>
              <a:ext cx="9143999" cy="54117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41682B1-73B0-89B4-2A93-C7B0C2B1CD62}"/>
                </a:ext>
              </a:extLst>
            </p:cNvPr>
            <p:cNvSpPr txBox="1"/>
            <p:nvPr/>
          </p:nvSpPr>
          <p:spPr>
            <a:xfrm>
              <a:off x="167950" y="77278"/>
              <a:ext cx="8976049" cy="369332"/>
            </a:xfrm>
            <a:prstGeom prst="rect">
              <a:avLst/>
            </a:prstGeom>
            <a:noFill/>
          </p:spPr>
          <p:txBody>
            <a:bodyPr wrap="square">
              <a:spAutoFit/>
            </a:bodyPr>
            <a:lstStyle/>
            <a:p>
              <a:pPr algn="just"/>
              <a:r>
                <a:rPr lang="en-US" altLang="zh-CN" sz="1800" b="1" kern="100">
                  <a:effectLst/>
                  <a:latin typeface="Times New Roman" panose="02020603050405020304" pitchFamily="18" charset="0"/>
                  <a:ea typeface="宋体" panose="02010600030101010101" pitchFamily="2" charset="-122"/>
                  <a:cs typeface="Times New Roman" panose="02020603050405020304" pitchFamily="18" charset="0"/>
                </a:rPr>
                <a:t>Slope drives grain yield in the Yunnan Plateau-Mountain areas</a:t>
              </a:r>
              <a:endParaRPr lang="zh-CN" altLang="zh-CN" sz="1200" kern="100">
                <a:effectLst/>
                <a:latin typeface="等线" panose="02010600030101010101" pitchFamily="2" charset="-122"/>
                <a:ea typeface="等线" panose="02010600030101010101" pitchFamily="2" charset="-122"/>
                <a:cs typeface="Times New Roman" panose="02020603050405020304" pitchFamily="18" charset="0"/>
              </a:endParaRPr>
            </a:p>
          </p:txBody>
        </p:sp>
      </p:grpSp>
      <p:pic>
        <p:nvPicPr>
          <p:cNvPr id="8" name="图片 7">
            <a:extLst>
              <a:ext uri="{FF2B5EF4-FFF2-40B4-BE49-F238E27FC236}">
                <a16:creationId xmlns:a16="http://schemas.microsoft.com/office/drawing/2014/main" id="{25DB4FE0-F7D6-CE43-7B5E-A2E3095833AF}"/>
              </a:ext>
            </a:extLst>
          </p:cNvPr>
          <p:cNvPicPr>
            <a:picLocks noChangeAspect="1"/>
          </p:cNvPicPr>
          <p:nvPr/>
        </p:nvPicPr>
        <p:blipFill rotWithShape="1">
          <a:blip r:embed="rId3">
            <a:extLst>
              <a:ext uri="{28A0092B-C50C-407E-A947-70E740481C1C}">
                <a14:useLocalDpi xmlns:a14="http://schemas.microsoft.com/office/drawing/2010/main" val="0"/>
              </a:ext>
            </a:extLst>
          </a:blip>
          <a:srcRect l="50615" r="-1002" b="49018"/>
          <a:stretch/>
        </p:blipFill>
        <p:spPr>
          <a:xfrm>
            <a:off x="374408" y="2382177"/>
            <a:ext cx="4003903" cy="3929627"/>
          </a:xfrm>
          <a:prstGeom prst="rect">
            <a:avLst/>
          </a:prstGeom>
          <a:effectLst>
            <a:outerShdw blurRad="63500" sx="102000" sy="102000" algn="ctr" rotWithShape="0">
              <a:prstClr val="black">
                <a:alpha val="40000"/>
              </a:prstClr>
            </a:outerShdw>
          </a:effectLst>
        </p:spPr>
      </p:pic>
      <p:sp>
        <p:nvSpPr>
          <p:cNvPr id="12" name="文本框 11">
            <a:extLst>
              <a:ext uri="{FF2B5EF4-FFF2-40B4-BE49-F238E27FC236}">
                <a16:creationId xmlns:a16="http://schemas.microsoft.com/office/drawing/2014/main" id="{49222D30-A4EE-37DE-26D3-D8DBF6F1E375}"/>
              </a:ext>
            </a:extLst>
          </p:cNvPr>
          <p:cNvSpPr txBox="1"/>
          <p:nvPr/>
        </p:nvSpPr>
        <p:spPr>
          <a:xfrm>
            <a:off x="298578" y="546195"/>
            <a:ext cx="8055469" cy="1704569"/>
          </a:xfrm>
          <a:prstGeom prst="rect">
            <a:avLst/>
          </a:prstGeom>
          <a:noFill/>
          <a:ln>
            <a:noFill/>
          </a:ln>
        </p:spPr>
        <p:txBody>
          <a:bodyPr wrap="square">
            <a:spAutoFit/>
          </a:bodyPr>
          <a:lstStyle/>
          <a:p>
            <a:pPr marL="342900" indent="-342900" algn="just">
              <a:lnSpc>
                <a:spcPct val="150000"/>
              </a:lnSpc>
              <a:buFont typeface="Wingdings" panose="05000000000000000000" pitchFamily="2" charset="2"/>
              <a:buChar char="l"/>
            </a:pP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Thus, </a:t>
            </a:r>
            <a:r>
              <a:rPr lang="en-US" altLang="zh-CN" sz="1800" b="1"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the application of K fertilizer </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in northwestern, northeastern, and southeastern Yunnan province where soil TK was relatively low </a:t>
            </a:r>
            <a:r>
              <a:rPr lang="en-US" altLang="zh-CN" sz="1800" b="1"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may be the key to increase grain yield</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a:t>
            </a:r>
          </a:p>
          <a:p>
            <a:pPr marL="342900" indent="-342900" algn="just">
              <a:lnSpc>
                <a:spcPct val="150000"/>
              </a:lnSpc>
              <a:buFont typeface="Wingdings" panose="05000000000000000000" pitchFamily="2" charset="2"/>
              <a:buChar char="l"/>
            </a:pPr>
            <a:r>
              <a:rPr lang="en-US" altLang="zh-CN" kern="100">
                <a:latin typeface="Times New Roman" panose="02020603050405020304" pitchFamily="18" charset="0"/>
                <a:ea typeface="等线" panose="02010600030101010101" pitchFamily="2" charset="-122"/>
                <a:cs typeface="Times New Roman" panose="02020603050405020304" pitchFamily="18" charset="0"/>
              </a:rPr>
              <a:t>Spatially, our findings revealed AGY was strongly influenced by slope.</a:t>
            </a:r>
          </a:p>
        </p:txBody>
      </p:sp>
      <p:sp>
        <p:nvSpPr>
          <p:cNvPr id="15" name="文本框 14">
            <a:extLst>
              <a:ext uri="{FF2B5EF4-FFF2-40B4-BE49-F238E27FC236}">
                <a16:creationId xmlns:a16="http://schemas.microsoft.com/office/drawing/2014/main" id="{4BEFE3AB-62E7-12EE-145F-49161FA5242E}"/>
              </a:ext>
            </a:extLst>
          </p:cNvPr>
          <p:cNvSpPr txBox="1"/>
          <p:nvPr/>
        </p:nvSpPr>
        <p:spPr>
          <a:xfrm>
            <a:off x="1301300" y="6442167"/>
            <a:ext cx="2301720" cy="338554"/>
          </a:xfrm>
          <a:prstGeom prst="rect">
            <a:avLst/>
          </a:prstGeom>
          <a:noFill/>
        </p:spPr>
        <p:txBody>
          <a:bodyPr wrap="none" rtlCol="0">
            <a:spAutoFit/>
          </a:bodyPr>
          <a:lstStyle/>
          <a:p>
            <a:pPr algn="ctr"/>
            <a:r>
              <a:rPr lang="en-US" altLang="zh-CN" sz="1600">
                <a:latin typeface="Times New Roman" panose="02020603050405020304" pitchFamily="18" charset="0"/>
                <a:cs typeface="Times New Roman" panose="02020603050405020304" pitchFamily="18" charset="0"/>
              </a:rPr>
              <a:t>Spatial distribution of TK</a:t>
            </a:r>
          </a:p>
        </p:txBody>
      </p:sp>
      <p:pic>
        <p:nvPicPr>
          <p:cNvPr id="16" name="图片 15">
            <a:extLst>
              <a:ext uri="{FF2B5EF4-FFF2-40B4-BE49-F238E27FC236}">
                <a16:creationId xmlns:a16="http://schemas.microsoft.com/office/drawing/2014/main" id="{2921B53F-2E38-D91F-C24E-2B6EC991C5E3}"/>
              </a:ext>
            </a:extLst>
          </p:cNvPr>
          <p:cNvPicPr>
            <a:picLocks noChangeAspect="1"/>
          </p:cNvPicPr>
          <p:nvPr/>
        </p:nvPicPr>
        <p:blipFill rotWithShape="1">
          <a:blip r:embed="rId3">
            <a:extLst>
              <a:ext uri="{28A0092B-C50C-407E-A947-70E740481C1C}">
                <a14:useLocalDpi xmlns:a14="http://schemas.microsoft.com/office/drawing/2010/main" val="0"/>
              </a:ext>
            </a:extLst>
          </a:blip>
          <a:srcRect l="23288" t="51127" r="24890"/>
          <a:stretch/>
        </p:blipFill>
        <p:spPr>
          <a:xfrm>
            <a:off x="4571999" y="2382177"/>
            <a:ext cx="4295582" cy="3929627"/>
          </a:xfrm>
          <a:prstGeom prst="rect">
            <a:avLst/>
          </a:prstGeom>
          <a:effectLst>
            <a:outerShdw blurRad="63500" sx="102000" sy="102000" algn="ctr" rotWithShape="0">
              <a:prstClr val="black">
                <a:alpha val="40000"/>
              </a:prstClr>
            </a:outerShdw>
          </a:effectLst>
        </p:spPr>
      </p:pic>
      <p:sp>
        <p:nvSpPr>
          <p:cNvPr id="17" name="文本框 16">
            <a:extLst>
              <a:ext uri="{FF2B5EF4-FFF2-40B4-BE49-F238E27FC236}">
                <a16:creationId xmlns:a16="http://schemas.microsoft.com/office/drawing/2014/main" id="{A815EBD5-FB87-E1F1-68E8-064B4321B37F}"/>
              </a:ext>
            </a:extLst>
          </p:cNvPr>
          <p:cNvSpPr txBox="1"/>
          <p:nvPr/>
        </p:nvSpPr>
        <p:spPr>
          <a:xfrm>
            <a:off x="5554992" y="6442168"/>
            <a:ext cx="2467342" cy="338554"/>
          </a:xfrm>
          <a:prstGeom prst="rect">
            <a:avLst/>
          </a:prstGeom>
          <a:noFill/>
        </p:spPr>
        <p:txBody>
          <a:bodyPr wrap="none" rtlCol="0">
            <a:spAutoFit/>
          </a:bodyPr>
          <a:lstStyle/>
          <a:p>
            <a:pPr algn="ctr"/>
            <a:r>
              <a:rPr lang="en-US" altLang="zh-CN" sz="1600">
                <a:latin typeface="Times New Roman" panose="02020603050405020304" pitchFamily="18" charset="0"/>
                <a:cs typeface="Times New Roman" panose="02020603050405020304" pitchFamily="18" charset="0"/>
              </a:rPr>
              <a:t>Spatial distribution of slope</a:t>
            </a:r>
          </a:p>
        </p:txBody>
      </p:sp>
    </p:spTree>
    <p:extLst>
      <p:ext uri="{BB962C8B-B14F-4D97-AF65-F5344CB8AC3E}">
        <p14:creationId xmlns:p14="http://schemas.microsoft.com/office/powerpoint/2010/main" val="2929181262"/>
      </p:ext>
    </p:extLst>
  </p:cSld>
  <p:clrMapOvr>
    <a:masterClrMapping/>
  </p:clrMapOvr>
  <mc:AlternateContent xmlns:mc="http://schemas.openxmlformats.org/markup-compatibility/2006" xmlns:p14="http://schemas.microsoft.com/office/powerpoint/2010/main">
    <mc:Choice Requires="p14">
      <p:transition spd="slow" p14:dur="2000" advTm="32885"/>
    </mc:Choice>
    <mc:Fallback xmlns="">
      <p:transition spd="slow" advTm="328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VECTOR" val="fbd0a3b9-69ea-43a1-9d07-ff7a6bc5d948"/>
</p:tagLst>
</file>

<file path=ppt/tags/tag2.xml><?xml version="1.0" encoding="utf-8"?>
<p:tagLst xmlns:a="http://schemas.openxmlformats.org/drawingml/2006/main" xmlns:r="http://schemas.openxmlformats.org/officeDocument/2006/relationships" xmlns:p="http://schemas.openxmlformats.org/presentationml/2006/main">
  <p:tag name="TIMING" val="|13.7|40.7|16.2"/>
</p:tagLst>
</file>

<file path=ppt/tags/tag3.xml><?xml version="1.0" encoding="utf-8"?>
<p:tagLst xmlns:a="http://schemas.openxmlformats.org/drawingml/2006/main" xmlns:r="http://schemas.openxmlformats.org/officeDocument/2006/relationships" xmlns:p="http://schemas.openxmlformats.org/presentationml/2006/main">
  <p:tag name="TIMING" val="|26.8"/>
</p:tagLst>
</file>

<file path=ppt/tags/tag4.xml><?xml version="1.0" encoding="utf-8"?>
<p:tagLst xmlns:a="http://schemas.openxmlformats.org/drawingml/2006/main" xmlns:r="http://schemas.openxmlformats.org/officeDocument/2006/relationships" xmlns:p="http://schemas.openxmlformats.org/presentationml/2006/main">
  <p:tag name="TIMING" val="|48|0.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674</Words>
  <Application>Microsoft Office PowerPoint</Application>
  <PresentationFormat>全屏显示(4:3)</PresentationFormat>
  <Paragraphs>67</Paragraphs>
  <Slides>9</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等线</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梨伊菠</dc:creator>
  <cp:lastModifiedBy>梨伊菠</cp:lastModifiedBy>
  <cp:revision>31</cp:revision>
  <dcterms:created xsi:type="dcterms:W3CDTF">2022-05-21T05:57:27Z</dcterms:created>
  <dcterms:modified xsi:type="dcterms:W3CDTF">2022-05-22T12:58:26Z</dcterms:modified>
</cp:coreProperties>
</file>