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5"/>
  </p:sldMasterIdLst>
  <p:notesMasterIdLst>
    <p:notesMasterId r:id="rId10"/>
  </p:notesMasterIdLst>
  <p:handoutMasterIdLst>
    <p:handoutMasterId r:id="rId11"/>
  </p:handoutMasterIdLst>
  <p:sldIdLst>
    <p:sldId id="260" r:id="rId6"/>
    <p:sldId id="332" r:id="rId7"/>
    <p:sldId id="335" r:id="rId8"/>
    <p:sldId id="334" r:id="rId9"/>
  </p:sldIdLst>
  <p:sldSz cx="12190413" cy="6858000"/>
  <p:notesSz cx="7099300" cy="10234613"/>
  <p:custDataLst>
    <p:tags r:id="rId12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737"/>
    <a:srgbClr val="F7BCB3"/>
    <a:srgbClr val="FC7634"/>
    <a:srgbClr val="F6D04D"/>
    <a:srgbClr val="171748"/>
    <a:srgbClr val="1FD082"/>
    <a:srgbClr val="2F3EEA"/>
    <a:srgbClr val="FFFFFF"/>
    <a:srgbClr val="99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5488" autoAdjust="0"/>
  </p:normalViewPr>
  <p:slideViewPr>
    <p:cSldViewPr showGuides="1">
      <p:cViewPr varScale="1">
        <p:scale>
          <a:sx n="157" d="100"/>
          <a:sy n="157" d="100"/>
        </p:scale>
        <p:origin x="156" y="20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09" d="100"/>
          <a:sy n="109" d="100"/>
        </p:scale>
        <p:origin x="513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3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3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3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3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937" y="0"/>
            <a:ext cx="3076363" cy="51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3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574" y="4861441"/>
            <a:ext cx="5206153" cy="4605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2882"/>
            <a:ext cx="3076363" cy="51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3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937" y="9722882"/>
            <a:ext cx="3076363" cy="51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3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rgbClr val="0087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-14069"/>
            <a:ext cx="0" cy="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Master subtitle style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-3600"/>
            <a:ext cx="12193200" cy="686160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008737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46021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 dirty="0"/>
              <a:t>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  <a:endParaRPr lang="en-GB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 dirty="0"/>
              <a:t>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  <a:p>
            <a:pPr lvl="5"/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  <a:endParaRPr lang="en-GB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 dirty="0"/>
              <a:t>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  <a:p>
            <a:pPr lvl="5"/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008737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70f96b85-2746-4a15-b57f-74bcf1f2d393&quot;}}" title="UserProfile.Offices.Workarea_{{DocumentLanguage}}"/>
          <p:cNvSpPr>
            <a:spLocks noChangeArrowheads="1"/>
          </p:cNvSpPr>
          <p:nvPr userDrawn="1"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 </a:t>
            </a:r>
            <a:r>
              <a:rPr lang="en-GB" sz="700" b="1" dirty="0" smtClean="0">
                <a:solidFill>
                  <a:schemeClr val="bg1"/>
                </a:solidFill>
                <a:latin typeface="+mn-lt"/>
              </a:rPr>
              <a:t>Sustain</a:t>
            </a:r>
            <a:endParaRPr lang="en-GB" sz="7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date" descr="{&quot;templafy&quot;:{&quot;id&quot;:&quot;7b8cf55f-1aed-4500-b47e-8b6a5043dd4c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26 May 2022</a:t>
            </a:r>
            <a:endParaRPr kumimoji="0" lang="en-GB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7" name="text" descr="{&quot;templafy&quot;:{&quot;id&quot;:&quot;1f272adb-de92-403d-8f16-8bec2129af95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 smtClean="0">
                <a:solidFill>
                  <a:schemeClr val="bg1"/>
                </a:solidFill>
                <a:latin typeface="+mn-lt"/>
              </a:rPr>
              <a:t>Karsten Arnbjerg-Nielsen, karn@env.dtu.dk</a:t>
            </a:r>
            <a:endParaRPr lang="en-GB" sz="7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43" y="1043488"/>
            <a:ext cx="1296286" cy="269065"/>
          </a:xfrm>
          <a:prstGeom prst="rect">
            <a:avLst/>
          </a:prstGeom>
        </p:spPr>
      </p:pic>
      <p:pic>
        <p:nvPicPr>
          <p:cNvPr id="15" name="Picture 8" descr="https://www.design.aau.dk/digitalAssets/870/870293_figur-1.png"/>
          <p:cNvPicPr>
            <a:picLocks noChangeAspect="1" noChangeArrowheads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781"/>
          <a:stretch/>
        </p:blipFill>
        <p:spPr bwMode="auto">
          <a:xfrm>
            <a:off x="803370" y="252001"/>
            <a:ext cx="654274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doi.org/10.1016/j.jhydrol.2022.127915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4358EA-4D5B-461F-997D-DE6729900D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4800" dirty="0"/>
              <a:t/>
            </a:r>
            <a:br>
              <a:rPr lang="en-GB" sz="4800" dirty="0"/>
            </a:br>
            <a:r>
              <a:rPr lang="en-GB" sz="2400" dirty="0" smtClean="0"/>
              <a:t>K Arnbjerg-Nielsen, ED Thomassen, SL Thorndahl, CB Andersen, </a:t>
            </a:r>
            <a:br>
              <a:rPr lang="en-GB" sz="2400" dirty="0" smtClean="0"/>
            </a:br>
            <a:r>
              <a:rPr lang="en-GB" sz="2400" dirty="0" smtClean="0"/>
              <a:t>IB Gregersen, HJD </a:t>
            </a:r>
            <a:r>
              <a:rPr lang="en-GB" sz="2400" dirty="0"/>
              <a:t>Sørup</a:t>
            </a:r>
            <a:endParaRPr lang="en-GB" sz="1400" dirty="0">
              <a:latin typeface="+mn-lt"/>
              <a:ea typeface="+mn-ea"/>
              <a:cs typeface="+mn-cs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8CE6942-A17C-4247-86C6-41FACF7E90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600" b="1" dirty="0"/>
              <a:t>Comparing extreme precipitation between data from rain </a:t>
            </a:r>
            <a:r>
              <a:rPr lang="en-GB" sz="3600" b="1" dirty="0" smtClean="0"/>
              <a:t>gauges, weather </a:t>
            </a:r>
            <a:r>
              <a:rPr lang="en-GB" sz="3600" b="1" dirty="0"/>
              <a:t>radar and high-resolution climate models</a:t>
            </a:r>
            <a:endParaRPr lang="en-GB" sz="3600" b="1" dirty="0" smtClean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45995EB-10E4-4119-B468-5CD7D10A093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A221E4-1851-497D-90EE-984C7112166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C8C45C-947F-4981-8B3F-4F32E973C901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32071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Introduction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5400600" cy="4545578"/>
          </a:xfrm>
        </p:spPr>
        <p:txBody>
          <a:bodyPr/>
          <a:lstStyle/>
          <a:p>
            <a:r>
              <a:rPr lang="da-DK" dirty="0" smtClean="0"/>
              <a:t>Aim: </a:t>
            </a:r>
            <a:br>
              <a:rPr lang="da-DK" dirty="0" smtClean="0"/>
            </a:br>
            <a:r>
              <a:rPr lang="da-DK" dirty="0" smtClean="0"/>
              <a:t>Compare metrics of extreme precipitation</a:t>
            </a:r>
          </a:p>
          <a:p>
            <a:pPr lvl="1"/>
            <a:r>
              <a:rPr lang="da-DK" dirty="0" smtClean="0"/>
              <a:t>point measurements</a:t>
            </a:r>
          </a:p>
          <a:p>
            <a:pPr lvl="1"/>
            <a:r>
              <a:rPr lang="da-DK" dirty="0" smtClean="0"/>
              <a:t>radar data</a:t>
            </a:r>
          </a:p>
          <a:p>
            <a:pPr lvl="1"/>
            <a:r>
              <a:rPr lang="da-DK" dirty="0" err="1" smtClean="0"/>
              <a:t>Climate</a:t>
            </a:r>
            <a:r>
              <a:rPr lang="da-DK" dirty="0" smtClean="0"/>
              <a:t> model data (CPM &amp; RCM</a:t>
            </a:r>
            <a:r>
              <a:rPr lang="da-DK" smtClean="0"/>
              <a:t>, </a:t>
            </a:r>
            <a:r>
              <a:rPr lang="da-DK" smtClean="0"/>
              <a:t>re-analysis</a:t>
            </a:r>
            <a:r>
              <a:rPr lang="da-DK" dirty="0" smtClean="0"/>
              <a:t>)</a:t>
            </a:r>
          </a:p>
          <a:p>
            <a:pPr marL="0" indent="0">
              <a:buNone/>
            </a:pPr>
            <a:endParaRPr lang="da-DK" dirty="0" smtClean="0"/>
          </a:p>
          <a:p>
            <a:r>
              <a:rPr lang="da-DK" dirty="0"/>
              <a:t>Data:</a:t>
            </a:r>
            <a:br>
              <a:rPr lang="da-DK" dirty="0"/>
            </a:br>
            <a:r>
              <a:rPr lang="da-DK" dirty="0"/>
              <a:t>Exact same spatio-temporal </a:t>
            </a:r>
            <a:r>
              <a:rPr lang="da-DK" dirty="0" smtClean="0"/>
              <a:t>domain</a:t>
            </a:r>
          </a:p>
          <a:p>
            <a:pPr lvl="1"/>
            <a:r>
              <a:rPr lang="da-DK" dirty="0" smtClean="0"/>
              <a:t>120*175 km</a:t>
            </a:r>
          </a:p>
          <a:p>
            <a:pPr lvl="1"/>
            <a:r>
              <a:rPr lang="da-DK" dirty="0" smtClean="0"/>
              <a:t>14 years </a:t>
            </a:r>
          </a:p>
          <a:p>
            <a:pPr lvl="1"/>
            <a:endParaRPr lang="da-DK" dirty="0" smtClean="0"/>
          </a:p>
          <a:p>
            <a:endParaRPr lang="da-DK" dirty="0"/>
          </a:p>
          <a:p>
            <a:endParaRPr lang="da-DK" i="1" dirty="0"/>
          </a:p>
          <a:p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2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975" y="1340768"/>
            <a:ext cx="3030475" cy="465313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8174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Metrics to be checked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4824536" cy="4545578"/>
          </a:xfrm>
        </p:spPr>
        <p:txBody>
          <a:bodyPr/>
          <a:lstStyle/>
          <a:p>
            <a:r>
              <a:rPr lang="da-DK" dirty="0" smtClean="0"/>
              <a:t>(Annual mean precipitation)</a:t>
            </a:r>
          </a:p>
          <a:p>
            <a:endParaRPr lang="da-DK" dirty="0"/>
          </a:p>
          <a:p>
            <a:r>
              <a:rPr lang="da-DK" dirty="0" smtClean="0"/>
              <a:t>Seasonal distribution</a:t>
            </a:r>
          </a:p>
          <a:p>
            <a:endParaRPr lang="da-DK" dirty="0"/>
          </a:p>
          <a:p>
            <a:r>
              <a:rPr lang="da-DK" dirty="0" smtClean="0"/>
              <a:t>Intensity-duration-frequency curves</a:t>
            </a:r>
          </a:p>
          <a:p>
            <a:endParaRPr lang="da-DK" dirty="0"/>
          </a:p>
          <a:p>
            <a:r>
              <a:rPr lang="da-DK" dirty="0" smtClean="0"/>
              <a:t>Unconditional spatial correlation</a:t>
            </a:r>
          </a:p>
          <a:p>
            <a:endParaRPr lang="da-DK" dirty="0" smtClean="0"/>
          </a:p>
          <a:p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71" r="58983"/>
          <a:stretch/>
        </p:blipFill>
        <p:spPr>
          <a:xfrm>
            <a:off x="6959302" y="1706328"/>
            <a:ext cx="3945657" cy="419821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10775726" y="1916832"/>
            <a:ext cx="360040" cy="38164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 err="1" smtClean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663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Findings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5112568" cy="4545578"/>
          </a:xfrm>
        </p:spPr>
        <p:txBody>
          <a:bodyPr/>
          <a:lstStyle/>
          <a:p>
            <a:r>
              <a:rPr lang="da-DK" dirty="0" smtClean="0"/>
              <a:t>IDF + seasonal distribution </a:t>
            </a:r>
            <a:r>
              <a:rPr lang="da-DK" dirty="0" smtClean="0">
                <a:sym typeface="Wingdings" panose="05000000000000000000" pitchFamily="2" charset="2"/>
              </a:rPr>
              <a:t></a:t>
            </a:r>
            <a:endParaRPr lang="da-DK" dirty="0" smtClean="0"/>
          </a:p>
          <a:p>
            <a:endParaRPr lang="da-DK" dirty="0" smtClean="0"/>
          </a:p>
          <a:p>
            <a:r>
              <a:rPr lang="da-DK" dirty="0" smtClean="0"/>
              <a:t>Spatial correlation</a:t>
            </a:r>
          </a:p>
          <a:p>
            <a:pPr lvl="1"/>
            <a:endParaRPr lang="da-DK" dirty="0" smtClean="0"/>
          </a:p>
          <a:p>
            <a:pPr lvl="1"/>
            <a:r>
              <a:rPr lang="da-DK" dirty="0" smtClean="0"/>
              <a:t>For all practical purposes point </a:t>
            </a:r>
            <a:r>
              <a:rPr lang="da-DK" dirty="0"/>
              <a:t>and radar obs close to radar are </a:t>
            </a:r>
            <a:r>
              <a:rPr lang="da-DK" dirty="0" smtClean="0"/>
              <a:t>identical </a:t>
            </a:r>
            <a:r>
              <a:rPr lang="da-DK" dirty="0" smtClean="0">
                <a:sym typeface="Wingdings" panose="05000000000000000000" pitchFamily="2" charset="2"/>
              </a:rPr>
              <a:t></a:t>
            </a:r>
            <a:endParaRPr lang="da-DK" dirty="0" smtClean="0"/>
          </a:p>
          <a:p>
            <a:pPr lvl="1"/>
            <a:endParaRPr lang="da-DK" dirty="0" smtClean="0"/>
          </a:p>
          <a:p>
            <a:pPr lvl="1"/>
            <a:r>
              <a:rPr lang="da-DK" dirty="0" smtClean="0"/>
              <a:t>Convection-permitting NWM improve spatial correlation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 smtClean="0"/>
          </a:p>
          <a:p>
            <a:endParaRPr lang="da-DK" dirty="0"/>
          </a:p>
          <a:p>
            <a:r>
              <a:rPr lang="da-DK" dirty="0" smtClean="0"/>
              <a:t>More </a:t>
            </a:r>
            <a:r>
              <a:rPr lang="da-DK" dirty="0"/>
              <a:t>info</a:t>
            </a:r>
            <a:br>
              <a:rPr lang="da-DK" dirty="0"/>
            </a:br>
            <a:r>
              <a:rPr lang="da-DK" dirty="0">
                <a:hlinkClick r:id="rId2"/>
              </a:rPr>
              <a:t>https://</a:t>
            </a:r>
            <a:r>
              <a:rPr lang="da-DK" dirty="0" smtClean="0">
                <a:hlinkClick r:id="rId2"/>
              </a:rPr>
              <a:t>doi.org/10.1016/j.jhydrol.2022.127915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(Journal of Hydrology, Accepted 03 May 2022)</a:t>
            </a:r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7629" y="980728"/>
            <a:ext cx="4168678" cy="508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20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8737"/>
        </a:solidFill>
        <a:ln w="9525" cap="flat" cmpd="sng" algn="ctr">
          <a:solidFill>
            <a:srgbClr val="008737"/>
          </a:solidFill>
          <a:prstDash val="solid"/>
          <a:miter lim="800000"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1 DTU Template.potx" id="{DCBB0D47-5BC6-435C-9126-D3D343B0B928}" vid="{2DC669D5-2566-4482-AB47-A5699F5A435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TemplafySlideTemplateConfiguration><![CDATA[{"elementsMetadata":[],"documentContentValidatorConfiguration":{"enableDocumentContentValidator":false,"documentContentValidatorVersion":0},"slideId":"636964369970985159","enableDocumentContentUpdater":true,"version":"1.2"}]]></TemplafySlideTemplateConfiguration>
</file>

<file path=customXml/item2.xml><?xml version="1.0" encoding="utf-8"?>
<TemplafyTemplateConfiguration><![CDATA[{"elementsMetadata":[{"type":"shape","id":"70f96b85-2746-4a15-b57f-74bcf1f2d393","elementConfiguration":{"binding":"UserProfile.Offices.Workarea_{{DocumentLanguage}}","disableUpdates":false,"type":"text"}},{"type":"shape","id":"7b8cf55f-1aed-4500-b47e-8b6a5043dd4c","elementConfiguration":{"binding":"Form.Date","format":"{{DateFormats.GeneralDate}}","disableUpdates":false,"type":"date"}},{"type":"shape","id":"1f272adb-de92-403d-8f16-8bec2129af95","elementConfiguration":{"binding":"Form.PresentationTitle","disableUpdates":false,"type":"text"}}],"transformationConfigurations":[{"language":"{{DocumentLanguage}}","disableUpdates":false,"type":"proofingLanguage"}],"templateName":"DTU Template 16_9 - Green","templateDescription":"","enableDocumentContentUpdater":true,"version":"1.2"}]]></TemplafyTemplateConfiguration>
</file>

<file path=customXml/item3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cH+BziYZIxmPrxstGPFn6Q=="},{"name":"PresentationTitle","value":"lDoRKGuIXhhJXXk6OjVDjtxwjbtj4wtjhKB/dKKr83PL4sLzXJrmNNQtSQowXzRMqL7pIWwpZbeodfvBpIxuWzOicpb8hi8TqNyoRFJV7Hk="}]}]]></TemplafyFormConfiguration>
</file>

<file path=customXml/item4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9A75AE2F-93CA-4972-86BB-29AB79ACCA1E}">
  <ds:schemaRefs/>
</ds:datastoreItem>
</file>

<file path=customXml/itemProps2.xml><?xml version="1.0" encoding="utf-8"?>
<ds:datastoreItem xmlns:ds="http://schemas.openxmlformats.org/officeDocument/2006/customXml" ds:itemID="{1334258C-C3E7-4029-A615-C886A240FB15}">
  <ds:schemaRefs/>
</ds:datastoreItem>
</file>

<file path=customXml/itemProps3.xml><?xml version="1.0" encoding="utf-8"?>
<ds:datastoreItem xmlns:ds="http://schemas.openxmlformats.org/officeDocument/2006/customXml" ds:itemID="{ABF51F55-B004-46D7-A679-5A180B2299D4}">
  <ds:schemaRefs/>
</ds:datastoreItem>
</file>

<file path=customXml/itemProps4.xml><?xml version="1.0" encoding="utf-8"?>
<ds:datastoreItem xmlns:ds="http://schemas.openxmlformats.org/officeDocument/2006/customXml" ds:itemID="{40BF509C-78FA-46F5-B5D7-7488E351E3B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 DTU Template</Template>
  <TotalTime>2399</TotalTime>
  <Words>133</Words>
  <Application>Microsoft Office PowerPoint</Application>
  <PresentationFormat>Custom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Verdana</vt:lpstr>
      <vt:lpstr>Wingdings</vt:lpstr>
      <vt:lpstr>Blank</vt:lpstr>
      <vt:lpstr> K Arnbjerg-Nielsen, ED Thomassen, SL Thorndahl, CB Andersen,  IB Gregersen, HJD Sørup</vt:lpstr>
      <vt:lpstr>Introduction</vt:lpstr>
      <vt:lpstr>Metrics to be checked</vt:lpstr>
      <vt:lpstr>Findings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DTU</dc:creator>
  <cp:lastModifiedBy>Karsten Arnbjerg-Nielsen</cp:lastModifiedBy>
  <cp:revision>163</cp:revision>
  <dcterms:created xsi:type="dcterms:W3CDTF">2017-07-31T08:31:56Z</dcterms:created>
  <dcterms:modified xsi:type="dcterms:W3CDTF">2022-05-12T10:41:02Z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imeStamp">
    <vt:lpwstr>2019-06-10T12:55:42.8581309Z</vt:lpwstr>
  </property>
  <property fmtid="{D5CDD505-2E9C-101B-9397-08002B2CF9AE}" pid="4" name="TemplafyTenantId">
    <vt:lpwstr>dtu</vt:lpwstr>
  </property>
  <property fmtid="{D5CDD505-2E9C-101B-9397-08002B2CF9AE}" pid="5" name="TemplafyTemplateId">
    <vt:lpwstr>636964369962321026</vt:lpwstr>
  </property>
  <property fmtid="{D5CDD505-2E9C-101B-9397-08002B2CF9AE}" pid="6" name="TemplafyUserProfileId">
    <vt:lpwstr>636693168859324703</vt:lpwstr>
  </property>
  <property fmtid="{D5CDD505-2E9C-101B-9397-08002B2CF9AE}" pid="7" name="TemplafyLanguageCode">
    <vt:lpwstr>en-GB</vt:lpwstr>
  </property>
</Properties>
</file>