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668" r:id="rId2"/>
    <p:sldMasterId id="2147483674" r:id="rId3"/>
    <p:sldMasterId id="2147483648" r:id="rId4"/>
    <p:sldMasterId id="2147483684" r:id="rId5"/>
    <p:sldMasterId id="2147483697" r:id="rId6"/>
  </p:sldMasterIdLst>
  <p:notesMasterIdLst>
    <p:notesMasterId r:id="rId15"/>
  </p:notesMasterIdLst>
  <p:handoutMasterIdLst>
    <p:handoutMasterId r:id="rId16"/>
  </p:handoutMasterIdLst>
  <p:sldIdLst>
    <p:sldId id="257" r:id="rId7"/>
    <p:sldId id="258" r:id="rId8"/>
    <p:sldId id="264" r:id="rId9"/>
    <p:sldId id="267" r:id="rId10"/>
    <p:sldId id="260" r:id="rId11"/>
    <p:sldId id="265" r:id="rId12"/>
    <p:sldId id="266" r:id="rId13"/>
    <p:sldId id="259" r:id="rId14"/>
  </p:sldIdLst>
  <p:sldSz cx="9144000" cy="6858000" type="screen4x3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C9D6"/>
    <a:srgbClr val="B6C8D5"/>
    <a:srgbClr val="0065BD"/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80102" autoAdjust="0"/>
  </p:normalViewPr>
  <p:slideViewPr>
    <p:cSldViewPr snapToGrid="0">
      <p:cViewPr varScale="1">
        <p:scale>
          <a:sx n="94" d="100"/>
          <a:sy n="94" d="100"/>
        </p:scale>
        <p:origin x="2048" y="64"/>
      </p:cViewPr>
      <p:guideLst>
        <p:guide orient="horz" pos="2160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8" d="100"/>
          <a:sy n="138" d="100"/>
        </p:scale>
        <p:origin x="-1428" y="-102"/>
      </p:cViewPr>
      <p:guideLst>
        <p:guide orient="horz" pos="210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17/05/2022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17/05/2022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95650" y="500063"/>
            <a:ext cx="333375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indent="-18256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355600" indent="-173038" algn="l" rtl="0" fontAlgn="base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538163" indent="-182563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720725" indent="-182563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Acknowledge</a:t>
            </a:r>
            <a:r>
              <a:rPr lang="de-DE" smtClean="0"/>
              <a:t> Sponsors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156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049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1 und 2:</a:t>
            </a:r>
            <a:r>
              <a:rPr lang="de-DE" baseline="0" dirty="0" smtClean="0"/>
              <a:t> Zustrombereiche</a:t>
            </a:r>
          </a:p>
          <a:p>
            <a:r>
              <a:rPr lang="de-DE" baseline="0" dirty="0" smtClean="0"/>
              <a:t>Wichtig</a:t>
            </a:r>
            <a:r>
              <a:rPr lang="de-DE" baseline="0" dirty="0" smtClean="0"/>
              <a:t>: Zustromanteile durch Korrelationen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078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Left</a:t>
            </a:r>
            <a:r>
              <a:rPr lang="de-DE" dirty="0" smtClean="0"/>
              <a:t>: </a:t>
            </a:r>
            <a:r>
              <a:rPr lang="de-DE" dirty="0" err="1" smtClean="0"/>
              <a:t>Measured</a:t>
            </a:r>
            <a:r>
              <a:rPr lang="de-DE" dirty="0" smtClean="0"/>
              <a:t> and </a:t>
            </a:r>
            <a:r>
              <a:rPr lang="de-DE" dirty="0" err="1" smtClean="0"/>
              <a:t>substituted</a:t>
            </a:r>
            <a:r>
              <a:rPr lang="de-DE" dirty="0" smtClean="0"/>
              <a:t> </a:t>
            </a:r>
            <a:r>
              <a:rPr lang="de-DE" dirty="0" err="1" smtClean="0"/>
              <a:t>produced</a:t>
            </a:r>
            <a:r>
              <a:rPr lang="de-DE" dirty="0" smtClean="0"/>
              <a:t> geothermal </a:t>
            </a:r>
            <a:r>
              <a:rPr lang="de-DE" dirty="0" err="1" smtClean="0"/>
              <a:t>energy</a:t>
            </a:r>
            <a:endParaRPr lang="de-DE" dirty="0" smtClean="0"/>
          </a:p>
          <a:p>
            <a:r>
              <a:rPr lang="de-DE" dirty="0" err="1" smtClean="0"/>
              <a:t>Right</a:t>
            </a:r>
            <a:r>
              <a:rPr lang="de-DE" dirty="0" smtClean="0"/>
              <a:t>: </a:t>
            </a:r>
            <a:r>
              <a:rPr lang="de-DE" dirty="0" err="1" smtClean="0"/>
              <a:t>measured</a:t>
            </a:r>
            <a:r>
              <a:rPr lang="de-DE" dirty="0" smtClean="0"/>
              <a:t> and </a:t>
            </a:r>
            <a:r>
              <a:rPr lang="de-DE" dirty="0" err="1" smtClean="0"/>
              <a:t>substituted</a:t>
            </a:r>
            <a:r>
              <a:rPr lang="de-DE" dirty="0" smtClean="0"/>
              <a:t> </a:t>
            </a:r>
            <a:r>
              <a:rPr lang="de-DE" dirty="0" err="1" smtClean="0"/>
              <a:t>flow</a:t>
            </a:r>
            <a:r>
              <a:rPr lang="de-DE" dirty="0" smtClean="0"/>
              <a:t> </a:t>
            </a:r>
            <a:r>
              <a:rPr lang="de-DE" dirty="0" err="1" smtClean="0"/>
              <a:t>rates</a:t>
            </a:r>
            <a:r>
              <a:rPr lang="de-DE" dirty="0" smtClean="0"/>
              <a:t> and </a:t>
            </a:r>
            <a:r>
              <a:rPr lang="de-DE" dirty="0" err="1" smtClean="0"/>
              <a:t>injection</a:t>
            </a:r>
            <a:r>
              <a:rPr lang="de-DE" dirty="0" smtClean="0"/>
              <a:t> </a:t>
            </a:r>
            <a:r>
              <a:rPr lang="de-DE" dirty="0" err="1" smtClean="0"/>
              <a:t>temperatures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9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- Typ A: da passiert nichts</a:t>
            </a:r>
          </a:p>
          <a:p>
            <a:r>
              <a:rPr lang="de-DE" dirty="0" smtClean="0"/>
              <a:t>- Typ C: obsolet, da nicht mehr zulassungsfähig  </a:t>
            </a:r>
          </a:p>
          <a:p>
            <a:r>
              <a:rPr lang="de-DE" dirty="0" smtClean="0"/>
              <a:t>- Typ B: wichtig, erklären warum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485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Courier New" panose="02070309020205020404" pitchFamily="49" charset="0"/>
              <a:buNone/>
            </a:pPr>
            <a:r>
              <a:rPr lang="de-DE" baseline="0" dirty="0" smtClean="0"/>
              <a:t>1: </a:t>
            </a:r>
            <a:r>
              <a:rPr lang="en-US" baseline="0" dirty="0" smtClean="0"/>
              <a:t>because samples were taken deliberately at the same pumping rates</a:t>
            </a:r>
            <a:endParaRPr lang="de-DE" baseline="0" dirty="0" smtClean="0"/>
          </a:p>
          <a:p>
            <a:pPr marL="0" indent="0">
              <a:buFont typeface="Courier New" panose="02070309020205020404" pitchFamily="49" charset="0"/>
              <a:buNone/>
            </a:pPr>
            <a:r>
              <a:rPr lang="de-DE" baseline="0" dirty="0" smtClean="0"/>
              <a:t>2: </a:t>
            </a:r>
            <a:r>
              <a:rPr lang="en-US" dirty="0" smtClean="0"/>
              <a:t>different parts of the aquifer ar</a:t>
            </a:r>
            <a:r>
              <a:rPr lang="en-US" baseline="0" dirty="0" smtClean="0"/>
              <a:t>e </a:t>
            </a:r>
            <a:r>
              <a:rPr lang="en-US" dirty="0" smtClean="0"/>
              <a:t>contributing</a:t>
            </a:r>
          </a:p>
          <a:p>
            <a:pPr marL="0" indent="0">
              <a:buFont typeface="Courier New" panose="02070309020205020404" pitchFamily="49" charset="0"/>
              <a:buNone/>
            </a:pPr>
            <a:endParaRPr lang="en-US" dirty="0" smtClean="0"/>
          </a:p>
          <a:p>
            <a:pPr marL="0" indent="0">
              <a:buFont typeface="Courier New" panose="02070309020205020404" pitchFamily="49" charset="0"/>
              <a:buNone/>
            </a:pPr>
            <a:r>
              <a:rPr lang="en-US" dirty="0" err="1" smtClean="0"/>
              <a:t>Korrelation</a:t>
            </a:r>
            <a:r>
              <a:rPr lang="en-US" dirty="0" smtClean="0"/>
              <a:t> </a:t>
            </a:r>
            <a:r>
              <a:rPr lang="en-US" dirty="0" err="1" smtClean="0"/>
              <a:t>zw</a:t>
            </a:r>
            <a:r>
              <a:rPr lang="en-US" dirty="0" smtClean="0"/>
              <a:t>. </a:t>
            </a:r>
            <a:r>
              <a:rPr lang="en-US" dirty="0" err="1" smtClean="0"/>
              <a:t>Lastzuustand</a:t>
            </a:r>
            <a:r>
              <a:rPr lang="en-US" dirty="0" smtClean="0"/>
              <a:t> und EC</a:t>
            </a:r>
          </a:p>
          <a:p>
            <a:pPr marL="0" indent="0">
              <a:buFont typeface="Courier New" panose="02070309020205020404" pitchFamily="49" charset="0"/>
              <a:buNone/>
            </a:pPr>
            <a:r>
              <a:rPr lang="en-US" dirty="0" err="1" smtClean="0"/>
              <a:t>Anhand</a:t>
            </a:r>
            <a:r>
              <a:rPr lang="en-US" dirty="0" smtClean="0"/>
              <a:t> von EC,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viel</a:t>
            </a:r>
            <a:r>
              <a:rPr lang="en-US" baseline="0" dirty="0" smtClean="0"/>
              <a:t> von </a:t>
            </a:r>
            <a:r>
              <a:rPr lang="en-US" baseline="0" dirty="0" err="1" smtClean="0"/>
              <a:t>welchem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Zustromteil</a:t>
            </a:r>
            <a:endParaRPr lang="en-US" baseline="0" dirty="0" smtClean="0"/>
          </a:p>
          <a:p>
            <a:pPr marL="0" indent="0">
              <a:buFont typeface="Courier New" panose="02070309020205020404" pitchFamily="49" charset="0"/>
              <a:buNone/>
            </a:pPr>
            <a:r>
              <a:rPr lang="en-US" baseline="0" dirty="0" smtClean="0"/>
              <a:t>Je </a:t>
            </a:r>
            <a:r>
              <a:rPr lang="en-US" baseline="0" dirty="0" err="1" smtClean="0"/>
              <a:t>mehr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Absenkung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mehr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Aktivierung</a:t>
            </a:r>
            <a:r>
              <a:rPr lang="en-US" baseline="0" dirty="0" smtClean="0"/>
              <a:t> </a:t>
            </a:r>
            <a:endParaRPr lang="en-US" dirty="0" smtClean="0"/>
          </a:p>
          <a:p>
            <a:pPr marL="171450" indent="-171450">
              <a:buFontTx/>
              <a:buChar char="-"/>
            </a:pPr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734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This </a:t>
            </a:r>
            <a:r>
              <a:rPr lang="de-DE" dirty="0" err="1" smtClean="0"/>
              <a:t>results</a:t>
            </a:r>
            <a:r>
              <a:rPr lang="de-DE" dirty="0" smtClean="0"/>
              <a:t> in </a:t>
            </a:r>
            <a:r>
              <a:rPr lang="de-DE" dirty="0" err="1" smtClean="0"/>
              <a:t>interesting</a:t>
            </a:r>
            <a:r>
              <a:rPr lang="de-DE" dirty="0" smtClean="0"/>
              <a:t> </a:t>
            </a:r>
            <a:r>
              <a:rPr lang="de-DE" dirty="0" err="1" smtClean="0"/>
              <a:t>correlations</a:t>
            </a:r>
            <a:r>
              <a:rPr lang="de-DE" dirty="0" smtClean="0"/>
              <a:t>,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statistically</a:t>
            </a:r>
            <a:r>
              <a:rPr lang="de-DE" dirty="0" smtClean="0"/>
              <a:t> </a:t>
            </a:r>
            <a:r>
              <a:rPr lang="de-DE" dirty="0" err="1" smtClean="0"/>
              <a:t>significant</a:t>
            </a:r>
            <a:r>
              <a:rPr lang="de-DE" dirty="0" smtClean="0"/>
              <a:t> </a:t>
            </a:r>
            <a:r>
              <a:rPr lang="de-DE" dirty="0" err="1" smtClean="0"/>
              <a:t>yet</a:t>
            </a:r>
            <a:r>
              <a:rPr lang="de-DE" dirty="0" smtClean="0"/>
              <a:t>,</a:t>
            </a:r>
            <a:r>
              <a:rPr lang="de-DE" baseline="0" dirty="0" smtClean="0"/>
              <a:t> and </a:t>
            </a:r>
            <a:r>
              <a:rPr lang="de-DE" baseline="0" dirty="0" err="1" smtClean="0"/>
              <a:t>means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keep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intensifying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sampling</a:t>
            </a:r>
            <a:r>
              <a:rPr lang="de-DE" baseline="0" dirty="0" smtClean="0"/>
              <a:t> at all </a:t>
            </a:r>
            <a:r>
              <a:rPr lang="de-DE" baseline="0" dirty="0" err="1" smtClean="0"/>
              <a:t>wells</a:t>
            </a:r>
            <a:r>
              <a:rPr lang="de-DE" baseline="0" dirty="0" smtClean="0"/>
              <a:t>. </a:t>
            </a:r>
          </a:p>
          <a:p>
            <a:endParaRPr lang="de-DE" baseline="0" dirty="0" smtClean="0"/>
          </a:p>
          <a:p>
            <a:r>
              <a:rPr lang="de-DE" baseline="0" dirty="0" err="1" smtClean="0"/>
              <a:t>Willingness</a:t>
            </a:r>
            <a:r>
              <a:rPr lang="de-DE" baseline="0" dirty="0" smtClean="0"/>
              <a:t>: Analysenhäufigkeit kann reduziert werden, spart Geld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C6D0-44D5-4EB7-828F-6F464F83D79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836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978720"/>
            <a:ext cx="8508999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 smtClean="0"/>
              <a:t>Referent</a:t>
            </a:r>
            <a:br>
              <a:rPr lang="de-DE" noProof="0" dirty="0" smtClean="0"/>
            </a:br>
            <a:r>
              <a:rPr lang="de-DE" noProof="0" dirty="0" smtClean="0"/>
              <a:t>Ort, Datum (Schreibweise: 00. Januar 2015)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| EGU22</a:t>
            </a:r>
            <a:endParaRPr lang="en-US" dirty="0" smtClean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978720"/>
            <a:ext cx="8508999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 smtClean="0"/>
              <a:t>Referent</a:t>
            </a:r>
            <a:br>
              <a:rPr lang="de-DE" noProof="0" dirty="0" smtClean="0"/>
            </a:br>
            <a:r>
              <a:rPr lang="de-DE" noProof="0" dirty="0" smtClean="0"/>
              <a:t>Ort, Datum (Schreibweise: 00. Januar 2015)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Annette </a:t>
            </a:r>
            <a:r>
              <a:rPr lang="de-DE" dirty="0" err="1" smtClean="0"/>
              <a:t>Dietmaier</a:t>
            </a:r>
            <a:r>
              <a:rPr lang="de-DE" dirty="0" smtClean="0"/>
              <a:t> (TUM) 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978720"/>
            <a:ext cx="8508999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 smtClean="0"/>
              <a:t>Referent</a:t>
            </a:r>
            <a:br>
              <a:rPr lang="de-DE" noProof="0" dirty="0" smtClean="0"/>
            </a:br>
            <a:r>
              <a:rPr lang="de-DE" noProof="0" dirty="0" smtClean="0"/>
              <a:t>Ort, Datum (Schreibweise: 00. Januar 2015)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1762188"/>
            <a:ext cx="8508999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2499359"/>
            <a:ext cx="8508999" cy="3420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sz="1600" noProof="0" dirty="0" smtClean="0"/>
              <a:t>Dritte Ebene</a:t>
            </a:r>
            <a:endParaRPr lang="de-DE" noProof="0" dirty="0" smtClean="0"/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89" y="1762188"/>
            <a:ext cx="8508999" cy="714951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 smtClean="0"/>
              <a:t>Inhalt durch Klicken bearbeiten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319091" y="1762188"/>
            <a:ext cx="418091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 baseline="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sz="1600" noProof="0" dirty="0" smtClean="0"/>
              <a:t>Dritte Ebene</a:t>
            </a:r>
            <a:endParaRPr lang="de-DE" noProof="0" dirty="0" smtClean="0"/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4647179" y="1762188"/>
            <a:ext cx="418091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sz="1600" noProof="0" dirty="0" smtClean="0"/>
              <a:t>Dritte Ebene</a:t>
            </a:r>
            <a:endParaRPr lang="de-DE" noProof="0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462901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89" y="1762188"/>
            <a:ext cx="8508999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 smtClean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 dirty="0" smtClean="0"/>
              <a:t>Dr. </a:t>
            </a:r>
            <a:r>
              <a:rPr lang="de-DE" noProof="0" dirty="0" err="1" smtClean="0"/>
              <a:t>rer</a:t>
            </a:r>
            <a:r>
              <a:rPr lang="de-DE" noProof="0" dirty="0" smtClean="0"/>
              <a:t>. nat. Erika Mustermann (TUM) | kann beliebig erweitert werden | Infos mit Strich trennen</a:t>
            </a:r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484000"/>
            <a:ext cx="4242816" cy="3420000"/>
          </a:xfrm>
          <a:prstGeom prst="rect">
            <a:avLst/>
          </a:prstGeom>
        </p:spPr>
        <p:txBody>
          <a:bodyPr lIns="0" rIns="0"/>
          <a:lstStyle>
            <a:lvl1pPr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 sz="1600"/>
            </a:lvl3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sz="1600" dirty="0" smtClean="0"/>
              <a:t>Dritte Ebene</a:t>
            </a:r>
            <a:endParaRPr lang="de-DE" dirty="0" smtClean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584192" y="2484120"/>
            <a:ext cx="4244400" cy="34200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89" y="1762188"/>
            <a:ext cx="8508999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smtClean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 dirty="0" smtClean="0"/>
              <a:t>Dr. </a:t>
            </a:r>
            <a:r>
              <a:rPr lang="de-DE" noProof="0" dirty="0" err="1" smtClean="0"/>
              <a:t>rer</a:t>
            </a:r>
            <a:r>
              <a:rPr lang="de-DE" noProof="0" dirty="0" smtClean="0"/>
              <a:t>. nat. Erika Mustermann (TUM) | kann beliebig erweitert werden | Infos mit Strich trennen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476500"/>
            <a:ext cx="9144000" cy="43815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91640"/>
            <a:ext cx="9144000" cy="516636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425798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 smtClean="0"/>
              <a:t>Präsentationsmuster</a:t>
            </a:r>
            <a:br>
              <a:rPr lang="de-DE" noProof="0" dirty="0" smtClean="0"/>
            </a:br>
            <a:r>
              <a:rPr lang="de-DE" noProof="0" dirty="0" smtClean="0"/>
              <a:t/>
            </a:r>
            <a:br>
              <a:rPr lang="de-DE" noProof="0" dirty="0" smtClean="0"/>
            </a:br>
            <a:r>
              <a:rPr lang="de-DE" noProof="0" dirty="0" smtClean="0"/>
              <a:t>kann auch als </a:t>
            </a:r>
            <a:r>
              <a:rPr lang="de-DE" noProof="0" dirty="0" err="1" smtClean="0"/>
              <a:t>Kapiteltrenner</a:t>
            </a:r>
            <a:r>
              <a:rPr lang="de-DE" noProof="0" dirty="0" smtClean="0"/>
              <a:t> verwendet werden</a:t>
            </a:r>
            <a:endParaRPr lang="de-DE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 smtClean="0"/>
              <a:t>Präsentationsmuster</a:t>
            </a:r>
            <a:br>
              <a:rPr lang="de-DE" noProof="0" dirty="0" smtClean="0"/>
            </a:br>
            <a:r>
              <a:rPr lang="de-DE" noProof="0" dirty="0" smtClean="0"/>
              <a:t/>
            </a:r>
            <a:br>
              <a:rPr lang="de-DE" noProof="0" dirty="0" smtClean="0"/>
            </a:br>
            <a:r>
              <a:rPr lang="de-DE" noProof="0" dirty="0" smtClean="0"/>
              <a:t>kann auch als </a:t>
            </a:r>
            <a:r>
              <a:rPr lang="de-DE" noProof="0" dirty="0" err="1" smtClean="0"/>
              <a:t>Kapiteltrenner</a:t>
            </a:r>
            <a:r>
              <a:rPr lang="de-DE" noProof="0" dirty="0" smtClean="0"/>
              <a:t> verwendet werden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162" y="854652"/>
            <a:ext cx="7886700" cy="641639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Annette Dietmaier, PhD Researcher (TUM) |  | EGU 22</a:t>
            </a:r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0924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1762188"/>
            <a:ext cx="8508999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| EGU22</a:t>
            </a:r>
            <a:endParaRPr lang="en-US" dirty="0" smtClean="0"/>
          </a:p>
        </p:txBody>
      </p: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996670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2499359"/>
            <a:ext cx="8508999" cy="3420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sz="1600" noProof="0" dirty="0" smtClean="0"/>
              <a:t>Dritte Ebene</a:t>
            </a:r>
            <a:endParaRPr lang="de-DE" noProof="0" dirty="0" smtClean="0"/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| EGU22</a:t>
            </a:r>
            <a:endParaRPr lang="en-US" dirty="0" smtClean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89" y="1762188"/>
            <a:ext cx="8508999" cy="714951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 smtClean="0"/>
              <a:t>Inhalt durch Klicken bearbeiten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458473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319091" y="1762188"/>
            <a:ext cx="418091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 baseline="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sz="1600" noProof="0" dirty="0" smtClean="0"/>
              <a:t>Dritte Ebene</a:t>
            </a:r>
            <a:endParaRPr lang="de-DE" noProof="0" dirty="0" smtClean="0"/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4647179" y="1762188"/>
            <a:ext cx="418091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 smtClean="0"/>
              <a:t>Inhalt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sz="1600" noProof="0" dirty="0" smtClean="0"/>
              <a:t>Dritte Ebene</a:t>
            </a:r>
            <a:endParaRPr lang="de-DE" noProof="0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| EGU22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173459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89" y="1762188"/>
            <a:ext cx="8508999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 smtClean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| EGU22</a:t>
            </a:r>
            <a:endParaRPr lang="en-US" dirty="0" smtClean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484000"/>
            <a:ext cx="4242816" cy="3420000"/>
          </a:xfrm>
          <a:prstGeom prst="rect">
            <a:avLst/>
          </a:prstGeom>
        </p:spPr>
        <p:txBody>
          <a:bodyPr lIns="0" rIns="0"/>
          <a:lstStyle>
            <a:lvl1pPr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 sz="1600"/>
            </a:lvl3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sz="1600" dirty="0" smtClean="0"/>
              <a:t>Dritte Ebene</a:t>
            </a:r>
            <a:endParaRPr lang="de-DE" dirty="0" smtClean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584192" y="2484120"/>
            <a:ext cx="4244400" cy="34200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88807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89" y="1762188"/>
            <a:ext cx="8508999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smtClean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 dirty="0" smtClean="0"/>
              <a:t>Dr. </a:t>
            </a:r>
            <a:r>
              <a:rPr lang="de-DE" noProof="0" dirty="0" err="1" smtClean="0"/>
              <a:t>rer</a:t>
            </a:r>
            <a:r>
              <a:rPr lang="de-DE" noProof="0" dirty="0" smtClean="0"/>
              <a:t>. nat. Erika Mustermann (TUM) | kann beliebig erweitert werden | Infos mit Strich trennen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476500"/>
            <a:ext cx="9144000" cy="43815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044469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91640"/>
            <a:ext cx="9144000" cy="516636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| EGU22</a:t>
            </a:r>
            <a:endParaRPr lang="en-US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 smtClean="0"/>
              <a:t>Titel durch Klicken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838590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94334"/>
            <a:ext cx="8508999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30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 smtClean="0"/>
              <a:t>Titel der Präsentation durch Klicken bearbeiten</a:t>
            </a:r>
            <a:endParaRPr lang="de-DE" noProof="0" dirty="0"/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978720"/>
            <a:ext cx="8508999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chemeClr val="bg1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 smtClean="0"/>
              <a:t>Referent</a:t>
            </a:r>
            <a:br>
              <a:rPr lang="de-DE" noProof="0" dirty="0" smtClean="0"/>
            </a:br>
            <a:r>
              <a:rPr lang="de-DE" noProof="0" dirty="0" smtClean="0"/>
              <a:t>Ort, Datum (Schreibweise: 00. Januar 2015)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1.wmf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 descr="20150416 tum logo blau png final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18411" y="324685"/>
            <a:ext cx="608352" cy="320400"/>
          </a:xfrm>
          <a:prstGeom prst="rect">
            <a:avLst/>
          </a:prstGeom>
        </p:spPr>
      </p:pic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6473313"/>
            <a:ext cx="7829538" cy="384687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Annette Dietmaier, </a:t>
            </a:r>
            <a:r>
              <a:rPr lang="de-DE" dirty="0" err="1" smtClean="0"/>
              <a:t>PhD</a:t>
            </a:r>
            <a:r>
              <a:rPr lang="de-DE" dirty="0" smtClean="0"/>
              <a:t> Researcher (TUM) |  | EGU 22</a:t>
            </a:r>
            <a:endParaRPr lang="en-US" dirty="0" smtClean="0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6473313"/>
            <a:ext cx="205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311162" y="324685"/>
            <a:ext cx="2026196" cy="31572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900" dirty="0" err="1" smtClean="0">
                <a:solidFill>
                  <a:srgbClr val="0065BD"/>
                </a:solidFill>
                <a:latin typeface="+mn-lt"/>
              </a:rPr>
              <a:t>Chair</a:t>
            </a:r>
            <a:r>
              <a:rPr lang="de-DE" sz="900" dirty="0" smtClean="0">
                <a:solidFill>
                  <a:srgbClr val="0065BD"/>
                </a:solidFill>
                <a:latin typeface="+mn-lt"/>
              </a:rPr>
              <a:t> of </a:t>
            </a:r>
            <a:r>
              <a:rPr lang="de-DE" sz="900" dirty="0" err="1" smtClean="0">
                <a:solidFill>
                  <a:srgbClr val="0065BD"/>
                </a:solidFill>
                <a:latin typeface="+mn-lt"/>
              </a:rPr>
              <a:t>Hydrogeology</a:t>
            </a:r>
            <a:endParaRPr lang="de-DE" sz="900" dirty="0" smtClean="0">
              <a:solidFill>
                <a:srgbClr val="0065BD"/>
              </a:solidFill>
              <a:latin typeface="+mn-lt"/>
            </a:endParaRPr>
          </a:p>
          <a:p>
            <a:pPr>
              <a:lnSpc>
                <a:spcPct val="114000"/>
              </a:lnSpc>
            </a:pPr>
            <a:r>
              <a:rPr lang="de-DE" sz="900" dirty="0" smtClean="0">
                <a:solidFill>
                  <a:srgbClr val="0065BD"/>
                </a:solidFill>
                <a:latin typeface="+mn-lt"/>
              </a:rPr>
              <a:t>TUM</a:t>
            </a:r>
            <a:r>
              <a:rPr lang="de-DE" sz="900" baseline="0" dirty="0" smtClean="0">
                <a:solidFill>
                  <a:srgbClr val="0065BD"/>
                </a:solidFill>
                <a:latin typeface="+mn-lt"/>
              </a:rPr>
              <a:t> School of Engineering and Design</a:t>
            </a:r>
            <a:endParaRPr lang="de-DE" sz="900" dirty="0" smtClean="0">
              <a:solidFill>
                <a:srgbClr val="0065BD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7713330" y="6563283"/>
            <a:ext cx="1115376" cy="193002"/>
          </a:xfrm>
          <a:prstGeom prst="rect">
            <a:avLst/>
          </a:prstGeom>
        </p:spPr>
        <p:txBody>
          <a:bodyPr wrap="square" lIns="0" tIns="0" rIns="0" bIns="0" rtlCol="0" anchor="b" anchorCtr="0">
            <a:spAutoFit/>
          </a:bodyPr>
          <a:lstStyle/>
          <a:p>
            <a:pPr algn="r">
              <a:lnSpc>
                <a:spcPct val="114000"/>
              </a:lnSpc>
            </a:pPr>
            <a:fld id="{C51078C5-4710-4254-8001-F1C0900803FD}" type="slidenum">
              <a:rPr lang="de-DE" sz="1200" smtClean="0">
                <a:latin typeface="+mn-lt"/>
                <a:cs typeface="Arial" pitchFamily="34" charset="0"/>
              </a:rPr>
              <a:pPr algn="r">
                <a:lnSpc>
                  <a:spcPct val="114000"/>
                </a:lnSpc>
              </a:pPr>
              <a:t>‹Nr.›</a:t>
            </a:fld>
            <a:endParaRPr lang="de-DE" sz="1200" dirty="0" smtClean="0">
              <a:latin typeface="+mn-lt"/>
              <a:cs typeface="Arial" pitchFamily="34" charset="0"/>
            </a:endParaRPr>
          </a:p>
        </p:txBody>
      </p:sp>
      <p:pic>
        <p:nvPicPr>
          <p:cNvPr id="5" name="Bild 4" descr="Fahnen_HG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-42532" y="0"/>
            <a:ext cx="9185031" cy="6858000"/>
          </a:xfrm>
          <a:prstGeom prst="rect">
            <a:avLst/>
          </a:prstGeom>
        </p:spPr>
      </p:pic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2627" y="324650"/>
            <a:ext cx="599722" cy="320400"/>
          </a:xfrm>
          <a:prstGeom prst="rect">
            <a:avLst/>
          </a:prstGeom>
        </p:spPr>
      </p:pic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6473313"/>
            <a:ext cx="205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6473313"/>
            <a:ext cx="646428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9" name="Rechteck 8"/>
          <p:cNvSpPr/>
          <p:nvPr userDrawn="1"/>
        </p:nvSpPr>
        <p:spPr>
          <a:xfrm>
            <a:off x="8477401" y="6120224"/>
            <a:ext cx="366491" cy="360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1" name="Rechteck 10"/>
          <p:cNvSpPr/>
          <p:nvPr userDrawn="1"/>
        </p:nvSpPr>
        <p:spPr>
          <a:xfrm>
            <a:off x="7663542" y="6120442"/>
            <a:ext cx="679918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2" name="Ellipse 11"/>
          <p:cNvSpPr/>
          <p:nvPr userDrawn="1"/>
        </p:nvSpPr>
        <p:spPr>
          <a:xfrm>
            <a:off x="7132786" y="6093690"/>
            <a:ext cx="396815" cy="39681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6473313"/>
            <a:ext cx="205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6473313"/>
            <a:ext cx="646428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8411" y="324685"/>
            <a:ext cx="608352" cy="320400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320401" y="314325"/>
            <a:ext cx="7699650" cy="348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  <a:tabLst/>
            </a:pPr>
            <a:r>
              <a:rPr lang="de-DE" sz="800" dirty="0" smtClean="0">
                <a:solidFill>
                  <a:schemeClr val="tx2"/>
                </a:solidFill>
                <a:latin typeface="+mn-lt"/>
              </a:rPr>
              <a:t>Lehrstuhl für Hydrogeologie</a:t>
            </a:r>
          </a:p>
          <a:p>
            <a:pPr>
              <a:lnSpc>
                <a:spcPct val="94000"/>
              </a:lnSpc>
              <a:tabLst/>
            </a:pPr>
            <a:r>
              <a:rPr lang="de-DE" sz="800" dirty="0" smtClean="0">
                <a:solidFill>
                  <a:schemeClr val="tx2"/>
                </a:solidFill>
                <a:latin typeface="+mn-lt"/>
              </a:rPr>
              <a:t>Ingenieurfakultät</a:t>
            </a:r>
            <a:r>
              <a:rPr lang="de-DE" sz="800" baseline="0" dirty="0" smtClean="0">
                <a:solidFill>
                  <a:schemeClr val="tx2"/>
                </a:solidFill>
                <a:latin typeface="+mn-lt"/>
              </a:rPr>
              <a:t> Bau </a:t>
            </a:r>
            <a:r>
              <a:rPr lang="de-DE" sz="800" baseline="0" dirty="0" err="1" smtClean="0">
                <a:solidFill>
                  <a:schemeClr val="tx2"/>
                </a:solidFill>
                <a:latin typeface="+mn-lt"/>
              </a:rPr>
              <a:t>Geo</a:t>
            </a:r>
            <a:r>
              <a:rPr lang="de-DE" sz="800" baseline="0" dirty="0" smtClean="0">
                <a:solidFill>
                  <a:schemeClr val="tx2"/>
                </a:solidFill>
                <a:latin typeface="+mn-lt"/>
              </a:rPr>
              <a:t> Umwelt</a:t>
            </a:r>
            <a:endParaRPr lang="de-DE" sz="800" dirty="0" smtClean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94000"/>
              </a:lnSpc>
              <a:tabLst/>
            </a:pPr>
            <a:r>
              <a:rPr lang="de-DE" sz="800" dirty="0" smtClean="0">
                <a:solidFill>
                  <a:schemeClr val="tx2"/>
                </a:solidFill>
                <a:latin typeface="+mn-lt"/>
              </a:rPr>
              <a:t>Technische Universität</a:t>
            </a:r>
            <a:r>
              <a:rPr lang="de-DE" sz="800" baseline="0" dirty="0" smtClean="0">
                <a:solidFill>
                  <a:schemeClr val="tx2"/>
                </a:solidFill>
                <a:latin typeface="+mn-lt"/>
              </a:rPr>
              <a:t> München</a:t>
            </a:r>
            <a:endParaRPr lang="de-DE" sz="800" dirty="0" smtClean="0">
              <a:solidFill>
                <a:schemeClr val="tx2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20150416 tum logo blau png final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8411" y="324685"/>
            <a:ext cx="608352" cy="320400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6473313"/>
            <a:ext cx="2052074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6473313"/>
            <a:ext cx="646428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704" r:id="rId3"/>
    <p:sldLayoutId id="2147483657" r:id="rId4"/>
    <p:sldLayoutId id="2147483711" r:id="rId5"/>
    <p:sldLayoutId id="2147483653" r:id="rId6"/>
    <p:sldLayoutId id="2147483656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hidden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22628" y="324650"/>
            <a:ext cx="599723" cy="320400"/>
          </a:xfrm>
          <a:prstGeom prst="rect">
            <a:avLst/>
          </a:prstGeom>
        </p:spPr>
      </p:pic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6473313"/>
            <a:ext cx="205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6473313"/>
            <a:ext cx="646428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12" name="Rechteck 11"/>
          <p:cNvSpPr/>
          <p:nvPr userDrawn="1"/>
        </p:nvSpPr>
        <p:spPr>
          <a:xfrm>
            <a:off x="8477401" y="6120224"/>
            <a:ext cx="366491" cy="360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3" name="Rechteck 12"/>
          <p:cNvSpPr/>
          <p:nvPr userDrawn="1"/>
        </p:nvSpPr>
        <p:spPr>
          <a:xfrm>
            <a:off x="7663542" y="6120442"/>
            <a:ext cx="679918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4" name="Ellipse 13"/>
          <p:cNvSpPr/>
          <p:nvPr userDrawn="1"/>
        </p:nvSpPr>
        <p:spPr>
          <a:xfrm>
            <a:off x="7132786" y="6093690"/>
            <a:ext cx="396815" cy="39681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hidden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>
              <a:solidFill>
                <a:schemeClr val="bg1"/>
              </a:solidFill>
            </a:endParaRPr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22627" y="324650"/>
            <a:ext cx="599722" cy="320400"/>
          </a:xfrm>
          <a:prstGeom prst="rect">
            <a:avLst/>
          </a:prstGeom>
        </p:spPr>
      </p:pic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6473313"/>
            <a:ext cx="205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6473313"/>
            <a:ext cx="646428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Dr. </a:t>
            </a:r>
            <a:r>
              <a:rPr lang="de-DE" dirty="0" err="1" smtClean="0"/>
              <a:t>rer</a:t>
            </a:r>
            <a:r>
              <a:rPr lang="de-DE" dirty="0" smtClean="0"/>
              <a:t>. nat. Erika Mustermann (TUM) | kann beliebig erweitert werden | Infos mit Strich trennen</a:t>
            </a:r>
            <a:endParaRPr lang="en-US" dirty="0" smtClean="0"/>
          </a:p>
        </p:txBody>
      </p:sp>
      <p:sp>
        <p:nvSpPr>
          <p:cNvPr id="6" name="Rechteck 5"/>
          <p:cNvSpPr/>
          <p:nvPr userDrawn="1"/>
        </p:nvSpPr>
        <p:spPr>
          <a:xfrm>
            <a:off x="8477401" y="6120224"/>
            <a:ext cx="366491" cy="360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8" name="Rechteck 7"/>
          <p:cNvSpPr/>
          <p:nvPr userDrawn="1"/>
        </p:nvSpPr>
        <p:spPr>
          <a:xfrm>
            <a:off x="7663542" y="6120442"/>
            <a:ext cx="679918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1" name="Ellipse 10"/>
          <p:cNvSpPr/>
          <p:nvPr userDrawn="1"/>
        </p:nvSpPr>
        <p:spPr>
          <a:xfrm>
            <a:off x="7132786" y="6093690"/>
            <a:ext cx="396815" cy="39681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0"/>
          </p:nvPr>
        </p:nvSpPr>
        <p:spPr>
          <a:xfrm>
            <a:off x="319088" y="2472705"/>
            <a:ext cx="8508999" cy="1274125"/>
          </a:xfrm>
        </p:spPr>
        <p:txBody>
          <a:bodyPr/>
          <a:lstStyle/>
          <a:p>
            <a:r>
              <a:rPr lang="de-DE" dirty="0" smtClean="0"/>
              <a:t>Annette Dietmaier</a:t>
            </a:r>
          </a:p>
          <a:p>
            <a:r>
              <a:rPr lang="de-DE" dirty="0" smtClean="0"/>
              <a:t>Thomas Baumann</a:t>
            </a:r>
          </a:p>
          <a:p>
            <a:endParaRPr lang="de-DE" dirty="0"/>
          </a:p>
          <a:p>
            <a:r>
              <a:rPr lang="de-DE" dirty="0" smtClean="0"/>
              <a:t>Vienna, May 25, 2022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19090" y="994334"/>
            <a:ext cx="8508999" cy="1231106"/>
          </a:xfrm>
        </p:spPr>
        <p:txBody>
          <a:bodyPr/>
          <a:lstStyle/>
          <a:p>
            <a:r>
              <a:rPr lang="en-US" b="1" dirty="0"/>
              <a:t>Forecasting high resolution variations in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deep </a:t>
            </a:r>
            <a:r>
              <a:rPr lang="en-US" b="1" dirty="0"/>
              <a:t>geothermal wells based on low resolution measurements </a:t>
            </a:r>
            <a:r>
              <a:rPr lang="en-US" b="1" dirty="0" smtClean="0"/>
              <a:t>and </a:t>
            </a:r>
            <a:r>
              <a:rPr lang="en-US" b="1" dirty="0"/>
              <a:t>virtual sensors</a:t>
            </a:r>
            <a:r>
              <a:rPr lang="en-US" dirty="0"/>
              <a:t> </a:t>
            </a:r>
            <a:endParaRPr lang="de-DE" dirty="0"/>
          </a:p>
        </p:txBody>
      </p:sp>
      <p:pic>
        <p:nvPicPr>
          <p:cNvPr id="1026" name="Picture 2" descr="Bayerische GemeindeZeitung - Bayerisches Staatsministerium für Wissenschaft  und Kun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160" y="5672910"/>
            <a:ext cx="2331056" cy="1165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ortsetzung des Forschungsverbundes &quot;Geothermie-Allianz Bayern&quot; - Munich  Institute of Integrated Materials, Energy and Process Engineering (MEP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836" y="5833126"/>
            <a:ext cx="2145752" cy="92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03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 </a:t>
            </a:r>
            <a:r>
              <a:rPr lang="de-DE" b="1" dirty="0" err="1" smtClean="0"/>
              <a:t>software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provides</a:t>
            </a:r>
            <a:r>
              <a:rPr lang="de-DE" dirty="0" smtClean="0"/>
              <a:t> </a:t>
            </a:r>
            <a:r>
              <a:rPr lang="de-DE" b="1" dirty="0" err="1" smtClean="0"/>
              <a:t>indirect</a:t>
            </a:r>
            <a:r>
              <a:rPr lang="de-DE" b="1" dirty="0" smtClean="0"/>
              <a:t> </a:t>
            </a:r>
            <a:r>
              <a:rPr lang="de-DE" b="1" dirty="0" err="1" smtClean="0"/>
              <a:t>measurements</a:t>
            </a:r>
            <a:r>
              <a:rPr lang="de-DE" b="1" dirty="0" smtClean="0"/>
              <a:t> </a:t>
            </a:r>
            <a:r>
              <a:rPr lang="de-DE" dirty="0" smtClean="0"/>
              <a:t>of a </a:t>
            </a:r>
            <a:r>
              <a:rPr lang="de-DE" dirty="0" err="1" smtClean="0"/>
              <a:t>process</a:t>
            </a:r>
            <a:r>
              <a:rPr lang="de-DE" dirty="0" smtClean="0"/>
              <a:t> variable </a:t>
            </a:r>
            <a:r>
              <a:rPr lang="de-DE" dirty="0" err="1" smtClean="0"/>
              <a:t>or</a:t>
            </a:r>
            <a:r>
              <a:rPr lang="de-DE" dirty="0" smtClean="0"/>
              <a:t> an </a:t>
            </a:r>
            <a:r>
              <a:rPr lang="de-DE" dirty="0" err="1" smtClean="0"/>
              <a:t>abstract</a:t>
            </a:r>
            <a:r>
              <a:rPr lang="de-DE" dirty="0" smtClean="0"/>
              <a:t> </a:t>
            </a:r>
            <a:r>
              <a:rPr lang="de-DE" dirty="0" err="1" smtClean="0"/>
              <a:t>condition</a:t>
            </a:r>
            <a:r>
              <a:rPr lang="de-DE" dirty="0" smtClean="0"/>
              <a:t> </a:t>
            </a:r>
            <a:r>
              <a:rPr lang="de-DE" dirty="0" err="1" smtClean="0"/>
              <a:t>based</a:t>
            </a:r>
            <a:r>
              <a:rPr lang="de-DE" dirty="0" smtClean="0"/>
              <a:t> on </a:t>
            </a:r>
            <a:r>
              <a:rPr lang="de-DE" b="1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gathered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b="1" dirty="0" err="1" smtClean="0"/>
              <a:t>physical</a:t>
            </a:r>
            <a:r>
              <a:rPr lang="de-DE" dirty="0" smtClean="0"/>
              <a:t> (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virtual</a:t>
            </a:r>
            <a:r>
              <a:rPr lang="de-DE" dirty="0" smtClean="0"/>
              <a:t>) </a:t>
            </a:r>
            <a:r>
              <a:rPr lang="de-DE" dirty="0" err="1" smtClean="0"/>
              <a:t>sensors</a:t>
            </a:r>
            <a:r>
              <a:rPr lang="de-DE" dirty="0"/>
              <a:t> </a:t>
            </a:r>
            <a:r>
              <a:rPr lang="de-DE" dirty="0" smtClean="0"/>
              <a:t>(Martin et al. 2021)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(TUM) |  | EGU 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Virtual Sensors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3"/>
          <a:srcRect l="2946" r="1608"/>
          <a:stretch/>
        </p:blipFill>
        <p:spPr>
          <a:xfrm>
            <a:off x="678094" y="2530947"/>
            <a:ext cx="6411074" cy="3504312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7007447" y="5781391"/>
            <a:ext cx="1186222" cy="19300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200" dirty="0" smtClean="0">
                <a:latin typeface="+mn-lt"/>
              </a:rPr>
              <a:t>Martin et al. 2021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94168" y="6035259"/>
            <a:ext cx="3631763" cy="2807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latin typeface="+mn-lt"/>
              </a:rPr>
              <a:t>PS: </a:t>
            </a:r>
            <a:r>
              <a:rPr lang="de-DE" sz="1600" dirty="0" err="1" smtClean="0">
                <a:latin typeface="+mn-lt"/>
              </a:rPr>
              <a:t>Physical</a:t>
            </a:r>
            <a:r>
              <a:rPr lang="de-DE" sz="1600" dirty="0" smtClean="0">
                <a:latin typeface="+mn-lt"/>
              </a:rPr>
              <a:t> Sensor, VS: Virtual Sensor</a:t>
            </a:r>
          </a:p>
        </p:txBody>
      </p:sp>
    </p:spTree>
    <p:extLst>
      <p:ext uri="{BB962C8B-B14F-4D97-AF65-F5344CB8AC3E}">
        <p14:creationId xmlns:p14="http://schemas.microsoft.com/office/powerpoint/2010/main" val="15896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Goal: hydrochemical </a:t>
            </a:r>
            <a:r>
              <a:rPr lang="de-DE" dirty="0" err="1" smtClean="0"/>
              <a:t>parameters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indicate</a:t>
            </a:r>
            <a:endParaRPr lang="de-DE" dirty="0" smtClean="0"/>
          </a:p>
          <a:p>
            <a:r>
              <a:rPr lang="de-DE" dirty="0" err="1"/>
              <a:t>m</a:t>
            </a:r>
            <a:r>
              <a:rPr lang="de-DE" dirty="0" err="1" smtClean="0"/>
              <a:t>atrix</a:t>
            </a:r>
            <a:r>
              <a:rPr lang="de-DE" dirty="0" smtClean="0"/>
              <a:t> </a:t>
            </a:r>
            <a:r>
              <a:rPr lang="de-DE" dirty="0" err="1" smtClean="0"/>
              <a:t>attributes</a:t>
            </a:r>
            <a:r>
              <a:rPr lang="de-DE" dirty="0" smtClean="0"/>
              <a:t> </a:t>
            </a:r>
            <a:r>
              <a:rPr lang="de-DE" dirty="0" err="1" smtClean="0"/>
              <a:t>along</a:t>
            </a:r>
            <a:r>
              <a:rPr lang="de-DE" dirty="0" smtClean="0"/>
              <a:t> </a:t>
            </a:r>
            <a:r>
              <a:rPr lang="de-DE" dirty="0" err="1" smtClean="0"/>
              <a:t>flow</a:t>
            </a:r>
            <a:r>
              <a:rPr lang="de-DE" dirty="0" smtClean="0"/>
              <a:t> </a:t>
            </a:r>
            <a:r>
              <a:rPr lang="de-DE" dirty="0" err="1" smtClean="0"/>
              <a:t>paths</a:t>
            </a:r>
            <a:r>
              <a:rPr lang="de-DE" dirty="0" smtClean="0"/>
              <a:t> and </a:t>
            </a:r>
            <a:r>
              <a:rPr lang="de-DE" dirty="0" err="1" smtClean="0"/>
              <a:t>thus</a:t>
            </a:r>
            <a:r>
              <a:rPr lang="de-DE" dirty="0" smtClean="0"/>
              <a:t> </a:t>
            </a:r>
            <a:r>
              <a:rPr lang="de-DE" dirty="0" err="1" smtClean="0"/>
              <a:t>flow</a:t>
            </a:r>
            <a:r>
              <a:rPr lang="de-DE" dirty="0" smtClean="0"/>
              <a:t> </a:t>
            </a:r>
            <a:r>
              <a:rPr lang="de-DE" dirty="0" err="1" smtClean="0"/>
              <a:t>pathways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Virtual Sensors in Geothermal</a:t>
            </a:r>
            <a:endParaRPr lang="de-DE" dirty="0"/>
          </a:p>
        </p:txBody>
      </p:sp>
      <p:sp>
        <p:nvSpPr>
          <p:cNvPr id="55" name="Ellipse 54"/>
          <p:cNvSpPr/>
          <p:nvPr/>
        </p:nvSpPr>
        <p:spPr>
          <a:xfrm>
            <a:off x="311162" y="2833269"/>
            <a:ext cx="2280063" cy="30950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6" name="Ellipse 5"/>
          <p:cNvSpPr/>
          <p:nvPr/>
        </p:nvSpPr>
        <p:spPr>
          <a:xfrm>
            <a:off x="727549" y="3345973"/>
            <a:ext cx="504000" cy="504000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900" dirty="0" smtClean="0"/>
              <a:t>EC1</a:t>
            </a:r>
          </a:p>
        </p:txBody>
      </p:sp>
      <p:sp>
        <p:nvSpPr>
          <p:cNvPr id="7" name="Ellipse 6"/>
          <p:cNvSpPr/>
          <p:nvPr/>
        </p:nvSpPr>
        <p:spPr>
          <a:xfrm>
            <a:off x="1307583" y="3076170"/>
            <a:ext cx="504000" cy="504000"/>
          </a:xfrm>
          <a:prstGeom prst="ellipse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1100" dirty="0" smtClean="0"/>
              <a:t>T1</a:t>
            </a:r>
            <a:endParaRPr lang="de-DE" sz="700" dirty="0" smtClean="0"/>
          </a:p>
        </p:txBody>
      </p:sp>
      <p:sp>
        <p:nvSpPr>
          <p:cNvPr id="8" name="Ellipse 7"/>
          <p:cNvSpPr/>
          <p:nvPr/>
        </p:nvSpPr>
        <p:spPr>
          <a:xfrm>
            <a:off x="1773529" y="3591879"/>
            <a:ext cx="517767" cy="504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700" b="1" dirty="0" smtClean="0"/>
              <a:t>TDS1</a:t>
            </a:r>
          </a:p>
        </p:txBody>
      </p:sp>
      <p:sp>
        <p:nvSpPr>
          <p:cNvPr id="9" name="Ellipse 8"/>
          <p:cNvSpPr/>
          <p:nvPr/>
        </p:nvSpPr>
        <p:spPr>
          <a:xfrm>
            <a:off x="1203539" y="3751188"/>
            <a:ext cx="504000" cy="5040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1100" dirty="0" smtClean="0"/>
              <a:t>V1</a:t>
            </a:r>
          </a:p>
        </p:txBody>
      </p:sp>
      <p:pic>
        <p:nvPicPr>
          <p:cNvPr id="66" name="Grafik 6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08948" y="627393"/>
            <a:ext cx="1446575" cy="1440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68" name="Grafik 67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3184" y="5114689"/>
            <a:ext cx="1433484" cy="1440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grpSp>
        <p:nvGrpSpPr>
          <p:cNvPr id="72" name="Gruppieren 71"/>
          <p:cNvGrpSpPr/>
          <p:nvPr/>
        </p:nvGrpSpPr>
        <p:grpSpPr>
          <a:xfrm>
            <a:off x="4564528" y="2719894"/>
            <a:ext cx="4443572" cy="1613531"/>
            <a:chOff x="4573589" y="3053313"/>
            <a:chExt cx="4443572" cy="1613531"/>
          </a:xfrm>
        </p:grpSpPr>
        <p:grpSp>
          <p:nvGrpSpPr>
            <p:cNvPr id="67" name="Gruppieren 66"/>
            <p:cNvGrpSpPr/>
            <p:nvPr/>
          </p:nvGrpSpPr>
          <p:grpSpPr>
            <a:xfrm>
              <a:off x="4746838" y="3461964"/>
              <a:ext cx="3965507" cy="1121685"/>
              <a:chOff x="4562930" y="3526618"/>
              <a:chExt cx="4347913" cy="1416123"/>
            </a:xfrm>
          </p:grpSpPr>
          <p:pic>
            <p:nvPicPr>
              <p:cNvPr id="63" name="Grafik 62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62930" y="3526618"/>
                <a:ext cx="1409772" cy="1416123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Grafik 63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54226" y="3526618"/>
                <a:ext cx="1397072" cy="1403422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5" name="Grafik 64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532822" y="3526618"/>
                <a:ext cx="1378021" cy="1390721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69" name="Textfeld 68"/>
            <p:cNvSpPr txBox="1"/>
            <p:nvPr/>
          </p:nvSpPr>
          <p:spPr>
            <a:xfrm>
              <a:off x="4633794" y="3118240"/>
              <a:ext cx="4331314" cy="19300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de-DE" sz="1200" dirty="0" smtClean="0">
                  <a:latin typeface="+mn-lt"/>
                </a:rPr>
                <a:t>Dynamic </a:t>
              </a:r>
              <a:r>
                <a:rPr lang="de-DE" sz="1200" dirty="0" err="1" smtClean="0">
                  <a:latin typeface="+mn-lt"/>
                </a:rPr>
                <a:t>combination</a:t>
              </a:r>
              <a:r>
                <a:rPr lang="de-DE" sz="1200" dirty="0" smtClean="0">
                  <a:latin typeface="+mn-lt"/>
                </a:rPr>
                <a:t> of </a:t>
              </a:r>
              <a:r>
                <a:rPr lang="de-DE" sz="1200" dirty="0" err="1" smtClean="0">
                  <a:latin typeface="+mn-lt"/>
                </a:rPr>
                <a:t>heterogenous</a:t>
              </a:r>
              <a:r>
                <a:rPr lang="de-DE" sz="1200" dirty="0" smtClean="0">
                  <a:latin typeface="+mn-lt"/>
                </a:rPr>
                <a:t> </a:t>
              </a:r>
              <a:r>
                <a:rPr lang="de-DE" sz="1200" dirty="0" err="1" smtClean="0">
                  <a:latin typeface="+mn-lt"/>
                </a:rPr>
                <a:t>sensors</a:t>
              </a:r>
              <a:r>
                <a:rPr lang="de-DE" sz="1200" dirty="0" smtClean="0">
                  <a:latin typeface="+mn-lt"/>
                </a:rPr>
                <a:t> (</a:t>
              </a:r>
              <a:r>
                <a:rPr lang="de-DE" sz="1200" dirty="0" err="1" smtClean="0">
                  <a:latin typeface="+mn-lt"/>
                </a:rPr>
                <a:t>fusion</a:t>
              </a:r>
              <a:r>
                <a:rPr lang="de-DE" sz="1200" dirty="0" smtClean="0">
                  <a:latin typeface="+mn-lt"/>
                </a:rPr>
                <a:t> </a:t>
              </a:r>
              <a:r>
                <a:rPr lang="de-DE" sz="1200" dirty="0" err="1" smtClean="0">
                  <a:latin typeface="+mn-lt"/>
                </a:rPr>
                <a:t>function</a:t>
              </a:r>
              <a:r>
                <a:rPr lang="de-DE" sz="1200" dirty="0" smtClean="0">
                  <a:latin typeface="+mn-lt"/>
                </a:rPr>
                <a:t>)</a:t>
              </a:r>
              <a:endParaRPr lang="de-DE" sz="1600" dirty="0" smtClean="0">
                <a:latin typeface="+mn-lt"/>
              </a:endParaRPr>
            </a:p>
          </p:txBody>
        </p:sp>
        <p:sp>
          <p:nvSpPr>
            <p:cNvPr id="70" name="Rechteck 69"/>
            <p:cNvSpPr/>
            <p:nvPr/>
          </p:nvSpPr>
          <p:spPr>
            <a:xfrm>
              <a:off x="4573589" y="3053313"/>
              <a:ext cx="4443572" cy="1613531"/>
            </a:xfrm>
            <a:prstGeom prst="rect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4000"/>
                </a:lnSpc>
              </a:pPr>
              <a:endParaRPr lang="de-DE" dirty="0" smtClean="0"/>
            </a:p>
          </p:txBody>
        </p:sp>
      </p:grpSp>
      <p:sp>
        <p:nvSpPr>
          <p:cNvPr id="71" name="Pfeil nach unten 70"/>
          <p:cNvSpPr/>
          <p:nvPr/>
        </p:nvSpPr>
        <p:spPr>
          <a:xfrm>
            <a:off x="6489919" y="2114782"/>
            <a:ext cx="484632" cy="557723"/>
          </a:xfrm>
          <a:prstGeom prst="downArrow">
            <a:avLst/>
          </a:prstGeom>
          <a:solidFill>
            <a:srgbClr val="B6C8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74" name="Pfeil nach unten 73"/>
          <p:cNvSpPr/>
          <p:nvPr/>
        </p:nvSpPr>
        <p:spPr>
          <a:xfrm>
            <a:off x="6489919" y="4380814"/>
            <a:ext cx="484632" cy="557723"/>
          </a:xfrm>
          <a:prstGeom prst="downArrow">
            <a:avLst/>
          </a:prstGeom>
          <a:solidFill>
            <a:srgbClr val="B6C8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1046271" y="2972343"/>
            <a:ext cx="846546" cy="378427"/>
          </a:xfrm>
          <a:prstGeom prst="rect">
            <a:avLst/>
          </a:prstGeom>
          <a:noFill/>
        </p:spPr>
        <p:txBody>
          <a:bodyPr wrap="none" lIns="0" tIns="0" rIns="0" bIns="0" rtlCol="0">
            <a:prstTxWarp prst="textArchUp">
              <a:avLst>
                <a:gd name="adj" fmla="val 11384565"/>
              </a:avLst>
            </a:prstTxWarp>
            <a:spAutoFit/>
          </a:bodyPr>
          <a:lstStyle/>
          <a:p>
            <a:pPr algn="ctr">
              <a:lnSpc>
                <a:spcPct val="114000"/>
              </a:lnSpc>
            </a:pPr>
            <a:r>
              <a:rPr lang="de-DE" sz="1600" dirty="0" smtClean="0">
                <a:latin typeface="+mn-lt"/>
              </a:rPr>
              <a:t>Reservoir</a:t>
            </a:r>
          </a:p>
        </p:txBody>
      </p:sp>
      <p:sp>
        <p:nvSpPr>
          <p:cNvPr id="42" name="Ellipse 41"/>
          <p:cNvSpPr/>
          <p:nvPr/>
        </p:nvSpPr>
        <p:spPr>
          <a:xfrm>
            <a:off x="739567" y="4696009"/>
            <a:ext cx="504000" cy="504000"/>
          </a:xfrm>
          <a:prstGeom prst="ellipse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1100" dirty="0" smtClean="0"/>
              <a:t>T2</a:t>
            </a:r>
            <a:endParaRPr lang="de-DE" sz="700" dirty="0" smtClean="0"/>
          </a:p>
        </p:txBody>
      </p:sp>
      <p:sp>
        <p:nvSpPr>
          <p:cNvPr id="43" name="Ellipse 42"/>
          <p:cNvSpPr/>
          <p:nvPr/>
        </p:nvSpPr>
        <p:spPr>
          <a:xfrm>
            <a:off x="1331587" y="4737406"/>
            <a:ext cx="517767" cy="50400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700" b="1" dirty="0" smtClean="0"/>
              <a:t>TDS2</a:t>
            </a:r>
          </a:p>
        </p:txBody>
      </p:sp>
      <p:sp>
        <p:nvSpPr>
          <p:cNvPr id="44" name="Ellipse 43"/>
          <p:cNvSpPr/>
          <p:nvPr/>
        </p:nvSpPr>
        <p:spPr>
          <a:xfrm>
            <a:off x="1597354" y="5261301"/>
            <a:ext cx="504000" cy="504000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900" dirty="0" smtClean="0"/>
              <a:t>EC2</a:t>
            </a:r>
          </a:p>
        </p:txBody>
      </p:sp>
      <p:sp>
        <p:nvSpPr>
          <p:cNvPr id="45" name="Ellipse 44"/>
          <p:cNvSpPr/>
          <p:nvPr/>
        </p:nvSpPr>
        <p:spPr>
          <a:xfrm>
            <a:off x="1021355" y="5264146"/>
            <a:ext cx="504000" cy="5040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1100" dirty="0" smtClean="0"/>
              <a:t>V2</a:t>
            </a:r>
          </a:p>
        </p:txBody>
      </p:sp>
      <p:sp>
        <p:nvSpPr>
          <p:cNvPr id="46" name="Ellipse 45"/>
          <p:cNvSpPr/>
          <p:nvPr/>
        </p:nvSpPr>
        <p:spPr>
          <a:xfrm>
            <a:off x="2663224" y="3591879"/>
            <a:ext cx="1510566" cy="180646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  <p:sp>
        <p:nvSpPr>
          <p:cNvPr id="47" name="Ellipse 46"/>
          <p:cNvSpPr/>
          <p:nvPr/>
        </p:nvSpPr>
        <p:spPr>
          <a:xfrm>
            <a:off x="3189562" y="3944485"/>
            <a:ext cx="504000" cy="504000"/>
          </a:xfrm>
          <a:prstGeom prst="ellipse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1100" dirty="0" smtClean="0"/>
              <a:t>T</a:t>
            </a:r>
            <a:endParaRPr lang="de-DE" sz="700" dirty="0" smtClean="0"/>
          </a:p>
        </p:txBody>
      </p:sp>
      <p:sp>
        <p:nvSpPr>
          <p:cNvPr id="49" name="Ellipse 48"/>
          <p:cNvSpPr/>
          <p:nvPr/>
        </p:nvSpPr>
        <p:spPr>
          <a:xfrm>
            <a:off x="3465111" y="4527110"/>
            <a:ext cx="504000" cy="504000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900" dirty="0" smtClean="0"/>
              <a:t>EC</a:t>
            </a:r>
          </a:p>
        </p:txBody>
      </p:sp>
      <p:sp>
        <p:nvSpPr>
          <p:cNvPr id="50" name="Ellipse 49"/>
          <p:cNvSpPr/>
          <p:nvPr/>
        </p:nvSpPr>
        <p:spPr>
          <a:xfrm>
            <a:off x="2889112" y="4529955"/>
            <a:ext cx="504000" cy="5040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1100" dirty="0" smtClean="0"/>
              <a:t>V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2990131" y="3731402"/>
            <a:ext cx="846546" cy="378427"/>
          </a:xfrm>
          <a:prstGeom prst="rect">
            <a:avLst/>
          </a:prstGeom>
          <a:noFill/>
        </p:spPr>
        <p:txBody>
          <a:bodyPr wrap="none" lIns="0" tIns="0" rIns="0" bIns="0" rtlCol="0">
            <a:prstTxWarp prst="textArchUp">
              <a:avLst>
                <a:gd name="adj" fmla="val 11384565"/>
              </a:avLst>
            </a:prstTxWarp>
            <a:spAutoFit/>
          </a:bodyPr>
          <a:lstStyle/>
          <a:p>
            <a:pPr algn="ctr">
              <a:lnSpc>
                <a:spcPct val="114000"/>
              </a:lnSpc>
            </a:pPr>
            <a:r>
              <a:rPr lang="de-DE" sz="1600" dirty="0" err="1" smtClean="0">
                <a:latin typeface="+mn-lt"/>
              </a:rPr>
              <a:t>Well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head</a:t>
            </a:r>
            <a:endParaRPr lang="de-DE" sz="1600" dirty="0" smtClean="0">
              <a:latin typeface="+mn-lt"/>
            </a:endParaRP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45369" y="5114689"/>
            <a:ext cx="1523940" cy="1439899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5279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Filling up missing data for injection temperatures </a:t>
            </a:r>
            <a:r>
              <a:rPr lang="en-US" dirty="0" smtClean="0"/>
              <a:t>and mass </a:t>
            </a:r>
            <a:r>
              <a:rPr lang="en-US" dirty="0"/>
              <a:t>fluxes using climate data and connected households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Previous</a:t>
            </a:r>
            <a:r>
              <a:rPr lang="de-DE" dirty="0" smtClean="0"/>
              <a:t> Work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162" y="2501398"/>
            <a:ext cx="8414182" cy="3060857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7007447" y="5781391"/>
            <a:ext cx="1415452" cy="21050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200" dirty="0" smtClean="0">
                <a:latin typeface="+mn-lt"/>
              </a:rPr>
              <a:t>Baumann et al. 2017</a:t>
            </a:r>
          </a:p>
        </p:txBody>
      </p:sp>
    </p:spTree>
    <p:extLst>
      <p:ext uri="{BB962C8B-B14F-4D97-AF65-F5344CB8AC3E}">
        <p14:creationId xmlns:p14="http://schemas.microsoft.com/office/powerpoint/2010/main" val="68030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flowpaths</a:t>
            </a:r>
            <a:r>
              <a:rPr lang="de-DE" dirty="0" smtClean="0"/>
              <a:t> </a:t>
            </a:r>
            <a:r>
              <a:rPr lang="de-DE" dirty="0" err="1" smtClean="0"/>
              <a:t>influence</a:t>
            </a:r>
            <a:r>
              <a:rPr lang="de-DE" dirty="0" smtClean="0"/>
              <a:t> a </a:t>
            </a:r>
            <a:r>
              <a:rPr lang="de-DE" dirty="0" err="1" smtClean="0"/>
              <a:t>groundwater‘s</a:t>
            </a:r>
            <a:r>
              <a:rPr lang="de-DE" dirty="0" smtClean="0"/>
              <a:t> hydrochemical </a:t>
            </a:r>
            <a:r>
              <a:rPr lang="de-DE" dirty="0" err="1" smtClean="0"/>
              <a:t>signature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Applicability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different </a:t>
            </a:r>
            <a:r>
              <a:rPr lang="de-DE" dirty="0" err="1" smtClean="0"/>
              <a:t>aquifer</a:t>
            </a:r>
            <a:r>
              <a:rPr lang="de-DE" dirty="0" smtClean="0"/>
              <a:t> </a:t>
            </a:r>
            <a:r>
              <a:rPr lang="de-DE" dirty="0" err="1" smtClean="0"/>
              <a:t>settings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263" y="2723687"/>
            <a:ext cx="6230652" cy="3535986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1736410" y="2389559"/>
            <a:ext cx="1504707" cy="2807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1600" dirty="0" smtClean="0">
                <a:latin typeface="+mn-lt"/>
              </a:rPr>
              <a:t>Little </a:t>
            </a:r>
            <a:r>
              <a:rPr lang="de-DE" sz="1600" dirty="0" err="1" smtClean="0">
                <a:latin typeface="+mn-lt"/>
              </a:rPr>
              <a:t>to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no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effect</a:t>
            </a:r>
            <a:endParaRPr lang="de-DE" sz="1600" dirty="0" smtClean="0">
              <a:latin typeface="+mn-lt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556001" y="2696982"/>
            <a:ext cx="2084400" cy="28300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04363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 dirty="0"/>
              <a:t>	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Indicators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Reservoir</a:t>
            </a: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90" y="3255324"/>
            <a:ext cx="3976602" cy="2600535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485" y="3229723"/>
            <a:ext cx="3911609" cy="2651735"/>
          </a:xfrm>
          <a:prstGeom prst="rect">
            <a:avLst/>
          </a:prstGeom>
        </p:spPr>
      </p:pic>
      <p:sp>
        <p:nvSpPr>
          <p:cNvPr id="11" name="Inhaltsplatzhalter 5"/>
          <p:cNvSpPr txBox="1">
            <a:spLocks/>
          </p:cNvSpPr>
          <p:nvPr/>
        </p:nvSpPr>
        <p:spPr>
          <a:xfrm>
            <a:off x="471490" y="1914588"/>
            <a:ext cx="8508999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6213" indent="-176213" algn="l" rtl="0" eaLnBrk="1" fontAlgn="base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4150" algn="l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77800" algn="l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6213" algn="l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 smtClean="0"/>
              <a:t>Variability of online data exceeds offline data</a:t>
            </a:r>
          </a:p>
          <a:p>
            <a:pPr marL="285750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dirty="0"/>
              <a:t>Hydrochemistry changes with pumping rate </a:t>
            </a:r>
            <a:r>
              <a:rPr lang="en-US" dirty="0" smtClean="0"/>
              <a:t>and drawdown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=&gt; Assessment </a:t>
            </a:r>
            <a:r>
              <a:rPr lang="en-US" dirty="0"/>
              <a:t>based on offline data misleading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319090" y="1762188"/>
            <a:ext cx="4137763" cy="319739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Virtual sensors can be applied to </a:t>
            </a:r>
            <a:r>
              <a:rPr lang="en-US" dirty="0" smtClean="0"/>
              <a:t>geothermal wells</a:t>
            </a:r>
            <a:r>
              <a:rPr lang="en-US" dirty="0"/>
              <a:t>, </a:t>
            </a:r>
            <a:r>
              <a:rPr lang="en-US" dirty="0" smtClean="0"/>
              <a:t>if</a:t>
            </a:r>
          </a:p>
          <a:p>
            <a:pPr marL="461963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there </a:t>
            </a:r>
            <a:r>
              <a:rPr lang="en-US" dirty="0"/>
              <a:t>is a proper a priori characterization of the </a:t>
            </a:r>
            <a:r>
              <a:rPr lang="en-US" dirty="0" smtClean="0"/>
              <a:t>reservoir</a:t>
            </a:r>
          </a:p>
          <a:p>
            <a:pPr marL="461963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hydrochemical characteristics in the </a:t>
            </a:r>
            <a:r>
              <a:rPr lang="en-US" dirty="0" smtClean="0"/>
              <a:t>different parts </a:t>
            </a:r>
            <a:r>
              <a:rPr lang="en-US" dirty="0"/>
              <a:t>of the reservoir are </a:t>
            </a:r>
            <a:r>
              <a:rPr lang="en-US" dirty="0" smtClean="0"/>
              <a:t>known</a:t>
            </a:r>
          </a:p>
          <a:p>
            <a:pPr lvl="1" indent="0">
              <a:spcAft>
                <a:spcPts val="600"/>
              </a:spcAft>
              <a:buNone/>
            </a:pPr>
            <a:r>
              <a:rPr lang="en-US" dirty="0" smtClean="0"/>
              <a:t>Of if</a:t>
            </a:r>
          </a:p>
          <a:p>
            <a:pPr marL="461963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samples are taken more frequently at </a:t>
            </a:r>
            <a:r>
              <a:rPr lang="en-US" dirty="0" smtClean="0"/>
              <a:t>different production scenarios</a:t>
            </a:r>
          </a:p>
          <a:p>
            <a:pPr marL="461963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and </a:t>
            </a:r>
            <a:r>
              <a:rPr lang="en-US" dirty="0"/>
              <a:t>learning algorithms in combination with </a:t>
            </a:r>
            <a:r>
              <a:rPr lang="en-US" dirty="0" smtClean="0"/>
              <a:t>mixing models </a:t>
            </a:r>
            <a:r>
              <a:rPr lang="en-US" dirty="0"/>
              <a:t>are applied.</a:t>
            </a:r>
          </a:p>
          <a:p>
            <a:endParaRPr lang="en-US" dirty="0" smtClean="0"/>
          </a:p>
          <a:p>
            <a:endParaRPr lang="de-DE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</a:t>
            </a:r>
            <a:r>
              <a:rPr lang="de-DE" dirty="0" smtClean="0"/>
              <a:t>	</a:t>
            </a:r>
            <a:endParaRPr lang="de-DE" dirty="0"/>
          </a:p>
        </p:txBody>
      </p:sp>
      <p:pic>
        <p:nvPicPr>
          <p:cNvPr id="6" name="Inhaltsplatzhalter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1" r="7524"/>
          <a:stretch/>
        </p:blipFill>
        <p:spPr>
          <a:xfrm>
            <a:off x="4835987" y="1742626"/>
            <a:ext cx="4128620" cy="3554879"/>
          </a:xfrm>
          <a:prstGeom prst="rect">
            <a:avLst/>
          </a:prstGeom>
        </p:spPr>
      </p:pic>
      <p:sp>
        <p:nvSpPr>
          <p:cNvPr id="7" name="Inhaltsplatzhalter 1"/>
          <p:cNvSpPr txBox="1">
            <a:spLocks/>
          </p:cNvSpPr>
          <p:nvPr/>
        </p:nvSpPr>
        <p:spPr>
          <a:xfrm>
            <a:off x="455402" y="5317067"/>
            <a:ext cx="8236373" cy="100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6213" indent="-176213" algn="l" rtl="0" eaLnBrk="1" fontAlgn="base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4150" algn="l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77800" algn="l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6213" algn="l" rtl="0" eaLnBrk="1" fontAlgn="base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/>
              <a:t>However, despite heightened awareness of the operators, the willingness to invest into hydrochemical reservoir characterization remains limited.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1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Annette Dietmaier, PhD Researcher | EGU22</a:t>
            </a:r>
            <a:endParaRPr lang="en-US" dirty="0" smtClean="0"/>
          </a:p>
        </p:txBody>
      </p:sp>
      <p:sp>
        <p:nvSpPr>
          <p:cNvPr id="8" name="Ellipse 7"/>
          <p:cNvSpPr/>
          <p:nvPr/>
        </p:nvSpPr>
        <p:spPr>
          <a:xfrm>
            <a:off x="3598523" y="2862954"/>
            <a:ext cx="1946953" cy="1249594"/>
          </a:xfrm>
          <a:prstGeom prst="ellipse">
            <a:avLst/>
          </a:prstGeom>
          <a:noFill/>
          <a:ln w="34925">
            <a:solidFill>
              <a:srgbClr val="0065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sz="2000" dirty="0" smtClean="0">
                <a:solidFill>
                  <a:schemeClr val="tx1"/>
                </a:solidFill>
              </a:rPr>
              <a:t>Virtual </a:t>
            </a:r>
            <a:r>
              <a:rPr lang="de-DE" sz="2000" dirty="0" err="1" smtClean="0">
                <a:solidFill>
                  <a:schemeClr val="tx1"/>
                </a:solidFill>
              </a:rPr>
              <a:t>sensors</a:t>
            </a:r>
            <a:endParaRPr lang="de-DE" sz="2000" dirty="0" smtClean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67820" y="1037690"/>
            <a:ext cx="2708425" cy="1459443"/>
          </a:xfrm>
          <a:prstGeom prst="ellipse">
            <a:avLst/>
          </a:prstGeom>
          <a:solidFill>
            <a:srgbClr val="0065BD">
              <a:alpha val="1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b="1" dirty="0" smtClean="0">
                <a:solidFill>
                  <a:schemeClr val="tx1"/>
                </a:solidFill>
              </a:rPr>
              <a:t>1 Sensor </a:t>
            </a:r>
            <a:r>
              <a:rPr lang="de-DE" b="1" dirty="0" err="1" smtClean="0">
                <a:solidFill>
                  <a:schemeClr val="tx1"/>
                </a:solidFill>
              </a:rPr>
              <a:t>visualization</a:t>
            </a:r>
            <a:r>
              <a:rPr lang="de-DE" b="1" dirty="0" smtClean="0">
                <a:solidFill>
                  <a:schemeClr val="tx1"/>
                </a:solidFill>
              </a:rPr>
              <a:t>: </a:t>
            </a:r>
            <a:r>
              <a:rPr lang="de-DE" dirty="0" smtClean="0">
                <a:solidFill>
                  <a:schemeClr val="tx1"/>
                </a:solidFill>
              </a:rPr>
              <a:t>Pedometer</a:t>
            </a:r>
          </a:p>
        </p:txBody>
      </p:sp>
      <p:sp>
        <p:nvSpPr>
          <p:cNvPr id="11" name="Ellipse 10"/>
          <p:cNvSpPr/>
          <p:nvPr/>
        </p:nvSpPr>
        <p:spPr>
          <a:xfrm>
            <a:off x="5337208" y="4399385"/>
            <a:ext cx="3395826" cy="1668321"/>
          </a:xfrm>
          <a:prstGeom prst="ellipse">
            <a:avLst/>
          </a:prstGeom>
          <a:solidFill>
            <a:srgbClr val="0065BD">
              <a:alpha val="6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b="1" dirty="0" smtClean="0">
                <a:solidFill>
                  <a:schemeClr val="tx1"/>
                </a:solidFill>
              </a:rPr>
              <a:t>3 </a:t>
            </a:r>
            <a:r>
              <a:rPr lang="de-DE" b="1" dirty="0" err="1" smtClean="0">
                <a:solidFill>
                  <a:schemeClr val="tx1"/>
                </a:solidFill>
              </a:rPr>
              <a:t>Static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Cooperative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Sensing</a:t>
            </a:r>
            <a:r>
              <a:rPr lang="de-DE" b="1" dirty="0" smtClean="0">
                <a:solidFill>
                  <a:schemeClr val="tx1"/>
                </a:solidFill>
              </a:rPr>
              <a:t>: </a:t>
            </a:r>
          </a:p>
          <a:p>
            <a:pPr algn="ctr">
              <a:lnSpc>
                <a:spcPct val="114000"/>
              </a:lnSpc>
            </a:pPr>
            <a:r>
              <a:rPr lang="de-DE" dirty="0" err="1" smtClean="0">
                <a:solidFill>
                  <a:schemeClr val="tx1"/>
                </a:solidFill>
              </a:rPr>
              <a:t>several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independent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sensors</a:t>
            </a:r>
            <a:endParaRPr lang="de-DE" dirty="0" smtClean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47321" y="4291975"/>
            <a:ext cx="3916454" cy="1923890"/>
          </a:xfrm>
          <a:prstGeom prst="ellipse">
            <a:avLst/>
          </a:prstGeom>
          <a:solidFill>
            <a:srgbClr val="0065BD">
              <a:alpha val="7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b="1" dirty="0" smtClean="0">
                <a:solidFill>
                  <a:schemeClr val="tx1"/>
                </a:solidFill>
              </a:rPr>
              <a:t>4 Dynamic </a:t>
            </a:r>
            <a:r>
              <a:rPr lang="de-DE" b="1" dirty="0" err="1" smtClean="0">
                <a:solidFill>
                  <a:schemeClr val="tx1"/>
                </a:solidFill>
              </a:rPr>
              <a:t>Cooperative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Sensing</a:t>
            </a:r>
            <a:r>
              <a:rPr lang="de-DE" b="1" dirty="0" smtClean="0">
                <a:solidFill>
                  <a:schemeClr val="tx1"/>
                </a:solidFill>
              </a:rPr>
              <a:t>: </a:t>
            </a:r>
          </a:p>
          <a:p>
            <a:pPr algn="ctr">
              <a:lnSpc>
                <a:spcPct val="114000"/>
              </a:lnSpc>
            </a:pPr>
            <a:r>
              <a:rPr lang="de-DE" dirty="0" smtClean="0">
                <a:solidFill>
                  <a:schemeClr val="tx1"/>
                </a:solidFill>
              </a:rPr>
              <a:t>flexible </a:t>
            </a:r>
            <a:r>
              <a:rPr lang="de-DE" dirty="0" err="1" smtClean="0">
                <a:solidFill>
                  <a:schemeClr val="tx1"/>
                </a:solidFill>
              </a:rPr>
              <a:t>adaptations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systemic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changes</a:t>
            </a:r>
            <a:endParaRPr lang="de-DE" dirty="0" smtClean="0">
              <a:solidFill>
                <a:schemeClr val="tx1"/>
              </a:solidFill>
            </a:endParaRPr>
          </a:p>
        </p:txBody>
      </p:sp>
      <p:cxnSp>
        <p:nvCxnSpPr>
          <p:cNvPr id="14" name="Gerader Verbinder 13"/>
          <p:cNvCxnSpPr>
            <a:stCxn id="8" idx="1"/>
            <a:endCxn id="9" idx="5"/>
          </p:cNvCxnSpPr>
          <p:nvPr/>
        </p:nvCxnSpPr>
        <p:spPr>
          <a:xfrm flipH="1" flipV="1">
            <a:off x="2979605" y="2283403"/>
            <a:ext cx="904043" cy="762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>
            <a:stCxn id="8" idx="3"/>
            <a:endCxn id="12" idx="7"/>
          </p:cNvCxnSpPr>
          <p:nvPr/>
        </p:nvCxnSpPr>
        <p:spPr>
          <a:xfrm flipH="1">
            <a:off x="3690224" y="3929549"/>
            <a:ext cx="193424" cy="6441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/>
          <p:cNvCxnSpPr>
            <a:stCxn id="11" idx="1"/>
            <a:endCxn id="8" idx="5"/>
          </p:cNvCxnSpPr>
          <p:nvPr/>
        </p:nvCxnSpPr>
        <p:spPr>
          <a:xfrm flipH="1" flipV="1">
            <a:off x="5260351" y="3929549"/>
            <a:ext cx="574164" cy="714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5014631" y="907795"/>
            <a:ext cx="3806594" cy="2065843"/>
          </a:xfrm>
          <a:prstGeom prst="ellipse">
            <a:avLst/>
          </a:prstGeom>
          <a:solidFill>
            <a:srgbClr val="0065BD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de-DE" b="1" dirty="0" smtClean="0">
                <a:solidFill>
                  <a:schemeClr val="tx1"/>
                </a:solidFill>
              </a:rPr>
              <a:t>2 </a:t>
            </a:r>
            <a:r>
              <a:rPr lang="de-DE" b="1" dirty="0" err="1" smtClean="0">
                <a:solidFill>
                  <a:schemeClr val="tx1"/>
                </a:solidFill>
              </a:rPr>
              <a:t>Competitive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Sensing</a:t>
            </a:r>
            <a:r>
              <a:rPr lang="de-DE" dirty="0" smtClean="0">
                <a:solidFill>
                  <a:schemeClr val="tx1"/>
                </a:solidFill>
              </a:rPr>
              <a:t>:</a:t>
            </a:r>
          </a:p>
          <a:p>
            <a:pPr algn="ctr">
              <a:lnSpc>
                <a:spcPct val="114000"/>
              </a:lnSpc>
            </a:pPr>
            <a:r>
              <a:rPr lang="de-DE" dirty="0" smtClean="0">
                <a:solidFill>
                  <a:schemeClr val="tx1"/>
                </a:solidFill>
              </a:rPr>
              <a:t>Multiple </a:t>
            </a:r>
            <a:r>
              <a:rPr lang="de-DE" dirty="0" err="1" smtClean="0">
                <a:solidFill>
                  <a:schemeClr val="tx1"/>
                </a:solidFill>
              </a:rPr>
              <a:t>microphones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improve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audio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quality</a:t>
            </a:r>
            <a:r>
              <a:rPr lang="de-DE" dirty="0" smtClean="0">
                <a:solidFill>
                  <a:schemeClr val="tx1"/>
                </a:solidFill>
              </a:rPr>
              <a:t> in </a:t>
            </a:r>
            <a:r>
              <a:rPr lang="de-DE" dirty="0" err="1" smtClean="0">
                <a:solidFill>
                  <a:schemeClr val="tx1"/>
                </a:solidFill>
              </a:rPr>
              <a:t>cars</a:t>
            </a:r>
            <a:endParaRPr lang="de-DE" dirty="0" smtClean="0">
              <a:solidFill>
                <a:schemeClr val="tx1"/>
              </a:solidFill>
            </a:endParaRPr>
          </a:p>
        </p:txBody>
      </p:sp>
      <p:cxnSp>
        <p:nvCxnSpPr>
          <p:cNvPr id="27" name="Gerader Verbinder 26"/>
          <p:cNvCxnSpPr>
            <a:stCxn id="25" idx="3"/>
            <a:endCxn id="8" idx="7"/>
          </p:cNvCxnSpPr>
          <p:nvPr/>
        </p:nvCxnSpPr>
        <p:spPr>
          <a:xfrm flipH="1">
            <a:off x="5260351" y="2671102"/>
            <a:ext cx="311743" cy="3748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90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0304-TUM-Praesentation-Vorlage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itel 2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Inhalt">
  <a:themeElements>
    <a:clrScheme name="TUM">
      <a:dk1>
        <a:sysClr val="windowText" lastClr="000000"/>
      </a:dk1>
      <a:lt1>
        <a:sysClr val="window" lastClr="FFFFFF"/>
      </a:lt1>
      <a:dk2>
        <a:srgbClr val="003359"/>
      </a:dk2>
      <a:lt2>
        <a:srgbClr val="0065BD"/>
      </a:lt2>
      <a:accent1>
        <a:srgbClr val="005293"/>
      </a:accent1>
      <a:accent2>
        <a:srgbClr val="64A0C8"/>
      </a:accent2>
      <a:accent3>
        <a:srgbClr val="98C6EA"/>
      </a:accent3>
      <a:accent4>
        <a:srgbClr val="A2AD00"/>
      </a:accent4>
      <a:accent5>
        <a:srgbClr val="E37222"/>
      </a:accent5>
      <a:accent6>
        <a:srgbClr val="DAD7CB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Kapiteltrenner blau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Kapiteltrenner schwarz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TUM-Praesentation-Vorlage_4_3_PARTNER_p_v1</Template>
  <TotalTime>0</TotalTime>
  <Words>509</Words>
  <Application>Microsoft Office PowerPoint</Application>
  <PresentationFormat>Bildschirmpräsentation (4:3)</PresentationFormat>
  <Paragraphs>94</Paragraphs>
  <Slides>8</Slides>
  <Notes>7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8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Wingdings</vt:lpstr>
      <vt:lpstr>160304-TUM-Praesentation-Vorlage</vt:lpstr>
      <vt:lpstr>Titel 2</vt:lpstr>
      <vt:lpstr>Titel 3</vt:lpstr>
      <vt:lpstr>Inhalt</vt:lpstr>
      <vt:lpstr>Kapiteltrenner blau</vt:lpstr>
      <vt:lpstr>Kapiteltrenner schwarz</vt:lpstr>
      <vt:lpstr>Forecasting high resolution variations in  deep geothermal wells based on low resolution measurements and virtual sensors </vt:lpstr>
      <vt:lpstr>Virtual Sensors</vt:lpstr>
      <vt:lpstr>Virtual Sensors in Geothermal</vt:lpstr>
      <vt:lpstr>Previous Work</vt:lpstr>
      <vt:lpstr>Applicability to different aquifer settings</vt:lpstr>
      <vt:lpstr>Indicators for Processes in the Reservoir</vt:lpstr>
      <vt:lpstr>Conclusion </vt:lpstr>
      <vt:lpstr>PowerPoint-Präsentation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Dietmaier, Annette</dc:creator>
  <cp:lastModifiedBy>Dietmaier, Annette</cp:lastModifiedBy>
  <cp:revision>75</cp:revision>
  <cp:lastPrinted>2015-07-30T14:04:45Z</cp:lastPrinted>
  <dcterms:created xsi:type="dcterms:W3CDTF">2020-11-16T10:00:58Z</dcterms:created>
  <dcterms:modified xsi:type="dcterms:W3CDTF">2022-05-17T13:40:04Z</dcterms:modified>
</cp:coreProperties>
</file>