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22"/>
  </p:notesMasterIdLst>
  <p:sldIdLst>
    <p:sldId id="256" r:id="rId2"/>
    <p:sldId id="281" r:id="rId3"/>
    <p:sldId id="282" r:id="rId4"/>
    <p:sldId id="284" r:id="rId5"/>
    <p:sldId id="283" r:id="rId6"/>
    <p:sldId id="285" r:id="rId7"/>
    <p:sldId id="298" r:id="rId8"/>
    <p:sldId id="299" r:id="rId9"/>
    <p:sldId id="275" r:id="rId10"/>
    <p:sldId id="274" r:id="rId11"/>
    <p:sldId id="287" r:id="rId12"/>
    <p:sldId id="288" r:id="rId13"/>
    <p:sldId id="292" r:id="rId14"/>
    <p:sldId id="293" r:id="rId15"/>
    <p:sldId id="300" r:id="rId16"/>
    <p:sldId id="301" r:id="rId17"/>
    <p:sldId id="302" r:id="rId18"/>
    <p:sldId id="303" r:id="rId19"/>
    <p:sldId id="304" r:id="rId20"/>
    <p:sldId id="305" r:id="rId21"/>
  </p:sldIdLst>
  <p:sldSz cx="6858000" cy="5143500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CFB9F-7EAD-4166-BB73-CA8B36AA0B04}" v="17" dt="2022-04-11T11:27:39.973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80414" autoAdjust="0"/>
  </p:normalViewPr>
  <p:slideViewPr>
    <p:cSldViewPr>
      <p:cViewPr varScale="1">
        <p:scale>
          <a:sx n="133" d="100"/>
          <a:sy n="133" d="100"/>
        </p:scale>
        <p:origin x="1722" y="120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51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50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550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072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330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207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960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6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280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928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41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220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92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94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113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07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785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86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0072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49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2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77664" cy="51582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89000" y="844586"/>
            <a:ext cx="3762027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3250236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 + image">
  <p:cSld name="Content - 1 column + imag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306599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89000" y="1548000"/>
            <a:ext cx="3065991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3429000" y="1"/>
            <a:ext cx="3429000" cy="4722311"/>
          </a:xfrm>
          <a:prstGeom prst="rect">
            <a:avLst/>
          </a:prstGeom>
          <a:solidFill>
            <a:srgbClr val="E9E9E9"/>
          </a:solidFill>
          <a:ln w="12700" cap="flat" cmpd="sng">
            <a:solidFill>
              <a:srgbClr val="E9E9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89000" y="768633"/>
            <a:ext cx="648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full image">
  <p:cSld name="Content - full imag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709469"/>
            <a:ext cx="6858000" cy="4022385"/>
          </a:xfrm>
          <a:prstGeom prst="rect">
            <a:avLst/>
          </a:prstGeom>
          <a:solidFill>
            <a:srgbClr val="E9E9E9"/>
          </a:solidFill>
          <a:ln w="12700" cap="flat" cmpd="sng">
            <a:solidFill>
              <a:srgbClr val="E9E9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0" y="709469"/>
            <a:ext cx="6858000" cy="402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ally blank">
  <p:cSld name="Content - really 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green">
  <p:cSld name="Divider - gree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grey">
  <p:cSld name="Divider - gre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lue">
  <p:cSld name="Divider - blu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red">
  <p:cSld name="Divider - red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teal">
  <p:cSld name="Divider - tea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>
  <p:cSld name="Main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592796" y="434063"/>
            <a:ext cx="5238582" cy="70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592796" y="1155887"/>
            <a:ext cx="5238582" cy="37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Contact">
  <p:cSld name="Question Conta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246704" y="2004607"/>
            <a:ext cx="64222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please contact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786704" y="2627165"/>
            <a:ext cx="58822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86704" y="3994278"/>
            <a:ext cx="588229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786704" y="3308732"/>
            <a:ext cx="588229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161" y="3293168"/>
            <a:ext cx="357677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19" y="3969028"/>
            <a:ext cx="415161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000" y="2617307"/>
            <a:ext cx="467999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1">
  <p:cSld name="Title slide - option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6877681" cy="515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89000" y="844586"/>
            <a:ext cx="3762027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3250236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3">
  <p:cSld name="Title slide - option 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77664" cy="515824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189000" y="844586"/>
            <a:ext cx="6480000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4">
  <p:cSld name="Title slide - option 4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89000" y="839244"/>
            <a:ext cx="6480000" cy="101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- option 4">
  <p:cSld name="1_Title slide - option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95263" y="920663"/>
            <a:ext cx="6480000" cy="10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-1" y="-6010"/>
            <a:ext cx="6858002" cy="8076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0075" tIns="20075" rIns="20075" bIns="20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5">
  <p:cSld name="Title slide - option 5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5" name="Shape 55"/>
          <p:cNvCxnSpPr/>
          <p:nvPr/>
        </p:nvCxnSpPr>
        <p:spPr>
          <a:xfrm rot="10800000">
            <a:off x="1902668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Shape 56"/>
          <p:cNvSpPr/>
          <p:nvPr/>
        </p:nvSpPr>
        <p:spPr>
          <a:xfrm>
            <a:off x="5648317" y="204551"/>
            <a:ext cx="1020683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Working together </a:t>
            </a:r>
            <a:br>
              <a:rPr lang="en-GB" sz="800" b="0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 b="0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(enter working relationship)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19665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3"/>
          </p:nvPr>
        </p:nvSpPr>
        <p:spPr>
          <a:xfrm>
            <a:off x="29023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pic" idx="4"/>
          </p:nvPr>
        </p:nvSpPr>
        <p:spPr>
          <a:xfrm>
            <a:off x="3850626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0" name="Shape 60"/>
          <p:cNvCxnSpPr/>
          <p:nvPr/>
        </p:nvCxnSpPr>
        <p:spPr>
          <a:xfrm rot="10800000">
            <a:off x="2850007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" name="Shape 61"/>
          <p:cNvCxnSpPr/>
          <p:nvPr/>
        </p:nvCxnSpPr>
        <p:spPr>
          <a:xfrm rot="10800000">
            <a:off x="3786252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Shape 62"/>
          <p:cNvCxnSpPr/>
          <p:nvPr/>
        </p:nvCxnSpPr>
        <p:spPr>
          <a:xfrm rot="10800000">
            <a:off x="4721605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Shape 63"/>
          <p:cNvSpPr>
            <a:spLocks noGrp="1"/>
          </p:cNvSpPr>
          <p:nvPr>
            <p:ph type="pic" idx="5"/>
          </p:nvPr>
        </p:nvSpPr>
        <p:spPr>
          <a:xfrm>
            <a:off x="4782551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195263" y="920663"/>
            <a:ext cx="6480000" cy="10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- option 5">
  <p:cSld name="1_Title slide - option 5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-1" y="-6010"/>
            <a:ext cx="6858002" cy="8076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0075" tIns="20075" rIns="20075" bIns="20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>
            <a:off x="1902668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Shape 69"/>
          <p:cNvSpPr/>
          <p:nvPr/>
        </p:nvSpPr>
        <p:spPr>
          <a:xfrm>
            <a:off x="5648317" y="204551"/>
            <a:ext cx="1020683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Working together </a:t>
            </a:r>
            <a:b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(enter working relationship)</a:t>
            </a: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9665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3"/>
          </p:nvPr>
        </p:nvSpPr>
        <p:spPr>
          <a:xfrm>
            <a:off x="29023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4"/>
          </p:nvPr>
        </p:nvSpPr>
        <p:spPr>
          <a:xfrm>
            <a:off x="3850626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3" name="Shape 73"/>
          <p:cNvCxnSpPr/>
          <p:nvPr/>
        </p:nvCxnSpPr>
        <p:spPr>
          <a:xfrm rot="10800000">
            <a:off x="2850007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" name="Shape 74"/>
          <p:cNvCxnSpPr/>
          <p:nvPr/>
        </p:nvCxnSpPr>
        <p:spPr>
          <a:xfrm rot="10800000">
            <a:off x="3786252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Shape 75"/>
          <p:cNvCxnSpPr/>
          <p:nvPr/>
        </p:nvCxnSpPr>
        <p:spPr>
          <a:xfrm rot="10800000">
            <a:off x="4721605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Shape 76"/>
          <p:cNvSpPr>
            <a:spLocks noGrp="1"/>
          </p:cNvSpPr>
          <p:nvPr>
            <p:ph type="pic" idx="5"/>
          </p:nvPr>
        </p:nvSpPr>
        <p:spPr>
          <a:xfrm>
            <a:off x="4782551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195263" y="920663"/>
            <a:ext cx="6480000" cy="10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s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89000" y="768633"/>
            <a:ext cx="648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89000" y="1548000"/>
            <a:ext cx="3065991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3601800" y="1548000"/>
            <a:ext cx="30672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3" name="Shape 83"/>
          <p:cNvCxnSpPr/>
          <p:nvPr/>
        </p:nvCxnSpPr>
        <p:spPr>
          <a:xfrm>
            <a:off x="3425605" y="1548000"/>
            <a:ext cx="0" cy="306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89000" y="768633"/>
            <a:ext cx="648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89000" y="1548000"/>
            <a:ext cx="64800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89347" y="56368"/>
            <a:ext cx="1783501" cy="778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-27384" y="3003798"/>
            <a:ext cx="3686753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Overturning and water mass transformation in CMIP6 models</a:t>
            </a:r>
            <a:b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b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r>
              <a:rPr lang="en-GB" sz="16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L C Jackson, Met Office, UK</a:t>
            </a:r>
            <a:br>
              <a:rPr lang="en-GB" sz="16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r>
              <a:rPr lang="en-GB" sz="16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 Petit, Reading, UK</a:t>
            </a:r>
            <a:endParaRPr lang="en-GB" sz="2800" i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F20A13F2-97FA-4B51-A7A0-A59CADDB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49" y="4299942"/>
            <a:ext cx="1227411" cy="4294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DDFC4-89D7-4905-AD4F-C924A6AAEF4D}"/>
              </a:ext>
            </a:extLst>
          </p:cNvPr>
          <p:cNvSpPr txBox="1"/>
          <p:nvPr/>
        </p:nvSpPr>
        <p:spPr>
          <a:xfrm>
            <a:off x="116632" y="699542"/>
            <a:ext cx="22322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Mean state.</a:t>
            </a:r>
          </a:p>
          <a:p>
            <a:endParaRPr lang="en-GB" sz="1200" dirty="0"/>
          </a:p>
          <a:p>
            <a:r>
              <a:rPr lang="en-GB" sz="1200" dirty="0"/>
              <a:t>Overturning agrees well in both with OSNAP: OSNAPE dominates OSNAPW. </a:t>
            </a:r>
          </a:p>
          <a:p>
            <a:endParaRPr lang="en-GB" sz="1200" dirty="0"/>
          </a:p>
          <a:p>
            <a:r>
              <a:rPr lang="en-GB" sz="1200" dirty="0"/>
              <a:t>Convergence shows most of the overturning comes from the Iceland and </a:t>
            </a:r>
            <a:r>
              <a:rPr lang="en-GB" sz="1200" dirty="0" err="1"/>
              <a:t>Irminger</a:t>
            </a:r>
            <a:r>
              <a:rPr lang="en-GB" sz="1200" dirty="0"/>
              <a:t> seas (yellow).</a:t>
            </a:r>
          </a:p>
          <a:p>
            <a:endParaRPr lang="en-GB" sz="1200" dirty="0"/>
          </a:p>
          <a:p>
            <a:r>
              <a:rPr lang="en-GB" sz="1200" dirty="0"/>
              <a:t>Dense water flowing over the Sills (green) does not make it to OSNAPE (blue). Convergence shows dipole (yellow) suggesting mixing to lower densities in the IIS</a:t>
            </a:r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361B2-8089-4304-80B8-7978060E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880" y="555526"/>
            <a:ext cx="4509120" cy="40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4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8D4BAE-2883-46D3-AAA8-8D484A74141F}"/>
              </a:ext>
            </a:extLst>
          </p:cNvPr>
          <p:cNvSpPr txBox="1"/>
          <p:nvPr/>
        </p:nvSpPr>
        <p:spPr>
          <a:xfrm>
            <a:off x="332656" y="987574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AMOC mean strength in both models is dominated by the AMOC over the </a:t>
            </a:r>
            <a:r>
              <a:rPr lang="en-GB" dirty="0" err="1"/>
              <a:t>Irminger</a:t>
            </a:r>
            <a:r>
              <a:rPr lang="en-GB" dirty="0"/>
              <a:t> and Iceland Seas (IIS).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Q1. Is the overturning dominated by the transformation by surface fluxes (rather than mixing)? </a:t>
            </a:r>
          </a:p>
          <a:p>
            <a:endParaRPr lang="en-GB" dirty="0"/>
          </a:p>
          <a:p>
            <a:r>
              <a:rPr lang="en-GB" dirty="0"/>
              <a:t>Q2. Can the overturning estimated from the surface flux transformation be used as an indicator of the actual AMOC? In which case comparisons with observations and with CMIP6 models become easier. </a:t>
            </a:r>
          </a:p>
        </p:txBody>
      </p:sp>
    </p:spTree>
    <p:extLst>
      <p:ext uri="{BB962C8B-B14F-4D97-AF65-F5344CB8AC3E}">
        <p14:creationId xmlns:p14="http://schemas.microsoft.com/office/powerpoint/2010/main" val="318659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082FDB-557D-4FD6-B54D-C36326CEA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927" y="195486"/>
            <a:ext cx="5221834" cy="3460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EACAA7-98A5-4922-9D1E-FC9FD3D80232}"/>
              </a:ext>
            </a:extLst>
          </p:cNvPr>
          <p:cNvSpPr txBox="1"/>
          <p:nvPr/>
        </p:nvSpPr>
        <p:spPr>
          <a:xfrm>
            <a:off x="3611183" y="56986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Actual overturning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49E83-1940-4580-9D68-2AB70B87CF24}"/>
              </a:ext>
            </a:extLst>
          </p:cNvPr>
          <p:cNvSpPr txBox="1"/>
          <p:nvPr/>
        </p:nvSpPr>
        <p:spPr>
          <a:xfrm>
            <a:off x="3543857" y="1787252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Implied overturning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95033B-194D-4F6F-A7B7-4803795B5FA9}"/>
              </a:ext>
            </a:extLst>
          </p:cNvPr>
          <p:cNvSpPr txBox="1"/>
          <p:nvPr/>
        </p:nvSpPr>
        <p:spPr>
          <a:xfrm>
            <a:off x="116632" y="3543062"/>
            <a:ext cx="6719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Good qualitative agreement between actual and implied overturning convergences.</a:t>
            </a:r>
          </a:p>
          <a:p>
            <a:endParaRPr lang="en-GB" dirty="0"/>
          </a:p>
          <a:p>
            <a:r>
              <a:rPr lang="en-GB" dirty="0"/>
              <a:t>Although mixing in overflows is not captured in IIS, the maximum is captured. This suggests mixing shifts the density location of the deep branch but doesn’t affect the total transport.</a:t>
            </a:r>
          </a:p>
        </p:txBody>
      </p:sp>
    </p:spTree>
    <p:extLst>
      <p:ext uri="{BB962C8B-B14F-4D97-AF65-F5344CB8AC3E}">
        <p14:creationId xmlns:p14="http://schemas.microsoft.com/office/powerpoint/2010/main" val="258265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534F-0C24-4577-8331-9E3EC0292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E3B54-9D48-4ACE-BB73-6185B75413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367B2-E16B-43E5-BC6C-619615FE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77" y="195487"/>
            <a:ext cx="5143946" cy="4104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A2ECC-1446-4D0F-817B-63F6035405B3}"/>
              </a:ext>
            </a:extLst>
          </p:cNvPr>
          <p:cNvSpPr txBox="1"/>
          <p:nvPr/>
        </p:nvSpPr>
        <p:spPr>
          <a:xfrm>
            <a:off x="69981" y="699542"/>
            <a:ext cx="15228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Implied overturning from CMIP6 models </a:t>
            </a:r>
          </a:p>
          <a:p>
            <a:endParaRPr lang="en-GB" dirty="0"/>
          </a:p>
          <a:p>
            <a:r>
              <a:rPr lang="en-GB" dirty="0"/>
              <a:t>IIS large contribution near the overturning peak in all models (though not always dominant)</a:t>
            </a:r>
          </a:p>
          <a:p>
            <a:endParaRPr lang="en-GB" dirty="0"/>
          </a:p>
          <a:p>
            <a:r>
              <a:rPr lang="en-GB" dirty="0"/>
              <a:t>LS has large range – from zero to 10 </a:t>
            </a:r>
            <a:r>
              <a:rPr lang="en-GB" dirty="0" err="1"/>
              <a:t>Sv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98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EEB209-22CC-4CCB-A583-D05CC90F02D0}"/>
              </a:ext>
            </a:extLst>
          </p:cNvPr>
          <p:cNvSpPr/>
          <p:nvPr/>
        </p:nvSpPr>
        <p:spPr>
          <a:xfrm>
            <a:off x="3363414" y="2679857"/>
            <a:ext cx="2664296" cy="2016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E8104-E019-4441-9C0A-B4736E403ED6}"/>
              </a:ext>
            </a:extLst>
          </p:cNvPr>
          <p:cNvSpPr txBox="1"/>
          <p:nvPr/>
        </p:nvSpPr>
        <p:spPr>
          <a:xfrm>
            <a:off x="260648" y="3400411"/>
            <a:ext cx="6480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strong relationship of both LS and IS overturning with LS surface salinity (and temperature). Fresher models have less overturning. </a:t>
            </a:r>
          </a:p>
          <a:p>
            <a:endParaRPr lang="en-GB" dirty="0"/>
          </a:p>
          <a:p>
            <a:r>
              <a:rPr lang="en-GB" dirty="0" err="1"/>
              <a:t>Obs</a:t>
            </a:r>
            <a:r>
              <a:rPr lang="en-GB" dirty="0"/>
              <a:t> estimates (vertical lines and grey bars) show some models have too much overturning in the LS but some have too little.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4D7D8-1006-4493-AD04-8134435D0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6" y="611272"/>
            <a:ext cx="6858000" cy="27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5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0" y="2030840"/>
            <a:ext cx="3068960" cy="108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Decadal variability of overturning and WMT</a:t>
            </a:r>
            <a:endParaRPr lang="en-GB" sz="2800" i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F20A13F2-97FA-4B51-A7A0-A59CADDB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49" y="42999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1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3D6F-3C5B-433C-8F3C-0A96850F0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CB2CE-0A29-4C5D-AE01-8AA0B351E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CE9C5-FC90-4EF4-9381-12B6B5FFB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128"/>
          <a:stretch/>
        </p:blipFill>
        <p:spPr>
          <a:xfrm>
            <a:off x="735823" y="699542"/>
            <a:ext cx="5974546" cy="2064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28197-FBFB-4E5F-8F67-82FD1A3D591C}"/>
              </a:ext>
            </a:extLst>
          </p:cNvPr>
          <p:cNvSpPr txBox="1"/>
          <p:nvPr/>
        </p:nvSpPr>
        <p:spPr>
          <a:xfrm>
            <a:off x="188640" y="2931790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Regressions of convergence profiles with AMOC timeseries at 45N (dotted not significant)</a:t>
            </a:r>
          </a:p>
          <a:p>
            <a:endParaRPr lang="en-GB" dirty="0"/>
          </a:p>
          <a:p>
            <a:r>
              <a:rPr lang="en-GB" dirty="0"/>
              <a:t>At density where AMOC at 45N is maximum (grey dashed line), the strongest relationship is with overturning in IIS, but also contributions from others.</a:t>
            </a:r>
          </a:p>
          <a:p>
            <a:endParaRPr lang="en-GB" dirty="0"/>
          </a:p>
          <a:p>
            <a:r>
              <a:rPr lang="en-GB" dirty="0"/>
              <a:t>At lighter densities correlations with SPG and at denser densities with LS and GIN. </a:t>
            </a:r>
          </a:p>
        </p:txBody>
      </p:sp>
    </p:spTree>
    <p:extLst>
      <p:ext uri="{BB962C8B-B14F-4D97-AF65-F5344CB8AC3E}">
        <p14:creationId xmlns:p14="http://schemas.microsoft.com/office/powerpoint/2010/main" val="133589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5FB5-B04B-4A3D-81F7-A36BDA477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A410B-5A59-456B-8047-9F2B6890B6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7E6AF-3216-42F6-854C-0EDDFE432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639" y="267494"/>
            <a:ext cx="4929459" cy="3486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BA3974-FC71-4B6F-8A8A-CF7AB83E10B4}"/>
              </a:ext>
            </a:extLst>
          </p:cNvPr>
          <p:cNvSpPr txBox="1"/>
          <p:nvPr/>
        </p:nvSpPr>
        <p:spPr>
          <a:xfrm>
            <a:off x="260648" y="3776789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Implied overturning generally good indicator of actual variability</a:t>
            </a:r>
          </a:p>
          <a:p>
            <a:endParaRPr lang="en-GB" dirty="0"/>
          </a:p>
          <a:p>
            <a:r>
              <a:rPr lang="en-GB" dirty="0"/>
              <a:t>However SFWMT implies strong variability in GIN WMT is affecting AMOC at 45N, but this is not true in actual overturning.</a:t>
            </a:r>
          </a:p>
        </p:txBody>
      </p:sp>
    </p:spTree>
    <p:extLst>
      <p:ext uri="{BB962C8B-B14F-4D97-AF65-F5344CB8AC3E}">
        <p14:creationId xmlns:p14="http://schemas.microsoft.com/office/powerpoint/2010/main" val="2244496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D84D-B56F-4AC7-AF8B-CDB12C362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B39A7-7F3A-4BD4-8BF9-9EC69F880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4F735-8C10-4052-B883-610F86359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776" y="51470"/>
            <a:ext cx="5292307" cy="3476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EEF56-2B02-410E-A742-6A085D3DA457}"/>
              </a:ext>
            </a:extLst>
          </p:cNvPr>
          <p:cNvSpPr txBox="1"/>
          <p:nvPr/>
        </p:nvSpPr>
        <p:spPr>
          <a:xfrm>
            <a:off x="332656" y="357146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Regressions of implied overturning profiles in CMIP6 models with maximum AMOC at 26.5N</a:t>
            </a:r>
          </a:p>
          <a:p>
            <a:endParaRPr lang="en-GB" dirty="0"/>
          </a:p>
          <a:p>
            <a:r>
              <a:rPr lang="en-GB" dirty="0"/>
              <a:t>Very varied behaviour …</a:t>
            </a:r>
          </a:p>
        </p:txBody>
      </p:sp>
    </p:spTree>
    <p:extLst>
      <p:ext uri="{BB962C8B-B14F-4D97-AF65-F5344CB8AC3E}">
        <p14:creationId xmlns:p14="http://schemas.microsoft.com/office/powerpoint/2010/main" val="377434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9B38EC-4432-431F-857E-0F19CF144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684" y="1020918"/>
            <a:ext cx="5040560" cy="3224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4FC3F-13CA-4752-840C-02794D246169}"/>
              </a:ext>
            </a:extLst>
          </p:cNvPr>
          <p:cNvSpPr txBox="1"/>
          <p:nvPr/>
        </p:nvSpPr>
        <p:spPr>
          <a:xfrm>
            <a:off x="120715" y="863303"/>
            <a:ext cx="15996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 however LS overturning variability is related to mean LS strength.</a:t>
            </a:r>
          </a:p>
          <a:p>
            <a:endParaRPr lang="en-GB" dirty="0"/>
          </a:p>
          <a:p>
            <a:pPr lvl="1"/>
            <a:r>
              <a:rPr lang="en-GB" dirty="0"/>
              <a:t>Stronger mean LS overturning means stronger regressions of LS variability with AMOC variability at 26.5N, and relationships at denser levels in the LS.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8E108-44DF-400C-8094-CEFF318CB043}"/>
              </a:ext>
            </a:extLst>
          </p:cNvPr>
          <p:cNvSpPr txBox="1"/>
          <p:nvPr/>
        </p:nvSpPr>
        <p:spPr>
          <a:xfrm>
            <a:off x="1988840" y="665111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Weak mean LS overturning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546B805-EF7E-465D-9687-F5A20CFBA1F2}"/>
              </a:ext>
            </a:extLst>
          </p:cNvPr>
          <p:cNvSpPr/>
          <p:nvPr/>
        </p:nvSpPr>
        <p:spPr>
          <a:xfrm>
            <a:off x="4941168" y="734623"/>
            <a:ext cx="592188" cy="163760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F6207-B58C-48FE-9124-90DE8A5115AF}"/>
              </a:ext>
            </a:extLst>
          </p:cNvPr>
          <p:cNvSpPr txBox="1"/>
          <p:nvPr/>
        </p:nvSpPr>
        <p:spPr>
          <a:xfrm>
            <a:off x="4581128" y="415995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Strong mean LS overturning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1839D6B-E510-40A6-A8B7-EC460A12E22A}"/>
              </a:ext>
            </a:extLst>
          </p:cNvPr>
          <p:cNvSpPr/>
          <p:nvPr/>
        </p:nvSpPr>
        <p:spPr>
          <a:xfrm>
            <a:off x="2836812" y="4216576"/>
            <a:ext cx="592188" cy="163760"/>
          </a:xfrm>
          <a:prstGeom prst="rightArrow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BA3D0-5FB5-494A-B1AA-66CA838FEF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EAC70-ADC8-469F-BFB4-2069FC7C31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5B09936-BF92-48A8-8176-D0668B612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627534"/>
            <a:ext cx="4289578" cy="2982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E2C03F-3FE2-4558-A7BC-E89FF3B60C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27" t="17554" r="72999" b="23867"/>
          <a:stretch/>
        </p:blipFill>
        <p:spPr>
          <a:xfrm>
            <a:off x="3839328" y="1472733"/>
            <a:ext cx="2914377" cy="25991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C2E012-DCB4-4CA7-963E-9099807EF689}"/>
              </a:ext>
            </a:extLst>
          </p:cNvPr>
          <p:cNvSpPr txBox="1"/>
          <p:nvPr/>
        </p:nvSpPr>
        <p:spPr>
          <a:xfrm>
            <a:off x="188640" y="405430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Many studies have shown relationships between AMOC and Labrador Sea/West SPG densities and mixed layer depths (proxy for convection). Thought to be because NAO phase causes anomalous heat loss/gain changing densities and convection.</a:t>
            </a:r>
          </a:p>
        </p:txBody>
      </p:sp>
    </p:spTree>
    <p:extLst>
      <p:ext uri="{BB962C8B-B14F-4D97-AF65-F5344CB8AC3E}">
        <p14:creationId xmlns:p14="http://schemas.microsoft.com/office/powerpoint/2010/main" val="985911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58CF-2AD5-44AE-8427-96294EA7E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816" y="94936"/>
            <a:ext cx="5238582" cy="700992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132F2-5E8D-43EC-AB29-B60C37A8C648}"/>
              </a:ext>
            </a:extLst>
          </p:cNvPr>
          <p:cNvSpPr txBox="1"/>
          <p:nvPr/>
        </p:nvSpPr>
        <p:spPr>
          <a:xfrm>
            <a:off x="332656" y="915566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Models agree with observations that the mean overturning is strongest in the east (particularly in the IIS).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mean overturning in the Labrador Sea is mostly found to be small, but has a strong relationship with salinity: fresh models have weak overturning and saline models have stronger mean overturning and stronger relationships of the Labrador Sea overturning variability with the AMOC further south.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overturning reconstructed from surface flux driven water mass transformation is a good indicator of the actual overturning, though mixing can damp variability and shift signals to different density classes.</a:t>
            </a:r>
          </a:p>
        </p:txBody>
      </p:sp>
    </p:spTree>
    <p:extLst>
      <p:ext uri="{BB962C8B-B14F-4D97-AF65-F5344CB8AC3E}">
        <p14:creationId xmlns:p14="http://schemas.microsoft.com/office/powerpoint/2010/main" val="61040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9AB8055A-0EB9-476A-9A04-A470E1D6A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2" y="771550"/>
            <a:ext cx="3170783" cy="2058532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C5B7FEB-FF9F-4CAB-8F7E-0A2BDAB41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032" y="699542"/>
            <a:ext cx="3024337" cy="1668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EF6037-2686-4E10-A727-2AC30AD118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03" t="42533" r="79272" b="29286"/>
          <a:stretch/>
        </p:blipFill>
        <p:spPr>
          <a:xfrm>
            <a:off x="4293095" y="2427734"/>
            <a:ext cx="2232249" cy="2232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498F31-3E7D-4620-AF29-2F318D458BAB}"/>
              </a:ext>
            </a:extLst>
          </p:cNvPr>
          <p:cNvSpPr txBox="1"/>
          <p:nvPr/>
        </p:nvSpPr>
        <p:spPr>
          <a:xfrm>
            <a:off x="332656" y="307580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Recent observations from OSNAP show overturning in density space much larger across the east section than west section, implying more density transformation north of OSNAPE </a:t>
            </a:r>
          </a:p>
          <a:p>
            <a:endParaRPr lang="en-GB" sz="1200" dirty="0"/>
          </a:p>
          <a:p>
            <a:r>
              <a:rPr lang="en-GB" sz="1200" dirty="0"/>
              <a:t>Lozier et al, 2019. BAMS</a:t>
            </a:r>
          </a:p>
        </p:txBody>
      </p:sp>
    </p:spTree>
    <p:extLst>
      <p:ext uri="{BB962C8B-B14F-4D97-AF65-F5344CB8AC3E}">
        <p14:creationId xmlns:p14="http://schemas.microsoft.com/office/powerpoint/2010/main" val="95240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68833D6-28DE-4BC3-B7BE-8441215B4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155" y="338291"/>
            <a:ext cx="3385387" cy="1991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D9DA8A-5873-4BE3-946E-C71BCD730F64}"/>
              </a:ext>
            </a:extLst>
          </p:cNvPr>
          <p:cNvSpPr txBox="1"/>
          <p:nvPr/>
        </p:nvSpPr>
        <p:spPr>
          <a:xfrm>
            <a:off x="116632" y="479412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3E7C6-FE59-4122-BE5B-253A99808FA4}"/>
              </a:ext>
            </a:extLst>
          </p:cNvPr>
          <p:cNvSpPr txBox="1"/>
          <p:nvPr/>
        </p:nvSpPr>
        <p:spPr>
          <a:xfrm>
            <a:off x="3590652" y="2369259"/>
            <a:ext cx="3284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Desbruyeres et al, Ocean Science, 2019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DF2667-A4D5-41B6-A591-5F8028E53910}"/>
                  </a:ext>
                </a:extLst>
              </p:cNvPr>
              <p:cNvSpPr txBox="1"/>
              <p:nvPr/>
            </p:nvSpPr>
            <p:spPr>
              <a:xfrm>
                <a:off x="260952" y="2582614"/>
                <a:ext cx="6336400" cy="192026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200" dirty="0"/>
              </a:p>
              <a:p>
                <a:endParaRPr lang="en-GB" sz="1200" dirty="0"/>
              </a:p>
              <a:p>
                <a:r>
                  <a:rPr lang="en-GB" sz="1200" dirty="0"/>
                  <a:t>In equilibrium and neglecting mixing, we can relate overturning in density space to the water mass transformation by surface fluxes.</a:t>
                </a:r>
              </a:p>
              <a:p>
                <a:endParaRPr lang="en-GB" sz="1200" dirty="0"/>
              </a:p>
              <a:p>
                <a:r>
                  <a:rPr lang="en-GB" sz="1200" dirty="0"/>
                  <a:t>In reality, overturning in density space is also affected by mixing, and by the residency time of the water in the region (particularly at short time scales).</a:t>
                </a:r>
              </a:p>
              <a:p>
                <a:endParaRPr lang="en-GB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DF2667-A4D5-41B6-A591-5F8028E53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52" y="2582614"/>
                <a:ext cx="6336400" cy="1920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C4396C2-FEDC-4129-918C-066DECF192A2}"/>
              </a:ext>
            </a:extLst>
          </p:cNvPr>
          <p:cNvGrpSpPr/>
          <p:nvPr/>
        </p:nvGrpSpPr>
        <p:grpSpPr>
          <a:xfrm>
            <a:off x="210099" y="705335"/>
            <a:ext cx="3140056" cy="1644354"/>
            <a:chOff x="152073" y="863404"/>
            <a:chExt cx="3140056" cy="16443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1CA4BD-5C3D-461D-8298-9C9B1CCBC3B5}"/>
                </a:ext>
              </a:extLst>
            </p:cNvPr>
            <p:cNvSpPr/>
            <p:nvPr/>
          </p:nvSpPr>
          <p:spPr>
            <a:xfrm>
              <a:off x="846817" y="1139605"/>
              <a:ext cx="2393851" cy="1368153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ABC5B78-7996-4206-A9FF-1A4167E3AF32}"/>
                </a:ext>
              </a:extLst>
            </p:cNvPr>
            <p:cNvSpPr/>
            <p:nvPr/>
          </p:nvSpPr>
          <p:spPr>
            <a:xfrm>
              <a:off x="862643" y="1159296"/>
              <a:ext cx="1181100" cy="381000"/>
            </a:xfrm>
            <a:custGeom>
              <a:avLst/>
              <a:gdLst>
                <a:gd name="connsiteX0" fmla="*/ 0 w 1181100"/>
                <a:gd name="connsiteY0" fmla="*/ 381000 h 381000"/>
                <a:gd name="connsiteX1" fmla="*/ 698500 w 1181100"/>
                <a:gd name="connsiteY1" fmla="*/ 317500 h 381000"/>
                <a:gd name="connsiteX2" fmla="*/ 1079500 w 1181100"/>
                <a:gd name="connsiteY2" fmla="*/ 177800 h 381000"/>
                <a:gd name="connsiteX3" fmla="*/ 1181100 w 1181100"/>
                <a:gd name="connsiteY3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100" h="381000">
                  <a:moveTo>
                    <a:pt x="0" y="381000"/>
                  </a:moveTo>
                  <a:cubicBezTo>
                    <a:pt x="259291" y="366183"/>
                    <a:pt x="518583" y="351367"/>
                    <a:pt x="698500" y="317500"/>
                  </a:cubicBezTo>
                  <a:cubicBezTo>
                    <a:pt x="878417" y="283633"/>
                    <a:pt x="999067" y="230717"/>
                    <a:pt x="1079500" y="177800"/>
                  </a:cubicBezTo>
                  <a:cubicBezTo>
                    <a:pt x="1159933" y="124883"/>
                    <a:pt x="1170516" y="62441"/>
                    <a:pt x="118110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1FF7BFA-9F0C-42E2-85FB-1EFECA7F4F7A}"/>
                </a:ext>
              </a:extLst>
            </p:cNvPr>
            <p:cNvSpPr/>
            <p:nvPr/>
          </p:nvSpPr>
          <p:spPr>
            <a:xfrm>
              <a:off x="832777" y="1170913"/>
              <a:ext cx="2177827" cy="889000"/>
            </a:xfrm>
            <a:custGeom>
              <a:avLst/>
              <a:gdLst>
                <a:gd name="connsiteX0" fmla="*/ 0 w 2177827"/>
                <a:gd name="connsiteY0" fmla="*/ 889000 h 889000"/>
                <a:gd name="connsiteX1" fmla="*/ 939800 w 2177827"/>
                <a:gd name="connsiteY1" fmla="*/ 819150 h 889000"/>
                <a:gd name="connsiteX2" fmla="*/ 1676400 w 2177827"/>
                <a:gd name="connsiteY2" fmla="*/ 654050 h 889000"/>
                <a:gd name="connsiteX3" fmla="*/ 2108200 w 2177827"/>
                <a:gd name="connsiteY3" fmla="*/ 323850 h 889000"/>
                <a:gd name="connsiteX4" fmla="*/ 2171700 w 2177827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7827" h="889000">
                  <a:moveTo>
                    <a:pt x="0" y="889000"/>
                  </a:moveTo>
                  <a:cubicBezTo>
                    <a:pt x="330200" y="873654"/>
                    <a:pt x="660400" y="858308"/>
                    <a:pt x="939800" y="819150"/>
                  </a:cubicBezTo>
                  <a:cubicBezTo>
                    <a:pt x="1219200" y="779992"/>
                    <a:pt x="1481667" y="736600"/>
                    <a:pt x="1676400" y="654050"/>
                  </a:cubicBezTo>
                  <a:cubicBezTo>
                    <a:pt x="1871133" y="571500"/>
                    <a:pt x="2025650" y="432858"/>
                    <a:pt x="2108200" y="323850"/>
                  </a:cubicBezTo>
                  <a:cubicBezTo>
                    <a:pt x="2190750" y="214842"/>
                    <a:pt x="2181225" y="107421"/>
                    <a:pt x="217170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952CFB-440C-4647-B0AE-779E02D181D6}"/>
                </a:ext>
              </a:extLst>
            </p:cNvPr>
            <p:cNvSpPr txBox="1"/>
            <p:nvPr/>
          </p:nvSpPr>
          <p:spPr>
            <a:xfrm>
              <a:off x="1406706" y="1560990"/>
              <a:ext cx="965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Volume V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817D167C-A366-499D-B60B-ADCC13C403FA}"/>
                </a:ext>
              </a:extLst>
            </p:cNvPr>
            <p:cNvSpPr/>
            <p:nvPr/>
          </p:nvSpPr>
          <p:spPr>
            <a:xfrm rot="10800000">
              <a:off x="678966" y="1755151"/>
              <a:ext cx="288032" cy="1556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76267B43-8B8E-44BE-89AE-08B8251F5E0E}"/>
                </a:ext>
              </a:extLst>
            </p:cNvPr>
            <p:cNvSpPr/>
            <p:nvPr/>
          </p:nvSpPr>
          <p:spPr>
            <a:xfrm>
              <a:off x="1814000" y="1146275"/>
              <a:ext cx="391161" cy="257564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72E43383-2033-4EF5-98B8-B4AD4C4B7716}"/>
                </a:ext>
              </a:extLst>
            </p:cNvPr>
            <p:cNvSpPr/>
            <p:nvPr/>
          </p:nvSpPr>
          <p:spPr>
            <a:xfrm>
              <a:off x="2772179" y="1224631"/>
              <a:ext cx="391161" cy="12516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Up-Down 23">
              <a:extLst>
                <a:ext uri="{FF2B5EF4-FFF2-40B4-BE49-F238E27FC236}">
                  <a16:creationId xmlns:a16="http://schemas.microsoft.com/office/drawing/2014/main" id="{CF7FC643-C857-4E01-8706-E5663FCF2876}"/>
                </a:ext>
              </a:extLst>
            </p:cNvPr>
            <p:cNvSpPr/>
            <p:nvPr/>
          </p:nvSpPr>
          <p:spPr>
            <a:xfrm rot="21127387">
              <a:off x="1436830" y="1924206"/>
              <a:ext cx="81096" cy="18045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row: Up-Down 24">
              <a:extLst>
                <a:ext uri="{FF2B5EF4-FFF2-40B4-BE49-F238E27FC236}">
                  <a16:creationId xmlns:a16="http://schemas.microsoft.com/office/drawing/2014/main" id="{1E928153-53DD-4841-9041-E86FF3A525D2}"/>
                </a:ext>
              </a:extLst>
            </p:cNvPr>
            <p:cNvSpPr/>
            <p:nvPr/>
          </p:nvSpPr>
          <p:spPr>
            <a:xfrm rot="20983774">
              <a:off x="2003194" y="1861459"/>
              <a:ext cx="81096" cy="18045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row: Up-Down 25">
              <a:extLst>
                <a:ext uri="{FF2B5EF4-FFF2-40B4-BE49-F238E27FC236}">
                  <a16:creationId xmlns:a16="http://schemas.microsoft.com/office/drawing/2014/main" id="{8E758439-335E-4246-A449-245FF8149355}"/>
                </a:ext>
              </a:extLst>
            </p:cNvPr>
            <p:cNvSpPr/>
            <p:nvPr/>
          </p:nvSpPr>
          <p:spPr>
            <a:xfrm rot="19270246">
              <a:off x="2542086" y="1681009"/>
              <a:ext cx="81096" cy="18045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row: Up-Down 26">
              <a:extLst>
                <a:ext uri="{FF2B5EF4-FFF2-40B4-BE49-F238E27FC236}">
                  <a16:creationId xmlns:a16="http://schemas.microsoft.com/office/drawing/2014/main" id="{8F0BB358-5458-47FD-AC11-F7FD03F3539D}"/>
                </a:ext>
              </a:extLst>
            </p:cNvPr>
            <p:cNvSpPr/>
            <p:nvPr/>
          </p:nvSpPr>
          <p:spPr>
            <a:xfrm rot="21127387">
              <a:off x="1155514" y="1408544"/>
              <a:ext cx="81096" cy="18045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row: Up-Down 27">
              <a:extLst>
                <a:ext uri="{FF2B5EF4-FFF2-40B4-BE49-F238E27FC236}">
                  <a16:creationId xmlns:a16="http://schemas.microsoft.com/office/drawing/2014/main" id="{EF912C0B-4006-44F0-AC20-B2952BE68B1B}"/>
                </a:ext>
              </a:extLst>
            </p:cNvPr>
            <p:cNvSpPr/>
            <p:nvPr/>
          </p:nvSpPr>
          <p:spPr>
            <a:xfrm rot="20280854">
              <a:off x="1720808" y="1341339"/>
              <a:ext cx="54660" cy="180450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3EF9C3-B9BB-4AC5-B782-D83C3CB937B6}"/>
                </a:ext>
              </a:extLst>
            </p:cNvPr>
            <p:cNvSpPr txBox="1"/>
            <p:nvPr/>
          </p:nvSpPr>
          <p:spPr>
            <a:xfrm>
              <a:off x="1696820" y="863404"/>
              <a:ext cx="15953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</a:rPr>
                <a:t>Surface transformation 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F7A9C4-E353-4245-9D5B-C367B54A668D}"/>
                </a:ext>
              </a:extLst>
            </p:cNvPr>
            <p:cNvSpPr txBox="1"/>
            <p:nvPr/>
          </p:nvSpPr>
          <p:spPr>
            <a:xfrm>
              <a:off x="1759221" y="2071210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2060"/>
                  </a:solidFill>
                </a:rPr>
                <a:t>Mixing 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CCF8DA-FA58-4F18-BC81-0C6458045C01}"/>
                </a:ext>
              </a:extLst>
            </p:cNvPr>
            <p:cNvSpPr txBox="1"/>
            <p:nvPr/>
          </p:nvSpPr>
          <p:spPr>
            <a:xfrm>
              <a:off x="152073" y="1510662"/>
              <a:ext cx="762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accent1">
                      <a:lumMod val="75000"/>
                    </a:schemeClr>
                  </a:solidFill>
                </a:rPr>
                <a:t>Transport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18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759C6C7-A05B-4663-BA62-5F2F645A5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04" y="2571750"/>
            <a:ext cx="5589240" cy="2247053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68833D6-28DE-4BC3-B7BE-8441215B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36" y="195486"/>
            <a:ext cx="3794014" cy="2232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AC4FE5-9FA2-4999-B7D5-A5EF29C4A221}"/>
              </a:ext>
            </a:extLst>
          </p:cNvPr>
          <p:cNvSpPr txBox="1"/>
          <p:nvPr/>
        </p:nvSpPr>
        <p:spPr>
          <a:xfrm>
            <a:off x="260648" y="843558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Can construct overturning from surface fluxes only (not including mixing). Results from surface fluxes from </a:t>
            </a:r>
            <a:r>
              <a:rPr lang="en-GB" sz="1200" dirty="0" err="1"/>
              <a:t>atmos</a:t>
            </a:r>
            <a:r>
              <a:rPr lang="en-GB" sz="1200" dirty="0"/>
              <a:t> reanalyses: most transformation between OSNAP east and Sills.</a:t>
            </a:r>
          </a:p>
          <a:p>
            <a:endParaRPr lang="en-GB" sz="1200" dirty="0"/>
          </a:p>
          <a:p>
            <a:r>
              <a:rPr lang="en-GB" sz="1200" dirty="0" err="1"/>
              <a:t>Desbruyeres</a:t>
            </a:r>
            <a:r>
              <a:rPr lang="en-GB" sz="1200" dirty="0"/>
              <a:t> et al, 2019. Ocean Science</a:t>
            </a:r>
          </a:p>
        </p:txBody>
      </p:sp>
    </p:spTree>
    <p:extLst>
      <p:ext uri="{BB962C8B-B14F-4D97-AF65-F5344CB8AC3E}">
        <p14:creationId xmlns:p14="http://schemas.microsoft.com/office/powerpoint/2010/main" val="335372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-171400" y="2931790"/>
            <a:ext cx="3384376" cy="100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Models and methods</a:t>
            </a:r>
            <a:endParaRPr lang="en-GB" sz="2800" i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F20A13F2-97FA-4B51-A7A0-A59CADDB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49" y="42999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6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E32934-CC82-4D78-AA9C-9BA2A9120DF7}"/>
              </a:ext>
            </a:extLst>
          </p:cNvPr>
          <p:cNvSpPr txBox="1"/>
          <p:nvPr/>
        </p:nvSpPr>
        <p:spPr>
          <a:xfrm>
            <a:off x="404664" y="915566"/>
            <a:ext cx="59766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Concentrate on models HadGEM3-GC3-1LL and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Both CMIP6 models using NEMO ocean model and UM atmosphere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Ocean resolution of 1</a:t>
            </a:r>
            <a:r>
              <a:rPr lang="en-GB" baseline="30000" dirty="0"/>
              <a:t>o</a:t>
            </a:r>
            <a:r>
              <a:rPr lang="en-GB" dirty="0"/>
              <a:t> and 1/4</a:t>
            </a:r>
            <a:r>
              <a:rPr lang="en-GB" baseline="30000" dirty="0"/>
              <a:t>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Calculate overturning across OSNAP section and others. Also calculate implied overturning from surface-forced WMT (SFWMT)</a:t>
            </a:r>
          </a:p>
          <a:p>
            <a:endParaRPr lang="en-GB" dirty="0"/>
          </a:p>
          <a:p>
            <a:r>
              <a:rPr lang="en-GB" dirty="0"/>
              <a:t>Also use 6 other CMIP6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only implied overturning from SFWMT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dirty="0"/>
              <a:t>Look at mean state and variability of decadal means.</a:t>
            </a:r>
          </a:p>
        </p:txBody>
      </p:sp>
    </p:spTree>
    <p:extLst>
      <p:ext uri="{BB962C8B-B14F-4D97-AF65-F5344CB8AC3E}">
        <p14:creationId xmlns:p14="http://schemas.microsoft.com/office/powerpoint/2010/main" val="363519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-171400" y="2931790"/>
            <a:ext cx="3384376" cy="100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Model mean overturning and WMT</a:t>
            </a:r>
            <a:endParaRPr lang="en-GB" sz="2800" i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F20A13F2-97FA-4B51-A7A0-A59CADDB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49" y="42999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8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A53028-DC56-4AC8-81B3-6B32FBC10EFA}"/>
              </a:ext>
            </a:extLst>
          </p:cNvPr>
          <p:cNvSpPr txBox="1"/>
          <p:nvPr/>
        </p:nvSpPr>
        <p:spPr>
          <a:xfrm>
            <a:off x="116632" y="3841689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Calculate overturning across sections: 45N, OSNAPW, OSNAPE, the Sills and </a:t>
            </a:r>
            <a:r>
              <a:rPr lang="en-GB" sz="1200" dirty="0" err="1"/>
              <a:t>Fram</a:t>
            </a:r>
            <a:r>
              <a:rPr lang="en-GB" sz="1200" dirty="0"/>
              <a:t> Strait</a:t>
            </a:r>
          </a:p>
          <a:p>
            <a:endParaRPr lang="en-GB" sz="1200" dirty="0"/>
          </a:p>
          <a:p>
            <a:r>
              <a:rPr lang="en-GB" sz="1200" dirty="0"/>
              <a:t>Convergences used to calculate contribution of regions to overturning at 45N</a:t>
            </a:r>
          </a:p>
          <a:p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2427F-F0AE-43F1-A9EC-1725E58DC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72" y="201946"/>
            <a:ext cx="4001089" cy="34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3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7927</TotalTime>
  <Words>843</Words>
  <Application>Microsoft Office PowerPoint</Application>
  <PresentationFormat>Custom</PresentationFormat>
  <Paragraphs>100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Office Theme</vt:lpstr>
      <vt:lpstr>Overturning and water mass transformation in CMIP6 models  L C Jackson, Met Office, UK T Petit, Reading, UK</vt:lpstr>
      <vt:lpstr>PowerPoint Presentation</vt:lpstr>
      <vt:lpstr>PowerPoint Presentation</vt:lpstr>
      <vt:lpstr>PowerPoint Presentation</vt:lpstr>
      <vt:lpstr>PowerPoint Presentation</vt:lpstr>
      <vt:lpstr>Models and methods</vt:lpstr>
      <vt:lpstr>PowerPoint Presentation</vt:lpstr>
      <vt:lpstr>Model mean overturning and WMT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Decadal variability of overturning and WMT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AMOC hysteresis in HadGEM3 GC2</dc:title>
  <dc:creator>Jackson, Laura</dc:creator>
  <cp:lastModifiedBy>Jackson, Laura</cp:lastModifiedBy>
  <cp:revision>794</cp:revision>
  <dcterms:modified xsi:type="dcterms:W3CDTF">2022-05-16T12:52:23Z</dcterms:modified>
</cp:coreProperties>
</file>