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sldIdLst>
    <p:sldId id="256" r:id="rId2"/>
    <p:sldId id="257" r:id="rId3"/>
    <p:sldId id="258" r:id="rId4"/>
    <p:sldId id="265" r:id="rId5"/>
    <p:sldId id="268" r:id="rId6"/>
    <p:sldId id="278" r:id="rId7"/>
    <p:sldId id="269" r:id="rId8"/>
    <p:sldId id="271" r:id="rId9"/>
    <p:sldId id="273" r:id="rId10"/>
    <p:sldId id="275" r:id="rId11"/>
    <p:sldId id="261" r:id="rId12"/>
    <p:sldId id="263" r:id="rId13"/>
    <p:sldId id="280" r:id="rId14"/>
    <p:sldId id="277" r:id="rId15"/>
    <p:sldId id="279" r:id="rId16"/>
    <p:sldId id="281" r:id="rId17"/>
    <p:sldId id="283"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6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58" d="100"/>
          <a:sy n="58" d="100"/>
        </p:scale>
        <p:origin x="1637" y="6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249717-FA2F-4ACB-B335-AFA26D008400}"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155182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249717-FA2F-4ACB-B335-AFA26D008400}"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118745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249717-FA2F-4ACB-B335-AFA26D008400}"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407088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249717-FA2F-4ACB-B335-AFA26D008400}"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582352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249717-FA2F-4ACB-B335-AFA26D008400}"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209302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249717-FA2F-4ACB-B335-AFA26D008400}"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20080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249717-FA2F-4ACB-B335-AFA26D008400}" type="datetimeFigureOut">
              <a:rPr lang="en-US" smtClean="0"/>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157312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249717-FA2F-4ACB-B335-AFA26D008400}" type="datetimeFigureOut">
              <a:rPr lang="en-US" smtClean="0"/>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418653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49717-FA2F-4ACB-B335-AFA26D008400}"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400361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249717-FA2F-4ACB-B335-AFA26D008400}"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75202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249717-FA2F-4ACB-B335-AFA26D008400}"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280B8-2EA0-43B8-8585-F23CB11324BB}" type="slidenum">
              <a:rPr lang="en-US" smtClean="0"/>
              <a:t>‹#›</a:t>
            </a:fld>
            <a:endParaRPr lang="en-US"/>
          </a:p>
        </p:txBody>
      </p:sp>
    </p:spTree>
    <p:extLst>
      <p:ext uri="{BB962C8B-B14F-4D97-AF65-F5344CB8AC3E}">
        <p14:creationId xmlns:p14="http://schemas.microsoft.com/office/powerpoint/2010/main" val="875308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4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49717-FA2F-4ACB-B335-AFA26D008400}" type="datetimeFigureOut">
              <a:rPr lang="en-US" smtClean="0"/>
              <a:t>5/23/2022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280B8-2EA0-43B8-8585-F23CB11324BB}" type="slidenum">
              <a:rPr lang="en-US" smtClean="0"/>
              <a:t>‹#›</a:t>
            </a:fld>
            <a:endParaRPr lang="en-US"/>
          </a:p>
        </p:txBody>
      </p:sp>
    </p:spTree>
    <p:extLst>
      <p:ext uri="{BB962C8B-B14F-4D97-AF65-F5344CB8AC3E}">
        <p14:creationId xmlns:p14="http://schemas.microsoft.com/office/powerpoint/2010/main" val="79083258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011" y="366502"/>
            <a:ext cx="10701337" cy="1400175"/>
          </a:xfrm>
        </p:spPr>
        <p:txBody>
          <a:bodyPr>
            <a:normAutofit fontScale="90000"/>
          </a:bodyPr>
          <a:lstStyle/>
          <a:p>
            <a:pPr algn="l"/>
            <a:r>
              <a:rPr lang="en-US" sz="3200" b="1" dirty="0">
                <a:solidFill>
                  <a:srgbClr val="002060"/>
                </a:solidFill>
                <a:latin typeface="Arial" panose="020B0604020202020204" pitchFamily="34" charset="0"/>
                <a:cs typeface="Arial" panose="020B0604020202020204" pitchFamily="34" charset="0"/>
              </a:rPr>
              <a:t>Using random forest machine learning algorithm to </a:t>
            </a:r>
            <a:r>
              <a:rPr lang="en-US" sz="3200" b="1" dirty="0" smtClean="0">
                <a:solidFill>
                  <a:srgbClr val="002060"/>
                </a:solidFill>
                <a:latin typeface="Arial" panose="020B0604020202020204" pitchFamily="34" charset="0"/>
                <a:cs typeface="Arial" panose="020B0604020202020204" pitchFamily="34" charset="0"/>
              </a:rPr>
              <a:t>help investigating </a:t>
            </a:r>
            <a:r>
              <a:rPr lang="en-US" sz="3200" b="1" dirty="0">
                <a:solidFill>
                  <a:srgbClr val="002060"/>
                </a:solidFill>
                <a:latin typeface="Arial" panose="020B0604020202020204" pitchFamily="34" charset="0"/>
                <a:cs typeface="Arial" panose="020B0604020202020204" pitchFamily="34" charset="0"/>
              </a:rPr>
              <a:t>the relationship between </a:t>
            </a:r>
            <a:r>
              <a:rPr lang="en-US" sz="3200" b="1" dirty="0" smtClean="0">
                <a:solidFill>
                  <a:srgbClr val="002060"/>
                </a:solidFill>
                <a:latin typeface="Arial" panose="020B0604020202020204" pitchFamily="34" charset="0"/>
                <a:cs typeface="Arial" panose="020B0604020202020204" pitchFamily="34" charset="0"/>
              </a:rPr>
              <a:t>subglacial sediments </a:t>
            </a:r>
            <a:r>
              <a:rPr lang="en-US" sz="3200" b="1" dirty="0">
                <a:solidFill>
                  <a:srgbClr val="002060"/>
                </a:solidFill>
                <a:latin typeface="Arial" panose="020B0604020202020204" pitchFamily="34" charset="0"/>
                <a:cs typeface="Arial" panose="020B0604020202020204" pitchFamily="34" charset="0"/>
              </a:rPr>
              <a:t>and </a:t>
            </a:r>
            <a:r>
              <a:rPr lang="en-US" sz="3200" b="1" dirty="0" smtClean="0">
                <a:solidFill>
                  <a:srgbClr val="002060"/>
                </a:solidFill>
                <a:latin typeface="Arial" panose="020B0604020202020204" pitchFamily="34" charset="0"/>
                <a:cs typeface="Arial" panose="020B0604020202020204" pitchFamily="34" charset="0"/>
              </a:rPr>
              <a:t>ice flow </a:t>
            </a:r>
            <a:r>
              <a:rPr lang="en-US" sz="3200" b="1" dirty="0">
                <a:solidFill>
                  <a:srgbClr val="002060"/>
                </a:solidFill>
                <a:latin typeface="Arial" panose="020B0604020202020204" pitchFamily="34" charset="0"/>
                <a:cs typeface="Arial" panose="020B0604020202020204" pitchFamily="34" charset="0"/>
              </a:rPr>
              <a:t>in Antarctica</a:t>
            </a:r>
          </a:p>
        </p:txBody>
      </p:sp>
      <p:sp>
        <p:nvSpPr>
          <p:cNvPr id="3" name="Subtitle 2"/>
          <p:cNvSpPr>
            <a:spLocks noGrp="1"/>
          </p:cNvSpPr>
          <p:nvPr>
            <p:ph type="subTitle" idx="1"/>
          </p:nvPr>
        </p:nvSpPr>
        <p:spPr>
          <a:xfrm>
            <a:off x="100011" y="1814436"/>
            <a:ext cx="9144000" cy="1655762"/>
          </a:xfrm>
        </p:spPr>
        <p:txBody>
          <a:bodyPr/>
          <a:lstStyle/>
          <a:p>
            <a:pPr algn="l"/>
            <a:r>
              <a:rPr lang="en-US" dirty="0">
                <a:solidFill>
                  <a:schemeClr val="tx2"/>
                </a:solidFill>
              </a:rPr>
              <a:t>Authors: </a:t>
            </a:r>
            <a:r>
              <a:rPr lang="en-US" dirty="0" smtClean="0">
                <a:solidFill>
                  <a:schemeClr val="tx2"/>
                </a:solidFill>
              </a:rPr>
              <a:t>Renata </a:t>
            </a:r>
            <a:r>
              <a:rPr lang="en-US" dirty="0">
                <a:solidFill>
                  <a:schemeClr val="tx2"/>
                </a:solidFill>
              </a:rPr>
              <a:t>Regina Constantino</a:t>
            </a:r>
            <a:r>
              <a:rPr lang="en-US" baseline="30000" dirty="0">
                <a:solidFill>
                  <a:schemeClr val="tx2"/>
                </a:solidFill>
              </a:rPr>
              <a:t>1</a:t>
            </a:r>
            <a:r>
              <a:rPr lang="en-US" dirty="0">
                <a:solidFill>
                  <a:schemeClr val="tx2"/>
                </a:solidFill>
              </a:rPr>
              <a:t>, Kirsty J. Tinto</a:t>
            </a:r>
            <a:r>
              <a:rPr lang="en-US" baseline="30000" dirty="0">
                <a:solidFill>
                  <a:schemeClr val="tx2"/>
                </a:solidFill>
              </a:rPr>
              <a:t>1</a:t>
            </a:r>
            <a:r>
              <a:rPr lang="en-US" dirty="0">
                <a:solidFill>
                  <a:schemeClr val="tx2"/>
                </a:solidFill>
              </a:rPr>
              <a:t>, Robin E. Bell</a:t>
            </a:r>
            <a:r>
              <a:rPr lang="en-US" baseline="30000" dirty="0">
                <a:solidFill>
                  <a:schemeClr val="tx2"/>
                </a:solidFill>
              </a:rPr>
              <a:t>1</a:t>
            </a:r>
            <a:r>
              <a:rPr lang="en-US" dirty="0">
                <a:solidFill>
                  <a:schemeClr val="tx2"/>
                </a:solidFill>
              </a:rPr>
              <a:t>, </a:t>
            </a:r>
          </a:p>
          <a:p>
            <a:pPr algn="l"/>
            <a:r>
              <a:rPr lang="en-US" baseline="30000" dirty="0">
                <a:solidFill>
                  <a:schemeClr val="tx2"/>
                </a:solidFill>
              </a:rPr>
              <a:t>1</a:t>
            </a:r>
            <a:r>
              <a:rPr lang="en-US" dirty="0">
                <a:solidFill>
                  <a:schemeClr val="tx2"/>
                </a:solidFill>
              </a:rPr>
              <a:t>Lamont-Doherty Earth Observatory, Columbia University, New York, NY, United States</a:t>
            </a:r>
          </a:p>
          <a:p>
            <a:endParaRPr lang="en-US" dirty="0"/>
          </a:p>
        </p:txBody>
      </p:sp>
      <p:sp>
        <p:nvSpPr>
          <p:cNvPr id="8" name="Rectangle 7"/>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1" name="Picture 2" descr="UArctic - Funding Opportunity: Support for Engaging Students and the Public  in Polar Research National Science Found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80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552692" y="973696"/>
            <a:ext cx="5860523" cy="5164532"/>
          </a:xfrm>
          <a:prstGeom prst="rect">
            <a:avLst/>
          </a:prstGeom>
        </p:spPr>
      </p:pic>
      <p:sp>
        <p:nvSpPr>
          <p:cNvPr id="9" name="Rectangle 8"/>
          <p:cNvSpPr/>
          <p:nvPr/>
        </p:nvSpPr>
        <p:spPr>
          <a:xfrm>
            <a:off x="4588491" y="3248899"/>
            <a:ext cx="610228" cy="524929"/>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50316" y="1256117"/>
            <a:ext cx="2115813" cy="714710"/>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22" idx="1"/>
            <a:endCxn id="9" idx="3"/>
          </p:cNvCxnSpPr>
          <p:nvPr/>
        </p:nvCxnSpPr>
        <p:spPr>
          <a:xfrm flipH="1">
            <a:off x="5198719" y="1598085"/>
            <a:ext cx="3551597" cy="1913279"/>
          </a:xfrm>
          <a:prstGeom prst="line">
            <a:avLst/>
          </a:prstGeom>
          <a:ln>
            <a:solidFill>
              <a:srgbClr val="E56BF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750316" y="1274919"/>
            <a:ext cx="2263176" cy="646331"/>
          </a:xfrm>
          <a:prstGeom prst="rect">
            <a:avLst/>
          </a:prstGeom>
          <a:noFill/>
        </p:spPr>
        <p:txBody>
          <a:bodyPr wrap="square" rtlCol="0">
            <a:spAutoFit/>
          </a:bodyPr>
          <a:lstStyle/>
          <a:p>
            <a:r>
              <a:rPr lang="en-US" dirty="0" smtClean="0"/>
              <a:t>Foundation and</a:t>
            </a:r>
          </a:p>
          <a:p>
            <a:r>
              <a:rPr lang="en-US" dirty="0" smtClean="0"/>
              <a:t>Patuxent ice streams</a:t>
            </a:r>
            <a:endParaRPr lang="en-US" dirty="0"/>
          </a:p>
        </p:txBody>
      </p:sp>
      <p:pic>
        <p:nvPicPr>
          <p:cNvPr id="4" name="Picture 3"/>
          <p:cNvPicPr>
            <a:picLocks noChangeAspect="1"/>
          </p:cNvPicPr>
          <p:nvPr/>
        </p:nvPicPr>
        <p:blipFill>
          <a:blip r:embed="rId3"/>
          <a:stretch>
            <a:fillRect/>
          </a:stretch>
        </p:blipFill>
        <p:spPr>
          <a:xfrm>
            <a:off x="8838690" y="2922029"/>
            <a:ext cx="2312626" cy="2000212"/>
          </a:xfrm>
          <a:prstGeom prst="rect">
            <a:avLst/>
          </a:prstGeom>
        </p:spPr>
      </p:pic>
      <p:sp>
        <p:nvSpPr>
          <p:cNvPr id="15" name="Rectangle 14"/>
          <p:cNvSpPr/>
          <p:nvPr/>
        </p:nvSpPr>
        <p:spPr>
          <a:xfrm>
            <a:off x="8838690" y="2922029"/>
            <a:ext cx="2312626" cy="2009649"/>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9" name="Picture 2" descr="UArctic - Funding Opportunity: Support for Engaging Students and the Public  in Polar Research National Science Found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spTree>
    <p:extLst>
      <p:ext uri="{BB962C8B-B14F-4D97-AF65-F5344CB8AC3E}">
        <p14:creationId xmlns:p14="http://schemas.microsoft.com/office/powerpoint/2010/main" val="17165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2"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839789" y="776288"/>
            <a:ext cx="1503362" cy="442348"/>
          </a:xfrm>
          <a:solidFill>
            <a:schemeClr val="accent1"/>
          </a:solidFill>
        </p:spPr>
        <p:txBody>
          <a:bodyPr/>
          <a:lstStyle/>
          <a:p>
            <a:r>
              <a:rPr lang="en-US" dirty="0" smtClean="0">
                <a:solidFill>
                  <a:schemeClr val="bg1"/>
                </a:solidFill>
              </a:rPr>
              <a:t>Summary</a:t>
            </a:r>
            <a:endParaRPr lang="en-US" dirty="0">
              <a:solidFill>
                <a:schemeClr val="bg1"/>
              </a:solidFill>
            </a:endParaRPr>
          </a:p>
        </p:txBody>
      </p:sp>
      <p:sp>
        <p:nvSpPr>
          <p:cNvPr id="8" name="Content Placeholder 7"/>
          <p:cNvSpPr>
            <a:spLocks noGrp="1"/>
          </p:cNvSpPr>
          <p:nvPr>
            <p:ph sz="half" idx="2"/>
          </p:nvPr>
        </p:nvSpPr>
        <p:spPr>
          <a:xfrm>
            <a:off x="839788" y="1285317"/>
            <a:ext cx="5157787" cy="4603940"/>
          </a:xfrm>
        </p:spPr>
        <p:txBody>
          <a:bodyPr>
            <a:normAutofit/>
          </a:bodyPr>
          <a:lstStyle/>
          <a:p>
            <a:r>
              <a:rPr lang="en-US" dirty="0" smtClean="0">
                <a:solidFill>
                  <a:schemeClr val="tx2"/>
                </a:solidFill>
              </a:rPr>
              <a:t>The presence of sediments not included in the initial model, but in areas where previous studies have proposed the presence of sedimentary basins, is identified by this method</a:t>
            </a:r>
          </a:p>
          <a:p>
            <a:r>
              <a:rPr lang="en-US" dirty="0" smtClean="0">
                <a:solidFill>
                  <a:schemeClr val="tx2"/>
                </a:solidFill>
              </a:rPr>
              <a:t>The method shows sediments in ice stream areas, which are open for new studies and possible identification of new sedimentary basins</a:t>
            </a:r>
            <a:endParaRPr lang="en-US" dirty="0"/>
          </a:p>
        </p:txBody>
      </p:sp>
      <p:sp>
        <p:nvSpPr>
          <p:cNvPr id="9" name="Text Placeholder 8"/>
          <p:cNvSpPr>
            <a:spLocks noGrp="1"/>
          </p:cNvSpPr>
          <p:nvPr>
            <p:ph type="body" sz="quarter" idx="3"/>
          </p:nvPr>
        </p:nvSpPr>
        <p:spPr>
          <a:xfrm>
            <a:off x="6172200" y="776288"/>
            <a:ext cx="1547813" cy="442348"/>
          </a:xfrm>
          <a:solidFill>
            <a:schemeClr val="accent1"/>
          </a:solidFill>
        </p:spPr>
        <p:txBody>
          <a:bodyPr/>
          <a:lstStyle/>
          <a:p>
            <a:r>
              <a:rPr lang="en-US" dirty="0" smtClean="0">
                <a:solidFill>
                  <a:schemeClr val="bg1"/>
                </a:solidFill>
              </a:rPr>
              <a:t>Next steps</a:t>
            </a:r>
            <a:endParaRPr lang="en-US" dirty="0">
              <a:solidFill>
                <a:schemeClr val="bg1"/>
              </a:solidFill>
            </a:endParaRPr>
          </a:p>
        </p:txBody>
      </p:sp>
      <p:sp>
        <p:nvSpPr>
          <p:cNvPr id="10" name="Content Placeholder 9"/>
          <p:cNvSpPr>
            <a:spLocks noGrp="1"/>
          </p:cNvSpPr>
          <p:nvPr>
            <p:ph sz="quarter" idx="4"/>
          </p:nvPr>
        </p:nvSpPr>
        <p:spPr>
          <a:xfrm>
            <a:off x="6172200" y="1285317"/>
            <a:ext cx="5183188" cy="4603940"/>
          </a:xfrm>
        </p:spPr>
        <p:txBody>
          <a:bodyPr/>
          <a:lstStyle/>
          <a:p>
            <a:r>
              <a:rPr lang="en-US" dirty="0">
                <a:solidFill>
                  <a:schemeClr val="tx2"/>
                </a:solidFill>
              </a:rPr>
              <a:t>Add data </a:t>
            </a:r>
            <a:r>
              <a:rPr lang="en-US" dirty="0" smtClean="0">
                <a:solidFill>
                  <a:schemeClr val="tx2"/>
                </a:solidFill>
              </a:rPr>
              <a:t>from other sedimentary basins to train the algorithm </a:t>
            </a:r>
          </a:p>
          <a:p>
            <a:r>
              <a:rPr lang="en-US" dirty="0" smtClean="0">
                <a:solidFill>
                  <a:schemeClr val="tx2"/>
                </a:solidFill>
              </a:rPr>
              <a:t>Use rock-type from exposures as the target</a:t>
            </a:r>
            <a:endParaRPr lang="en-US" dirty="0">
              <a:solidFill>
                <a:schemeClr val="tx2"/>
              </a:solidFill>
            </a:endParaRPr>
          </a:p>
          <a:p>
            <a:r>
              <a:rPr lang="en-US" dirty="0" smtClean="0">
                <a:solidFill>
                  <a:schemeClr val="tx2"/>
                </a:solidFill>
              </a:rPr>
              <a:t>Test </a:t>
            </a:r>
            <a:r>
              <a:rPr lang="en-US" dirty="0">
                <a:solidFill>
                  <a:schemeClr val="tx2"/>
                </a:solidFill>
              </a:rPr>
              <a:t>a supervised </a:t>
            </a:r>
            <a:r>
              <a:rPr lang="en-US" dirty="0" smtClean="0">
                <a:solidFill>
                  <a:schemeClr val="tx2"/>
                </a:solidFill>
              </a:rPr>
              <a:t>machine learning algorithm (?)</a:t>
            </a:r>
            <a:endParaRPr lang="en-US" dirty="0">
              <a:solidFill>
                <a:schemeClr val="tx2"/>
              </a:solidFill>
            </a:endParaRPr>
          </a:p>
          <a:p>
            <a:pPr marL="0" indent="0">
              <a:buNone/>
            </a:pPr>
            <a:endParaRPr lang="en-US" dirty="0"/>
          </a:p>
        </p:txBody>
      </p:sp>
      <p:sp>
        <p:nvSpPr>
          <p:cNvPr id="12" name="Rectangle 11"/>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5" name="Picture 2" descr="UArctic - Funding Opportunity: Support for Engaging Students and the Public  in Polar Research National Science Foun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43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Thank you!</a:t>
            </a:r>
            <a:endParaRPr lang="en-US" dirty="0">
              <a:solidFill>
                <a:schemeClr val="tx2"/>
              </a:solidFill>
            </a:endParaRPr>
          </a:p>
        </p:txBody>
      </p:sp>
      <p:sp>
        <p:nvSpPr>
          <p:cNvPr id="3" name="Content Placeholder 2"/>
          <p:cNvSpPr>
            <a:spLocks noGrp="1"/>
          </p:cNvSpPr>
          <p:nvPr>
            <p:ph sz="half" idx="1"/>
          </p:nvPr>
        </p:nvSpPr>
        <p:spPr>
          <a:xfrm>
            <a:off x="762000" y="1606550"/>
            <a:ext cx="5181600" cy="4351338"/>
          </a:xfrm>
        </p:spPr>
        <p:txBody>
          <a:bodyPr/>
          <a:lstStyle/>
          <a:p>
            <a:pPr marL="0" indent="0">
              <a:buNone/>
            </a:pPr>
            <a:r>
              <a:rPr lang="en-US" dirty="0" smtClean="0">
                <a:solidFill>
                  <a:schemeClr val="tx2"/>
                </a:solidFill>
              </a:rPr>
              <a:t>constantino@ldeo.columbia.edu</a:t>
            </a:r>
            <a:endParaRPr lang="en-US" dirty="0">
              <a:solidFill>
                <a:schemeClr val="tx2"/>
              </a:solidFill>
            </a:endParaRPr>
          </a:p>
        </p:txBody>
      </p:sp>
    </p:spTree>
    <p:extLst>
      <p:ext uri="{BB962C8B-B14F-4D97-AF65-F5344CB8AC3E}">
        <p14:creationId xmlns:p14="http://schemas.microsoft.com/office/powerpoint/2010/main" val="347223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pt-BR" dirty="0" smtClean="0">
                <a:solidFill>
                  <a:schemeClr val="tx2"/>
                </a:solidFill>
              </a:rPr>
              <a:t>EXTRAS</a:t>
            </a:r>
            <a:endParaRPr lang="en-US" dirty="0">
              <a:solidFill>
                <a:schemeClr val="tx2"/>
              </a:solidFill>
            </a:endParaRPr>
          </a:p>
        </p:txBody>
      </p:sp>
      <p:sp>
        <p:nvSpPr>
          <p:cNvPr id="6" name="Subtitle 5"/>
          <p:cNvSpPr>
            <a:spLocks noGrp="1"/>
          </p:cNvSpPr>
          <p:nvPr>
            <p:ph type="subTitle" idx="1"/>
          </p:nvPr>
        </p:nvSpPr>
        <p:spPr/>
        <p:txBody>
          <a:bodyPr/>
          <a:lstStyle/>
          <a:p>
            <a:r>
              <a:rPr lang="pt-BR" dirty="0" smtClean="0">
                <a:solidFill>
                  <a:schemeClr val="tx2"/>
                </a:solidFill>
              </a:rPr>
              <a:t>Might be usefull for questions</a:t>
            </a:r>
            <a:endParaRPr lang="en-US" dirty="0">
              <a:solidFill>
                <a:schemeClr val="tx2"/>
              </a:solidFill>
            </a:endParaRPr>
          </a:p>
        </p:txBody>
      </p:sp>
    </p:spTree>
    <p:extLst>
      <p:ext uri="{BB962C8B-B14F-4D97-AF65-F5344CB8AC3E}">
        <p14:creationId xmlns:p14="http://schemas.microsoft.com/office/powerpoint/2010/main" val="1953433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863416"/>
            <a:ext cx="5181600" cy="4275755"/>
          </a:xfrm>
        </p:spPr>
      </p:pic>
      <p:pic>
        <p:nvPicPr>
          <p:cNvPr id="8"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4583" y="1825625"/>
            <a:ext cx="5156834" cy="4351338"/>
          </a:xfrm>
        </p:spPr>
      </p:pic>
      <p:pic>
        <p:nvPicPr>
          <p:cNvPr id="12" name="Picture 11"/>
          <p:cNvPicPr>
            <a:picLocks noChangeAspect="1"/>
          </p:cNvPicPr>
          <p:nvPr/>
        </p:nvPicPr>
        <p:blipFill>
          <a:blip r:embed="rId4"/>
          <a:stretch>
            <a:fillRect/>
          </a:stretch>
        </p:blipFill>
        <p:spPr>
          <a:xfrm>
            <a:off x="8269117" y="157489"/>
            <a:ext cx="3165365" cy="2007488"/>
          </a:xfrm>
          <a:prstGeom prst="rect">
            <a:avLst/>
          </a:prstGeom>
        </p:spPr>
      </p:pic>
      <p:cxnSp>
        <p:nvCxnSpPr>
          <p:cNvPr id="4" name="Straight Connector 3"/>
          <p:cNvCxnSpPr/>
          <p:nvPr/>
        </p:nvCxnSpPr>
        <p:spPr>
          <a:xfrm flipV="1">
            <a:off x="8086165" y="1792941"/>
            <a:ext cx="3599329" cy="326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86164" y="2021541"/>
            <a:ext cx="3599329" cy="326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spTree>
    <p:extLst>
      <p:ext uri="{BB962C8B-B14F-4D97-AF65-F5344CB8AC3E}">
        <p14:creationId xmlns:p14="http://schemas.microsoft.com/office/powerpoint/2010/main" val="23329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553" y="365125"/>
            <a:ext cx="5181600" cy="4351338"/>
          </a:xfrm>
        </p:spPr>
        <p:txBody>
          <a:bodyPr>
            <a:normAutofit fontScale="92500" lnSpcReduction="20000"/>
          </a:bodyPr>
          <a:lstStyle/>
          <a:p>
            <a:pPr lvl="0"/>
            <a:r>
              <a:rPr lang="en-US" dirty="0">
                <a:solidFill>
                  <a:schemeClr val="tx2"/>
                </a:solidFill>
              </a:rPr>
              <a:t>To identify new sedimentary basins by</a:t>
            </a:r>
            <a:r>
              <a:rPr lang="en-US" b="1" dirty="0">
                <a:solidFill>
                  <a:schemeClr val="tx2"/>
                </a:solidFill>
              </a:rPr>
              <a:t> </a:t>
            </a:r>
            <a:r>
              <a:rPr lang="en-US" dirty="0">
                <a:solidFill>
                  <a:schemeClr val="tx2"/>
                </a:solidFill>
              </a:rPr>
              <a:t>GRAVITY REGRESSION ANALYSES</a:t>
            </a:r>
            <a:r>
              <a:rPr lang="en-US" dirty="0" smtClean="0">
                <a:solidFill>
                  <a:schemeClr val="tx2"/>
                </a:solidFill>
              </a:rPr>
              <a:t>.</a:t>
            </a:r>
            <a:endParaRPr lang="en-US" dirty="0">
              <a:solidFill>
                <a:schemeClr val="tx2"/>
              </a:solidFill>
            </a:endParaRPr>
          </a:p>
        </p:txBody>
      </p:sp>
      <p:sp>
        <p:nvSpPr>
          <p:cNvPr id="4" name="Content Placeholder 3"/>
          <p:cNvSpPr>
            <a:spLocks noGrp="1"/>
          </p:cNvSpPr>
          <p:nvPr>
            <p:ph sz="half" idx="2"/>
          </p:nvPr>
        </p:nvSpPr>
        <p:spPr>
          <a:xfrm>
            <a:off x="6100482" y="2031814"/>
            <a:ext cx="5181600" cy="4351338"/>
          </a:xfrm>
        </p:spPr>
        <p:txBody>
          <a:bodyPr>
            <a:normAutofit fontScale="92500" lnSpcReduction="20000"/>
          </a:bodyPr>
          <a:lstStyle/>
          <a:p>
            <a:r>
              <a:rPr lang="en-US" dirty="0"/>
              <a:t>The regression between </a:t>
            </a:r>
            <a:r>
              <a:rPr lang="en-US" dirty="0" err="1"/>
              <a:t>Bouguer</a:t>
            </a:r>
            <a:r>
              <a:rPr lang="en-US" dirty="0"/>
              <a:t> and equivalent topography is a means to characterize crustal type, as it reflects the isostatic compensation </a:t>
            </a:r>
            <a:r>
              <a:rPr lang="en-US" dirty="0" smtClean="0"/>
              <a:t>mechanism</a:t>
            </a:r>
          </a:p>
          <a:p>
            <a:r>
              <a:rPr lang="en-US" dirty="0"/>
              <a:t>A homogeneous regression coefficient would correspond to a uniform isostatic compensation mechanism and absence of superficial density </a:t>
            </a:r>
            <a:r>
              <a:rPr lang="en-US" dirty="0" err="1"/>
              <a:t>inhomogeneities</a:t>
            </a:r>
            <a:endParaRPr lang="en-US" dirty="0" smtClean="0"/>
          </a:p>
          <a:p>
            <a:r>
              <a:rPr lang="en-US" dirty="0"/>
              <a:t>T</a:t>
            </a:r>
            <a:r>
              <a:rPr lang="en-US" dirty="0" smtClean="0"/>
              <a:t>he </a:t>
            </a:r>
            <a:r>
              <a:rPr lang="en-US" dirty="0"/>
              <a:t>presence of the basin can be identified by the deviation of the gravity signal from the average regression line. </a:t>
            </a:r>
          </a:p>
          <a:p>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76470" y="1618438"/>
            <a:ext cx="5172075" cy="4693919"/>
          </a:xfrm>
          <a:prstGeom prst="rect">
            <a:avLst/>
          </a:prstGeom>
        </p:spPr>
      </p:pic>
    </p:spTree>
    <p:extLst>
      <p:ext uri="{BB962C8B-B14F-4D97-AF65-F5344CB8AC3E}">
        <p14:creationId xmlns:p14="http://schemas.microsoft.com/office/powerpoint/2010/main" val="813232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Correlation between sedimentary basins and ice streams</a:t>
            </a:r>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p:cNvPicPr>
          <p:nvPr>
            <p:ph sz="half" idx="1"/>
          </p:nvPr>
        </p:nvPicPr>
        <p:blipFill>
          <a:blip r:embed="rId2"/>
          <a:stretch>
            <a:fillRect/>
          </a:stretch>
        </p:blipFill>
        <p:spPr bwMode="auto">
          <a:xfrm>
            <a:off x="2326341" y="1725706"/>
            <a:ext cx="6754905" cy="4670989"/>
          </a:xfrm>
          <a:prstGeom prst="rect">
            <a:avLst/>
          </a:prstGeom>
        </p:spPr>
      </p:pic>
    </p:spTree>
    <p:extLst>
      <p:ext uri="{BB962C8B-B14F-4D97-AF65-F5344CB8AC3E}">
        <p14:creationId xmlns:p14="http://schemas.microsoft.com/office/powerpoint/2010/main" val="2339282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dirty="0" smtClean="0"/>
              <a:t>Machine learning </a:t>
            </a:r>
            <a:endParaRPr lang="en-US" dirty="0"/>
          </a:p>
        </p:txBody>
      </p:sp>
      <p:sp>
        <p:nvSpPr>
          <p:cNvPr id="5" name="Content Placeholder 4"/>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3483293" y="1455468"/>
            <a:ext cx="6072187" cy="5044392"/>
          </a:xfrm>
          <a:prstGeom prst="rect">
            <a:avLst/>
          </a:prstGeom>
        </p:spPr>
      </p:pic>
    </p:spTree>
    <p:extLst>
      <p:ext uri="{BB962C8B-B14F-4D97-AF65-F5344CB8AC3E}">
        <p14:creationId xmlns:p14="http://schemas.microsoft.com/office/powerpoint/2010/main" val="236559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dirty="0" smtClean="0"/>
              <a:t>Machine learning </a:t>
            </a:r>
            <a:endParaRPr lang="en-US" dirty="0"/>
          </a:p>
        </p:txBody>
      </p:sp>
      <p:sp>
        <p:nvSpPr>
          <p:cNvPr id="9" name="Text Placeholder 8"/>
          <p:cNvSpPr>
            <a:spLocks noGrp="1"/>
          </p:cNvSpPr>
          <p:nvPr>
            <p:ph type="body" idx="1"/>
          </p:nvPr>
        </p:nvSpPr>
        <p:spPr>
          <a:xfrm>
            <a:off x="5384893" y="2514600"/>
            <a:ext cx="5157787" cy="823912"/>
          </a:xfrm>
        </p:spPr>
        <p:txBody>
          <a:bodyPr/>
          <a:lstStyle/>
          <a:p>
            <a:r>
              <a:rPr lang="pt-BR" dirty="0" smtClean="0"/>
              <a:t>Unsupervised</a:t>
            </a:r>
            <a:endParaRPr lang="en-US" dirty="0"/>
          </a:p>
        </p:txBody>
      </p:sp>
      <p:sp>
        <p:nvSpPr>
          <p:cNvPr id="10" name="Content Placeholder 9"/>
          <p:cNvSpPr>
            <a:spLocks noGrp="1"/>
          </p:cNvSpPr>
          <p:nvPr>
            <p:ph sz="half" idx="2"/>
          </p:nvPr>
        </p:nvSpPr>
        <p:spPr>
          <a:xfrm>
            <a:off x="5183188" y="3349576"/>
            <a:ext cx="5157787" cy="3684588"/>
          </a:xfrm>
        </p:spPr>
        <p:txBody>
          <a:bodyPr>
            <a:normAutofit fontScale="85000" lnSpcReduction="20000"/>
          </a:bodyPr>
          <a:lstStyle/>
          <a:p>
            <a:r>
              <a:rPr lang="en-US" dirty="0"/>
              <a:t>The algorithm aims to produce a set of suitable labels (targets) under unsupervised learning. In other words, we have inputs (X’s) that are used for analysis with no corresponding target (Y). Unsupervised learning seeks to model the underlying structure or distribution in the data to learn more about the data since it is not given labeled training data. It is, therefore, useful for exploring new data sets that are large and complex.</a:t>
            </a:r>
          </a:p>
        </p:txBody>
      </p:sp>
      <p:sp>
        <p:nvSpPr>
          <p:cNvPr id="11" name="Text Placeholder 10"/>
          <p:cNvSpPr>
            <a:spLocks noGrp="1"/>
          </p:cNvSpPr>
          <p:nvPr>
            <p:ph type="body" sz="quarter" idx="3"/>
          </p:nvPr>
        </p:nvSpPr>
        <p:spPr>
          <a:xfrm>
            <a:off x="201705" y="2525664"/>
            <a:ext cx="5183188" cy="823912"/>
          </a:xfrm>
        </p:spPr>
        <p:txBody>
          <a:bodyPr/>
          <a:lstStyle/>
          <a:p>
            <a:r>
              <a:rPr lang="pt-BR" dirty="0" smtClean="0"/>
              <a:t>Supervised</a:t>
            </a:r>
            <a:endParaRPr lang="en-US" dirty="0"/>
          </a:p>
        </p:txBody>
      </p:sp>
      <p:sp>
        <p:nvSpPr>
          <p:cNvPr id="12" name="Content Placeholder 11"/>
          <p:cNvSpPr>
            <a:spLocks noGrp="1"/>
          </p:cNvSpPr>
          <p:nvPr>
            <p:ph sz="quarter" idx="4"/>
          </p:nvPr>
        </p:nvSpPr>
        <p:spPr>
          <a:xfrm>
            <a:off x="0" y="3448001"/>
            <a:ext cx="5183188" cy="3684588"/>
          </a:xfrm>
        </p:spPr>
        <p:txBody>
          <a:bodyPr>
            <a:normAutofit fontScale="70000" lnSpcReduction="20000"/>
          </a:bodyPr>
          <a:lstStyle/>
          <a:p>
            <a:r>
              <a:rPr lang="en-US" dirty="0"/>
              <a:t>With supervised learning, the algorithm is given a set of particular targets to aim for. Supervised learning uses </a:t>
            </a:r>
            <a:r>
              <a:rPr lang="en-US" b="1" dirty="0"/>
              <a:t>labeled data set, </a:t>
            </a:r>
            <a:r>
              <a:rPr lang="en-US" dirty="0"/>
              <a:t>one that contains matched sets of observed inputs, X’s, and the associated outputs, Y’s. The algorithm is “trained,” i.e., the machine learning algorithm is applied to this data set to infer the patterns between the inputs and outputs. In other words, the algorithm works out </a:t>
            </a:r>
            <a:r>
              <a:rPr lang="en-US" dirty="0" err="1"/>
              <a:t>ff</a:t>
            </a:r>
            <a:r>
              <a:rPr lang="en-US" dirty="0"/>
              <a:t> in the equation:</a:t>
            </a:r>
          </a:p>
          <a:p>
            <a:r>
              <a:rPr lang="en-US" dirty="0"/>
              <a:t>Y=f(X)Y=f(X)</a:t>
            </a:r>
          </a:p>
          <a:p>
            <a:r>
              <a:rPr lang="en-US" dirty="0"/>
              <a:t>The dependent variable (Y) is the </a:t>
            </a:r>
            <a:r>
              <a:rPr lang="en-US" b="1" dirty="0"/>
              <a:t>target, </a:t>
            </a:r>
            <a:r>
              <a:rPr lang="en-US" dirty="0"/>
              <a:t>while the independent variables (X’s) are known as </a:t>
            </a:r>
            <a:r>
              <a:rPr lang="en-US" b="1" dirty="0"/>
              <a:t>features.</a:t>
            </a:r>
            <a:endParaRPr lang="en-US" dirty="0"/>
          </a:p>
          <a:p>
            <a:endParaRPr lang="en-US" dirty="0"/>
          </a:p>
        </p:txBody>
      </p:sp>
      <p:pic>
        <p:nvPicPr>
          <p:cNvPr id="14" name="Picture 13"/>
          <p:cNvPicPr>
            <a:picLocks noChangeAspect="1"/>
          </p:cNvPicPr>
          <p:nvPr/>
        </p:nvPicPr>
        <p:blipFill>
          <a:blip r:embed="rId2"/>
          <a:stretch>
            <a:fillRect/>
          </a:stretch>
        </p:blipFill>
        <p:spPr>
          <a:xfrm>
            <a:off x="5255605" y="362742"/>
            <a:ext cx="2708181" cy="2249787"/>
          </a:xfrm>
          <a:prstGeom prst="rect">
            <a:avLst/>
          </a:prstGeom>
        </p:spPr>
      </p:pic>
    </p:spTree>
    <p:extLst>
      <p:ext uri="{BB962C8B-B14F-4D97-AF65-F5344CB8AC3E}">
        <p14:creationId xmlns:p14="http://schemas.microsoft.com/office/powerpoint/2010/main" val="1986520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2690813" cy="921310"/>
          </a:xfrm>
          <a:solidFill>
            <a:schemeClr val="accent1"/>
          </a:solidFill>
        </p:spPr>
        <p:txBody>
          <a:bodyPr>
            <a:normAutofit/>
          </a:bodyPr>
          <a:lstStyle/>
          <a:p>
            <a:r>
              <a:rPr lang="en-US" b="1" dirty="0" smtClean="0">
                <a:solidFill>
                  <a:schemeClr val="bg1"/>
                </a:solidFill>
              </a:rPr>
              <a:t>Motivation</a:t>
            </a:r>
            <a:endParaRPr lang="en-US" b="1" dirty="0">
              <a:solidFill>
                <a:schemeClr val="bg1"/>
              </a:solidFill>
            </a:endParaRPr>
          </a:p>
        </p:txBody>
      </p:sp>
      <p:sp>
        <p:nvSpPr>
          <p:cNvPr id="3" name="Content Placeholder 2"/>
          <p:cNvSpPr>
            <a:spLocks noGrp="1"/>
          </p:cNvSpPr>
          <p:nvPr>
            <p:ph sz="half" idx="1"/>
          </p:nvPr>
        </p:nvSpPr>
        <p:spPr>
          <a:xfrm>
            <a:off x="405856" y="1416829"/>
            <a:ext cx="5202789" cy="4343273"/>
          </a:xfrm>
        </p:spPr>
        <p:txBody>
          <a:bodyPr>
            <a:normAutofit fontScale="77500" lnSpcReduction="20000"/>
          </a:bodyPr>
          <a:lstStyle/>
          <a:p>
            <a:r>
              <a:rPr lang="en-US" dirty="0" smtClean="0">
                <a:solidFill>
                  <a:schemeClr val="tx2"/>
                </a:solidFill>
              </a:rPr>
              <a:t>Scientific hypothesis: </a:t>
            </a:r>
            <a:r>
              <a:rPr lang="en-US" b="1" dirty="0" smtClean="0">
                <a:solidFill>
                  <a:schemeClr val="tx2"/>
                </a:solidFill>
              </a:rPr>
              <a:t>sedimentary </a:t>
            </a:r>
            <a:r>
              <a:rPr lang="en-US" b="1" dirty="0">
                <a:solidFill>
                  <a:schemeClr val="tx2"/>
                </a:solidFill>
              </a:rPr>
              <a:t>basins are correlated to fast ice flow behavior and to understand this correlation, we need a comprehensive identification of the sedimentary basins in Antarctica.  </a:t>
            </a:r>
            <a:endParaRPr lang="en-US" b="1" dirty="0" smtClean="0">
              <a:solidFill>
                <a:schemeClr val="tx2"/>
              </a:solidFill>
            </a:endParaRPr>
          </a:p>
          <a:p>
            <a:pPr marL="0" indent="0">
              <a:buNone/>
            </a:pPr>
            <a:endParaRPr lang="en-US" b="1" dirty="0">
              <a:solidFill>
                <a:schemeClr val="tx2"/>
              </a:solidFill>
            </a:endParaRPr>
          </a:p>
          <a:p>
            <a:r>
              <a:rPr lang="en-US" dirty="0" smtClean="0">
                <a:solidFill>
                  <a:schemeClr val="tx2"/>
                </a:solidFill>
              </a:rPr>
              <a:t>The main goals of this project are:</a:t>
            </a:r>
          </a:p>
          <a:p>
            <a:pPr lvl="0"/>
            <a:r>
              <a:rPr lang="en-US" dirty="0" smtClean="0">
                <a:solidFill>
                  <a:schemeClr val="tx2"/>
                </a:solidFill>
              </a:rPr>
              <a:t>To </a:t>
            </a:r>
            <a:r>
              <a:rPr lang="en-US" dirty="0">
                <a:solidFill>
                  <a:schemeClr val="tx2"/>
                </a:solidFill>
              </a:rPr>
              <a:t>characterize known sedimentary basins and to identify new ones using MACHINE LEARNING.</a:t>
            </a:r>
          </a:p>
          <a:p>
            <a:pPr lvl="0"/>
            <a:r>
              <a:rPr lang="en-US" dirty="0">
                <a:solidFill>
                  <a:schemeClr val="tx2"/>
                </a:solidFill>
              </a:rPr>
              <a:t>To identify new sedimentary basins by</a:t>
            </a:r>
            <a:r>
              <a:rPr lang="en-US" b="1" dirty="0">
                <a:solidFill>
                  <a:schemeClr val="tx2"/>
                </a:solidFill>
              </a:rPr>
              <a:t> </a:t>
            </a:r>
            <a:r>
              <a:rPr lang="en-US" dirty="0">
                <a:solidFill>
                  <a:schemeClr val="tx2"/>
                </a:solidFill>
              </a:rPr>
              <a:t>GRAVITY REGRESSION ANALYSES.</a:t>
            </a:r>
          </a:p>
          <a:p>
            <a:pPr lvl="0"/>
            <a:r>
              <a:rPr lang="en-US" dirty="0">
                <a:solidFill>
                  <a:schemeClr val="tx2"/>
                </a:solidFill>
              </a:rPr>
              <a:t>To understand the CORRELATION between sedimentary basins and ice streams, qualitatively and quantitatively. </a:t>
            </a:r>
          </a:p>
          <a:p>
            <a:pPr marL="0" indent="0">
              <a:buNone/>
            </a:pPr>
            <a:endParaRPr lang="en-US" b="1" dirty="0" smtClean="0"/>
          </a:p>
          <a:p>
            <a:pPr marL="0" indent="0">
              <a:buNone/>
            </a:pPr>
            <a:endParaRPr lang="en-US" dirty="0"/>
          </a:p>
        </p:txBody>
      </p:sp>
      <p:pic>
        <p:nvPicPr>
          <p:cNvPr id="10" name="Content Placeholder 9"/>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95043" y="1544638"/>
            <a:ext cx="4949231" cy="4351338"/>
          </a:xfrm>
          <a:prstGeom prst="rect">
            <a:avLst/>
          </a:prstGeom>
        </p:spPr>
      </p:pic>
      <p:sp>
        <p:nvSpPr>
          <p:cNvPr id="11" name="Rectangle 10"/>
          <p:cNvSpPr/>
          <p:nvPr/>
        </p:nvSpPr>
        <p:spPr>
          <a:xfrm>
            <a:off x="457201" y="3390594"/>
            <a:ext cx="5093102" cy="77748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007251" y="187560"/>
            <a:ext cx="8691538" cy="679216"/>
          </a:xfrm>
          <a:prstGeom prst="rect">
            <a:avLst/>
          </a:prstGeom>
          <a:ln w="19050">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2"/>
                </a:solidFill>
              </a:rPr>
              <a:t>Pan-Antarctic assessment of sedimentary basins and the onset of streaming ice flow from </a:t>
            </a:r>
            <a:r>
              <a:rPr lang="en-US" sz="2000" dirty="0" smtClean="0">
                <a:solidFill>
                  <a:schemeClr val="tx2"/>
                </a:solidFill>
              </a:rPr>
              <a:t>machine </a:t>
            </a:r>
            <a:r>
              <a:rPr lang="en-US" sz="2000" dirty="0">
                <a:solidFill>
                  <a:schemeClr val="tx2"/>
                </a:solidFill>
              </a:rPr>
              <a:t>learning and </a:t>
            </a:r>
            <a:r>
              <a:rPr lang="en-US" sz="2000" dirty="0" err="1">
                <a:solidFill>
                  <a:schemeClr val="tx2"/>
                </a:solidFill>
              </a:rPr>
              <a:t>aerogravity</a:t>
            </a:r>
            <a:r>
              <a:rPr lang="en-US" sz="2000" dirty="0">
                <a:solidFill>
                  <a:schemeClr val="tx2"/>
                </a:solidFill>
              </a:rPr>
              <a:t> regression </a:t>
            </a:r>
            <a:r>
              <a:rPr lang="en-US" sz="2000" dirty="0" smtClean="0">
                <a:solidFill>
                  <a:schemeClr val="tx2"/>
                </a:solidFill>
              </a:rPr>
              <a:t>analyses. </a:t>
            </a:r>
            <a:endParaRPr lang="en-US" sz="2000" dirty="0">
              <a:solidFill>
                <a:schemeClr val="tx2"/>
              </a:solidFill>
            </a:endParaRPr>
          </a:p>
        </p:txBody>
      </p:sp>
      <p:sp>
        <p:nvSpPr>
          <p:cNvPr id="2" name="Rectangle 1"/>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5" name="Picture 2" descr="UArctic - Funding Opportunity: Support for Engaging Students and the Public  in Polar Research National Science Found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727421" y="5897441"/>
            <a:ext cx="3550301" cy="307777"/>
          </a:xfrm>
          <a:prstGeom prst="rect">
            <a:avLst/>
          </a:prstGeom>
        </p:spPr>
        <p:txBody>
          <a:bodyPr wrap="square">
            <a:spAutoFit/>
          </a:bodyPr>
          <a:lstStyle/>
          <a:p>
            <a:r>
              <a:rPr lang="en-US" sz="1400" dirty="0" smtClean="0">
                <a:solidFill>
                  <a:schemeClr val="tx2"/>
                </a:solidFill>
              </a:rPr>
              <a:t>Ice Velocity (</a:t>
            </a:r>
            <a:r>
              <a:rPr lang="en-US" sz="1400" dirty="0" err="1" smtClean="0">
                <a:solidFill>
                  <a:schemeClr val="tx2"/>
                </a:solidFill>
              </a:rPr>
              <a:t>Mouginot</a:t>
            </a:r>
            <a:r>
              <a:rPr lang="en-US" sz="1400" dirty="0" smtClean="0">
                <a:solidFill>
                  <a:schemeClr val="tx2"/>
                </a:solidFill>
              </a:rPr>
              <a:t> </a:t>
            </a:r>
            <a:r>
              <a:rPr lang="en-US" sz="1400" dirty="0">
                <a:solidFill>
                  <a:schemeClr val="tx2"/>
                </a:solidFill>
              </a:rPr>
              <a:t>et al., 2017)</a:t>
            </a:r>
          </a:p>
        </p:txBody>
      </p:sp>
    </p:spTree>
    <p:extLst>
      <p:ext uri="{BB962C8B-B14F-4D97-AF65-F5344CB8AC3E}">
        <p14:creationId xmlns:p14="http://schemas.microsoft.com/office/powerpoint/2010/main" val="67643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10515600" cy="1325563"/>
          </a:xfrm>
        </p:spPr>
        <p:txBody>
          <a:bodyPr/>
          <a:lstStyle/>
          <a:p>
            <a:r>
              <a:rPr lang="en-US" dirty="0" smtClean="0"/>
              <a:t>Method</a:t>
            </a:r>
            <a:endParaRPr lang="en-US" dirty="0"/>
          </a:p>
        </p:txBody>
      </p:sp>
      <p:sp>
        <p:nvSpPr>
          <p:cNvPr id="3" name="Content Placeholder 2"/>
          <p:cNvSpPr>
            <a:spLocks noGrp="1"/>
          </p:cNvSpPr>
          <p:nvPr>
            <p:ph sz="half" idx="1"/>
          </p:nvPr>
        </p:nvSpPr>
        <p:spPr>
          <a:xfrm>
            <a:off x="2569368" y="225426"/>
            <a:ext cx="8932070" cy="604987"/>
          </a:xfrm>
          <a:ln w="19050">
            <a:solidFill>
              <a:schemeClr val="accent1"/>
            </a:solidFill>
          </a:ln>
        </p:spPr>
        <p:txBody>
          <a:bodyPr>
            <a:normAutofit lnSpcReduction="10000"/>
          </a:bodyPr>
          <a:lstStyle/>
          <a:p>
            <a:pPr marL="0" indent="0" algn="ctr">
              <a:buNone/>
            </a:pPr>
            <a:r>
              <a:rPr lang="en-US" sz="2000" dirty="0" smtClean="0">
                <a:solidFill>
                  <a:schemeClr val="tx2"/>
                </a:solidFill>
              </a:rPr>
              <a:t>Uses a combination of large-scale datasets to characterize known basins and identify new sedimentary basins</a:t>
            </a:r>
            <a:endParaRPr lang="en-US" sz="2000" dirty="0">
              <a:solidFill>
                <a:schemeClr val="tx2"/>
              </a:solidFill>
            </a:endParaRP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6161482" y="1367426"/>
            <a:ext cx="5172075" cy="4693919"/>
          </a:xfrm>
          <a:prstGeom prst="rect">
            <a:avLst/>
          </a:prstGeom>
        </p:spPr>
      </p:pic>
      <p:sp>
        <p:nvSpPr>
          <p:cNvPr id="13" name="Rectangle 12"/>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6" name="Picture 2" descr="UArctic - Funding Opportunity: Support for Engaging Students and the Public  in Polar Research National Science Found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7"/>
          <p:cNvSpPr txBox="1">
            <a:spLocks/>
          </p:cNvSpPr>
          <p:nvPr/>
        </p:nvSpPr>
        <p:spPr>
          <a:xfrm>
            <a:off x="1" y="0"/>
            <a:ext cx="2052637" cy="92131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Method</a:t>
            </a:r>
            <a:endParaRPr lang="en-US" b="1" dirty="0">
              <a:solidFill>
                <a:schemeClr val="bg1"/>
              </a:solidFill>
            </a:endParaRPr>
          </a:p>
        </p:txBody>
      </p:sp>
      <p:pic>
        <p:nvPicPr>
          <p:cNvPr id="4" name="Picture 3"/>
          <p:cNvPicPr>
            <a:picLocks noChangeAspect="1"/>
          </p:cNvPicPr>
          <p:nvPr/>
        </p:nvPicPr>
        <p:blipFill>
          <a:blip r:embed="rId6"/>
          <a:stretch>
            <a:fillRect/>
          </a:stretch>
        </p:blipFill>
        <p:spPr>
          <a:xfrm>
            <a:off x="728664" y="1367426"/>
            <a:ext cx="4819649" cy="4694602"/>
          </a:xfrm>
          <a:prstGeom prst="rect">
            <a:avLst/>
          </a:prstGeom>
        </p:spPr>
      </p:pic>
    </p:spTree>
    <p:extLst>
      <p:ext uri="{BB962C8B-B14F-4D97-AF65-F5344CB8AC3E}">
        <p14:creationId xmlns:p14="http://schemas.microsoft.com/office/powerpoint/2010/main" val="684239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10515600" cy="1325563"/>
          </a:xfrm>
        </p:spPr>
        <p:txBody>
          <a:bodyPr/>
          <a:lstStyle/>
          <a:p>
            <a:r>
              <a:rPr lang="en-US" dirty="0" smtClean="0"/>
              <a:t>Method</a:t>
            </a:r>
            <a:endParaRPr lang="en-US" dirty="0"/>
          </a:p>
        </p:txBody>
      </p:sp>
      <p:sp>
        <p:nvSpPr>
          <p:cNvPr id="3" name="Content Placeholder 2"/>
          <p:cNvSpPr>
            <a:spLocks noGrp="1"/>
          </p:cNvSpPr>
          <p:nvPr>
            <p:ph sz="half" idx="1"/>
          </p:nvPr>
        </p:nvSpPr>
        <p:spPr>
          <a:xfrm>
            <a:off x="2495712" y="165622"/>
            <a:ext cx="9036680" cy="655637"/>
          </a:xfrm>
          <a:ln w="19050">
            <a:solidFill>
              <a:schemeClr val="accent1"/>
            </a:solidFill>
          </a:ln>
        </p:spPr>
        <p:txBody>
          <a:bodyPr>
            <a:normAutofit/>
          </a:bodyPr>
          <a:lstStyle/>
          <a:p>
            <a:pPr marL="0" indent="0" algn="ctr">
              <a:buNone/>
            </a:pPr>
            <a:r>
              <a:rPr lang="en-US" sz="2000" dirty="0" smtClean="0">
                <a:solidFill>
                  <a:schemeClr val="tx2"/>
                </a:solidFill>
              </a:rPr>
              <a:t>Random Forest </a:t>
            </a:r>
            <a:r>
              <a:rPr lang="en-US" sz="2000" dirty="0">
                <a:solidFill>
                  <a:schemeClr val="tx2"/>
                </a:solidFill>
                <a:cs typeface="Arial" panose="020B0604020202020204" pitchFamily="34" charset="0"/>
              </a:rPr>
              <a:t>is a supervised machine learning algorithm that can learn complex relationships by voting among a collection of randomized decision trees </a:t>
            </a:r>
          </a:p>
        </p:txBody>
      </p:sp>
      <p:pic>
        <p:nvPicPr>
          <p:cNvPr id="1026" name="Picture 2" descr="Random Forest - Overview, Modeling Predictions, Advantag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1470" y="3493257"/>
            <a:ext cx="3710318" cy="24645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968" y="1409546"/>
            <a:ext cx="428148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2"/>
                </a:solidFill>
              </a:rPr>
              <a:t>Database </a:t>
            </a:r>
            <a:r>
              <a:rPr lang="en-US" dirty="0">
                <a:solidFill>
                  <a:schemeClr val="tx2"/>
                </a:solidFill>
              </a:rPr>
              <a:t>that will contain </a:t>
            </a:r>
            <a:r>
              <a:rPr lang="en-US" i="1" dirty="0">
                <a:solidFill>
                  <a:schemeClr val="tx2"/>
                </a:solidFill>
              </a:rPr>
              <a:t>instances</a:t>
            </a:r>
            <a:r>
              <a:rPr lang="en-US" dirty="0">
                <a:solidFill>
                  <a:schemeClr val="tx2"/>
                </a:solidFill>
              </a:rPr>
              <a:t> and </a:t>
            </a:r>
            <a:r>
              <a:rPr lang="en-US" i="1" dirty="0">
                <a:solidFill>
                  <a:schemeClr val="tx2"/>
                </a:solidFill>
              </a:rPr>
              <a:t>features. </a:t>
            </a:r>
            <a:endParaRPr lang="en-US" i="1" dirty="0" smtClean="0">
              <a:solidFill>
                <a:schemeClr val="tx2"/>
              </a:solidFill>
            </a:endParaRPr>
          </a:p>
          <a:p>
            <a:pPr marL="285750" indent="-285750">
              <a:buFont typeface="Arial" panose="020B0604020202020204" pitchFamily="34" charset="0"/>
              <a:buChar char="•"/>
            </a:pPr>
            <a:r>
              <a:rPr lang="en-US" dirty="0" smtClean="0">
                <a:solidFill>
                  <a:schemeClr val="tx2"/>
                </a:solidFill>
              </a:rPr>
              <a:t>The </a:t>
            </a:r>
            <a:r>
              <a:rPr lang="en-US" i="1" dirty="0">
                <a:solidFill>
                  <a:schemeClr val="tx2"/>
                </a:solidFill>
              </a:rPr>
              <a:t>instance</a:t>
            </a:r>
            <a:r>
              <a:rPr lang="en-US" dirty="0">
                <a:solidFill>
                  <a:schemeClr val="tx2"/>
                </a:solidFill>
              </a:rPr>
              <a:t> has a </a:t>
            </a:r>
            <a:r>
              <a:rPr lang="en-US" i="1" dirty="0">
                <a:solidFill>
                  <a:schemeClr val="tx2"/>
                </a:solidFill>
              </a:rPr>
              <a:t>target</a:t>
            </a:r>
            <a:r>
              <a:rPr lang="en-US" dirty="0">
                <a:solidFill>
                  <a:schemeClr val="tx2"/>
                </a:solidFill>
              </a:rPr>
              <a:t>, which </a:t>
            </a:r>
            <a:r>
              <a:rPr lang="en-US" i="1" dirty="0">
                <a:solidFill>
                  <a:schemeClr val="tx2"/>
                </a:solidFill>
              </a:rPr>
              <a:t>features </a:t>
            </a:r>
            <a:r>
              <a:rPr lang="en-US" dirty="0">
                <a:solidFill>
                  <a:schemeClr val="tx2"/>
                </a:solidFill>
              </a:rPr>
              <a:t>(target’s characteristics) are assigned to. The </a:t>
            </a:r>
            <a:r>
              <a:rPr lang="en-US" i="1" dirty="0">
                <a:solidFill>
                  <a:schemeClr val="tx2"/>
                </a:solidFill>
              </a:rPr>
              <a:t>instance </a:t>
            </a:r>
            <a:r>
              <a:rPr lang="en-US" dirty="0">
                <a:solidFill>
                  <a:schemeClr val="tx2"/>
                </a:solidFill>
              </a:rPr>
              <a:t>can also have </a:t>
            </a:r>
            <a:r>
              <a:rPr lang="en-US" i="1" dirty="0">
                <a:solidFill>
                  <a:schemeClr val="tx2"/>
                </a:solidFill>
              </a:rPr>
              <a:t>metadata</a:t>
            </a:r>
            <a:r>
              <a:rPr lang="en-US" dirty="0">
                <a:solidFill>
                  <a:schemeClr val="tx2"/>
                </a:solidFill>
              </a:rPr>
              <a:t> (information that is known but won’t be used </a:t>
            </a:r>
            <a:r>
              <a:rPr lang="en-US" dirty="0" smtClean="0">
                <a:solidFill>
                  <a:schemeClr val="tx2"/>
                </a:solidFill>
              </a:rPr>
              <a:t>for the </a:t>
            </a:r>
            <a:r>
              <a:rPr lang="en-US" dirty="0">
                <a:solidFill>
                  <a:schemeClr val="tx2"/>
                </a:solidFill>
              </a:rPr>
              <a:t>prediction trees). </a:t>
            </a:r>
            <a:endParaRPr lang="en-US" dirty="0" smtClean="0">
              <a:solidFill>
                <a:schemeClr val="tx2"/>
              </a:solidFill>
            </a:endParaRPr>
          </a:p>
        </p:txBody>
      </p:sp>
      <p:sp>
        <p:nvSpPr>
          <p:cNvPr id="4" name="TextBox 3"/>
          <p:cNvSpPr txBox="1"/>
          <p:nvPr/>
        </p:nvSpPr>
        <p:spPr>
          <a:xfrm>
            <a:off x="740565" y="5614975"/>
            <a:ext cx="1078710" cy="369332"/>
          </a:xfrm>
          <a:prstGeom prst="rect">
            <a:avLst/>
          </a:prstGeom>
          <a:noFill/>
        </p:spPr>
        <p:txBody>
          <a:bodyPr wrap="square" rtlCol="0">
            <a:spAutoFit/>
          </a:bodyPr>
          <a:lstStyle/>
          <a:p>
            <a:r>
              <a:rPr lang="en-US" sz="600" dirty="0"/>
              <a:t>https://corporatefinanceinstitute.com/resources/knowledge/other/random-forest/</a:t>
            </a:r>
          </a:p>
        </p:txBody>
      </p:sp>
      <p:pic>
        <p:nvPicPr>
          <p:cNvPr id="5" name="Picture 4"/>
          <p:cNvPicPr>
            <a:picLocks noChangeAspect="1"/>
          </p:cNvPicPr>
          <p:nvPr/>
        </p:nvPicPr>
        <p:blipFill>
          <a:blip r:embed="rId3"/>
          <a:stretch>
            <a:fillRect/>
          </a:stretch>
        </p:blipFill>
        <p:spPr>
          <a:xfrm>
            <a:off x="4636456" y="1396473"/>
            <a:ext cx="7105651" cy="1805247"/>
          </a:xfrm>
          <a:prstGeom prst="rect">
            <a:avLst/>
          </a:prstGeom>
        </p:spPr>
      </p:pic>
      <p:sp>
        <p:nvSpPr>
          <p:cNvPr id="9" name="Rectangle 8"/>
          <p:cNvSpPr/>
          <p:nvPr/>
        </p:nvSpPr>
        <p:spPr>
          <a:xfrm>
            <a:off x="4748213" y="1919276"/>
            <a:ext cx="6943725" cy="128244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57974" y="1509702"/>
            <a:ext cx="5084133" cy="1738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79432" y="1509700"/>
            <a:ext cx="1028373" cy="1738314"/>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85091" y="3201720"/>
            <a:ext cx="962123" cy="338554"/>
          </a:xfrm>
          <a:prstGeom prst="rect">
            <a:avLst/>
          </a:prstGeom>
          <a:noFill/>
        </p:spPr>
        <p:txBody>
          <a:bodyPr wrap="none" rtlCol="0">
            <a:spAutoFit/>
          </a:bodyPr>
          <a:lstStyle/>
          <a:p>
            <a:r>
              <a:rPr lang="en-US" sz="1600" dirty="0" smtClean="0">
                <a:solidFill>
                  <a:srgbClr val="00B050"/>
                </a:solidFill>
              </a:rPr>
              <a:t>Instances</a:t>
            </a:r>
            <a:endParaRPr lang="en-US" sz="1600" dirty="0">
              <a:solidFill>
                <a:srgbClr val="00B050"/>
              </a:solidFill>
            </a:endParaRPr>
          </a:p>
        </p:txBody>
      </p:sp>
      <p:sp>
        <p:nvSpPr>
          <p:cNvPr id="17" name="TextBox 16"/>
          <p:cNvSpPr txBox="1"/>
          <p:nvPr/>
        </p:nvSpPr>
        <p:spPr>
          <a:xfrm>
            <a:off x="5612556" y="3202386"/>
            <a:ext cx="992579" cy="338554"/>
          </a:xfrm>
          <a:prstGeom prst="rect">
            <a:avLst/>
          </a:prstGeom>
          <a:noFill/>
        </p:spPr>
        <p:txBody>
          <a:bodyPr wrap="none" rtlCol="0">
            <a:spAutoFit/>
          </a:bodyPr>
          <a:lstStyle/>
          <a:p>
            <a:r>
              <a:rPr lang="en-US" sz="1600" dirty="0" smtClean="0">
                <a:solidFill>
                  <a:schemeClr val="bg1">
                    <a:lumMod val="65000"/>
                  </a:schemeClr>
                </a:solidFill>
              </a:rPr>
              <a:t>Metadata</a:t>
            </a:r>
            <a:endParaRPr lang="en-US" sz="1600" dirty="0">
              <a:solidFill>
                <a:schemeClr val="bg1">
                  <a:lumMod val="65000"/>
                </a:schemeClr>
              </a:solidFill>
            </a:endParaRPr>
          </a:p>
        </p:txBody>
      </p:sp>
      <p:sp>
        <p:nvSpPr>
          <p:cNvPr id="18" name="TextBox 17"/>
          <p:cNvSpPr txBox="1"/>
          <p:nvPr/>
        </p:nvSpPr>
        <p:spPr>
          <a:xfrm>
            <a:off x="10841572" y="3201720"/>
            <a:ext cx="903196" cy="338554"/>
          </a:xfrm>
          <a:prstGeom prst="rect">
            <a:avLst/>
          </a:prstGeom>
          <a:noFill/>
        </p:spPr>
        <p:txBody>
          <a:bodyPr wrap="none" rtlCol="0">
            <a:spAutoFit/>
          </a:bodyPr>
          <a:lstStyle/>
          <a:p>
            <a:r>
              <a:rPr lang="en-US" sz="1600" dirty="0" smtClean="0">
                <a:solidFill>
                  <a:srgbClr val="FF0000"/>
                </a:solidFill>
              </a:rPr>
              <a:t>Features</a:t>
            </a:r>
            <a:endParaRPr lang="en-US" sz="1600" dirty="0">
              <a:solidFill>
                <a:srgbClr val="FF0000"/>
              </a:solidFill>
            </a:endParaRPr>
          </a:p>
        </p:txBody>
      </p:sp>
      <p:pic>
        <p:nvPicPr>
          <p:cNvPr id="11" name="Picture 10"/>
          <p:cNvPicPr>
            <a:picLocks noChangeAspect="1"/>
          </p:cNvPicPr>
          <p:nvPr/>
        </p:nvPicPr>
        <p:blipFill>
          <a:blip r:embed="rId4"/>
          <a:stretch>
            <a:fillRect/>
          </a:stretch>
        </p:blipFill>
        <p:spPr>
          <a:xfrm>
            <a:off x="4636456" y="3788379"/>
            <a:ext cx="4284491" cy="1859215"/>
          </a:xfrm>
          <a:prstGeom prst="rect">
            <a:avLst/>
          </a:prstGeom>
        </p:spPr>
      </p:pic>
      <p:sp>
        <p:nvSpPr>
          <p:cNvPr id="20" name="Rectangle 19"/>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23" name="Picture 2" descr="UArctic - Funding Opportunity: Support for Engaging Students and the Public  in Polar Research National Science Founda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7"/>
          <p:cNvSpPr txBox="1">
            <a:spLocks/>
          </p:cNvSpPr>
          <p:nvPr/>
        </p:nvSpPr>
        <p:spPr>
          <a:xfrm>
            <a:off x="1" y="0"/>
            <a:ext cx="2052637" cy="92131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Method</a:t>
            </a:r>
            <a:endParaRPr lang="en-US" b="1" dirty="0">
              <a:solidFill>
                <a:schemeClr val="bg1"/>
              </a:solidFill>
            </a:endParaRPr>
          </a:p>
        </p:txBody>
      </p:sp>
    </p:spTree>
    <p:extLst>
      <p:ext uri="{BB962C8B-B14F-4D97-AF65-F5344CB8AC3E}">
        <p14:creationId xmlns:p14="http://schemas.microsoft.com/office/powerpoint/2010/main" val="236546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animBg="1"/>
      <p:bldP spid="14" grpId="0" animBg="1"/>
      <p:bldP spid="15" grpId="0" animBg="1"/>
      <p:bldP spid="10"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382397"/>
            <a:ext cx="5181600" cy="4275755"/>
          </a:xfrm>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1237" y="1382397"/>
            <a:ext cx="5438775" cy="4291704"/>
          </a:xfrm>
        </p:spPr>
      </p:pic>
      <p:sp>
        <p:nvSpPr>
          <p:cNvPr id="9" name="Rectangle 8"/>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3" name="Picture 2" descr="UArctic - Funding Opportunity: Support for Engaging Students and the Public  in Polar Research National Science Found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spTree>
    <p:extLst>
      <p:ext uri="{BB962C8B-B14F-4D97-AF65-F5344CB8AC3E}">
        <p14:creationId xmlns:p14="http://schemas.microsoft.com/office/powerpoint/2010/main" val="2825892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8988" y="1256016"/>
            <a:ext cx="5253644" cy="4347556"/>
          </a:xfrm>
        </p:spPr>
      </p:pic>
      <p:sp>
        <p:nvSpPr>
          <p:cNvPr id="15" name="Rectangle 14"/>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8" name="Picture 2" descr="UArctic - Funding Opportunity: Support for Engaging Students and the Public  in Polar Research National Science Found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9"/>
          <p:cNvSpPr>
            <a:spLocks noGrp="1"/>
          </p:cNvSpPr>
          <p:nvPr>
            <p:ph type="title"/>
          </p:nvPr>
        </p:nvSpPr>
        <p:spPr/>
        <p:txBody>
          <a:bodyPr/>
          <a:lstStyle/>
          <a:p>
            <a:endParaRPr lang="en-US"/>
          </a:p>
        </p:txBody>
      </p:sp>
      <p:sp>
        <p:nvSpPr>
          <p:cNvPr id="21"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pic>
        <p:nvPicPr>
          <p:cNvPr id="2" name="Picture 1"/>
          <p:cNvPicPr>
            <a:picLocks noChangeAspect="1"/>
          </p:cNvPicPr>
          <p:nvPr/>
        </p:nvPicPr>
        <p:blipFill>
          <a:blip r:embed="rId6"/>
          <a:stretch>
            <a:fillRect/>
          </a:stretch>
        </p:blipFill>
        <p:spPr>
          <a:xfrm>
            <a:off x="3673552" y="4885765"/>
            <a:ext cx="2044713" cy="473551"/>
          </a:xfrm>
          <a:prstGeom prst="rect">
            <a:avLst/>
          </a:prstGeom>
        </p:spPr>
      </p:pic>
    </p:spTree>
    <p:extLst>
      <p:ext uri="{BB962C8B-B14F-4D97-AF65-F5344CB8AC3E}">
        <p14:creationId xmlns:p14="http://schemas.microsoft.com/office/powerpoint/2010/main" val="2845603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8988" y="1256016"/>
            <a:ext cx="5253644" cy="4347556"/>
          </a:xfrm>
        </p:spPr>
      </p:pic>
      <p:sp>
        <p:nvSpPr>
          <p:cNvPr id="15" name="Rectangle 14"/>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8" name="Picture 2" descr="UArctic - Funding Opportunity: Support for Engaging Students and the Public  in Polar Research National Science Found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sp>
        <p:nvSpPr>
          <p:cNvPr id="22" name="Rectangle 21"/>
          <p:cNvSpPr/>
          <p:nvPr/>
        </p:nvSpPr>
        <p:spPr>
          <a:xfrm>
            <a:off x="3958478" y="2410000"/>
            <a:ext cx="744070" cy="654423"/>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86679" y="1544907"/>
            <a:ext cx="2048434" cy="475129"/>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3" idx="3"/>
            <a:endCxn id="22" idx="1"/>
          </p:cNvCxnSpPr>
          <p:nvPr/>
        </p:nvCxnSpPr>
        <p:spPr>
          <a:xfrm>
            <a:off x="3035113" y="1782472"/>
            <a:ext cx="923365" cy="95474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318592" y="2966092"/>
            <a:ext cx="681317" cy="582707"/>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88145" y="1222177"/>
            <a:ext cx="2150309" cy="793376"/>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1"/>
            <a:endCxn id="25" idx="3"/>
          </p:cNvCxnSpPr>
          <p:nvPr/>
        </p:nvCxnSpPr>
        <p:spPr>
          <a:xfrm flipH="1">
            <a:off x="5999909" y="1618865"/>
            <a:ext cx="3688236" cy="1638581"/>
          </a:xfrm>
          <a:prstGeom prst="line">
            <a:avLst/>
          </a:prstGeom>
          <a:ln>
            <a:solidFill>
              <a:srgbClr val="E56BF9"/>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40466" y="1597805"/>
            <a:ext cx="2186495" cy="369332"/>
          </a:xfrm>
          <a:prstGeom prst="rect">
            <a:avLst/>
          </a:prstGeom>
          <a:noFill/>
        </p:spPr>
        <p:txBody>
          <a:bodyPr wrap="square" rtlCol="0">
            <a:spAutoFit/>
          </a:bodyPr>
          <a:lstStyle/>
          <a:p>
            <a:r>
              <a:rPr lang="en-US" dirty="0" smtClean="0"/>
              <a:t>George VI Ice Shelf</a:t>
            </a:r>
            <a:endParaRPr lang="en-US" dirty="0"/>
          </a:p>
        </p:txBody>
      </p:sp>
      <p:sp>
        <p:nvSpPr>
          <p:cNvPr id="29" name="TextBox 28"/>
          <p:cNvSpPr txBox="1"/>
          <p:nvPr/>
        </p:nvSpPr>
        <p:spPr>
          <a:xfrm>
            <a:off x="9728487" y="1295699"/>
            <a:ext cx="2526827" cy="646331"/>
          </a:xfrm>
          <a:prstGeom prst="rect">
            <a:avLst/>
          </a:prstGeom>
          <a:noFill/>
        </p:spPr>
        <p:txBody>
          <a:bodyPr wrap="square" rtlCol="0">
            <a:spAutoFit/>
          </a:bodyPr>
          <a:lstStyle/>
          <a:p>
            <a:r>
              <a:rPr lang="en-US" dirty="0" smtClean="0"/>
              <a:t>Foundation and</a:t>
            </a:r>
          </a:p>
          <a:p>
            <a:r>
              <a:rPr lang="en-US" dirty="0" smtClean="0"/>
              <a:t>Patuxent ice streams</a:t>
            </a:r>
            <a:endParaRPr lang="en-US" dirty="0"/>
          </a:p>
        </p:txBody>
      </p:sp>
      <p:pic>
        <p:nvPicPr>
          <p:cNvPr id="19" name="Picture 18"/>
          <p:cNvPicPr>
            <a:picLocks noChangeAspect="1"/>
          </p:cNvPicPr>
          <p:nvPr/>
        </p:nvPicPr>
        <p:blipFill>
          <a:blip r:embed="rId6"/>
          <a:stretch>
            <a:fillRect/>
          </a:stretch>
        </p:blipFill>
        <p:spPr>
          <a:xfrm>
            <a:off x="3673552" y="4885765"/>
            <a:ext cx="2044713" cy="473551"/>
          </a:xfrm>
          <a:prstGeom prst="rect">
            <a:avLst/>
          </a:prstGeom>
        </p:spPr>
      </p:pic>
    </p:spTree>
    <p:extLst>
      <p:ext uri="{BB962C8B-B14F-4D97-AF65-F5344CB8AC3E}">
        <p14:creationId xmlns:p14="http://schemas.microsoft.com/office/powerpoint/2010/main" val="4280182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9178" y="1827516"/>
            <a:ext cx="5253644" cy="4347556"/>
          </a:xfrm>
        </p:spPr>
      </p:pic>
      <p:sp>
        <p:nvSpPr>
          <p:cNvPr id="2" name="Rectangle 1"/>
          <p:cNvSpPr/>
          <p:nvPr/>
        </p:nvSpPr>
        <p:spPr>
          <a:xfrm>
            <a:off x="3875548" y="2945397"/>
            <a:ext cx="744070" cy="654423"/>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5154" y="1927412"/>
            <a:ext cx="2048434" cy="475129"/>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6" idx="3"/>
            <a:endCxn id="2" idx="1"/>
          </p:cNvCxnSpPr>
          <p:nvPr/>
        </p:nvCxnSpPr>
        <p:spPr>
          <a:xfrm>
            <a:off x="2263588" y="2164977"/>
            <a:ext cx="923365" cy="95474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8941" y="1980310"/>
            <a:ext cx="2186495" cy="369332"/>
          </a:xfrm>
          <a:prstGeom prst="rect">
            <a:avLst/>
          </a:prstGeom>
          <a:noFill/>
        </p:spPr>
        <p:txBody>
          <a:bodyPr wrap="square" rtlCol="0">
            <a:spAutoFit/>
          </a:bodyPr>
          <a:lstStyle/>
          <a:p>
            <a:r>
              <a:rPr lang="en-US" dirty="0" smtClean="0"/>
              <a:t>George VI Ice Shelf</a:t>
            </a:r>
            <a:endParaRPr lang="en-US" dirty="0"/>
          </a:p>
        </p:txBody>
      </p:sp>
      <p:sp>
        <p:nvSpPr>
          <p:cNvPr id="7" name="TextBox 6"/>
          <p:cNvSpPr txBox="1"/>
          <p:nvPr/>
        </p:nvSpPr>
        <p:spPr>
          <a:xfrm>
            <a:off x="159694" y="2806406"/>
            <a:ext cx="2356030" cy="646331"/>
          </a:xfrm>
          <a:prstGeom prst="rect">
            <a:avLst/>
          </a:prstGeom>
          <a:noFill/>
        </p:spPr>
        <p:txBody>
          <a:bodyPr wrap="none" rtlCol="0">
            <a:spAutoFit/>
          </a:bodyPr>
          <a:lstStyle/>
          <a:p>
            <a:r>
              <a:rPr lang="en-US" dirty="0" err="1" smtClean="0"/>
              <a:t>Maslanyj</a:t>
            </a:r>
            <a:r>
              <a:rPr lang="en-US" dirty="0" smtClean="0"/>
              <a:t> (1988),</a:t>
            </a:r>
          </a:p>
          <a:p>
            <a:r>
              <a:rPr lang="en-US" dirty="0" err="1" smtClean="0"/>
              <a:t>Constantino</a:t>
            </a:r>
            <a:r>
              <a:rPr lang="en-US" dirty="0" smtClean="0"/>
              <a:t> et al. 2020</a:t>
            </a:r>
            <a:endParaRPr lang="en-US" dirty="0"/>
          </a:p>
        </p:txBody>
      </p:sp>
      <p:sp>
        <p:nvSpPr>
          <p:cNvPr id="3" name="Rectangle 2"/>
          <p:cNvSpPr/>
          <p:nvPr/>
        </p:nvSpPr>
        <p:spPr>
          <a:xfrm>
            <a:off x="4805369" y="1023938"/>
            <a:ext cx="6115050" cy="515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26303" y="5724196"/>
            <a:ext cx="2356030" cy="369332"/>
          </a:xfrm>
          <a:prstGeom prst="rect">
            <a:avLst/>
          </a:prstGeom>
          <a:noFill/>
        </p:spPr>
        <p:txBody>
          <a:bodyPr wrap="none" rtlCol="0">
            <a:spAutoFit/>
          </a:bodyPr>
          <a:lstStyle/>
          <a:p>
            <a:r>
              <a:rPr lang="en-US" dirty="0" err="1" smtClean="0"/>
              <a:t>Constantino</a:t>
            </a:r>
            <a:r>
              <a:rPr lang="en-US" dirty="0" smtClean="0"/>
              <a:t> et al. 2020</a:t>
            </a:r>
            <a:endParaRPr lang="en-US" dirty="0"/>
          </a:p>
        </p:txBody>
      </p:sp>
      <p:sp>
        <p:nvSpPr>
          <p:cNvPr id="16" name="Rectangle 15"/>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21" name="Picture 20"/>
          <p:cNvPicPr>
            <a:picLocks noChangeAspect="1"/>
          </p:cNvPicPr>
          <p:nvPr/>
        </p:nvPicPr>
        <p:blipFill>
          <a:blip r:embed="rId5"/>
          <a:stretch>
            <a:fillRect/>
          </a:stretch>
        </p:blipFill>
        <p:spPr>
          <a:xfrm>
            <a:off x="3597261" y="5423629"/>
            <a:ext cx="2044713" cy="473551"/>
          </a:xfrm>
          <a:prstGeom prst="rect">
            <a:avLst/>
          </a:prstGeom>
        </p:spPr>
      </p:pic>
      <p:pic>
        <p:nvPicPr>
          <p:cNvPr id="19" name="Picture 2" descr="UArctic - Funding Opportunity: Support for Engaging Students and the Public  in Polar Research National Science Found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sp>
        <p:nvSpPr>
          <p:cNvPr id="24" name="Rectangle 23"/>
          <p:cNvSpPr/>
          <p:nvPr/>
        </p:nvSpPr>
        <p:spPr>
          <a:xfrm>
            <a:off x="4805930" y="1023938"/>
            <a:ext cx="6138304" cy="5162816"/>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5025988" y="1359659"/>
            <a:ext cx="5825379" cy="4457615"/>
          </a:xfrm>
          <a:prstGeom prst="rect">
            <a:avLst/>
          </a:prstGeom>
        </p:spPr>
      </p:pic>
    </p:spTree>
    <p:extLst>
      <p:ext uri="{BB962C8B-B14F-4D97-AF65-F5344CB8AC3E}">
        <p14:creationId xmlns:p14="http://schemas.microsoft.com/office/powerpoint/2010/main" val="34896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9178" y="1375071"/>
            <a:ext cx="5253644" cy="4347556"/>
          </a:xfrm>
        </p:spPr>
      </p:pic>
      <p:sp>
        <p:nvSpPr>
          <p:cNvPr id="9" name="Rectangle 8"/>
          <p:cNvSpPr/>
          <p:nvPr/>
        </p:nvSpPr>
        <p:spPr>
          <a:xfrm>
            <a:off x="5173821" y="3149123"/>
            <a:ext cx="681317" cy="582707"/>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16620" y="1152237"/>
            <a:ext cx="2150309" cy="793376"/>
          </a:xfrm>
          <a:prstGeom prst="rect">
            <a:avLst/>
          </a:prstGeom>
          <a:noFill/>
          <a:ln w="38100">
            <a:solidFill>
              <a:srgbClr val="E56B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10" idx="1"/>
            <a:endCxn id="9" idx="3"/>
          </p:cNvCxnSpPr>
          <p:nvPr/>
        </p:nvCxnSpPr>
        <p:spPr>
          <a:xfrm flipH="1">
            <a:off x="5855138" y="1548925"/>
            <a:ext cx="3061482" cy="1891552"/>
          </a:xfrm>
          <a:prstGeom prst="line">
            <a:avLst/>
          </a:prstGeom>
          <a:ln>
            <a:solidFill>
              <a:srgbClr val="E56BF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956962" y="1225759"/>
            <a:ext cx="2526827" cy="646331"/>
          </a:xfrm>
          <a:prstGeom prst="rect">
            <a:avLst/>
          </a:prstGeom>
          <a:noFill/>
        </p:spPr>
        <p:txBody>
          <a:bodyPr wrap="square" rtlCol="0">
            <a:spAutoFit/>
          </a:bodyPr>
          <a:lstStyle/>
          <a:p>
            <a:r>
              <a:rPr lang="en-US" dirty="0" smtClean="0"/>
              <a:t>Foundation and</a:t>
            </a:r>
          </a:p>
          <a:p>
            <a:r>
              <a:rPr lang="en-US" dirty="0" smtClean="0"/>
              <a:t>Patuxent ice streams</a:t>
            </a:r>
            <a:endParaRPr lang="en-US" dirty="0"/>
          </a:p>
        </p:txBody>
      </p:sp>
      <p:sp>
        <p:nvSpPr>
          <p:cNvPr id="12" name="Rectangle 11"/>
          <p:cNvSpPr/>
          <p:nvPr/>
        </p:nvSpPr>
        <p:spPr>
          <a:xfrm>
            <a:off x="0" y="6255622"/>
            <a:ext cx="12192000" cy="6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80" y="6308008"/>
            <a:ext cx="4021747" cy="4750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6261686"/>
            <a:ext cx="2076450" cy="596314"/>
          </a:xfrm>
          <a:prstGeom prst="rect">
            <a:avLst/>
          </a:prstGeom>
        </p:spPr>
      </p:pic>
      <p:pic>
        <p:nvPicPr>
          <p:cNvPr id="16" name="Picture 2" descr="UArctic - Funding Opportunity: Support for Engaging Students and the Public  in Polar Research National Science Found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44" r="17391"/>
          <a:stretch/>
        </p:blipFill>
        <p:spPr bwMode="auto">
          <a:xfrm>
            <a:off x="1" y="6244633"/>
            <a:ext cx="642938" cy="61336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7"/>
          <p:cNvSpPr txBox="1">
            <a:spLocks/>
          </p:cNvSpPr>
          <p:nvPr/>
        </p:nvSpPr>
        <p:spPr>
          <a:xfrm>
            <a:off x="0" y="0"/>
            <a:ext cx="3124200" cy="921310"/>
          </a:xfrm>
          <a:prstGeom prst="rect">
            <a:avLst/>
          </a:prstGeom>
          <a:solidFill>
            <a:schemeClr val="accent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Partial Results</a:t>
            </a:r>
            <a:endParaRPr lang="en-US" b="1" dirty="0">
              <a:solidFill>
                <a:schemeClr val="bg1"/>
              </a:solidFill>
            </a:endParaRPr>
          </a:p>
        </p:txBody>
      </p:sp>
      <p:pic>
        <p:nvPicPr>
          <p:cNvPr id="13" name="Picture 12"/>
          <p:cNvPicPr>
            <a:picLocks noChangeAspect="1"/>
          </p:cNvPicPr>
          <p:nvPr/>
        </p:nvPicPr>
        <p:blipFill>
          <a:blip r:embed="rId6"/>
          <a:stretch>
            <a:fillRect/>
          </a:stretch>
        </p:blipFill>
        <p:spPr>
          <a:xfrm>
            <a:off x="3673552" y="4885765"/>
            <a:ext cx="2044713" cy="473551"/>
          </a:xfrm>
          <a:prstGeom prst="rect">
            <a:avLst/>
          </a:prstGeom>
        </p:spPr>
      </p:pic>
    </p:spTree>
    <p:extLst>
      <p:ext uri="{BB962C8B-B14F-4D97-AF65-F5344CB8AC3E}">
        <p14:creationId xmlns:p14="http://schemas.microsoft.com/office/powerpoint/2010/main" val="359737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1145</TotalTime>
  <Words>576</Words>
  <Application>Microsoft Office PowerPoint</Application>
  <PresentationFormat>Widescreen</PresentationFormat>
  <Paragraphs>66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Using random forest machine learning algorithm to help investigating the relationship between subglacial sediments and ice flow in Antarctica</vt:lpstr>
      <vt:lpstr>Motivation</vt:lpstr>
      <vt:lpstr>Method</vt:lpstr>
      <vt:lpstr>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EXTRAS</vt:lpstr>
      <vt:lpstr>PowerPoint Presentation</vt:lpstr>
      <vt:lpstr>PowerPoint Presentation</vt:lpstr>
      <vt:lpstr>Correlation between sedimentary basins and ice streams</vt:lpstr>
      <vt:lpstr>Machine learning </vt:lpstr>
      <vt:lpstr>Machine learning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random forest machine learning algorithm to help investigating the relationship between subglacial sediments and ice flow in Antarctica</dc:title>
  <dc:creator>Renata</dc:creator>
  <cp:lastModifiedBy>Renata</cp:lastModifiedBy>
  <cp:revision>62</cp:revision>
  <dcterms:created xsi:type="dcterms:W3CDTF">2022-05-13T19:33:16Z</dcterms:created>
  <dcterms:modified xsi:type="dcterms:W3CDTF">2022-05-23T21:08:54Z</dcterms:modified>
</cp:coreProperties>
</file>