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8" r:id="rId2"/>
    <p:sldId id="414" r:id="rId3"/>
    <p:sldId id="417" r:id="rId4"/>
    <p:sldId id="420" r:id="rId5"/>
    <p:sldId id="422" r:id="rId6"/>
    <p:sldId id="421" r:id="rId7"/>
    <p:sldId id="423" r:id="rId8"/>
    <p:sldId id="424" r:id="rId9"/>
    <p:sldId id="416" r:id="rId10"/>
    <p:sldId id="413" r:id="rId11"/>
    <p:sldId id="425" r:id="rId12"/>
  </p:sldIdLst>
  <p:sldSz cx="9144000" cy="6858000" type="screen4x3"/>
  <p:notesSz cx="6772275" cy="99028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8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993300"/>
    <a:srgbClr val="FF3399"/>
    <a:srgbClr val="CC0066"/>
    <a:srgbClr val="99FF66"/>
    <a:srgbClr val="006600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35" autoAdjust="0"/>
  </p:normalViewPr>
  <p:slideViewPr>
    <p:cSldViewPr>
      <p:cViewPr varScale="1">
        <p:scale>
          <a:sx n="96" d="100"/>
          <a:sy n="96" d="100"/>
        </p:scale>
        <p:origin x="336" y="78"/>
      </p:cViewPr>
      <p:guideLst>
        <p:guide orient="horz" pos="18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4116" y="84"/>
      </p:cViewPr>
      <p:guideLst>
        <p:guide orient="horz" pos="3118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35513"/>
            <a:ext cx="4962525" cy="412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7352" tIns="42910" rIns="87352" bIns="429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editar el estilo del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9950"/>
            <a:ext cx="4613275" cy="3459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34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s-ES" dirty="0"/>
              <a:t>DJI Inspire 1 Pro,  camera X5 (16 </a:t>
            </a:r>
            <a:r>
              <a:rPr lang="es-ES" dirty="0" err="1"/>
              <a:t>Mp</a:t>
            </a:r>
            <a:r>
              <a:rPr lang="es-ES" dirty="0"/>
              <a:t>, micro 4/3 sensor)</a:t>
            </a:r>
          </a:p>
          <a:p>
            <a:r>
              <a:rPr lang="es-ES" dirty="0"/>
              <a:t>-DJI S900 , camera SONY-NEX5 (14 </a:t>
            </a:r>
            <a:r>
              <a:rPr lang="es-ES" dirty="0" err="1"/>
              <a:t>Mp</a:t>
            </a:r>
            <a:r>
              <a:rPr lang="es-ES" dirty="0"/>
              <a:t>, APS-C sensor)</a:t>
            </a:r>
          </a:p>
          <a:p>
            <a:r>
              <a:rPr lang="es-ES" dirty="0"/>
              <a:t>-</a:t>
            </a:r>
            <a:r>
              <a:rPr lang="es-ES" dirty="0" err="1"/>
              <a:t>DJi</a:t>
            </a:r>
            <a:r>
              <a:rPr lang="es-ES" dirty="0"/>
              <a:t> Inspire 2, camera (20.8, </a:t>
            </a:r>
            <a:r>
              <a:rPr lang="es-ES" dirty="0" err="1"/>
              <a:t>Mp</a:t>
            </a:r>
            <a:r>
              <a:rPr lang="es-ES" dirty="0"/>
              <a:t> micro 4/3 sensor)</a:t>
            </a:r>
          </a:p>
        </p:txBody>
      </p:sp>
    </p:spTree>
    <p:extLst>
      <p:ext uri="{BB962C8B-B14F-4D97-AF65-F5344CB8AC3E}">
        <p14:creationId xmlns:p14="http://schemas.microsoft.com/office/powerpoint/2010/main" val="247320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718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12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64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57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or example DJI Phantom 4 RTK, or DJI M300 RTK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4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1847850" cy="5943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391150" cy="5943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43000" y="457200"/>
            <a:ext cx="7391400" cy="5943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533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6195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828800"/>
            <a:ext cx="36195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533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6195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828800"/>
            <a:ext cx="3619500" cy="2209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91000"/>
            <a:ext cx="3619500" cy="2209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828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391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28800"/>
            <a:ext cx="7391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Numerical modelling of</a:t>
            </a:r>
          </a:p>
          <a:p>
            <a:pPr lvl="1"/>
            <a:r>
              <a:rPr lang="en-GB"/>
              <a:t>segon nivell</a:t>
            </a:r>
          </a:p>
          <a:p>
            <a:pPr lvl="2"/>
            <a:r>
              <a:rPr lang="en-GB"/>
              <a:t>tercer nivell</a:t>
            </a:r>
          </a:p>
          <a:p>
            <a:pPr lvl="3"/>
            <a:r>
              <a:rPr lang="en-GB"/>
              <a:t>quart nivell</a:t>
            </a:r>
          </a:p>
        </p:txBody>
      </p:sp>
      <p:pic>
        <p:nvPicPr>
          <p:cNvPr id="3078" name="Picture 49" descr="BOLAUPC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1600200"/>
            <a:ext cx="49133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SzPct val="75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07504" y="115888"/>
            <a:ext cx="8928546" cy="251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r>
              <a:rPr lang="en-US" sz="2800" dirty="0"/>
              <a:t>Multi-temporal sediment-yield estimates </a:t>
            </a:r>
            <a:br>
              <a:rPr lang="en-US" sz="2800" dirty="0"/>
            </a:br>
            <a:r>
              <a:rPr lang="en-US" sz="2800" dirty="0"/>
              <a:t>in a steep headwater catchment using </a:t>
            </a:r>
            <a:br>
              <a:rPr lang="en-US" sz="2800" dirty="0"/>
            </a:br>
            <a:r>
              <a:rPr lang="en-US" sz="2800" dirty="0"/>
              <a:t>UAV and sensor measurements. </a:t>
            </a:r>
            <a:br>
              <a:rPr lang="en-US" sz="2800" dirty="0"/>
            </a:br>
            <a:r>
              <a:rPr lang="en-US" sz="2800" b="0" i="1" dirty="0"/>
              <a:t>Challenges and results from the Rebaixader </a:t>
            </a:r>
            <a:br>
              <a:rPr lang="en-US" sz="2800" b="0" i="1" dirty="0"/>
            </a:br>
            <a:r>
              <a:rPr lang="en-US" sz="2800" b="0" i="1" dirty="0"/>
              <a:t>debris-flow monitoring site (Pyrenees)</a:t>
            </a:r>
            <a:endParaRPr lang="en-GB" sz="2800" b="0" i="1" dirty="0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07504" y="3212975"/>
            <a:ext cx="8895366" cy="30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990033"/>
              </a:buClr>
              <a:buSzPct val="75000"/>
              <a:buFont typeface="Wingdings" pitchFamily="2" charset="2"/>
              <a:buNone/>
            </a:pPr>
            <a:r>
              <a:rPr lang="es-ES_tradnl" sz="2000" i="1" u="sng" dirty="0"/>
              <a:t>Marcel </a:t>
            </a:r>
            <a:r>
              <a:rPr lang="es-ES_tradnl" sz="2000" i="1" u="sng" dirty="0" err="1"/>
              <a:t>Hürlimann</a:t>
            </a:r>
            <a:r>
              <a:rPr lang="es-ES_tradnl" sz="2000" b="0" i="1" dirty="0"/>
              <a:t>, </a:t>
            </a:r>
            <a:br>
              <a:rPr lang="es-ES_tradnl" sz="2000" b="0" i="1" dirty="0"/>
            </a:br>
            <a:r>
              <a:rPr lang="es-ES_tradnl" sz="2000" b="0" i="1" dirty="0"/>
              <a:t>Roger Ruiz-Carulla, </a:t>
            </a:r>
            <a:r>
              <a:rPr lang="es-ES_tradnl" sz="2000" b="0" i="1" dirty="0" err="1"/>
              <a:t>Jose</a:t>
            </a:r>
            <a:r>
              <a:rPr lang="es-ES_tradnl" sz="2000" b="0" i="1" dirty="0"/>
              <a:t> Moya, </a:t>
            </a:r>
            <a:r>
              <a:rPr lang="es-ES_tradnl" sz="2000" b="0" i="1" dirty="0" err="1"/>
              <a:t>Ona</a:t>
            </a:r>
            <a:r>
              <a:rPr lang="es-ES_tradnl" sz="2000" b="0" i="1" dirty="0"/>
              <a:t> Torra, </a:t>
            </a:r>
            <a:br>
              <a:rPr lang="es-ES_tradnl" sz="2000" b="0" i="1" dirty="0"/>
            </a:br>
            <a:r>
              <a:rPr lang="es-ES_tradnl" sz="2000" b="0" i="1" dirty="0"/>
              <a:t>Felipe </a:t>
            </a:r>
            <a:r>
              <a:rPr lang="es-ES_tradnl" sz="2000" b="0" i="1" dirty="0" err="1"/>
              <a:t>Buill</a:t>
            </a:r>
            <a:r>
              <a:rPr lang="es-ES_tradnl" sz="2000" b="0" i="1" dirty="0"/>
              <a:t>, M. Amparo Núñez-Andrés</a:t>
            </a:r>
          </a:p>
          <a:p>
            <a:pPr algn="ctr">
              <a:spcBef>
                <a:spcPct val="20000"/>
              </a:spcBef>
              <a:buClr>
                <a:srgbClr val="990033"/>
              </a:buClr>
              <a:buSzPct val="75000"/>
              <a:buFont typeface="Wingdings" pitchFamily="2" charset="2"/>
              <a:buNone/>
            </a:pPr>
            <a:endParaRPr lang="es-ES_tradnl" sz="2000" b="0" i="1" dirty="0"/>
          </a:p>
          <a:p>
            <a:pPr algn="ctr">
              <a:lnSpc>
                <a:spcPct val="130000"/>
              </a:lnSpc>
            </a:pPr>
            <a:r>
              <a:rPr lang="en-GB" sz="1800" b="0" dirty="0"/>
              <a:t>Dept. of Civil and Environmental Engineering. </a:t>
            </a:r>
            <a:br>
              <a:rPr lang="en-GB" sz="1800" b="0" dirty="0"/>
            </a:br>
            <a:r>
              <a:rPr lang="en-GB" sz="1800" b="0" dirty="0"/>
              <a:t>UPC </a:t>
            </a:r>
            <a:r>
              <a:rPr lang="en-GB" sz="1800" b="0" dirty="0" err="1"/>
              <a:t>BarcelonaTECH</a:t>
            </a:r>
            <a:endParaRPr lang="en-GB" sz="1800" b="0" dirty="0"/>
          </a:p>
          <a:p>
            <a:pPr algn="ctr">
              <a:lnSpc>
                <a:spcPct val="130000"/>
              </a:lnSpc>
            </a:pPr>
            <a:r>
              <a:rPr lang="es-ES" sz="1600" b="0" dirty="0"/>
              <a:t>	</a:t>
            </a:r>
            <a:r>
              <a:rPr lang="es-ES" sz="1800" b="0" dirty="0"/>
              <a:t>	</a:t>
            </a:r>
            <a:endParaRPr lang="en-GB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2047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2" y="840980"/>
            <a:ext cx="7583978" cy="601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84522" y="3933056"/>
            <a:ext cx="7583978" cy="108012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3200" u="none" kern="0" dirty="0">
                <a:solidFill>
                  <a:srgbClr val="FF0000"/>
                </a:solidFill>
              </a:rPr>
              <a:t>eroslop.upc.edu</a:t>
            </a:r>
          </a:p>
          <a:p>
            <a:pPr algn="ctr"/>
            <a:r>
              <a:rPr lang="es-ES" sz="3200" u="none" kern="0" dirty="0">
                <a:solidFill>
                  <a:srgbClr val="FF0000"/>
                </a:solidFill>
              </a:rPr>
              <a:t>m</a:t>
            </a:r>
            <a:r>
              <a:rPr lang="es-ES" sz="3200" b="1" u="none" kern="0" dirty="0">
                <a:solidFill>
                  <a:srgbClr val="FF0000"/>
                </a:solidFill>
              </a:rPr>
              <a:t>arcel.hurlimann@upc.edu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" y="51225"/>
            <a:ext cx="3552704" cy="1061744"/>
          </a:xfrm>
          <a:prstGeom prst="rect">
            <a:avLst/>
          </a:prstGeom>
        </p:spPr>
      </p:pic>
      <p:pic>
        <p:nvPicPr>
          <p:cNvPr id="1026" name="Picture 2" descr="Logo_EroSl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36" y="63000"/>
            <a:ext cx="4767564" cy="121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75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 smtClean="0"/>
              <a:t>Additional material: UAV </a:t>
            </a:r>
            <a:r>
              <a:rPr lang="en-US" dirty="0"/>
              <a:t>monitoring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123244" y="470770"/>
            <a:ext cx="9020756" cy="1662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Topographic changes in channel area (transversal cross section)</a:t>
            </a:r>
          </a:p>
          <a:p>
            <a:pPr lvl="1"/>
            <a:endParaRPr lang="en-US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3F3D4-9CC3-4B2D-AC9C-D51AB1DE6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57646" r="34250" b="3160"/>
          <a:stretch/>
        </p:blipFill>
        <p:spPr>
          <a:xfrm>
            <a:off x="899592" y="3429000"/>
            <a:ext cx="7515490" cy="3384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3A1C7-5BA0-439F-BEE6-5A49BF851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24" y="918101"/>
            <a:ext cx="2645858" cy="2584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1125013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GCP</a:t>
            </a:r>
            <a:endParaRPr lang="es-E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699792" y="1556792"/>
            <a:ext cx="720080" cy="3744416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808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:\Debriscatch\conferences-papers\_2011 LANDSLIDES rockfalls\Figures\Fig1 senet 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69" y="548680"/>
            <a:ext cx="3744416" cy="460750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36080" cy="533400"/>
          </a:xfrm>
        </p:spPr>
        <p:txBody>
          <a:bodyPr/>
          <a:lstStyle/>
          <a:p>
            <a:r>
              <a:rPr lang="en-US" dirty="0"/>
              <a:t>The Rebaixader monitoring site for torrential flows </a:t>
            </a:r>
          </a:p>
        </p:txBody>
      </p:sp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5192045" y="3330159"/>
            <a:ext cx="1586112" cy="708836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rgbClr val="FFC000"/>
                </a:solidFill>
                <a:latin typeface="Arial" pitchFamily="34" charset="0"/>
              </a:rPr>
              <a:t>instrumental</a:t>
            </a:r>
            <a:br>
              <a:rPr lang="en-GB" sz="1800" dirty="0">
                <a:solidFill>
                  <a:srgbClr val="FFC000"/>
                </a:solidFill>
                <a:latin typeface="Arial" pitchFamily="34" charset="0"/>
              </a:rPr>
            </a:br>
            <a:r>
              <a:rPr lang="en-GB" sz="1800" dirty="0">
                <a:solidFill>
                  <a:srgbClr val="FFC000"/>
                </a:solidFill>
                <a:latin typeface="Arial" pitchFamily="34" charset="0"/>
              </a:rPr>
              <a:t>monitoring</a:t>
            </a:r>
            <a:br>
              <a:rPr lang="en-GB" sz="1800" dirty="0">
                <a:solidFill>
                  <a:srgbClr val="FFC000"/>
                </a:solidFill>
                <a:latin typeface="Arial" pitchFamily="34" charset="0"/>
              </a:rPr>
            </a:br>
            <a:endParaRPr lang="es-ES" sz="1800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260932" y="1346914"/>
            <a:ext cx="3682652" cy="3757809"/>
          </a:xfrm>
          <a:custGeom>
            <a:avLst/>
            <a:gdLst>
              <a:gd name="connsiteX0" fmla="*/ 3219189 w 3682652"/>
              <a:gd name="connsiteY0" fmla="*/ 375781 h 3757809"/>
              <a:gd name="connsiteX1" fmla="*/ 2480153 w 3682652"/>
              <a:gd name="connsiteY1" fmla="*/ 225469 h 3757809"/>
              <a:gd name="connsiteX2" fmla="*/ 2154476 w 3682652"/>
              <a:gd name="connsiteY2" fmla="*/ 62631 h 3757809"/>
              <a:gd name="connsiteX3" fmla="*/ 764087 w 3682652"/>
              <a:gd name="connsiteY3" fmla="*/ 0 h 3757809"/>
              <a:gd name="connsiteX4" fmla="*/ 1302706 w 3682652"/>
              <a:gd name="connsiteY4" fmla="*/ 638828 h 3757809"/>
              <a:gd name="connsiteX5" fmla="*/ 1290180 w 3682652"/>
              <a:gd name="connsiteY5" fmla="*/ 1152395 h 3757809"/>
              <a:gd name="connsiteX6" fmla="*/ 1553227 w 3682652"/>
              <a:gd name="connsiteY6" fmla="*/ 1553228 h 3757809"/>
              <a:gd name="connsiteX7" fmla="*/ 1816273 w 3682652"/>
              <a:gd name="connsiteY7" fmla="*/ 2066795 h 3757809"/>
              <a:gd name="connsiteX8" fmla="*/ 1077238 w 3682652"/>
              <a:gd name="connsiteY8" fmla="*/ 2743200 h 3757809"/>
              <a:gd name="connsiteX9" fmla="*/ 0 w 3682652"/>
              <a:gd name="connsiteY9" fmla="*/ 3645074 h 3757809"/>
              <a:gd name="connsiteX10" fmla="*/ 3682652 w 3682652"/>
              <a:gd name="connsiteY10" fmla="*/ 3757809 h 3757809"/>
              <a:gd name="connsiteX11" fmla="*/ 2329841 w 3682652"/>
              <a:gd name="connsiteY11" fmla="*/ 2217107 h 3757809"/>
              <a:gd name="connsiteX12" fmla="*/ 1991638 w 3682652"/>
              <a:gd name="connsiteY12" fmla="*/ 1703540 h 3757809"/>
              <a:gd name="connsiteX13" fmla="*/ 1878904 w 3682652"/>
              <a:gd name="connsiteY13" fmla="*/ 1490598 h 3757809"/>
              <a:gd name="connsiteX14" fmla="*/ 2329841 w 3682652"/>
              <a:gd name="connsiteY14" fmla="*/ 1014609 h 3757809"/>
              <a:gd name="connsiteX15" fmla="*/ 2868460 w 3682652"/>
              <a:gd name="connsiteY15" fmla="*/ 588724 h 3757809"/>
              <a:gd name="connsiteX16" fmla="*/ 3219189 w 3682652"/>
              <a:gd name="connsiteY16" fmla="*/ 375781 h 3757809"/>
              <a:gd name="connsiteX0" fmla="*/ 3219189 w 3682652"/>
              <a:gd name="connsiteY0" fmla="*/ 375781 h 3757809"/>
              <a:gd name="connsiteX1" fmla="*/ 2480153 w 3682652"/>
              <a:gd name="connsiteY1" fmla="*/ 225469 h 3757809"/>
              <a:gd name="connsiteX2" fmla="*/ 2154476 w 3682652"/>
              <a:gd name="connsiteY2" fmla="*/ 62631 h 3757809"/>
              <a:gd name="connsiteX3" fmla="*/ 764087 w 3682652"/>
              <a:gd name="connsiteY3" fmla="*/ 0 h 3757809"/>
              <a:gd name="connsiteX4" fmla="*/ 1302706 w 3682652"/>
              <a:gd name="connsiteY4" fmla="*/ 638828 h 3757809"/>
              <a:gd name="connsiteX5" fmla="*/ 1448441 w 3682652"/>
              <a:gd name="connsiteY5" fmla="*/ 1152395 h 3757809"/>
              <a:gd name="connsiteX6" fmla="*/ 1553227 w 3682652"/>
              <a:gd name="connsiteY6" fmla="*/ 1553228 h 3757809"/>
              <a:gd name="connsiteX7" fmla="*/ 1816273 w 3682652"/>
              <a:gd name="connsiteY7" fmla="*/ 2066795 h 3757809"/>
              <a:gd name="connsiteX8" fmla="*/ 1077238 w 3682652"/>
              <a:gd name="connsiteY8" fmla="*/ 2743200 h 3757809"/>
              <a:gd name="connsiteX9" fmla="*/ 0 w 3682652"/>
              <a:gd name="connsiteY9" fmla="*/ 3645074 h 3757809"/>
              <a:gd name="connsiteX10" fmla="*/ 3682652 w 3682652"/>
              <a:gd name="connsiteY10" fmla="*/ 3757809 h 3757809"/>
              <a:gd name="connsiteX11" fmla="*/ 2329841 w 3682652"/>
              <a:gd name="connsiteY11" fmla="*/ 2217107 h 3757809"/>
              <a:gd name="connsiteX12" fmla="*/ 1991638 w 3682652"/>
              <a:gd name="connsiteY12" fmla="*/ 1703540 h 3757809"/>
              <a:gd name="connsiteX13" fmla="*/ 1878904 w 3682652"/>
              <a:gd name="connsiteY13" fmla="*/ 1490598 h 3757809"/>
              <a:gd name="connsiteX14" fmla="*/ 2329841 w 3682652"/>
              <a:gd name="connsiteY14" fmla="*/ 1014609 h 3757809"/>
              <a:gd name="connsiteX15" fmla="*/ 2868460 w 3682652"/>
              <a:gd name="connsiteY15" fmla="*/ 588724 h 3757809"/>
              <a:gd name="connsiteX16" fmla="*/ 3219189 w 3682652"/>
              <a:gd name="connsiteY16" fmla="*/ 375781 h 37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2652" h="3757809">
                <a:moveTo>
                  <a:pt x="3219189" y="375781"/>
                </a:moveTo>
                <a:lnTo>
                  <a:pt x="2480153" y="225469"/>
                </a:lnTo>
                <a:lnTo>
                  <a:pt x="2154476" y="62631"/>
                </a:lnTo>
                <a:lnTo>
                  <a:pt x="764087" y="0"/>
                </a:lnTo>
                <a:lnTo>
                  <a:pt x="1302706" y="638828"/>
                </a:lnTo>
                <a:lnTo>
                  <a:pt x="1448441" y="1152395"/>
                </a:lnTo>
                <a:lnTo>
                  <a:pt x="1553227" y="1553228"/>
                </a:lnTo>
                <a:lnTo>
                  <a:pt x="1816273" y="2066795"/>
                </a:lnTo>
                <a:lnTo>
                  <a:pt x="1077238" y="2743200"/>
                </a:lnTo>
                <a:lnTo>
                  <a:pt x="0" y="3645074"/>
                </a:lnTo>
                <a:lnTo>
                  <a:pt x="3682652" y="3757809"/>
                </a:lnTo>
                <a:lnTo>
                  <a:pt x="2329841" y="2217107"/>
                </a:lnTo>
                <a:lnTo>
                  <a:pt x="1991638" y="1703540"/>
                </a:lnTo>
                <a:lnTo>
                  <a:pt x="1878904" y="1490598"/>
                </a:lnTo>
                <a:lnTo>
                  <a:pt x="2329841" y="1014609"/>
                </a:lnTo>
                <a:lnTo>
                  <a:pt x="2868460" y="588724"/>
                </a:lnTo>
                <a:lnTo>
                  <a:pt x="3219189" y="375781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1 CuadroTexto"/>
          <p:cNvSpPr txBox="1"/>
          <p:nvPr/>
        </p:nvSpPr>
        <p:spPr>
          <a:xfrm>
            <a:off x="6932196" y="750918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initiation</a:t>
            </a:r>
          </a:p>
        </p:txBody>
      </p:sp>
      <p:sp>
        <p:nvSpPr>
          <p:cNvPr id="16" name="13 CuadroTexto"/>
          <p:cNvSpPr txBox="1"/>
          <p:nvPr/>
        </p:nvSpPr>
        <p:spPr>
          <a:xfrm>
            <a:off x="8256811" y="393465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fan</a:t>
            </a:r>
          </a:p>
        </p:txBody>
      </p:sp>
      <p:sp>
        <p:nvSpPr>
          <p:cNvPr id="17" name="Oval 3"/>
          <p:cNvSpPr/>
          <p:nvPr/>
        </p:nvSpPr>
        <p:spPr bwMode="auto">
          <a:xfrm rot="2050158">
            <a:off x="6489623" y="3368389"/>
            <a:ext cx="1580669" cy="17839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7381620" y="271690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channel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838745" y="3112849"/>
            <a:ext cx="627010" cy="151235"/>
          </a:xfrm>
          <a:prstGeom prst="straightConnector1">
            <a:avLst/>
          </a:prstGeom>
          <a:ln w="38100">
            <a:solidFill>
              <a:srgbClr val="FFC000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9" name="AutoShape 15"/>
          <p:cNvCxnSpPr>
            <a:cxnSpLocks noChangeShapeType="1"/>
          </p:cNvCxnSpPr>
          <p:nvPr/>
        </p:nvCxnSpPr>
        <p:spPr bwMode="auto">
          <a:xfrm flipV="1">
            <a:off x="6416423" y="3264084"/>
            <a:ext cx="387825" cy="148578"/>
          </a:xfrm>
          <a:prstGeom prst="straightConnector1">
            <a:avLst/>
          </a:prstGeom>
          <a:noFill/>
          <a:ln w="41275">
            <a:solidFill>
              <a:srgbClr val="FFC000"/>
            </a:solidFill>
            <a:round/>
            <a:headEnd/>
            <a:tailEnd type="triangle" w="med" len="med"/>
          </a:ln>
        </p:spPr>
      </p:cxn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205532" y="1834437"/>
            <a:ext cx="1388018" cy="708836"/>
          </a:xfrm>
          <a:prstGeom prst="rect">
            <a:avLst/>
          </a:prstGeom>
          <a:solidFill>
            <a:schemeClr val="bg1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rgbClr val="FFC000"/>
                </a:solidFill>
                <a:latin typeface="Arial" pitchFamily="34" charset="0"/>
              </a:rPr>
              <a:t>UAV</a:t>
            </a:r>
            <a:br>
              <a:rPr lang="en-GB" sz="1800" dirty="0">
                <a:solidFill>
                  <a:srgbClr val="FFC000"/>
                </a:solidFill>
                <a:latin typeface="Arial" pitchFamily="34" charset="0"/>
              </a:rPr>
            </a:br>
            <a:r>
              <a:rPr lang="en-GB" sz="1800" dirty="0">
                <a:solidFill>
                  <a:srgbClr val="FFC000"/>
                </a:solidFill>
                <a:latin typeface="Arial" pitchFamily="34" charset="0"/>
              </a:rPr>
              <a:t>monitoring</a:t>
            </a:r>
            <a:br>
              <a:rPr lang="en-GB" sz="1800" dirty="0">
                <a:solidFill>
                  <a:srgbClr val="FFC000"/>
                </a:solidFill>
                <a:latin typeface="Arial" pitchFamily="34" charset="0"/>
              </a:rPr>
            </a:br>
            <a:endParaRPr lang="es-ES" sz="1800" dirty="0">
              <a:solidFill>
                <a:srgbClr val="FFC000"/>
              </a:solidFill>
              <a:latin typeface="Arial" pitchFamily="34" charset="0"/>
            </a:endParaRPr>
          </a:p>
        </p:txBody>
      </p:sp>
      <p:cxnSp>
        <p:nvCxnSpPr>
          <p:cNvPr id="27" name="AutoShape 15"/>
          <p:cNvCxnSpPr>
            <a:cxnSpLocks noChangeShapeType="1"/>
          </p:cNvCxnSpPr>
          <p:nvPr/>
        </p:nvCxnSpPr>
        <p:spPr bwMode="auto">
          <a:xfrm>
            <a:off x="6156176" y="2098522"/>
            <a:ext cx="437373" cy="10912"/>
          </a:xfrm>
          <a:prstGeom prst="straightConnector1">
            <a:avLst/>
          </a:prstGeom>
          <a:noFill/>
          <a:ln w="41275">
            <a:solidFill>
              <a:srgbClr val="FFC000"/>
            </a:solidFill>
            <a:round/>
            <a:headEnd/>
            <a:tailEnd type="triangle" w="med" len="med"/>
          </a:ln>
        </p:spPr>
      </p:cxnSp>
      <p:sp>
        <p:nvSpPr>
          <p:cNvPr id="29" name="Content Placeholder 3"/>
          <p:cNvSpPr txBox="1">
            <a:spLocks/>
          </p:cNvSpPr>
          <p:nvPr/>
        </p:nvSpPr>
        <p:spPr bwMode="auto">
          <a:xfrm>
            <a:off x="287361" y="654360"/>
            <a:ext cx="4625780" cy="2348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2000" b="0" kern="0" dirty="0"/>
              <a:t>Characteristics:</a:t>
            </a:r>
          </a:p>
          <a:p>
            <a:pPr marL="180975" indent="-180975">
              <a:defRPr/>
            </a:pPr>
            <a:r>
              <a:rPr lang="en-GB" sz="1600" b="0" kern="0" dirty="0"/>
              <a:t>Area: 0.5 km</a:t>
            </a:r>
            <a:r>
              <a:rPr lang="en-GB" sz="1600" b="0" kern="0" baseline="30000" dirty="0"/>
              <a:t>2</a:t>
            </a:r>
            <a:r>
              <a:rPr lang="en-GB" sz="1600" b="0" kern="0" dirty="0"/>
              <a:t> </a:t>
            </a:r>
          </a:p>
          <a:p>
            <a:pPr marL="180975" indent="-180975">
              <a:defRPr/>
            </a:pPr>
            <a:r>
              <a:rPr lang="en-GB" sz="1600" b="0" kern="0" dirty="0"/>
              <a:t>Steep and harsh terrain (</a:t>
            </a:r>
            <a:r>
              <a:rPr lang="en-GB" sz="1600" b="0" kern="0" dirty="0" err="1"/>
              <a:t>dz</a:t>
            </a:r>
            <a:r>
              <a:rPr lang="en-GB" sz="1600" b="0" kern="0" dirty="0"/>
              <a:t> = 500m) </a:t>
            </a:r>
          </a:p>
          <a:p>
            <a:pPr marL="180975" indent="-180975">
              <a:defRPr/>
            </a:pPr>
            <a:r>
              <a:rPr lang="en-GB" sz="1600" b="0" kern="0" dirty="0"/>
              <a:t>Initiation: open scarp (g</a:t>
            </a:r>
            <a:r>
              <a:rPr lang="en-US" sz="1600" b="0" kern="0" dirty="0" err="1"/>
              <a:t>lacial</a:t>
            </a:r>
            <a:r>
              <a:rPr lang="en-US" sz="1600" b="0" kern="0" dirty="0"/>
              <a:t> till)</a:t>
            </a:r>
          </a:p>
          <a:p>
            <a:pPr marL="180975" indent="-180975">
              <a:defRPr/>
            </a:pPr>
            <a:endParaRPr lang="en-US" sz="1600" b="0" kern="0" dirty="0"/>
          </a:p>
          <a:p>
            <a:pPr marL="0" indent="0">
              <a:buFont typeface="Wingdings" pitchFamily="2" charset="2"/>
              <a:buNone/>
            </a:pPr>
            <a:r>
              <a:rPr lang="en-US" sz="2000" b="0" kern="0" dirty="0"/>
              <a:t>High torrential activity:</a:t>
            </a:r>
          </a:p>
          <a:p>
            <a:r>
              <a:rPr lang="en-US" sz="1600" b="0" kern="0" dirty="0"/>
              <a:t>2-3 events per year</a:t>
            </a:r>
          </a:p>
          <a:p>
            <a:pPr lvl="1"/>
            <a:r>
              <a:rPr lang="en-US" sz="1400" b="0" kern="0" dirty="0">
                <a:latin typeface="Arial"/>
                <a:cs typeface="Arial"/>
              </a:rPr>
              <a:t>~1 d</a:t>
            </a:r>
            <a:r>
              <a:rPr lang="en-US" sz="1400" b="0" kern="0" dirty="0"/>
              <a:t>ebris flows </a:t>
            </a:r>
          </a:p>
          <a:p>
            <a:pPr lvl="1"/>
            <a:r>
              <a:rPr lang="en-US" sz="1400" b="0" kern="0" dirty="0"/>
              <a:t>~1-2 debris floods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46158" y="3449692"/>
            <a:ext cx="8856984" cy="3371006"/>
          </a:xfrm>
        </p:spPr>
        <p:txBody>
          <a:bodyPr/>
          <a:lstStyle/>
          <a:p>
            <a:r>
              <a:rPr lang="en-US" dirty="0"/>
              <a:t>UAV monitoring since 2016</a:t>
            </a:r>
          </a:p>
          <a:p>
            <a:pPr lvl="1"/>
            <a:r>
              <a:rPr lang="en-US" dirty="0"/>
              <a:t>Yearly photogrammetric survey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DoD analysis 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Instrumental monitoring since 2009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flow </a:t>
            </a:r>
            <a:r>
              <a:rPr lang="en-US" dirty="0">
                <a:sym typeface="Wingdings" panose="05000000000000000000" pitchFamily="2" charset="2"/>
              </a:rPr>
              <a:t>characteristics (geophones, radar…)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Volume estimates of each flow </a:t>
            </a:r>
            <a:r>
              <a:rPr lang="en-US" dirty="0" smtClean="0">
                <a:sym typeface="Wingdings" panose="05000000000000000000" pitchFamily="2" charset="2"/>
              </a:rPr>
              <a:t>event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3" name="Freeform 1">
            <a:extLst>
              <a:ext uri="{FF2B5EF4-FFF2-40B4-BE49-F238E27FC236}">
                <a16:creationId xmlns:a16="http://schemas.microsoft.com/office/drawing/2014/main" id="{FAD44BA5-3ECF-4362-886C-26E8F0180DBE}"/>
              </a:ext>
            </a:extLst>
          </p:cNvPr>
          <p:cNvSpPr/>
          <p:nvPr/>
        </p:nvSpPr>
        <p:spPr bwMode="auto">
          <a:xfrm>
            <a:off x="6026835" y="1338838"/>
            <a:ext cx="2455102" cy="1901923"/>
          </a:xfrm>
          <a:custGeom>
            <a:avLst/>
            <a:gdLst>
              <a:gd name="connsiteX0" fmla="*/ 3219189 w 3682652"/>
              <a:gd name="connsiteY0" fmla="*/ 375781 h 3757809"/>
              <a:gd name="connsiteX1" fmla="*/ 2480153 w 3682652"/>
              <a:gd name="connsiteY1" fmla="*/ 225469 h 3757809"/>
              <a:gd name="connsiteX2" fmla="*/ 2154476 w 3682652"/>
              <a:gd name="connsiteY2" fmla="*/ 62631 h 3757809"/>
              <a:gd name="connsiteX3" fmla="*/ 764087 w 3682652"/>
              <a:gd name="connsiteY3" fmla="*/ 0 h 3757809"/>
              <a:gd name="connsiteX4" fmla="*/ 1302706 w 3682652"/>
              <a:gd name="connsiteY4" fmla="*/ 638828 h 3757809"/>
              <a:gd name="connsiteX5" fmla="*/ 1290180 w 3682652"/>
              <a:gd name="connsiteY5" fmla="*/ 1152395 h 3757809"/>
              <a:gd name="connsiteX6" fmla="*/ 1553227 w 3682652"/>
              <a:gd name="connsiteY6" fmla="*/ 1553228 h 3757809"/>
              <a:gd name="connsiteX7" fmla="*/ 1816273 w 3682652"/>
              <a:gd name="connsiteY7" fmla="*/ 2066795 h 3757809"/>
              <a:gd name="connsiteX8" fmla="*/ 1077238 w 3682652"/>
              <a:gd name="connsiteY8" fmla="*/ 2743200 h 3757809"/>
              <a:gd name="connsiteX9" fmla="*/ 0 w 3682652"/>
              <a:gd name="connsiteY9" fmla="*/ 3645074 h 3757809"/>
              <a:gd name="connsiteX10" fmla="*/ 3682652 w 3682652"/>
              <a:gd name="connsiteY10" fmla="*/ 3757809 h 3757809"/>
              <a:gd name="connsiteX11" fmla="*/ 2329841 w 3682652"/>
              <a:gd name="connsiteY11" fmla="*/ 2217107 h 3757809"/>
              <a:gd name="connsiteX12" fmla="*/ 1991638 w 3682652"/>
              <a:gd name="connsiteY12" fmla="*/ 1703540 h 3757809"/>
              <a:gd name="connsiteX13" fmla="*/ 1878904 w 3682652"/>
              <a:gd name="connsiteY13" fmla="*/ 1490598 h 3757809"/>
              <a:gd name="connsiteX14" fmla="*/ 2329841 w 3682652"/>
              <a:gd name="connsiteY14" fmla="*/ 1014609 h 3757809"/>
              <a:gd name="connsiteX15" fmla="*/ 2868460 w 3682652"/>
              <a:gd name="connsiteY15" fmla="*/ 588724 h 3757809"/>
              <a:gd name="connsiteX16" fmla="*/ 3219189 w 3682652"/>
              <a:gd name="connsiteY16" fmla="*/ 375781 h 3757809"/>
              <a:gd name="connsiteX0" fmla="*/ 3219189 w 3682652"/>
              <a:gd name="connsiteY0" fmla="*/ 375781 h 3757809"/>
              <a:gd name="connsiteX1" fmla="*/ 2480153 w 3682652"/>
              <a:gd name="connsiteY1" fmla="*/ 225469 h 3757809"/>
              <a:gd name="connsiteX2" fmla="*/ 2154476 w 3682652"/>
              <a:gd name="connsiteY2" fmla="*/ 62631 h 3757809"/>
              <a:gd name="connsiteX3" fmla="*/ 764087 w 3682652"/>
              <a:gd name="connsiteY3" fmla="*/ 0 h 3757809"/>
              <a:gd name="connsiteX4" fmla="*/ 1302706 w 3682652"/>
              <a:gd name="connsiteY4" fmla="*/ 638828 h 3757809"/>
              <a:gd name="connsiteX5" fmla="*/ 1448441 w 3682652"/>
              <a:gd name="connsiteY5" fmla="*/ 1152395 h 3757809"/>
              <a:gd name="connsiteX6" fmla="*/ 1553227 w 3682652"/>
              <a:gd name="connsiteY6" fmla="*/ 1553228 h 3757809"/>
              <a:gd name="connsiteX7" fmla="*/ 1816273 w 3682652"/>
              <a:gd name="connsiteY7" fmla="*/ 2066795 h 3757809"/>
              <a:gd name="connsiteX8" fmla="*/ 1077238 w 3682652"/>
              <a:gd name="connsiteY8" fmla="*/ 2743200 h 3757809"/>
              <a:gd name="connsiteX9" fmla="*/ 0 w 3682652"/>
              <a:gd name="connsiteY9" fmla="*/ 3645074 h 3757809"/>
              <a:gd name="connsiteX10" fmla="*/ 3682652 w 3682652"/>
              <a:gd name="connsiteY10" fmla="*/ 3757809 h 3757809"/>
              <a:gd name="connsiteX11" fmla="*/ 2329841 w 3682652"/>
              <a:gd name="connsiteY11" fmla="*/ 2217107 h 3757809"/>
              <a:gd name="connsiteX12" fmla="*/ 1991638 w 3682652"/>
              <a:gd name="connsiteY12" fmla="*/ 1703540 h 3757809"/>
              <a:gd name="connsiteX13" fmla="*/ 1878904 w 3682652"/>
              <a:gd name="connsiteY13" fmla="*/ 1490598 h 3757809"/>
              <a:gd name="connsiteX14" fmla="*/ 2329841 w 3682652"/>
              <a:gd name="connsiteY14" fmla="*/ 1014609 h 3757809"/>
              <a:gd name="connsiteX15" fmla="*/ 2868460 w 3682652"/>
              <a:gd name="connsiteY15" fmla="*/ 588724 h 3757809"/>
              <a:gd name="connsiteX16" fmla="*/ 3219189 w 3682652"/>
              <a:gd name="connsiteY16" fmla="*/ 375781 h 3757809"/>
              <a:gd name="connsiteX0" fmla="*/ 3219189 w 3219189"/>
              <a:gd name="connsiteY0" fmla="*/ 375781 h 3645074"/>
              <a:gd name="connsiteX1" fmla="*/ 2480153 w 3219189"/>
              <a:gd name="connsiteY1" fmla="*/ 225469 h 3645074"/>
              <a:gd name="connsiteX2" fmla="*/ 2154476 w 3219189"/>
              <a:gd name="connsiteY2" fmla="*/ 62631 h 3645074"/>
              <a:gd name="connsiteX3" fmla="*/ 764087 w 3219189"/>
              <a:gd name="connsiteY3" fmla="*/ 0 h 3645074"/>
              <a:gd name="connsiteX4" fmla="*/ 1302706 w 3219189"/>
              <a:gd name="connsiteY4" fmla="*/ 638828 h 3645074"/>
              <a:gd name="connsiteX5" fmla="*/ 1448441 w 3219189"/>
              <a:gd name="connsiteY5" fmla="*/ 1152395 h 3645074"/>
              <a:gd name="connsiteX6" fmla="*/ 1553227 w 3219189"/>
              <a:gd name="connsiteY6" fmla="*/ 1553228 h 3645074"/>
              <a:gd name="connsiteX7" fmla="*/ 1816273 w 3219189"/>
              <a:gd name="connsiteY7" fmla="*/ 2066795 h 3645074"/>
              <a:gd name="connsiteX8" fmla="*/ 1077238 w 3219189"/>
              <a:gd name="connsiteY8" fmla="*/ 2743200 h 3645074"/>
              <a:gd name="connsiteX9" fmla="*/ 0 w 3219189"/>
              <a:gd name="connsiteY9" fmla="*/ 3645074 h 3645074"/>
              <a:gd name="connsiteX10" fmla="*/ 1938693 w 3219189"/>
              <a:gd name="connsiteY10" fmla="*/ 1881875 h 3645074"/>
              <a:gd name="connsiteX11" fmla="*/ 2329841 w 3219189"/>
              <a:gd name="connsiteY11" fmla="*/ 2217107 h 3645074"/>
              <a:gd name="connsiteX12" fmla="*/ 1991638 w 3219189"/>
              <a:gd name="connsiteY12" fmla="*/ 1703540 h 3645074"/>
              <a:gd name="connsiteX13" fmla="*/ 1878904 w 3219189"/>
              <a:gd name="connsiteY13" fmla="*/ 1490598 h 3645074"/>
              <a:gd name="connsiteX14" fmla="*/ 2329841 w 3219189"/>
              <a:gd name="connsiteY14" fmla="*/ 1014609 h 3645074"/>
              <a:gd name="connsiteX15" fmla="*/ 2868460 w 3219189"/>
              <a:gd name="connsiteY15" fmla="*/ 588724 h 3645074"/>
              <a:gd name="connsiteX16" fmla="*/ 3219189 w 3219189"/>
              <a:gd name="connsiteY16" fmla="*/ 375781 h 3645074"/>
              <a:gd name="connsiteX0" fmla="*/ 2455102 w 2455102"/>
              <a:gd name="connsiteY0" fmla="*/ 375781 h 2743200"/>
              <a:gd name="connsiteX1" fmla="*/ 1716066 w 2455102"/>
              <a:gd name="connsiteY1" fmla="*/ 225469 h 2743200"/>
              <a:gd name="connsiteX2" fmla="*/ 1390389 w 2455102"/>
              <a:gd name="connsiteY2" fmla="*/ 62631 h 2743200"/>
              <a:gd name="connsiteX3" fmla="*/ 0 w 2455102"/>
              <a:gd name="connsiteY3" fmla="*/ 0 h 2743200"/>
              <a:gd name="connsiteX4" fmla="*/ 538619 w 2455102"/>
              <a:gd name="connsiteY4" fmla="*/ 638828 h 2743200"/>
              <a:gd name="connsiteX5" fmla="*/ 684354 w 2455102"/>
              <a:gd name="connsiteY5" fmla="*/ 1152395 h 2743200"/>
              <a:gd name="connsiteX6" fmla="*/ 789140 w 2455102"/>
              <a:gd name="connsiteY6" fmla="*/ 1553228 h 2743200"/>
              <a:gd name="connsiteX7" fmla="*/ 1052186 w 2455102"/>
              <a:gd name="connsiteY7" fmla="*/ 2066795 h 2743200"/>
              <a:gd name="connsiteX8" fmla="*/ 313151 w 2455102"/>
              <a:gd name="connsiteY8" fmla="*/ 2743200 h 2743200"/>
              <a:gd name="connsiteX9" fmla="*/ 1045859 w 2455102"/>
              <a:gd name="connsiteY9" fmla="*/ 1844554 h 2743200"/>
              <a:gd name="connsiteX10" fmla="*/ 1174606 w 2455102"/>
              <a:gd name="connsiteY10" fmla="*/ 1881875 h 2743200"/>
              <a:gd name="connsiteX11" fmla="*/ 1565754 w 2455102"/>
              <a:gd name="connsiteY11" fmla="*/ 2217107 h 2743200"/>
              <a:gd name="connsiteX12" fmla="*/ 1227551 w 2455102"/>
              <a:gd name="connsiteY12" fmla="*/ 1703540 h 2743200"/>
              <a:gd name="connsiteX13" fmla="*/ 1114817 w 2455102"/>
              <a:gd name="connsiteY13" fmla="*/ 1490598 h 2743200"/>
              <a:gd name="connsiteX14" fmla="*/ 1565754 w 2455102"/>
              <a:gd name="connsiteY14" fmla="*/ 1014609 h 2743200"/>
              <a:gd name="connsiteX15" fmla="*/ 2104373 w 2455102"/>
              <a:gd name="connsiteY15" fmla="*/ 588724 h 2743200"/>
              <a:gd name="connsiteX16" fmla="*/ 2455102 w 2455102"/>
              <a:gd name="connsiteY16" fmla="*/ 375781 h 2743200"/>
              <a:gd name="connsiteX0" fmla="*/ 2455102 w 2455102"/>
              <a:gd name="connsiteY0" fmla="*/ 375781 h 2217107"/>
              <a:gd name="connsiteX1" fmla="*/ 1716066 w 2455102"/>
              <a:gd name="connsiteY1" fmla="*/ 225469 h 2217107"/>
              <a:gd name="connsiteX2" fmla="*/ 1390389 w 2455102"/>
              <a:gd name="connsiteY2" fmla="*/ 62631 h 2217107"/>
              <a:gd name="connsiteX3" fmla="*/ 0 w 2455102"/>
              <a:gd name="connsiteY3" fmla="*/ 0 h 2217107"/>
              <a:gd name="connsiteX4" fmla="*/ 538619 w 2455102"/>
              <a:gd name="connsiteY4" fmla="*/ 638828 h 2217107"/>
              <a:gd name="connsiteX5" fmla="*/ 684354 w 2455102"/>
              <a:gd name="connsiteY5" fmla="*/ 1152395 h 2217107"/>
              <a:gd name="connsiteX6" fmla="*/ 789140 w 2455102"/>
              <a:gd name="connsiteY6" fmla="*/ 1553228 h 2217107"/>
              <a:gd name="connsiteX7" fmla="*/ 1052186 w 2455102"/>
              <a:gd name="connsiteY7" fmla="*/ 2066795 h 2217107"/>
              <a:gd name="connsiteX8" fmla="*/ 888186 w 2455102"/>
              <a:gd name="connsiteY8" fmla="*/ 1819373 h 2217107"/>
              <a:gd name="connsiteX9" fmla="*/ 1045859 w 2455102"/>
              <a:gd name="connsiteY9" fmla="*/ 1844554 h 2217107"/>
              <a:gd name="connsiteX10" fmla="*/ 1174606 w 2455102"/>
              <a:gd name="connsiteY10" fmla="*/ 1881875 h 2217107"/>
              <a:gd name="connsiteX11" fmla="*/ 1565754 w 2455102"/>
              <a:gd name="connsiteY11" fmla="*/ 2217107 h 2217107"/>
              <a:gd name="connsiteX12" fmla="*/ 1227551 w 2455102"/>
              <a:gd name="connsiteY12" fmla="*/ 1703540 h 2217107"/>
              <a:gd name="connsiteX13" fmla="*/ 1114817 w 2455102"/>
              <a:gd name="connsiteY13" fmla="*/ 1490598 h 2217107"/>
              <a:gd name="connsiteX14" fmla="*/ 1565754 w 2455102"/>
              <a:gd name="connsiteY14" fmla="*/ 1014609 h 2217107"/>
              <a:gd name="connsiteX15" fmla="*/ 2104373 w 2455102"/>
              <a:gd name="connsiteY15" fmla="*/ 588724 h 2217107"/>
              <a:gd name="connsiteX16" fmla="*/ 2455102 w 2455102"/>
              <a:gd name="connsiteY16" fmla="*/ 375781 h 2217107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45859 w 2455102"/>
              <a:gd name="connsiteY9" fmla="*/ 1844554 h 2066795"/>
              <a:gd name="connsiteX10" fmla="*/ 1174606 w 2455102"/>
              <a:gd name="connsiteY10" fmla="*/ 1881875 h 2066795"/>
              <a:gd name="connsiteX11" fmla="*/ 1273523 w 2455102"/>
              <a:gd name="connsiteY11" fmla="*/ 1670353 h 2066795"/>
              <a:gd name="connsiteX12" fmla="*/ 1227551 w 2455102"/>
              <a:gd name="connsiteY12" fmla="*/ 1703540 h 2066795"/>
              <a:gd name="connsiteX13" fmla="*/ 1114817 w 2455102"/>
              <a:gd name="connsiteY13" fmla="*/ 1490598 h 2066795"/>
              <a:gd name="connsiteX14" fmla="*/ 1565754 w 2455102"/>
              <a:gd name="connsiteY14" fmla="*/ 1014609 h 2066795"/>
              <a:gd name="connsiteX15" fmla="*/ 2104373 w 2455102"/>
              <a:gd name="connsiteY15" fmla="*/ 588724 h 2066795"/>
              <a:gd name="connsiteX16" fmla="*/ 2455102 w 2455102"/>
              <a:gd name="connsiteY16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45859 w 2455102"/>
              <a:gd name="connsiteY9" fmla="*/ 1844554 h 2066795"/>
              <a:gd name="connsiteX10" fmla="*/ 1174606 w 2455102"/>
              <a:gd name="connsiteY10" fmla="*/ 1844168 h 2066795"/>
              <a:gd name="connsiteX11" fmla="*/ 1273523 w 2455102"/>
              <a:gd name="connsiteY11" fmla="*/ 1670353 h 2066795"/>
              <a:gd name="connsiteX12" fmla="*/ 1227551 w 2455102"/>
              <a:gd name="connsiteY12" fmla="*/ 1703540 h 2066795"/>
              <a:gd name="connsiteX13" fmla="*/ 1114817 w 2455102"/>
              <a:gd name="connsiteY13" fmla="*/ 1490598 h 2066795"/>
              <a:gd name="connsiteX14" fmla="*/ 1565754 w 2455102"/>
              <a:gd name="connsiteY14" fmla="*/ 1014609 h 2066795"/>
              <a:gd name="connsiteX15" fmla="*/ 2104373 w 2455102"/>
              <a:gd name="connsiteY15" fmla="*/ 588724 h 2066795"/>
              <a:gd name="connsiteX16" fmla="*/ 2455102 w 2455102"/>
              <a:gd name="connsiteY16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36432 w 2455102"/>
              <a:gd name="connsiteY9" fmla="*/ 1901115 h 2066795"/>
              <a:gd name="connsiteX10" fmla="*/ 1174606 w 2455102"/>
              <a:gd name="connsiteY10" fmla="*/ 1844168 h 2066795"/>
              <a:gd name="connsiteX11" fmla="*/ 1273523 w 2455102"/>
              <a:gd name="connsiteY11" fmla="*/ 1670353 h 2066795"/>
              <a:gd name="connsiteX12" fmla="*/ 1227551 w 2455102"/>
              <a:gd name="connsiteY12" fmla="*/ 1703540 h 2066795"/>
              <a:gd name="connsiteX13" fmla="*/ 1114817 w 2455102"/>
              <a:gd name="connsiteY13" fmla="*/ 1490598 h 2066795"/>
              <a:gd name="connsiteX14" fmla="*/ 1565754 w 2455102"/>
              <a:gd name="connsiteY14" fmla="*/ 1014609 h 2066795"/>
              <a:gd name="connsiteX15" fmla="*/ 2104373 w 2455102"/>
              <a:gd name="connsiteY15" fmla="*/ 588724 h 2066795"/>
              <a:gd name="connsiteX16" fmla="*/ 2455102 w 2455102"/>
              <a:gd name="connsiteY16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36432 w 2455102"/>
              <a:gd name="connsiteY9" fmla="*/ 1901115 h 2066795"/>
              <a:gd name="connsiteX10" fmla="*/ 1174606 w 2455102"/>
              <a:gd name="connsiteY10" fmla="*/ 1844168 h 2066795"/>
              <a:gd name="connsiteX11" fmla="*/ 1273523 w 2455102"/>
              <a:gd name="connsiteY11" fmla="*/ 1670353 h 2066795"/>
              <a:gd name="connsiteX12" fmla="*/ 1284112 w 2455102"/>
              <a:gd name="connsiteY12" fmla="*/ 1844942 h 2066795"/>
              <a:gd name="connsiteX13" fmla="*/ 1114817 w 2455102"/>
              <a:gd name="connsiteY13" fmla="*/ 1490598 h 2066795"/>
              <a:gd name="connsiteX14" fmla="*/ 1565754 w 2455102"/>
              <a:gd name="connsiteY14" fmla="*/ 1014609 h 2066795"/>
              <a:gd name="connsiteX15" fmla="*/ 2104373 w 2455102"/>
              <a:gd name="connsiteY15" fmla="*/ 588724 h 2066795"/>
              <a:gd name="connsiteX16" fmla="*/ 2455102 w 2455102"/>
              <a:gd name="connsiteY16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36432 w 2455102"/>
              <a:gd name="connsiteY9" fmla="*/ 1901115 h 2066795"/>
              <a:gd name="connsiteX10" fmla="*/ 1174606 w 2455102"/>
              <a:gd name="connsiteY10" fmla="*/ 1844168 h 2066795"/>
              <a:gd name="connsiteX11" fmla="*/ 1284112 w 2455102"/>
              <a:gd name="connsiteY11" fmla="*/ 1844942 h 2066795"/>
              <a:gd name="connsiteX12" fmla="*/ 1114817 w 2455102"/>
              <a:gd name="connsiteY12" fmla="*/ 1490598 h 2066795"/>
              <a:gd name="connsiteX13" fmla="*/ 1565754 w 2455102"/>
              <a:gd name="connsiteY13" fmla="*/ 1014609 h 2066795"/>
              <a:gd name="connsiteX14" fmla="*/ 2104373 w 2455102"/>
              <a:gd name="connsiteY14" fmla="*/ 588724 h 2066795"/>
              <a:gd name="connsiteX15" fmla="*/ 2455102 w 2455102"/>
              <a:gd name="connsiteY15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888186 w 2455102"/>
              <a:gd name="connsiteY8" fmla="*/ 1819373 h 2066795"/>
              <a:gd name="connsiteX9" fmla="*/ 1036432 w 2455102"/>
              <a:gd name="connsiteY9" fmla="*/ 1901115 h 2066795"/>
              <a:gd name="connsiteX10" fmla="*/ 1174606 w 2455102"/>
              <a:gd name="connsiteY10" fmla="*/ 1844168 h 2066795"/>
              <a:gd name="connsiteX11" fmla="*/ 1265062 w 2455102"/>
              <a:gd name="connsiteY11" fmla="*/ 1819542 h 2066795"/>
              <a:gd name="connsiteX12" fmla="*/ 1114817 w 2455102"/>
              <a:gd name="connsiteY12" fmla="*/ 1490598 h 2066795"/>
              <a:gd name="connsiteX13" fmla="*/ 1565754 w 2455102"/>
              <a:gd name="connsiteY13" fmla="*/ 1014609 h 2066795"/>
              <a:gd name="connsiteX14" fmla="*/ 2104373 w 2455102"/>
              <a:gd name="connsiteY14" fmla="*/ 588724 h 2066795"/>
              <a:gd name="connsiteX15" fmla="*/ 2455102 w 2455102"/>
              <a:gd name="connsiteY15" fmla="*/ 375781 h 2066795"/>
              <a:gd name="connsiteX0" fmla="*/ 2455102 w 2455102"/>
              <a:gd name="connsiteY0" fmla="*/ 375781 h 2066795"/>
              <a:gd name="connsiteX1" fmla="*/ 1716066 w 2455102"/>
              <a:gd name="connsiteY1" fmla="*/ 225469 h 2066795"/>
              <a:gd name="connsiteX2" fmla="*/ 1390389 w 2455102"/>
              <a:gd name="connsiteY2" fmla="*/ 62631 h 2066795"/>
              <a:gd name="connsiteX3" fmla="*/ 0 w 2455102"/>
              <a:gd name="connsiteY3" fmla="*/ 0 h 2066795"/>
              <a:gd name="connsiteX4" fmla="*/ 538619 w 2455102"/>
              <a:gd name="connsiteY4" fmla="*/ 638828 h 2066795"/>
              <a:gd name="connsiteX5" fmla="*/ 684354 w 2455102"/>
              <a:gd name="connsiteY5" fmla="*/ 1152395 h 2066795"/>
              <a:gd name="connsiteX6" fmla="*/ 789140 w 2455102"/>
              <a:gd name="connsiteY6" fmla="*/ 1553228 h 2066795"/>
              <a:gd name="connsiteX7" fmla="*/ 1052186 w 2455102"/>
              <a:gd name="connsiteY7" fmla="*/ 2066795 h 2066795"/>
              <a:gd name="connsiteX8" fmla="*/ 958036 w 2455102"/>
              <a:gd name="connsiteY8" fmla="*/ 1873348 h 2066795"/>
              <a:gd name="connsiteX9" fmla="*/ 1036432 w 2455102"/>
              <a:gd name="connsiteY9" fmla="*/ 1901115 h 2066795"/>
              <a:gd name="connsiteX10" fmla="*/ 1174606 w 2455102"/>
              <a:gd name="connsiteY10" fmla="*/ 1844168 h 2066795"/>
              <a:gd name="connsiteX11" fmla="*/ 1265062 w 2455102"/>
              <a:gd name="connsiteY11" fmla="*/ 1819542 h 2066795"/>
              <a:gd name="connsiteX12" fmla="*/ 1114817 w 2455102"/>
              <a:gd name="connsiteY12" fmla="*/ 1490598 h 2066795"/>
              <a:gd name="connsiteX13" fmla="*/ 1565754 w 2455102"/>
              <a:gd name="connsiteY13" fmla="*/ 1014609 h 2066795"/>
              <a:gd name="connsiteX14" fmla="*/ 2104373 w 2455102"/>
              <a:gd name="connsiteY14" fmla="*/ 588724 h 2066795"/>
              <a:gd name="connsiteX15" fmla="*/ 2455102 w 2455102"/>
              <a:gd name="connsiteY15" fmla="*/ 375781 h 2066795"/>
              <a:gd name="connsiteX0" fmla="*/ 2455102 w 2455102"/>
              <a:gd name="connsiteY0" fmla="*/ 375781 h 1901115"/>
              <a:gd name="connsiteX1" fmla="*/ 1716066 w 2455102"/>
              <a:gd name="connsiteY1" fmla="*/ 225469 h 1901115"/>
              <a:gd name="connsiteX2" fmla="*/ 1390389 w 2455102"/>
              <a:gd name="connsiteY2" fmla="*/ 62631 h 1901115"/>
              <a:gd name="connsiteX3" fmla="*/ 0 w 2455102"/>
              <a:gd name="connsiteY3" fmla="*/ 0 h 1901115"/>
              <a:gd name="connsiteX4" fmla="*/ 538619 w 2455102"/>
              <a:gd name="connsiteY4" fmla="*/ 638828 h 1901115"/>
              <a:gd name="connsiteX5" fmla="*/ 684354 w 2455102"/>
              <a:gd name="connsiteY5" fmla="*/ 1152395 h 1901115"/>
              <a:gd name="connsiteX6" fmla="*/ 789140 w 2455102"/>
              <a:gd name="connsiteY6" fmla="*/ 1553228 h 1901115"/>
              <a:gd name="connsiteX7" fmla="*/ 958036 w 2455102"/>
              <a:gd name="connsiteY7" fmla="*/ 1873348 h 1901115"/>
              <a:gd name="connsiteX8" fmla="*/ 1036432 w 2455102"/>
              <a:gd name="connsiteY8" fmla="*/ 1901115 h 1901115"/>
              <a:gd name="connsiteX9" fmla="*/ 1174606 w 2455102"/>
              <a:gd name="connsiteY9" fmla="*/ 1844168 h 1901115"/>
              <a:gd name="connsiteX10" fmla="*/ 1265062 w 2455102"/>
              <a:gd name="connsiteY10" fmla="*/ 1819542 h 1901115"/>
              <a:gd name="connsiteX11" fmla="*/ 1114817 w 2455102"/>
              <a:gd name="connsiteY11" fmla="*/ 1490598 h 1901115"/>
              <a:gd name="connsiteX12" fmla="*/ 1565754 w 2455102"/>
              <a:gd name="connsiteY12" fmla="*/ 1014609 h 1901115"/>
              <a:gd name="connsiteX13" fmla="*/ 2104373 w 2455102"/>
              <a:gd name="connsiteY13" fmla="*/ 588724 h 1901115"/>
              <a:gd name="connsiteX14" fmla="*/ 2455102 w 2455102"/>
              <a:gd name="connsiteY14" fmla="*/ 375781 h 1901115"/>
              <a:gd name="connsiteX0" fmla="*/ 2455102 w 2455102"/>
              <a:gd name="connsiteY0" fmla="*/ 375781 h 1873348"/>
              <a:gd name="connsiteX1" fmla="*/ 1716066 w 2455102"/>
              <a:gd name="connsiteY1" fmla="*/ 225469 h 1873348"/>
              <a:gd name="connsiteX2" fmla="*/ 1390389 w 2455102"/>
              <a:gd name="connsiteY2" fmla="*/ 62631 h 1873348"/>
              <a:gd name="connsiteX3" fmla="*/ 0 w 2455102"/>
              <a:gd name="connsiteY3" fmla="*/ 0 h 1873348"/>
              <a:gd name="connsiteX4" fmla="*/ 538619 w 2455102"/>
              <a:gd name="connsiteY4" fmla="*/ 638828 h 1873348"/>
              <a:gd name="connsiteX5" fmla="*/ 684354 w 2455102"/>
              <a:gd name="connsiteY5" fmla="*/ 1152395 h 1873348"/>
              <a:gd name="connsiteX6" fmla="*/ 789140 w 2455102"/>
              <a:gd name="connsiteY6" fmla="*/ 1553228 h 1873348"/>
              <a:gd name="connsiteX7" fmla="*/ 958036 w 2455102"/>
              <a:gd name="connsiteY7" fmla="*/ 1873348 h 1873348"/>
              <a:gd name="connsiteX8" fmla="*/ 1045957 w 2455102"/>
              <a:gd name="connsiteY8" fmla="*/ 1866190 h 1873348"/>
              <a:gd name="connsiteX9" fmla="*/ 1174606 w 2455102"/>
              <a:gd name="connsiteY9" fmla="*/ 1844168 h 1873348"/>
              <a:gd name="connsiteX10" fmla="*/ 1265062 w 2455102"/>
              <a:gd name="connsiteY10" fmla="*/ 1819542 h 1873348"/>
              <a:gd name="connsiteX11" fmla="*/ 1114817 w 2455102"/>
              <a:gd name="connsiteY11" fmla="*/ 1490598 h 1873348"/>
              <a:gd name="connsiteX12" fmla="*/ 1565754 w 2455102"/>
              <a:gd name="connsiteY12" fmla="*/ 1014609 h 1873348"/>
              <a:gd name="connsiteX13" fmla="*/ 2104373 w 2455102"/>
              <a:gd name="connsiteY13" fmla="*/ 588724 h 1873348"/>
              <a:gd name="connsiteX14" fmla="*/ 2455102 w 2455102"/>
              <a:gd name="connsiteY14" fmla="*/ 375781 h 1873348"/>
              <a:gd name="connsiteX0" fmla="*/ 2455102 w 2455102"/>
              <a:gd name="connsiteY0" fmla="*/ 375781 h 1873348"/>
              <a:gd name="connsiteX1" fmla="*/ 1716066 w 2455102"/>
              <a:gd name="connsiteY1" fmla="*/ 225469 h 1873348"/>
              <a:gd name="connsiteX2" fmla="*/ 1390389 w 2455102"/>
              <a:gd name="connsiteY2" fmla="*/ 62631 h 1873348"/>
              <a:gd name="connsiteX3" fmla="*/ 0 w 2455102"/>
              <a:gd name="connsiteY3" fmla="*/ 0 h 1873348"/>
              <a:gd name="connsiteX4" fmla="*/ 538619 w 2455102"/>
              <a:gd name="connsiteY4" fmla="*/ 638828 h 1873348"/>
              <a:gd name="connsiteX5" fmla="*/ 684354 w 2455102"/>
              <a:gd name="connsiteY5" fmla="*/ 1152395 h 1873348"/>
              <a:gd name="connsiteX6" fmla="*/ 789140 w 2455102"/>
              <a:gd name="connsiteY6" fmla="*/ 1553228 h 1873348"/>
              <a:gd name="connsiteX7" fmla="*/ 958036 w 2455102"/>
              <a:gd name="connsiteY7" fmla="*/ 1873348 h 1873348"/>
              <a:gd name="connsiteX8" fmla="*/ 1174606 w 2455102"/>
              <a:gd name="connsiteY8" fmla="*/ 1844168 h 1873348"/>
              <a:gd name="connsiteX9" fmla="*/ 1265062 w 2455102"/>
              <a:gd name="connsiteY9" fmla="*/ 1819542 h 1873348"/>
              <a:gd name="connsiteX10" fmla="*/ 1114817 w 2455102"/>
              <a:gd name="connsiteY10" fmla="*/ 1490598 h 1873348"/>
              <a:gd name="connsiteX11" fmla="*/ 1565754 w 2455102"/>
              <a:gd name="connsiteY11" fmla="*/ 1014609 h 1873348"/>
              <a:gd name="connsiteX12" fmla="*/ 2104373 w 2455102"/>
              <a:gd name="connsiteY12" fmla="*/ 588724 h 1873348"/>
              <a:gd name="connsiteX13" fmla="*/ 2455102 w 2455102"/>
              <a:gd name="connsiteY13" fmla="*/ 375781 h 1873348"/>
              <a:gd name="connsiteX0" fmla="*/ 2455102 w 2455102"/>
              <a:gd name="connsiteY0" fmla="*/ 375781 h 1873348"/>
              <a:gd name="connsiteX1" fmla="*/ 1716066 w 2455102"/>
              <a:gd name="connsiteY1" fmla="*/ 225469 h 1873348"/>
              <a:gd name="connsiteX2" fmla="*/ 1390389 w 2455102"/>
              <a:gd name="connsiteY2" fmla="*/ 62631 h 1873348"/>
              <a:gd name="connsiteX3" fmla="*/ 0 w 2455102"/>
              <a:gd name="connsiteY3" fmla="*/ 0 h 1873348"/>
              <a:gd name="connsiteX4" fmla="*/ 538619 w 2455102"/>
              <a:gd name="connsiteY4" fmla="*/ 638828 h 1873348"/>
              <a:gd name="connsiteX5" fmla="*/ 684354 w 2455102"/>
              <a:gd name="connsiteY5" fmla="*/ 1152395 h 1873348"/>
              <a:gd name="connsiteX6" fmla="*/ 789140 w 2455102"/>
              <a:gd name="connsiteY6" fmla="*/ 1553228 h 1873348"/>
              <a:gd name="connsiteX7" fmla="*/ 958036 w 2455102"/>
              <a:gd name="connsiteY7" fmla="*/ 1873348 h 1873348"/>
              <a:gd name="connsiteX8" fmla="*/ 1265062 w 2455102"/>
              <a:gd name="connsiteY8" fmla="*/ 1819542 h 1873348"/>
              <a:gd name="connsiteX9" fmla="*/ 1114817 w 2455102"/>
              <a:gd name="connsiteY9" fmla="*/ 1490598 h 1873348"/>
              <a:gd name="connsiteX10" fmla="*/ 1565754 w 2455102"/>
              <a:gd name="connsiteY10" fmla="*/ 1014609 h 1873348"/>
              <a:gd name="connsiteX11" fmla="*/ 2104373 w 2455102"/>
              <a:gd name="connsiteY11" fmla="*/ 588724 h 1873348"/>
              <a:gd name="connsiteX12" fmla="*/ 2455102 w 2455102"/>
              <a:gd name="connsiteY12" fmla="*/ 375781 h 1873348"/>
              <a:gd name="connsiteX0" fmla="*/ 2455102 w 2455102"/>
              <a:gd name="connsiteY0" fmla="*/ 375781 h 1901923"/>
              <a:gd name="connsiteX1" fmla="*/ 1716066 w 2455102"/>
              <a:gd name="connsiteY1" fmla="*/ 225469 h 1901923"/>
              <a:gd name="connsiteX2" fmla="*/ 1390389 w 2455102"/>
              <a:gd name="connsiteY2" fmla="*/ 62631 h 1901923"/>
              <a:gd name="connsiteX3" fmla="*/ 0 w 2455102"/>
              <a:gd name="connsiteY3" fmla="*/ 0 h 1901923"/>
              <a:gd name="connsiteX4" fmla="*/ 538619 w 2455102"/>
              <a:gd name="connsiteY4" fmla="*/ 638828 h 1901923"/>
              <a:gd name="connsiteX5" fmla="*/ 684354 w 2455102"/>
              <a:gd name="connsiteY5" fmla="*/ 1152395 h 1901923"/>
              <a:gd name="connsiteX6" fmla="*/ 789140 w 2455102"/>
              <a:gd name="connsiteY6" fmla="*/ 1553228 h 1901923"/>
              <a:gd name="connsiteX7" fmla="*/ 967561 w 2455102"/>
              <a:gd name="connsiteY7" fmla="*/ 1901923 h 1901923"/>
              <a:gd name="connsiteX8" fmla="*/ 1265062 w 2455102"/>
              <a:gd name="connsiteY8" fmla="*/ 1819542 h 1901923"/>
              <a:gd name="connsiteX9" fmla="*/ 1114817 w 2455102"/>
              <a:gd name="connsiteY9" fmla="*/ 1490598 h 1901923"/>
              <a:gd name="connsiteX10" fmla="*/ 1565754 w 2455102"/>
              <a:gd name="connsiteY10" fmla="*/ 1014609 h 1901923"/>
              <a:gd name="connsiteX11" fmla="*/ 2104373 w 2455102"/>
              <a:gd name="connsiteY11" fmla="*/ 588724 h 1901923"/>
              <a:gd name="connsiteX12" fmla="*/ 2455102 w 2455102"/>
              <a:gd name="connsiteY12" fmla="*/ 375781 h 190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5102" h="1901923">
                <a:moveTo>
                  <a:pt x="2455102" y="375781"/>
                </a:moveTo>
                <a:lnTo>
                  <a:pt x="1716066" y="225469"/>
                </a:lnTo>
                <a:lnTo>
                  <a:pt x="1390389" y="62631"/>
                </a:lnTo>
                <a:lnTo>
                  <a:pt x="0" y="0"/>
                </a:lnTo>
                <a:lnTo>
                  <a:pt x="538619" y="638828"/>
                </a:lnTo>
                <a:lnTo>
                  <a:pt x="684354" y="1152395"/>
                </a:lnTo>
                <a:lnTo>
                  <a:pt x="789140" y="1553228"/>
                </a:lnTo>
                <a:lnTo>
                  <a:pt x="967561" y="1901923"/>
                </a:lnTo>
                <a:lnTo>
                  <a:pt x="1265062" y="1819542"/>
                </a:lnTo>
                <a:lnTo>
                  <a:pt x="1114817" y="1490598"/>
                </a:lnTo>
                <a:lnTo>
                  <a:pt x="1565754" y="1014609"/>
                </a:lnTo>
                <a:lnTo>
                  <a:pt x="2104373" y="588724"/>
                </a:lnTo>
                <a:lnTo>
                  <a:pt x="2455102" y="375781"/>
                </a:lnTo>
                <a:close/>
              </a:path>
            </a:pathLst>
          </a:custGeom>
          <a:solidFill>
            <a:srgbClr val="FFC000">
              <a:alpha val="6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3"/>
          <p:cNvSpPr/>
          <p:nvPr/>
        </p:nvSpPr>
        <p:spPr bwMode="auto">
          <a:xfrm>
            <a:off x="6778157" y="1484784"/>
            <a:ext cx="1322235" cy="11296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3"/>
          <p:cNvSpPr/>
          <p:nvPr/>
        </p:nvSpPr>
        <p:spPr bwMode="auto">
          <a:xfrm rot="20466505">
            <a:off x="6879882" y="2636911"/>
            <a:ext cx="399670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19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2" grpId="0" animBg="1"/>
      <p:bldP spid="26" grpId="0" animBg="1"/>
      <p:bldP spid="19" grpId="0" uiExpand="1" build="p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Instrumental monitoring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4741" y="692696"/>
            <a:ext cx="8352928" cy="1269964"/>
          </a:xfrm>
        </p:spPr>
        <p:txBody>
          <a:bodyPr/>
          <a:lstStyle/>
          <a:p>
            <a:r>
              <a:rPr lang="en-US" dirty="0"/>
              <a:t>Continuous instrumental monitoring (2009 – 2021)</a:t>
            </a:r>
          </a:p>
          <a:p>
            <a:r>
              <a:rPr lang="en-US" dirty="0"/>
              <a:t>7 UAV surveys (2016 – 2021)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six debris-flow seasons (mostly summer)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405E9-6C8D-42EE-8D1E-9A7A49FD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35" y="2372344"/>
            <a:ext cx="7746317" cy="415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11A4E3-9B8C-4BDB-AEC5-86D0718CA93A}"/>
              </a:ext>
            </a:extLst>
          </p:cNvPr>
          <p:cNvSpPr/>
          <p:nvPr/>
        </p:nvSpPr>
        <p:spPr bwMode="auto">
          <a:xfrm>
            <a:off x="4944980" y="2839846"/>
            <a:ext cx="2683042" cy="2592288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1205" y="286278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</a:rPr>
              <a:t>UAV surveys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43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UAV monitoring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091" y="533400"/>
            <a:ext cx="8352928" cy="2679576"/>
          </a:xfrm>
        </p:spPr>
        <p:txBody>
          <a:bodyPr/>
          <a:lstStyle/>
          <a:p>
            <a:r>
              <a:rPr lang="en-US" dirty="0"/>
              <a:t>UAV details:</a:t>
            </a:r>
          </a:p>
          <a:p>
            <a:pPr lvl="1"/>
            <a:r>
              <a:rPr lang="en-US" dirty="0"/>
              <a:t>DJI Inspire 1Pro &amp; 2, DJI S900</a:t>
            </a:r>
          </a:p>
          <a:p>
            <a:pPr lvl="1"/>
            <a:r>
              <a:rPr lang="en-US" dirty="0"/>
              <a:t>Approx. </a:t>
            </a:r>
            <a:r>
              <a:rPr lang="en-US" dirty="0" smtClean="0"/>
              <a:t>~1400 </a:t>
            </a:r>
            <a:r>
              <a:rPr lang="en-US" dirty="0"/>
              <a:t>photos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~200 </a:t>
            </a:r>
            <a:r>
              <a:rPr lang="en-US" dirty="0">
                <a:sym typeface="Wingdings" panose="05000000000000000000" pitchFamily="2" charset="2"/>
              </a:rPr>
              <a:t>Millions points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DEMs of 10 cm pixel-size</a:t>
            </a:r>
          </a:p>
          <a:p>
            <a:r>
              <a:rPr lang="en-US" dirty="0"/>
              <a:t>UAV problems</a:t>
            </a:r>
          </a:p>
          <a:p>
            <a:pPr lvl="1"/>
            <a:r>
              <a:rPr lang="en-US" dirty="0"/>
              <a:t>Steep-harsh terrain: only very few GCPs </a:t>
            </a:r>
            <a:r>
              <a:rPr lang="en-US" dirty="0" smtClean="0"/>
              <a:t>(~20 </a:t>
            </a:r>
            <a:r>
              <a:rPr lang="en-US" dirty="0"/>
              <a:t>points)</a:t>
            </a:r>
          </a:p>
          <a:p>
            <a:pPr lvl="1"/>
            <a:r>
              <a:rPr lang="en-US" dirty="0"/>
              <a:t>Photogrammetric Processing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alignment uncertainty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705" y="6457890"/>
            <a:ext cx="3312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UAV flight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08" y="3965166"/>
            <a:ext cx="3700992" cy="1740534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90" y="2951720"/>
            <a:ext cx="4876990" cy="3543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5833073"/>
            <a:ext cx="2736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UAV models</a:t>
            </a:r>
          </a:p>
        </p:txBody>
      </p:sp>
    </p:spTree>
    <p:extLst>
      <p:ext uri="{BB962C8B-B14F-4D97-AF65-F5344CB8AC3E}">
        <p14:creationId xmlns:p14="http://schemas.microsoft.com/office/powerpoint/2010/main" val="82008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UAV monitoring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5091" y="533400"/>
            <a:ext cx="4588957" cy="2967608"/>
          </a:xfrm>
        </p:spPr>
        <p:txBody>
          <a:bodyPr/>
          <a:lstStyle/>
          <a:p>
            <a:r>
              <a:rPr lang="en-US" dirty="0"/>
              <a:t>Preliminary results</a:t>
            </a:r>
          </a:p>
          <a:p>
            <a:r>
              <a:rPr lang="en-US" dirty="0"/>
              <a:t>DoD 2020-2019</a:t>
            </a:r>
          </a:p>
          <a:p>
            <a:r>
              <a:rPr lang="en-US" dirty="0"/>
              <a:t>Scarp and channel area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No landslide-initiation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Continuous entrainment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Transport of large boulders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-31933"/>
            <a:ext cx="4824733" cy="68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8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UAV monitoring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123244" y="470770"/>
            <a:ext cx="9020756" cy="3822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Preliminary results of scarp </a:t>
            </a:r>
            <a:r>
              <a:rPr lang="en-US" b="0" kern="0" dirty="0" smtClean="0"/>
              <a:t>area</a:t>
            </a:r>
          </a:p>
          <a:p>
            <a:endParaRPr lang="en-US" b="0" kern="0" dirty="0"/>
          </a:p>
          <a:p>
            <a:endParaRPr lang="en-US" b="0" kern="0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b="0" dirty="0" smtClean="0">
                <a:sym typeface="Wingdings" panose="05000000000000000000" pitchFamily="2" charset="2"/>
              </a:rPr>
              <a:t>Entrainment in gullies</a:t>
            </a:r>
            <a:endParaRPr lang="en-US" b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0" dirty="0" smtClean="0">
                <a:sym typeface="Wingdings" panose="05000000000000000000" pitchFamily="2" charset="2"/>
              </a:rPr>
              <a:t>Erosion </a:t>
            </a:r>
            <a:r>
              <a:rPr lang="en-US" b="0" dirty="0">
                <a:sym typeface="Wingdings" panose="05000000000000000000" pitchFamily="2" charset="2"/>
              </a:rPr>
              <a:t>of large boulders </a:t>
            </a:r>
            <a:endParaRPr lang="en-US" b="0" dirty="0"/>
          </a:p>
          <a:p>
            <a:endParaRPr lang="en-US" b="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53" y="873454"/>
            <a:ext cx="5342184" cy="5984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5253" y="984223"/>
            <a:ext cx="1568437" cy="4001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0"/>
            </a:lvl1pPr>
          </a:lstStyle>
          <a:p>
            <a:r>
              <a:rPr lang="en-US" dirty="0"/>
              <a:t>DoD - UAV</a:t>
            </a:r>
          </a:p>
        </p:txBody>
      </p:sp>
    </p:spTree>
    <p:extLst>
      <p:ext uri="{BB962C8B-B14F-4D97-AF65-F5344CB8AC3E}">
        <p14:creationId xmlns:p14="http://schemas.microsoft.com/office/powerpoint/2010/main" val="60675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UAV monitoring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" y="1427584"/>
            <a:ext cx="5177954" cy="5116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145" y="2852936"/>
            <a:ext cx="5284588" cy="3986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155" y="1447092"/>
            <a:ext cx="5163578" cy="5113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17F3F0-6043-4F64-A900-89745F32F929}"/>
              </a:ext>
            </a:extLst>
          </p:cNvPr>
          <p:cNvSpPr txBox="1"/>
          <p:nvPr/>
        </p:nvSpPr>
        <p:spPr>
          <a:xfrm>
            <a:off x="4355976" y="1525029"/>
            <a:ext cx="2304058" cy="4001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/>
              <a:t>Erosion modelling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77" y="1530897"/>
            <a:ext cx="1568437" cy="4001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0"/>
            </a:lvl1pPr>
          </a:lstStyle>
          <a:p>
            <a:r>
              <a:rPr lang="en-US" dirty="0"/>
              <a:t>DoD - UAV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123244" y="470770"/>
            <a:ext cx="9020756" cy="797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Preliminary results of channel </a:t>
            </a:r>
            <a:r>
              <a:rPr lang="en-US" b="0" kern="0" dirty="0" smtClean="0"/>
              <a:t>area</a:t>
            </a:r>
            <a:endParaRPr lang="en-US" b="0" kern="0" dirty="0"/>
          </a:p>
          <a:p>
            <a:r>
              <a:rPr lang="en-US" b="0" kern="0" dirty="0"/>
              <a:t>Comparison with erosion modelling by numerical code </a:t>
            </a:r>
            <a:r>
              <a:rPr lang="en-US" b="0" kern="0" dirty="0" err="1" smtClean="0"/>
              <a:t>FLATModel</a:t>
            </a:r>
            <a:endParaRPr lang="en-US" b="0" kern="0" dirty="0"/>
          </a:p>
        </p:txBody>
      </p:sp>
      <p:sp>
        <p:nvSpPr>
          <p:cNvPr id="2" name="Rectangle 1"/>
          <p:cNvSpPr/>
          <p:nvPr/>
        </p:nvSpPr>
        <p:spPr>
          <a:xfrm>
            <a:off x="152890" y="4861610"/>
            <a:ext cx="2148345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342900" indent="-342900" defTabSz="762000">
              <a:spcBef>
                <a:spcPct val="20000"/>
              </a:spcBef>
              <a:buClr>
                <a:srgbClr val="990033"/>
              </a:buClr>
              <a:buSzPct val="75000"/>
              <a:buFont typeface="Wingdings" panose="05000000000000000000" pitchFamily="2" charset="2"/>
              <a:buChar char="à"/>
            </a:pPr>
            <a:r>
              <a:rPr lang="en-US" sz="2200" b="0" dirty="0">
                <a:latin typeface="+mn-lt"/>
              </a:rPr>
              <a:t>bank erosion</a:t>
            </a:r>
            <a:endParaRPr lang="es-ES" sz="2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12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4" y="2179258"/>
            <a:ext cx="8489724" cy="4622183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244" y="0"/>
            <a:ext cx="8897512" cy="533400"/>
          </a:xfrm>
        </p:spPr>
        <p:txBody>
          <a:bodyPr/>
          <a:lstStyle/>
          <a:p>
            <a:r>
              <a:rPr lang="en-US" dirty="0" err="1"/>
              <a:t>Comparsion</a:t>
            </a:r>
            <a:r>
              <a:rPr lang="en-US" dirty="0"/>
              <a:t> of erosion volume (instrumental vs. UAV)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124190" y="661559"/>
            <a:ext cx="8696282" cy="1160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99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Multiple </a:t>
            </a:r>
            <a:r>
              <a:rPr lang="en-US" b="0" kern="0" dirty="0" smtClean="0"/>
              <a:t>problems (especially alignment, but also snow cover…) </a:t>
            </a:r>
          </a:p>
          <a:p>
            <a:r>
              <a:rPr lang="en-US" b="0" kern="0" dirty="0" smtClean="0"/>
              <a:t>Exact </a:t>
            </a:r>
            <a:r>
              <a:rPr lang="en-US" b="0" kern="0" dirty="0"/>
              <a:t>comparison is complex task!</a:t>
            </a:r>
          </a:p>
          <a:p>
            <a:r>
              <a:rPr lang="en-US" b="0" kern="0" dirty="0" smtClean="0"/>
              <a:t>Adding virtual ground control points is essential</a:t>
            </a:r>
            <a:endParaRPr lang="en-US" b="0" kern="0" dirty="0"/>
          </a:p>
          <a:p>
            <a:pPr lvl="1"/>
            <a:endParaRPr lang="en-US" b="0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8B607-7ABA-4517-B87C-429D817DF419}"/>
              </a:ext>
            </a:extLst>
          </p:cNvPr>
          <p:cNvSpPr txBox="1"/>
          <p:nvPr/>
        </p:nvSpPr>
        <p:spPr>
          <a:xfrm>
            <a:off x="6660232" y="1596210"/>
            <a:ext cx="1728192" cy="70788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000" b="0"/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Adding of virtual GCPs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1A4E3-9B8C-4BDB-AEC5-86D0718CA93A}"/>
              </a:ext>
            </a:extLst>
          </p:cNvPr>
          <p:cNvSpPr/>
          <p:nvPr/>
        </p:nvSpPr>
        <p:spPr bwMode="auto">
          <a:xfrm>
            <a:off x="6804248" y="2304096"/>
            <a:ext cx="1296144" cy="35731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05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391400" cy="533400"/>
          </a:xfrm>
        </p:spPr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816424"/>
          </a:xfrm>
        </p:spPr>
        <p:txBody>
          <a:bodyPr/>
          <a:lstStyle/>
          <a:p>
            <a:r>
              <a:rPr lang="en-US" dirty="0"/>
              <a:t>UAV data gathering and treatment is very challenging at </a:t>
            </a:r>
            <a:r>
              <a:rPr lang="en-US" dirty="0" err="1"/>
              <a:t>Rebaixader</a:t>
            </a:r>
            <a:endParaRPr lang="en-US" dirty="0"/>
          </a:p>
          <a:p>
            <a:pPr lvl="1"/>
            <a:r>
              <a:rPr lang="en-US" dirty="0"/>
              <a:t>Large difference in elevation </a:t>
            </a:r>
          </a:p>
          <a:p>
            <a:pPr lvl="1"/>
            <a:r>
              <a:rPr lang="en-US" dirty="0"/>
              <a:t>Only few GCP </a:t>
            </a:r>
          </a:p>
          <a:p>
            <a:pPr lvl="1"/>
            <a:endParaRPr lang="en-US" dirty="0"/>
          </a:p>
          <a:p>
            <a:r>
              <a:rPr lang="en-US" dirty="0" smtClean="0"/>
              <a:t>Morphological features provide information on erosion processes</a:t>
            </a:r>
          </a:p>
          <a:p>
            <a:endParaRPr lang="en-US" dirty="0" smtClean="0"/>
          </a:p>
          <a:p>
            <a:r>
              <a:rPr lang="en-US" dirty="0" smtClean="0"/>
              <a:t>Future tasks</a:t>
            </a:r>
            <a:endParaRPr lang="en-US" dirty="0"/>
          </a:p>
          <a:p>
            <a:pPr lvl="1"/>
            <a:r>
              <a:rPr lang="en-US" dirty="0" smtClean="0"/>
              <a:t>Add more GCPs (virtual ones) in/around area of interest</a:t>
            </a:r>
          </a:p>
          <a:p>
            <a:pPr lvl="1"/>
            <a:r>
              <a:rPr lang="en-US" dirty="0" smtClean="0"/>
              <a:t>Multi-temporal 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997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99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46332461</TotalTime>
  <Pages>63</Pages>
  <Words>439</Words>
  <Application>Microsoft Office PowerPoint</Application>
  <PresentationFormat>On-screen Show (4:3)</PresentationFormat>
  <Paragraphs>88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1997</vt:lpstr>
      <vt:lpstr>PowerPoint Presentation</vt:lpstr>
      <vt:lpstr>The Rebaixader monitoring site for torrential flows </vt:lpstr>
      <vt:lpstr>Instrumental monitoring</vt:lpstr>
      <vt:lpstr>UAV monitoring</vt:lpstr>
      <vt:lpstr>UAV monitoring</vt:lpstr>
      <vt:lpstr>UAV monitoring</vt:lpstr>
      <vt:lpstr>UAV monitoring</vt:lpstr>
      <vt:lpstr>Comparsion of erosion volume (instrumental vs. UAV)</vt:lpstr>
      <vt:lpstr>Concluding remarks</vt:lpstr>
      <vt:lpstr>PowerPoint Presentation</vt:lpstr>
      <vt:lpstr>Additional material: UAV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UNIVERSITAT POLITÈCNICA DE CATALUNYA</dc:title>
  <dc:creator>mh</dc:creator>
  <cp:lastModifiedBy>Marcel Hurlimann Ziegler</cp:lastModifiedBy>
  <cp:revision>1011</cp:revision>
  <cp:lastPrinted>1999-03-24T16:25:04Z</cp:lastPrinted>
  <dcterms:created xsi:type="dcterms:W3CDTF">1997-03-17T13:00:18Z</dcterms:created>
  <dcterms:modified xsi:type="dcterms:W3CDTF">2022-05-24T09:37:44Z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C:\temp\pre</vt:lpwstr>
  </property>
</Properties>
</file>