
<file path=[Content_Types].xml><?xml version="1.0" encoding="utf-8"?>
<Types xmlns="http://schemas.openxmlformats.org/package/2006/content-types">
  <Default Extension="emf" ContentType="image/x-emf"/>
  <Default Extension="gif" ContentType="image/gif"/>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60" r:id="rId2"/>
    <p:sldId id="257" r:id="rId3"/>
    <p:sldId id="262" r:id="rId4"/>
    <p:sldId id="263" r:id="rId5"/>
    <p:sldId id="277" r:id="rId6"/>
    <p:sldId id="279" r:id="rId7"/>
    <p:sldId id="280" r:id="rId8"/>
    <p:sldId id="278" r:id="rId9"/>
    <p:sldId id="264" r:id="rId10"/>
    <p:sldId id="268" r:id="rId11"/>
    <p:sldId id="273" r:id="rId12"/>
    <p:sldId id="269" r:id="rId13"/>
    <p:sldId id="274" r:id="rId14"/>
    <p:sldId id="266" r:id="rId15"/>
    <p:sldId id="281" r:id="rId16"/>
    <p:sldId id="275" r:id="rId17"/>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8FA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36" autoAdjust="0"/>
    <p:restoredTop sz="80400" autoAdjust="0"/>
  </p:normalViewPr>
  <p:slideViewPr>
    <p:cSldViewPr snapToGrid="0" snapToObjects="1">
      <p:cViewPr varScale="1">
        <p:scale>
          <a:sx n="63" d="100"/>
          <a:sy n="63" d="100"/>
        </p:scale>
        <p:origin x="2117" y="67"/>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732FD5-F191-484E-84DB-FB532C3AAF2C}" type="datetimeFigureOut">
              <a:rPr lang="en-US" smtClean="0"/>
              <a:t>5/25/2022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45AC45-E1CD-4F61-A2E2-1FF557F703EF}" type="slidenum">
              <a:rPr lang="en-US" smtClean="0"/>
              <a:t>‹#›</a:t>
            </a:fld>
            <a:endParaRPr lang="en-US"/>
          </a:p>
        </p:txBody>
      </p:sp>
    </p:spTree>
    <p:extLst>
      <p:ext uri="{BB962C8B-B14F-4D97-AF65-F5344CB8AC3E}">
        <p14:creationId xmlns:p14="http://schemas.microsoft.com/office/powerpoint/2010/main" val="2947281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Hi everyone!!! My name is Andrea Manzoni, I’m a Ph.D. candidate at the department of civil and environmental engineering, </a:t>
            </a:r>
            <a:r>
              <a:rPr lang="en-US" sz="1800" dirty="0" err="1">
                <a:effectLst/>
                <a:latin typeface="Calibri" panose="020F0502020204030204" pitchFamily="34" charset="0"/>
                <a:ea typeface="Calibri" panose="020F0502020204030204" pitchFamily="34" charset="0"/>
                <a:cs typeface="Arial" panose="020B0604020202020204" pitchFamily="34" charset="0"/>
              </a:rPr>
              <a:t>Politecnico</a:t>
            </a:r>
            <a:r>
              <a:rPr lang="en-US" sz="1800" dirty="0">
                <a:effectLst/>
                <a:latin typeface="Calibri" panose="020F0502020204030204" pitchFamily="34" charset="0"/>
                <a:ea typeface="Calibri" panose="020F0502020204030204" pitchFamily="34" charset="0"/>
                <a:cs typeface="Arial" panose="020B0604020202020204" pitchFamily="34" charset="0"/>
              </a:rPr>
              <a:t> di Milano, I am part of the </a:t>
            </a:r>
            <a:r>
              <a:rPr lang="en-US" sz="1800" dirty="0" err="1">
                <a:effectLst/>
                <a:latin typeface="Calibri" panose="020F0502020204030204" pitchFamily="34" charset="0"/>
                <a:ea typeface="Calibri" panose="020F0502020204030204" pitchFamily="34" charset="0"/>
                <a:cs typeface="Arial" panose="020B0604020202020204" pitchFamily="34" charset="0"/>
              </a:rPr>
              <a:t>MiPore</a:t>
            </a:r>
            <a:r>
              <a:rPr lang="en-US" sz="1800" dirty="0">
                <a:effectLst/>
                <a:latin typeface="Calibri" panose="020F0502020204030204" pitchFamily="34" charset="0"/>
                <a:ea typeface="Calibri" panose="020F0502020204030204" pitchFamily="34" charset="0"/>
                <a:cs typeface="Arial" panose="020B0604020202020204" pitchFamily="34" charset="0"/>
              </a:rPr>
              <a:t> research group and today I’ll present the Data driven reconstruction of the subsurface system of the Po River basin.</a:t>
            </a:r>
          </a:p>
          <a:p>
            <a:endParaRPr lang="en-US" noProof="0" dirty="0"/>
          </a:p>
        </p:txBody>
      </p:sp>
      <p:sp>
        <p:nvSpPr>
          <p:cNvPr id="4" name="Slide Number Placeholder 3"/>
          <p:cNvSpPr>
            <a:spLocks noGrp="1"/>
          </p:cNvSpPr>
          <p:nvPr>
            <p:ph type="sldNum" sz="quarter" idx="5"/>
          </p:nvPr>
        </p:nvSpPr>
        <p:spPr/>
        <p:txBody>
          <a:bodyPr/>
          <a:lstStyle/>
          <a:p>
            <a:fld id="{6D45AC45-E1CD-4F61-A2E2-1FF557F703EF}" type="slidenum">
              <a:rPr lang="en-US" smtClean="0"/>
              <a:t>1</a:t>
            </a:fld>
            <a:endParaRPr lang="en-US"/>
          </a:p>
        </p:txBody>
      </p:sp>
    </p:spTree>
    <p:extLst>
      <p:ext uri="{BB962C8B-B14F-4D97-AF65-F5344CB8AC3E}">
        <p14:creationId xmlns:p14="http://schemas.microsoft.com/office/powerpoint/2010/main" val="3979504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45AC45-E1CD-4F61-A2E2-1FF557F703EF}" type="slidenum">
              <a:rPr lang="en-US" smtClean="0"/>
              <a:t>10</a:t>
            </a:fld>
            <a:endParaRPr lang="en-US"/>
          </a:p>
        </p:txBody>
      </p:sp>
    </p:spTree>
    <p:extLst>
      <p:ext uri="{BB962C8B-B14F-4D97-AF65-F5344CB8AC3E}">
        <p14:creationId xmlns:p14="http://schemas.microsoft.com/office/powerpoint/2010/main" val="468147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We took some available geological sections from previous studies in a portion of the domain. Comparison of the results obtained with the geological section showed good prediction of unconfined aquifer layers.</a:t>
            </a:r>
          </a:p>
        </p:txBody>
      </p:sp>
      <p:sp>
        <p:nvSpPr>
          <p:cNvPr id="4" name="Slide Number Placeholder 3"/>
          <p:cNvSpPr>
            <a:spLocks noGrp="1"/>
          </p:cNvSpPr>
          <p:nvPr>
            <p:ph type="sldNum" sz="quarter" idx="5"/>
          </p:nvPr>
        </p:nvSpPr>
        <p:spPr/>
        <p:txBody>
          <a:bodyPr/>
          <a:lstStyle/>
          <a:p>
            <a:fld id="{6D45AC45-E1CD-4F61-A2E2-1FF557F703EF}" type="slidenum">
              <a:rPr lang="en-US" smtClean="0"/>
              <a:t>11</a:t>
            </a:fld>
            <a:endParaRPr lang="en-US"/>
          </a:p>
        </p:txBody>
      </p:sp>
    </p:spTree>
    <p:extLst>
      <p:ext uri="{BB962C8B-B14F-4D97-AF65-F5344CB8AC3E}">
        <p14:creationId xmlns:p14="http://schemas.microsoft.com/office/powerpoint/2010/main" val="28847838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We then evaluated some spatial indices to better understand the quality of the results.</a:t>
            </a:r>
          </a:p>
        </p:txBody>
      </p:sp>
      <p:sp>
        <p:nvSpPr>
          <p:cNvPr id="4" name="Slide Number Placeholder 3"/>
          <p:cNvSpPr>
            <a:spLocks noGrp="1"/>
          </p:cNvSpPr>
          <p:nvPr>
            <p:ph type="sldNum" sz="quarter" idx="5"/>
          </p:nvPr>
        </p:nvSpPr>
        <p:spPr/>
        <p:txBody>
          <a:bodyPr/>
          <a:lstStyle/>
          <a:p>
            <a:fld id="{6D45AC45-E1CD-4F61-A2E2-1FF557F703EF}" type="slidenum">
              <a:rPr lang="en-US" smtClean="0"/>
              <a:t>12</a:t>
            </a:fld>
            <a:endParaRPr lang="en-US"/>
          </a:p>
        </p:txBody>
      </p:sp>
    </p:spTree>
    <p:extLst>
      <p:ext uri="{BB962C8B-B14F-4D97-AF65-F5344CB8AC3E}">
        <p14:creationId xmlns:p14="http://schemas.microsoft.com/office/powerpoint/2010/main" val="41366199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we noted that large data availability is not associated with high local accuracy (comparing the first and second maps), while the SoftMax obtained with the neural network has good agreement with accuracy, indicating that the neural network is able to indicate the area in which to provide results with lower accuracy.</a:t>
            </a:r>
          </a:p>
          <a:p>
            <a:endParaRPr lang="en-US" noProof="0" dirty="0"/>
          </a:p>
        </p:txBody>
      </p:sp>
      <p:sp>
        <p:nvSpPr>
          <p:cNvPr id="4" name="Slide Number Placeholder 3"/>
          <p:cNvSpPr>
            <a:spLocks noGrp="1"/>
          </p:cNvSpPr>
          <p:nvPr>
            <p:ph type="sldNum" sz="quarter" idx="5"/>
          </p:nvPr>
        </p:nvSpPr>
        <p:spPr/>
        <p:txBody>
          <a:bodyPr/>
          <a:lstStyle/>
          <a:p>
            <a:fld id="{6D45AC45-E1CD-4F61-A2E2-1FF557F703EF}" type="slidenum">
              <a:rPr lang="en-US" smtClean="0"/>
              <a:t>13</a:t>
            </a:fld>
            <a:endParaRPr lang="en-US"/>
          </a:p>
        </p:txBody>
      </p:sp>
    </p:spTree>
    <p:extLst>
      <p:ext uri="{BB962C8B-B14F-4D97-AF65-F5344CB8AC3E}">
        <p14:creationId xmlns:p14="http://schemas.microsoft.com/office/powerpoint/2010/main" val="13485214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I conclude with some remarks and future development activities. Our methodology can handle large amounts of data, typically available on a large scale, to provide a prediction of subsurface structure. </a:t>
            </a:r>
          </a:p>
        </p:txBody>
      </p:sp>
      <p:sp>
        <p:nvSpPr>
          <p:cNvPr id="4" name="Slide Number Placeholder 3"/>
          <p:cNvSpPr>
            <a:spLocks noGrp="1"/>
          </p:cNvSpPr>
          <p:nvPr>
            <p:ph type="sldNum" sz="quarter" idx="5"/>
          </p:nvPr>
        </p:nvSpPr>
        <p:spPr/>
        <p:txBody>
          <a:bodyPr/>
          <a:lstStyle/>
          <a:p>
            <a:fld id="{6D45AC45-E1CD-4F61-A2E2-1FF557F703EF}" type="slidenum">
              <a:rPr lang="en-US" smtClean="0"/>
              <a:t>14</a:t>
            </a:fld>
            <a:endParaRPr lang="en-US"/>
          </a:p>
        </p:txBody>
      </p:sp>
    </p:spTree>
    <p:extLst>
      <p:ext uri="{BB962C8B-B14F-4D97-AF65-F5344CB8AC3E}">
        <p14:creationId xmlns:p14="http://schemas.microsoft.com/office/powerpoint/2010/main" val="3342747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We are currently using the results obtained to create the geometry of a large-scale groundwater flow model.</a:t>
            </a:r>
          </a:p>
          <a:p>
            <a:endParaRPr lang="en-US" noProof="0" dirty="0"/>
          </a:p>
        </p:txBody>
      </p:sp>
      <p:sp>
        <p:nvSpPr>
          <p:cNvPr id="4" name="Slide Number Placeholder 3"/>
          <p:cNvSpPr>
            <a:spLocks noGrp="1"/>
          </p:cNvSpPr>
          <p:nvPr>
            <p:ph type="sldNum" sz="quarter" idx="5"/>
          </p:nvPr>
        </p:nvSpPr>
        <p:spPr/>
        <p:txBody>
          <a:bodyPr/>
          <a:lstStyle/>
          <a:p>
            <a:fld id="{6D45AC45-E1CD-4F61-A2E2-1FF557F703EF}" type="slidenum">
              <a:rPr lang="en-US" smtClean="0"/>
              <a:t>15</a:t>
            </a:fld>
            <a:endParaRPr lang="en-US"/>
          </a:p>
        </p:txBody>
      </p:sp>
    </p:spTree>
    <p:extLst>
      <p:ext uri="{BB962C8B-B14F-4D97-AF65-F5344CB8AC3E}">
        <p14:creationId xmlns:p14="http://schemas.microsoft.com/office/powerpoint/2010/main" val="35361365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And we are planning to move from a deterministic reconstruction to a probabilistic approach that can provide more information to the flow model.</a:t>
            </a:r>
          </a:p>
        </p:txBody>
      </p:sp>
      <p:sp>
        <p:nvSpPr>
          <p:cNvPr id="4" name="Slide Number Placeholder 3"/>
          <p:cNvSpPr>
            <a:spLocks noGrp="1"/>
          </p:cNvSpPr>
          <p:nvPr>
            <p:ph type="sldNum" sz="quarter" idx="5"/>
          </p:nvPr>
        </p:nvSpPr>
        <p:spPr/>
        <p:txBody>
          <a:bodyPr/>
          <a:lstStyle/>
          <a:p>
            <a:fld id="{6D45AC45-E1CD-4F61-A2E2-1FF557F703EF}" type="slidenum">
              <a:rPr lang="en-US" smtClean="0"/>
              <a:t>16</a:t>
            </a:fld>
            <a:endParaRPr lang="en-US"/>
          </a:p>
        </p:txBody>
      </p:sp>
    </p:spTree>
    <p:extLst>
      <p:ext uri="{BB962C8B-B14F-4D97-AF65-F5344CB8AC3E}">
        <p14:creationId xmlns:p14="http://schemas.microsoft.com/office/powerpoint/2010/main" val="358588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Well... Let start introducing our case study, </a:t>
            </a:r>
            <a:r>
              <a:rPr lang="en-US" sz="1800" strike="sngStrike" dirty="0">
                <a:effectLst/>
                <a:latin typeface="Calibri" panose="020F0502020204030204" pitchFamily="34" charset="0"/>
                <a:ea typeface="Calibri" panose="020F0502020204030204" pitchFamily="34" charset="0"/>
                <a:cs typeface="Arial" panose="020B0604020202020204" pitchFamily="34" charset="0"/>
              </a:rPr>
              <a:t>as mentioned,  </a:t>
            </a:r>
            <a:r>
              <a:rPr lang="en-US" sz="1800" strike="noStrike" dirty="0">
                <a:effectLst/>
                <a:latin typeface="Calibri" panose="020F0502020204030204" pitchFamily="34" charset="0"/>
                <a:ea typeface="Calibri" panose="020F0502020204030204" pitchFamily="34" charset="0"/>
                <a:cs typeface="Arial" panose="020B0604020202020204" pitchFamily="34" charset="0"/>
              </a:rPr>
              <a:t> it </a:t>
            </a:r>
            <a:r>
              <a:rPr lang="en-US" sz="1800" dirty="0">
                <a:effectLst/>
                <a:latin typeface="Calibri" panose="020F0502020204030204" pitchFamily="34" charset="0"/>
                <a:ea typeface="Calibri" panose="020F0502020204030204" pitchFamily="34" charset="0"/>
                <a:cs typeface="Arial" panose="020B0604020202020204" pitchFamily="34" charset="0"/>
              </a:rPr>
              <a:t>coincides with the Po River basin. The Po is the longest Italian river, and its catchment area includes most of the regions of northern Italy and the Ticino area of Switzerland. The entire area covers seventy-two thousand square kilometers and includes countryside, urban, and mountains environments. So, we are  talking a bout a large-scale aquifer system.</a:t>
            </a:r>
          </a:p>
          <a:p>
            <a:endParaRPr lang="en-US" dirty="0"/>
          </a:p>
        </p:txBody>
      </p:sp>
      <p:sp>
        <p:nvSpPr>
          <p:cNvPr id="4" name="Slide Number Placeholder 3"/>
          <p:cNvSpPr>
            <a:spLocks noGrp="1"/>
          </p:cNvSpPr>
          <p:nvPr>
            <p:ph type="sldNum" sz="quarter" idx="5"/>
          </p:nvPr>
        </p:nvSpPr>
        <p:spPr/>
        <p:txBody>
          <a:bodyPr/>
          <a:lstStyle/>
          <a:p>
            <a:fld id="{6D45AC45-E1CD-4F61-A2E2-1FF557F703EF}" type="slidenum">
              <a:rPr lang="en-US" smtClean="0"/>
              <a:t>2</a:t>
            </a:fld>
            <a:endParaRPr lang="en-US"/>
          </a:p>
        </p:txBody>
      </p:sp>
    </p:spTree>
    <p:extLst>
      <p:ext uri="{BB962C8B-B14F-4D97-AF65-F5344CB8AC3E}">
        <p14:creationId xmlns:p14="http://schemas.microsoft.com/office/powerpoint/2010/main" val="3501698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The area is historically characterized by industrial and agricultural activities, which has led to a large amount of available data associated with boreholes and their stratigraphic information. We collected data from the available databases of the Italian regions included in the area. We merged these datasets with the national dataset. We collected information from more than forty thousand boreholes. We started from the available lithostratigraphic information by dividing it into 6 categories. Gravel, sand, silt, clay, permeable and impermeable rock. The collected data were then stored in a georeferenced 3D dataset, as shown on the left.</a:t>
            </a:r>
          </a:p>
        </p:txBody>
      </p:sp>
      <p:sp>
        <p:nvSpPr>
          <p:cNvPr id="4" name="Slide Number Placeholder 3"/>
          <p:cNvSpPr>
            <a:spLocks noGrp="1"/>
          </p:cNvSpPr>
          <p:nvPr>
            <p:ph type="sldNum" sz="quarter" idx="5"/>
          </p:nvPr>
        </p:nvSpPr>
        <p:spPr/>
        <p:txBody>
          <a:bodyPr/>
          <a:lstStyle/>
          <a:p>
            <a:fld id="{6D45AC45-E1CD-4F61-A2E2-1FF557F703EF}" type="slidenum">
              <a:rPr lang="en-US" smtClean="0"/>
              <a:t>3</a:t>
            </a:fld>
            <a:endParaRPr lang="en-US"/>
          </a:p>
        </p:txBody>
      </p:sp>
    </p:spTree>
    <p:extLst>
      <p:ext uri="{BB962C8B-B14F-4D97-AF65-F5344CB8AC3E}">
        <p14:creationId xmlns:p14="http://schemas.microsoft.com/office/powerpoint/2010/main" val="2363112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The collected data are then used to train a categorical neural network. A K-fold stratified cross-validation strategy was used to train the network and select the hyperparameter.</a:t>
            </a:r>
          </a:p>
          <a:p>
            <a:endParaRPr lang="en-US" noProof="0" dirty="0"/>
          </a:p>
        </p:txBody>
      </p:sp>
      <p:sp>
        <p:nvSpPr>
          <p:cNvPr id="4" name="Slide Number Placeholder 3"/>
          <p:cNvSpPr>
            <a:spLocks noGrp="1"/>
          </p:cNvSpPr>
          <p:nvPr>
            <p:ph type="sldNum" sz="quarter" idx="5"/>
          </p:nvPr>
        </p:nvSpPr>
        <p:spPr/>
        <p:txBody>
          <a:bodyPr/>
          <a:lstStyle/>
          <a:p>
            <a:fld id="{6D45AC45-E1CD-4F61-A2E2-1FF557F703EF}" type="slidenum">
              <a:rPr lang="en-US" smtClean="0"/>
              <a:t>4</a:t>
            </a:fld>
            <a:endParaRPr lang="en-US"/>
          </a:p>
        </p:txBody>
      </p:sp>
    </p:spTree>
    <p:extLst>
      <p:ext uri="{BB962C8B-B14F-4D97-AF65-F5344CB8AC3E}">
        <p14:creationId xmlns:p14="http://schemas.microsoft.com/office/powerpoint/2010/main" val="3255310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The k-fold cross-validation consists of dividing the available dataset into a number of subsets of data equal to the preselected fold number equal to k. 1 of these folds (or </a:t>
            </a:r>
            <a:r>
              <a:rPr lang="en-US" sz="1800" dirty="0" err="1">
                <a:effectLst/>
                <a:latin typeface="Calibri" panose="020F0502020204030204" pitchFamily="34" charset="0"/>
                <a:ea typeface="Calibri" panose="020F0502020204030204" pitchFamily="34" charset="0"/>
                <a:cs typeface="Arial" panose="020B0604020202020204" pitchFamily="34" charset="0"/>
              </a:rPr>
              <a:t>subdataset</a:t>
            </a:r>
            <a:r>
              <a:rPr lang="en-US" sz="1800" dirty="0">
                <a:effectLst/>
                <a:latin typeface="Calibri" panose="020F0502020204030204" pitchFamily="34" charset="0"/>
                <a:ea typeface="Calibri" panose="020F0502020204030204" pitchFamily="34" charset="0"/>
                <a:cs typeface="Arial" panose="020B0604020202020204" pitchFamily="34" charset="0"/>
              </a:rPr>
              <a:t>) is used for validation, and the remaining data are used in the neural network training process. On the slide (top left) the entire dataset is within the red box, while in blue you can see the folds used for training and in yellow the validation. </a:t>
            </a:r>
          </a:p>
        </p:txBody>
      </p:sp>
      <p:sp>
        <p:nvSpPr>
          <p:cNvPr id="4" name="Slide Number Placeholder 3"/>
          <p:cNvSpPr>
            <a:spLocks noGrp="1"/>
          </p:cNvSpPr>
          <p:nvPr>
            <p:ph type="sldNum" sz="quarter" idx="5"/>
          </p:nvPr>
        </p:nvSpPr>
        <p:spPr/>
        <p:txBody>
          <a:bodyPr/>
          <a:lstStyle/>
          <a:p>
            <a:fld id="{6D45AC45-E1CD-4F61-A2E2-1FF557F703EF}" type="slidenum">
              <a:rPr lang="en-US" smtClean="0"/>
              <a:t>5</a:t>
            </a:fld>
            <a:endParaRPr lang="en-US"/>
          </a:p>
        </p:txBody>
      </p:sp>
    </p:spTree>
    <p:extLst>
      <p:ext uri="{BB962C8B-B14F-4D97-AF65-F5344CB8AC3E}">
        <p14:creationId xmlns:p14="http://schemas.microsoft.com/office/powerpoint/2010/main" val="3804524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In the second iteration we keep the same folds as in the previous step, but change the fold used for validation. We repeat this training and validation procedure for k times. In this way we are able to use the whole dataset only once for the validation process.</a:t>
            </a:r>
          </a:p>
          <a:p>
            <a:endParaRPr lang="en-US" noProof="0" dirty="0"/>
          </a:p>
        </p:txBody>
      </p:sp>
      <p:sp>
        <p:nvSpPr>
          <p:cNvPr id="4" name="Slide Number Placeholder 3"/>
          <p:cNvSpPr>
            <a:spLocks noGrp="1"/>
          </p:cNvSpPr>
          <p:nvPr>
            <p:ph type="sldNum" sz="quarter" idx="5"/>
          </p:nvPr>
        </p:nvSpPr>
        <p:spPr/>
        <p:txBody>
          <a:bodyPr/>
          <a:lstStyle/>
          <a:p>
            <a:fld id="{6D45AC45-E1CD-4F61-A2E2-1FF557F703EF}" type="slidenum">
              <a:rPr lang="en-US" smtClean="0"/>
              <a:t>6</a:t>
            </a:fld>
            <a:endParaRPr lang="en-US"/>
          </a:p>
        </p:txBody>
      </p:sp>
    </p:spTree>
    <p:extLst>
      <p:ext uri="{BB962C8B-B14F-4D97-AF65-F5344CB8AC3E}">
        <p14:creationId xmlns:p14="http://schemas.microsoft.com/office/powerpoint/2010/main" val="620312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How to select the subdivision of the folds? We divided the study area into subdomains, as can be seen in the bottom left image, and these subdomains, also called strata, are divided into a number of folds equal to k. The folds of the strata are combined with the folds of the other strata to obtain the k-folds for the whole dataset. Stratified cross-validation allowed the different domain areas associated with a small amount of data to be more fairly represented in the validation process in each iteration.</a:t>
            </a:r>
          </a:p>
        </p:txBody>
      </p:sp>
      <p:sp>
        <p:nvSpPr>
          <p:cNvPr id="4" name="Slide Number Placeholder 3"/>
          <p:cNvSpPr>
            <a:spLocks noGrp="1"/>
          </p:cNvSpPr>
          <p:nvPr>
            <p:ph type="sldNum" sz="quarter" idx="5"/>
          </p:nvPr>
        </p:nvSpPr>
        <p:spPr/>
        <p:txBody>
          <a:bodyPr/>
          <a:lstStyle/>
          <a:p>
            <a:fld id="{6D45AC45-E1CD-4F61-A2E2-1FF557F703EF}" type="slidenum">
              <a:rPr lang="en-US" smtClean="0"/>
              <a:t>7</a:t>
            </a:fld>
            <a:endParaRPr lang="en-US"/>
          </a:p>
        </p:txBody>
      </p:sp>
    </p:spTree>
    <p:extLst>
      <p:ext uri="{BB962C8B-B14F-4D97-AF65-F5344CB8AC3E}">
        <p14:creationId xmlns:p14="http://schemas.microsoft.com/office/powerpoint/2010/main" val="2643503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we employed stratified cross validation to select the hyperparameter of the categorical neural network. We already know the input nodes that are associated with the positions of a point, latitude, longitude, vertical position relative to sea level, and vertical distance from the surface. The output node is the geomaterial category. We need to select the number of hidden nodes and hidden layers. In the table, you can see the results of our analysis: at the top right of the table, we have a poorer interpretation of the data, at the bottom left of the table we found overfitting conditions. </a:t>
            </a:r>
          </a:p>
        </p:txBody>
      </p:sp>
      <p:sp>
        <p:nvSpPr>
          <p:cNvPr id="4" name="Slide Number Placeholder 3"/>
          <p:cNvSpPr>
            <a:spLocks noGrp="1"/>
          </p:cNvSpPr>
          <p:nvPr>
            <p:ph type="sldNum" sz="quarter" idx="5"/>
          </p:nvPr>
        </p:nvSpPr>
        <p:spPr/>
        <p:txBody>
          <a:bodyPr/>
          <a:lstStyle/>
          <a:p>
            <a:fld id="{6D45AC45-E1CD-4F61-A2E2-1FF557F703EF}" type="slidenum">
              <a:rPr lang="en-US" smtClean="0"/>
              <a:t>8</a:t>
            </a:fld>
            <a:endParaRPr lang="en-US"/>
          </a:p>
        </p:txBody>
      </p:sp>
    </p:spTree>
    <p:extLst>
      <p:ext uri="{BB962C8B-B14F-4D97-AF65-F5344CB8AC3E}">
        <p14:creationId xmlns:p14="http://schemas.microsoft.com/office/powerpoint/2010/main" val="3377263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The output of our model consists of a 3D structured grid of the subsurface material. Below are some qualitative comparisons with the available data and some spatial indices of the material prediction.</a:t>
            </a:r>
          </a:p>
        </p:txBody>
      </p:sp>
      <p:sp>
        <p:nvSpPr>
          <p:cNvPr id="4" name="Slide Number Placeholder 3"/>
          <p:cNvSpPr>
            <a:spLocks noGrp="1"/>
          </p:cNvSpPr>
          <p:nvPr>
            <p:ph type="sldNum" sz="quarter" idx="5"/>
          </p:nvPr>
        </p:nvSpPr>
        <p:spPr/>
        <p:txBody>
          <a:bodyPr/>
          <a:lstStyle/>
          <a:p>
            <a:fld id="{6D45AC45-E1CD-4F61-A2E2-1FF557F703EF}" type="slidenum">
              <a:rPr lang="en-US" smtClean="0"/>
              <a:t>9</a:t>
            </a:fld>
            <a:endParaRPr lang="en-US"/>
          </a:p>
        </p:txBody>
      </p:sp>
    </p:spTree>
    <p:extLst>
      <p:ext uri="{BB962C8B-B14F-4D97-AF65-F5344CB8AC3E}">
        <p14:creationId xmlns:p14="http://schemas.microsoft.com/office/powerpoint/2010/main" val="739202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168" name="Rettangolo 167"/>
          <p:cNvSpPr/>
          <p:nvPr userDrawn="1"/>
        </p:nvSpPr>
        <p:spPr>
          <a:xfrm>
            <a:off x="0" y="3832224"/>
            <a:ext cx="9144000" cy="3025775"/>
          </a:xfrm>
          <a:prstGeom prst="rect">
            <a:avLst/>
          </a:prstGeom>
          <a:solidFill>
            <a:srgbClr val="728F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nvGrpSpPr>
          <p:cNvPr id="169" name="Gruppo 168"/>
          <p:cNvGrpSpPr/>
          <p:nvPr userDrawn="1"/>
        </p:nvGrpSpPr>
        <p:grpSpPr>
          <a:xfrm>
            <a:off x="48007" y="3816351"/>
            <a:ext cx="9036647" cy="180000"/>
            <a:chOff x="1218340" y="275867"/>
            <a:chExt cx="17715122" cy="567843"/>
          </a:xfrm>
        </p:grpSpPr>
        <p:cxnSp>
          <p:nvCxnSpPr>
            <p:cNvPr id="170" name="Connettore 1 169"/>
            <p:cNvCxnSpPr/>
            <p:nvPr userDrawn="1"/>
          </p:nvCxnSpPr>
          <p:spPr>
            <a:xfrm>
              <a:off x="121834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1" name="Connettore 1 170"/>
            <p:cNvCxnSpPr/>
            <p:nvPr userDrawn="1"/>
          </p:nvCxnSpPr>
          <p:spPr>
            <a:xfrm>
              <a:off x="136720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2" name="Connettore 1 171"/>
            <p:cNvCxnSpPr/>
            <p:nvPr userDrawn="1"/>
          </p:nvCxnSpPr>
          <p:spPr>
            <a:xfrm>
              <a:off x="151607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3" name="Connettore 1 172"/>
            <p:cNvCxnSpPr/>
            <p:nvPr userDrawn="1"/>
          </p:nvCxnSpPr>
          <p:spPr>
            <a:xfrm>
              <a:off x="166494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4" name="Connettore 1 173"/>
            <p:cNvCxnSpPr/>
            <p:nvPr userDrawn="1"/>
          </p:nvCxnSpPr>
          <p:spPr>
            <a:xfrm>
              <a:off x="181380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5" name="Connettore 1 174"/>
            <p:cNvCxnSpPr/>
            <p:nvPr userDrawn="1"/>
          </p:nvCxnSpPr>
          <p:spPr>
            <a:xfrm>
              <a:off x="196267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6" name="Connettore 1 175"/>
            <p:cNvCxnSpPr/>
            <p:nvPr userDrawn="1"/>
          </p:nvCxnSpPr>
          <p:spPr>
            <a:xfrm>
              <a:off x="211154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7" name="Connettore 1 176"/>
            <p:cNvCxnSpPr/>
            <p:nvPr userDrawn="1"/>
          </p:nvCxnSpPr>
          <p:spPr>
            <a:xfrm>
              <a:off x="226040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8" name="Connettore 1 177"/>
            <p:cNvCxnSpPr/>
            <p:nvPr userDrawn="1"/>
          </p:nvCxnSpPr>
          <p:spPr>
            <a:xfrm>
              <a:off x="240927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9" name="Connettore 1 178"/>
            <p:cNvCxnSpPr/>
            <p:nvPr userDrawn="1"/>
          </p:nvCxnSpPr>
          <p:spPr>
            <a:xfrm>
              <a:off x="255814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0" name="Connettore 1 179"/>
            <p:cNvCxnSpPr/>
            <p:nvPr userDrawn="1"/>
          </p:nvCxnSpPr>
          <p:spPr>
            <a:xfrm>
              <a:off x="270701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1" name="Connettore 1 180"/>
            <p:cNvCxnSpPr/>
            <p:nvPr userDrawn="1"/>
          </p:nvCxnSpPr>
          <p:spPr>
            <a:xfrm>
              <a:off x="285587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2" name="Connettore 1 181"/>
            <p:cNvCxnSpPr/>
            <p:nvPr userDrawn="1"/>
          </p:nvCxnSpPr>
          <p:spPr>
            <a:xfrm>
              <a:off x="300474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3" name="Connettore 1 182"/>
            <p:cNvCxnSpPr/>
            <p:nvPr userDrawn="1"/>
          </p:nvCxnSpPr>
          <p:spPr>
            <a:xfrm>
              <a:off x="315361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4" name="Connettore 1 183"/>
            <p:cNvCxnSpPr/>
            <p:nvPr userDrawn="1"/>
          </p:nvCxnSpPr>
          <p:spPr>
            <a:xfrm>
              <a:off x="330247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5" name="Connettore 1 184"/>
            <p:cNvCxnSpPr/>
            <p:nvPr userDrawn="1"/>
          </p:nvCxnSpPr>
          <p:spPr>
            <a:xfrm>
              <a:off x="345134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6" name="Connettore 1 185"/>
            <p:cNvCxnSpPr/>
            <p:nvPr userDrawn="1"/>
          </p:nvCxnSpPr>
          <p:spPr>
            <a:xfrm>
              <a:off x="360021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7" name="Connettore 1 186"/>
            <p:cNvCxnSpPr/>
            <p:nvPr userDrawn="1"/>
          </p:nvCxnSpPr>
          <p:spPr>
            <a:xfrm>
              <a:off x="374907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8" name="Connettore 1 187"/>
            <p:cNvCxnSpPr/>
            <p:nvPr userDrawn="1"/>
          </p:nvCxnSpPr>
          <p:spPr>
            <a:xfrm>
              <a:off x="389794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9" name="Connettore 1 188"/>
            <p:cNvCxnSpPr/>
            <p:nvPr userDrawn="1"/>
          </p:nvCxnSpPr>
          <p:spPr>
            <a:xfrm>
              <a:off x="404681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0" name="Connettore 1 189"/>
            <p:cNvCxnSpPr/>
            <p:nvPr userDrawn="1"/>
          </p:nvCxnSpPr>
          <p:spPr>
            <a:xfrm>
              <a:off x="419568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1" name="Connettore 1 190"/>
            <p:cNvCxnSpPr/>
            <p:nvPr userDrawn="1"/>
          </p:nvCxnSpPr>
          <p:spPr>
            <a:xfrm>
              <a:off x="434454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2" name="Connettore 1 191"/>
            <p:cNvCxnSpPr/>
            <p:nvPr userDrawn="1"/>
          </p:nvCxnSpPr>
          <p:spPr>
            <a:xfrm>
              <a:off x="449341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3" name="Connettore 1 192"/>
            <p:cNvCxnSpPr/>
            <p:nvPr userDrawn="1"/>
          </p:nvCxnSpPr>
          <p:spPr>
            <a:xfrm>
              <a:off x="464228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4" name="Connettore 1 193"/>
            <p:cNvCxnSpPr/>
            <p:nvPr userDrawn="1"/>
          </p:nvCxnSpPr>
          <p:spPr>
            <a:xfrm>
              <a:off x="479114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5" name="Connettore 1 194"/>
            <p:cNvCxnSpPr/>
            <p:nvPr userDrawn="1"/>
          </p:nvCxnSpPr>
          <p:spPr>
            <a:xfrm>
              <a:off x="494001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6" name="Connettore 1 195"/>
            <p:cNvCxnSpPr/>
            <p:nvPr userDrawn="1"/>
          </p:nvCxnSpPr>
          <p:spPr>
            <a:xfrm>
              <a:off x="508888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7" name="Connettore 1 196"/>
            <p:cNvCxnSpPr/>
            <p:nvPr userDrawn="1"/>
          </p:nvCxnSpPr>
          <p:spPr>
            <a:xfrm>
              <a:off x="523774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8" name="Connettore 1 197"/>
            <p:cNvCxnSpPr/>
            <p:nvPr userDrawn="1"/>
          </p:nvCxnSpPr>
          <p:spPr>
            <a:xfrm>
              <a:off x="538661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9" name="Connettore 1 198"/>
            <p:cNvCxnSpPr/>
            <p:nvPr userDrawn="1"/>
          </p:nvCxnSpPr>
          <p:spPr>
            <a:xfrm>
              <a:off x="553548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0" name="Connettore 1 199"/>
            <p:cNvCxnSpPr/>
            <p:nvPr userDrawn="1"/>
          </p:nvCxnSpPr>
          <p:spPr>
            <a:xfrm>
              <a:off x="568435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1" name="Connettore 1 200"/>
            <p:cNvCxnSpPr/>
            <p:nvPr userDrawn="1"/>
          </p:nvCxnSpPr>
          <p:spPr>
            <a:xfrm>
              <a:off x="583321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2" name="Connettore 1 201"/>
            <p:cNvCxnSpPr/>
            <p:nvPr userDrawn="1"/>
          </p:nvCxnSpPr>
          <p:spPr>
            <a:xfrm>
              <a:off x="598208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3" name="Connettore 1 202"/>
            <p:cNvCxnSpPr/>
            <p:nvPr userDrawn="1"/>
          </p:nvCxnSpPr>
          <p:spPr>
            <a:xfrm>
              <a:off x="613095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4" name="Connettore 1 203"/>
            <p:cNvCxnSpPr/>
            <p:nvPr userDrawn="1"/>
          </p:nvCxnSpPr>
          <p:spPr>
            <a:xfrm>
              <a:off x="627981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5" name="Connettore 1 204"/>
            <p:cNvCxnSpPr/>
            <p:nvPr userDrawn="1"/>
          </p:nvCxnSpPr>
          <p:spPr>
            <a:xfrm>
              <a:off x="642868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6" name="Connettore 1 205"/>
            <p:cNvCxnSpPr/>
            <p:nvPr userDrawn="1"/>
          </p:nvCxnSpPr>
          <p:spPr>
            <a:xfrm>
              <a:off x="657755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7" name="Connettore 1 206"/>
            <p:cNvCxnSpPr/>
            <p:nvPr userDrawn="1"/>
          </p:nvCxnSpPr>
          <p:spPr>
            <a:xfrm>
              <a:off x="672641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8" name="Connettore 1 207"/>
            <p:cNvCxnSpPr/>
            <p:nvPr userDrawn="1"/>
          </p:nvCxnSpPr>
          <p:spPr>
            <a:xfrm>
              <a:off x="687528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9" name="Connettore 1 208"/>
            <p:cNvCxnSpPr/>
            <p:nvPr userDrawn="1"/>
          </p:nvCxnSpPr>
          <p:spPr>
            <a:xfrm>
              <a:off x="702415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0" name="Connettore 1 209"/>
            <p:cNvCxnSpPr/>
            <p:nvPr userDrawn="1"/>
          </p:nvCxnSpPr>
          <p:spPr>
            <a:xfrm>
              <a:off x="717302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1" name="Connettore 1 210"/>
            <p:cNvCxnSpPr/>
            <p:nvPr userDrawn="1"/>
          </p:nvCxnSpPr>
          <p:spPr>
            <a:xfrm>
              <a:off x="732188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2" name="Connettore 1 211"/>
            <p:cNvCxnSpPr/>
            <p:nvPr userDrawn="1"/>
          </p:nvCxnSpPr>
          <p:spPr>
            <a:xfrm>
              <a:off x="747075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3" name="Connettore 1 212"/>
            <p:cNvCxnSpPr/>
            <p:nvPr userDrawn="1"/>
          </p:nvCxnSpPr>
          <p:spPr>
            <a:xfrm>
              <a:off x="761962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4" name="Connettore 1 213"/>
            <p:cNvCxnSpPr/>
            <p:nvPr userDrawn="1"/>
          </p:nvCxnSpPr>
          <p:spPr>
            <a:xfrm>
              <a:off x="776848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5" name="Connettore 1 214"/>
            <p:cNvCxnSpPr/>
            <p:nvPr userDrawn="1"/>
          </p:nvCxnSpPr>
          <p:spPr>
            <a:xfrm>
              <a:off x="791735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6" name="Connettore 1 215"/>
            <p:cNvCxnSpPr/>
            <p:nvPr userDrawn="1"/>
          </p:nvCxnSpPr>
          <p:spPr>
            <a:xfrm>
              <a:off x="806622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7" name="Connettore 1 216"/>
            <p:cNvCxnSpPr/>
            <p:nvPr userDrawn="1"/>
          </p:nvCxnSpPr>
          <p:spPr>
            <a:xfrm>
              <a:off x="821508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8" name="Connettore 1 217"/>
            <p:cNvCxnSpPr/>
            <p:nvPr userDrawn="1"/>
          </p:nvCxnSpPr>
          <p:spPr>
            <a:xfrm>
              <a:off x="836395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9" name="Connettore 1 218"/>
            <p:cNvCxnSpPr/>
            <p:nvPr userDrawn="1"/>
          </p:nvCxnSpPr>
          <p:spPr>
            <a:xfrm>
              <a:off x="851282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0" name="Connettore 1 219"/>
            <p:cNvCxnSpPr/>
            <p:nvPr userDrawn="1"/>
          </p:nvCxnSpPr>
          <p:spPr>
            <a:xfrm>
              <a:off x="866169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1" name="Connettore 1 220"/>
            <p:cNvCxnSpPr/>
            <p:nvPr userDrawn="1"/>
          </p:nvCxnSpPr>
          <p:spPr>
            <a:xfrm>
              <a:off x="881055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2" name="Connettore 1 221"/>
            <p:cNvCxnSpPr/>
            <p:nvPr userDrawn="1"/>
          </p:nvCxnSpPr>
          <p:spPr>
            <a:xfrm>
              <a:off x="895942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3" name="Connettore 1 222"/>
            <p:cNvCxnSpPr/>
            <p:nvPr userDrawn="1"/>
          </p:nvCxnSpPr>
          <p:spPr>
            <a:xfrm>
              <a:off x="910829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4" name="Connettore 1 223"/>
            <p:cNvCxnSpPr/>
            <p:nvPr userDrawn="1"/>
          </p:nvCxnSpPr>
          <p:spPr>
            <a:xfrm>
              <a:off x="925715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5" name="Connettore 1 224"/>
            <p:cNvCxnSpPr/>
            <p:nvPr userDrawn="1"/>
          </p:nvCxnSpPr>
          <p:spPr>
            <a:xfrm>
              <a:off x="940602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6" name="Connettore 1 225"/>
            <p:cNvCxnSpPr/>
            <p:nvPr userDrawn="1"/>
          </p:nvCxnSpPr>
          <p:spPr>
            <a:xfrm>
              <a:off x="955489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7" name="Connettore 1 226"/>
            <p:cNvCxnSpPr/>
            <p:nvPr userDrawn="1"/>
          </p:nvCxnSpPr>
          <p:spPr>
            <a:xfrm>
              <a:off x="970375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8" name="Connettore 1 227"/>
            <p:cNvCxnSpPr/>
            <p:nvPr userDrawn="1"/>
          </p:nvCxnSpPr>
          <p:spPr>
            <a:xfrm>
              <a:off x="985262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9" name="Connettore 1 228"/>
            <p:cNvCxnSpPr/>
            <p:nvPr userDrawn="1"/>
          </p:nvCxnSpPr>
          <p:spPr>
            <a:xfrm>
              <a:off x="1000149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0" name="Connettore 1 229"/>
            <p:cNvCxnSpPr/>
            <p:nvPr userDrawn="1"/>
          </p:nvCxnSpPr>
          <p:spPr>
            <a:xfrm>
              <a:off x="1015036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1" name="Connettore 1 230"/>
            <p:cNvCxnSpPr/>
            <p:nvPr userDrawn="1"/>
          </p:nvCxnSpPr>
          <p:spPr>
            <a:xfrm>
              <a:off x="1029922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2" name="Connettore 1 231"/>
            <p:cNvCxnSpPr/>
            <p:nvPr userDrawn="1"/>
          </p:nvCxnSpPr>
          <p:spPr>
            <a:xfrm>
              <a:off x="1044809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3" name="Connettore 1 232"/>
            <p:cNvCxnSpPr/>
            <p:nvPr userDrawn="1"/>
          </p:nvCxnSpPr>
          <p:spPr>
            <a:xfrm>
              <a:off x="1059696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4" name="Connettore 1 233"/>
            <p:cNvCxnSpPr/>
            <p:nvPr userDrawn="1"/>
          </p:nvCxnSpPr>
          <p:spPr>
            <a:xfrm>
              <a:off x="1074582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5" name="Connettore 1 234"/>
            <p:cNvCxnSpPr/>
            <p:nvPr userDrawn="1"/>
          </p:nvCxnSpPr>
          <p:spPr>
            <a:xfrm>
              <a:off x="1089469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6" name="Connettore 1 235"/>
            <p:cNvCxnSpPr/>
            <p:nvPr userDrawn="1"/>
          </p:nvCxnSpPr>
          <p:spPr>
            <a:xfrm>
              <a:off x="1104356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7" name="Connettore 1 236"/>
            <p:cNvCxnSpPr/>
            <p:nvPr userDrawn="1"/>
          </p:nvCxnSpPr>
          <p:spPr>
            <a:xfrm>
              <a:off x="1119242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8" name="Connettore 1 237"/>
            <p:cNvCxnSpPr/>
            <p:nvPr userDrawn="1"/>
          </p:nvCxnSpPr>
          <p:spPr>
            <a:xfrm>
              <a:off x="1134129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9" name="Connettore 1 238"/>
            <p:cNvCxnSpPr/>
            <p:nvPr userDrawn="1"/>
          </p:nvCxnSpPr>
          <p:spPr>
            <a:xfrm>
              <a:off x="1149016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0" name="Connettore 1 239"/>
            <p:cNvCxnSpPr/>
            <p:nvPr userDrawn="1"/>
          </p:nvCxnSpPr>
          <p:spPr>
            <a:xfrm>
              <a:off x="1163903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1" name="Connettore 1 240"/>
            <p:cNvCxnSpPr/>
            <p:nvPr userDrawn="1"/>
          </p:nvCxnSpPr>
          <p:spPr>
            <a:xfrm>
              <a:off x="1178789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2" name="Connettore 1 241"/>
            <p:cNvCxnSpPr/>
            <p:nvPr userDrawn="1"/>
          </p:nvCxnSpPr>
          <p:spPr>
            <a:xfrm>
              <a:off x="1193676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3" name="Connettore 1 242"/>
            <p:cNvCxnSpPr/>
            <p:nvPr userDrawn="1"/>
          </p:nvCxnSpPr>
          <p:spPr>
            <a:xfrm>
              <a:off x="1208563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4" name="Connettore 1 243"/>
            <p:cNvCxnSpPr/>
            <p:nvPr userDrawn="1"/>
          </p:nvCxnSpPr>
          <p:spPr>
            <a:xfrm>
              <a:off x="1223449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5" name="Connettore 1 244"/>
            <p:cNvCxnSpPr/>
            <p:nvPr userDrawn="1"/>
          </p:nvCxnSpPr>
          <p:spPr>
            <a:xfrm>
              <a:off x="1238336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6" name="Connettore 1 245"/>
            <p:cNvCxnSpPr/>
            <p:nvPr userDrawn="1"/>
          </p:nvCxnSpPr>
          <p:spPr>
            <a:xfrm>
              <a:off x="1253223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7" name="Connettore 1 246"/>
            <p:cNvCxnSpPr/>
            <p:nvPr userDrawn="1"/>
          </p:nvCxnSpPr>
          <p:spPr>
            <a:xfrm>
              <a:off x="1268109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8" name="Connettore 1 247"/>
            <p:cNvCxnSpPr/>
            <p:nvPr userDrawn="1"/>
          </p:nvCxnSpPr>
          <p:spPr>
            <a:xfrm>
              <a:off x="1282996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9" name="Connettore 1 248"/>
            <p:cNvCxnSpPr/>
            <p:nvPr userDrawn="1"/>
          </p:nvCxnSpPr>
          <p:spPr>
            <a:xfrm>
              <a:off x="1297883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0" name="Connettore 1 249"/>
            <p:cNvCxnSpPr/>
            <p:nvPr userDrawn="1"/>
          </p:nvCxnSpPr>
          <p:spPr>
            <a:xfrm>
              <a:off x="1312770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1" name="Connettore 1 250"/>
            <p:cNvCxnSpPr/>
            <p:nvPr userDrawn="1"/>
          </p:nvCxnSpPr>
          <p:spPr>
            <a:xfrm>
              <a:off x="1327656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2" name="Connettore 1 251"/>
            <p:cNvCxnSpPr/>
            <p:nvPr userDrawn="1"/>
          </p:nvCxnSpPr>
          <p:spPr>
            <a:xfrm>
              <a:off x="1342543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3" name="Connettore 1 252"/>
            <p:cNvCxnSpPr/>
            <p:nvPr userDrawn="1"/>
          </p:nvCxnSpPr>
          <p:spPr>
            <a:xfrm>
              <a:off x="1357430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4" name="Connettore 1 253"/>
            <p:cNvCxnSpPr/>
            <p:nvPr userDrawn="1"/>
          </p:nvCxnSpPr>
          <p:spPr>
            <a:xfrm>
              <a:off x="1372316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5" name="Connettore 1 254"/>
            <p:cNvCxnSpPr/>
            <p:nvPr userDrawn="1"/>
          </p:nvCxnSpPr>
          <p:spPr>
            <a:xfrm>
              <a:off x="1387203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6" name="Connettore 1 255"/>
            <p:cNvCxnSpPr/>
            <p:nvPr userDrawn="1"/>
          </p:nvCxnSpPr>
          <p:spPr>
            <a:xfrm>
              <a:off x="1402090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7" name="Connettore 1 256"/>
            <p:cNvCxnSpPr/>
            <p:nvPr userDrawn="1"/>
          </p:nvCxnSpPr>
          <p:spPr>
            <a:xfrm>
              <a:off x="1416976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8" name="Connettore 1 257"/>
            <p:cNvCxnSpPr/>
            <p:nvPr userDrawn="1"/>
          </p:nvCxnSpPr>
          <p:spPr>
            <a:xfrm>
              <a:off x="1431863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9" name="Connettore 1 258"/>
            <p:cNvCxnSpPr/>
            <p:nvPr userDrawn="1"/>
          </p:nvCxnSpPr>
          <p:spPr>
            <a:xfrm>
              <a:off x="1446750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0" name="Connettore 1 259"/>
            <p:cNvCxnSpPr/>
            <p:nvPr userDrawn="1"/>
          </p:nvCxnSpPr>
          <p:spPr>
            <a:xfrm>
              <a:off x="1461637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1" name="Connettore 1 260"/>
            <p:cNvCxnSpPr/>
            <p:nvPr userDrawn="1"/>
          </p:nvCxnSpPr>
          <p:spPr>
            <a:xfrm>
              <a:off x="1476523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2" name="Connettore 1 261"/>
            <p:cNvCxnSpPr/>
            <p:nvPr userDrawn="1"/>
          </p:nvCxnSpPr>
          <p:spPr>
            <a:xfrm>
              <a:off x="1491410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3" name="Connettore 1 262"/>
            <p:cNvCxnSpPr/>
            <p:nvPr userDrawn="1"/>
          </p:nvCxnSpPr>
          <p:spPr>
            <a:xfrm>
              <a:off x="1506297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4" name="Connettore 1 263"/>
            <p:cNvCxnSpPr/>
            <p:nvPr userDrawn="1"/>
          </p:nvCxnSpPr>
          <p:spPr>
            <a:xfrm>
              <a:off x="1521183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5" name="Connettore 1 264"/>
            <p:cNvCxnSpPr/>
            <p:nvPr userDrawn="1"/>
          </p:nvCxnSpPr>
          <p:spPr>
            <a:xfrm>
              <a:off x="1536070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6" name="Connettore 1 265"/>
            <p:cNvCxnSpPr/>
            <p:nvPr userDrawn="1"/>
          </p:nvCxnSpPr>
          <p:spPr>
            <a:xfrm>
              <a:off x="1550957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7" name="Connettore 1 266"/>
            <p:cNvCxnSpPr/>
            <p:nvPr userDrawn="1"/>
          </p:nvCxnSpPr>
          <p:spPr>
            <a:xfrm>
              <a:off x="1565843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8" name="Connettore 1 267"/>
            <p:cNvCxnSpPr/>
            <p:nvPr userDrawn="1"/>
          </p:nvCxnSpPr>
          <p:spPr>
            <a:xfrm>
              <a:off x="1580730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9" name="Connettore 1 268"/>
            <p:cNvCxnSpPr/>
            <p:nvPr userDrawn="1"/>
          </p:nvCxnSpPr>
          <p:spPr>
            <a:xfrm>
              <a:off x="1595617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0" name="Connettore 1 269"/>
            <p:cNvCxnSpPr/>
            <p:nvPr userDrawn="1"/>
          </p:nvCxnSpPr>
          <p:spPr>
            <a:xfrm>
              <a:off x="1610504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1" name="Connettore 1 270"/>
            <p:cNvCxnSpPr/>
            <p:nvPr userDrawn="1"/>
          </p:nvCxnSpPr>
          <p:spPr>
            <a:xfrm>
              <a:off x="1625390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2" name="Connettore 1 271"/>
            <p:cNvCxnSpPr/>
            <p:nvPr userDrawn="1"/>
          </p:nvCxnSpPr>
          <p:spPr>
            <a:xfrm>
              <a:off x="1640277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3" name="Connettore 1 272"/>
            <p:cNvCxnSpPr/>
            <p:nvPr userDrawn="1"/>
          </p:nvCxnSpPr>
          <p:spPr>
            <a:xfrm>
              <a:off x="1655164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4" name="Connettore 1 273"/>
            <p:cNvCxnSpPr/>
            <p:nvPr userDrawn="1"/>
          </p:nvCxnSpPr>
          <p:spPr>
            <a:xfrm>
              <a:off x="1670050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5" name="Connettore 1 274"/>
            <p:cNvCxnSpPr/>
            <p:nvPr userDrawn="1"/>
          </p:nvCxnSpPr>
          <p:spPr>
            <a:xfrm>
              <a:off x="1684937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6" name="Connettore 1 275"/>
            <p:cNvCxnSpPr/>
            <p:nvPr userDrawn="1"/>
          </p:nvCxnSpPr>
          <p:spPr>
            <a:xfrm>
              <a:off x="1699824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7" name="Connettore 1 276"/>
            <p:cNvCxnSpPr/>
            <p:nvPr userDrawn="1"/>
          </p:nvCxnSpPr>
          <p:spPr>
            <a:xfrm>
              <a:off x="1714710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8" name="Connettore 1 277"/>
            <p:cNvCxnSpPr/>
            <p:nvPr userDrawn="1"/>
          </p:nvCxnSpPr>
          <p:spPr>
            <a:xfrm>
              <a:off x="1729597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9" name="Connettore 1 278"/>
            <p:cNvCxnSpPr/>
            <p:nvPr userDrawn="1"/>
          </p:nvCxnSpPr>
          <p:spPr>
            <a:xfrm>
              <a:off x="1744484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0" name="Connettore 1 279"/>
            <p:cNvCxnSpPr/>
            <p:nvPr userDrawn="1"/>
          </p:nvCxnSpPr>
          <p:spPr>
            <a:xfrm>
              <a:off x="1759371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1" name="Connettore 1 280"/>
            <p:cNvCxnSpPr/>
            <p:nvPr userDrawn="1"/>
          </p:nvCxnSpPr>
          <p:spPr>
            <a:xfrm>
              <a:off x="1774257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2" name="Connettore 1 281"/>
            <p:cNvCxnSpPr/>
            <p:nvPr userDrawn="1"/>
          </p:nvCxnSpPr>
          <p:spPr>
            <a:xfrm>
              <a:off x="1789144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3" name="Connettore 1 282"/>
            <p:cNvCxnSpPr/>
            <p:nvPr userDrawn="1"/>
          </p:nvCxnSpPr>
          <p:spPr>
            <a:xfrm>
              <a:off x="1804031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4" name="Connettore 1 283"/>
            <p:cNvCxnSpPr/>
            <p:nvPr userDrawn="1"/>
          </p:nvCxnSpPr>
          <p:spPr>
            <a:xfrm>
              <a:off x="1818917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5" name="Connettore 1 284"/>
            <p:cNvCxnSpPr/>
            <p:nvPr userDrawn="1"/>
          </p:nvCxnSpPr>
          <p:spPr>
            <a:xfrm>
              <a:off x="1833804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6" name="Connettore 1 285"/>
            <p:cNvCxnSpPr/>
            <p:nvPr userDrawn="1"/>
          </p:nvCxnSpPr>
          <p:spPr>
            <a:xfrm>
              <a:off x="1848691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7" name="Connettore 1 286"/>
            <p:cNvCxnSpPr/>
            <p:nvPr userDrawn="1"/>
          </p:nvCxnSpPr>
          <p:spPr>
            <a:xfrm>
              <a:off x="1863577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8" name="Connettore 1 287"/>
            <p:cNvCxnSpPr/>
            <p:nvPr userDrawn="1"/>
          </p:nvCxnSpPr>
          <p:spPr>
            <a:xfrm>
              <a:off x="1878464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9" name="Connettore 1 288"/>
            <p:cNvCxnSpPr/>
            <p:nvPr userDrawn="1"/>
          </p:nvCxnSpPr>
          <p:spPr>
            <a:xfrm>
              <a:off x="1893346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 name="Titolo 1"/>
          <p:cNvSpPr>
            <a:spLocks noGrp="1"/>
          </p:cNvSpPr>
          <p:nvPr>
            <p:ph type="ctrTitle"/>
          </p:nvPr>
        </p:nvSpPr>
        <p:spPr>
          <a:xfrm>
            <a:off x="641534" y="4149725"/>
            <a:ext cx="7772400" cy="968375"/>
          </a:xfrm>
        </p:spPr>
        <p:txBody>
          <a:bodyPr>
            <a:normAutofit/>
          </a:bodyPr>
          <a:lstStyle>
            <a:lvl1pPr>
              <a:defRPr sz="3600"/>
            </a:lvl1pPr>
          </a:lstStyle>
          <a:p>
            <a:r>
              <a:rPr lang="it-IT" dirty="0"/>
              <a:t>Fare clic per modificare lo stile del titolo</a:t>
            </a:r>
          </a:p>
        </p:txBody>
      </p:sp>
      <p:sp>
        <p:nvSpPr>
          <p:cNvPr id="3" name="Sottotitolo 2"/>
          <p:cNvSpPr>
            <a:spLocks noGrp="1"/>
          </p:cNvSpPr>
          <p:nvPr>
            <p:ph type="subTitle" idx="1"/>
          </p:nvPr>
        </p:nvSpPr>
        <p:spPr>
          <a:xfrm>
            <a:off x="641534" y="5260975"/>
            <a:ext cx="7772400" cy="133350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dirty="0"/>
              <a:t>Fare clic per modificare lo stile del sottotitolo dello schema</a:t>
            </a:r>
          </a:p>
        </p:txBody>
      </p:sp>
    </p:spTree>
    <p:extLst>
      <p:ext uri="{BB962C8B-B14F-4D97-AF65-F5344CB8AC3E}">
        <p14:creationId xmlns:p14="http://schemas.microsoft.com/office/powerpoint/2010/main" val="514812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457200" y="6356350"/>
            <a:ext cx="2133600" cy="365125"/>
          </a:xfrm>
          <a:prstGeom prst="rect">
            <a:avLst/>
          </a:prstGeom>
        </p:spPr>
        <p:txBody>
          <a:bodyPr/>
          <a:lstStyle/>
          <a:p>
            <a:fld id="{B96E2279-029F-964F-A5B1-8676BDA67CCA}" type="datetimeFigureOut">
              <a:rPr lang="it-IT" smtClean="0"/>
              <a:t>25/05/2022</a:t>
            </a:fld>
            <a:endParaRPr lang="it-IT"/>
          </a:p>
        </p:txBody>
      </p:sp>
      <p:sp>
        <p:nvSpPr>
          <p:cNvPr id="5" name="Segnaposto piè di pagina 4"/>
          <p:cNvSpPr>
            <a:spLocks noGrp="1"/>
          </p:cNvSpPr>
          <p:nvPr>
            <p:ph type="ftr" sz="quarter" idx="11"/>
          </p:nvPr>
        </p:nvSpPr>
        <p:spPr>
          <a:xfrm>
            <a:off x="3124200" y="6356350"/>
            <a:ext cx="2895600" cy="365125"/>
          </a:xfrm>
          <a:prstGeom prst="rect">
            <a:avLst/>
          </a:prstGeom>
        </p:spPr>
        <p:txBody>
          <a:bodyPr/>
          <a:lstStyle/>
          <a:p>
            <a:endParaRPr lang="it-IT"/>
          </a:p>
        </p:txBody>
      </p:sp>
      <p:sp>
        <p:nvSpPr>
          <p:cNvPr id="6" name="Segnaposto numero diapositiva 5"/>
          <p:cNvSpPr>
            <a:spLocks noGrp="1"/>
          </p:cNvSpPr>
          <p:nvPr>
            <p:ph type="sldNum" sz="quarter" idx="12"/>
          </p:nvPr>
        </p:nvSpPr>
        <p:spPr>
          <a:xfrm>
            <a:off x="6553200" y="6356350"/>
            <a:ext cx="2133600" cy="365125"/>
          </a:xfrm>
          <a:prstGeom prst="rect">
            <a:avLst/>
          </a:prstGeom>
        </p:spPr>
        <p:txBody>
          <a:bodyPr/>
          <a:lstStyle/>
          <a:p>
            <a:fld id="{7834947A-1B05-2B43-AD85-E646CE852B9E}" type="slidenum">
              <a:rPr lang="it-IT" smtClean="0"/>
              <a:t>‹#›</a:t>
            </a:fld>
            <a:endParaRPr lang="it-IT"/>
          </a:p>
        </p:txBody>
      </p:sp>
    </p:spTree>
    <p:extLst>
      <p:ext uri="{BB962C8B-B14F-4D97-AF65-F5344CB8AC3E}">
        <p14:creationId xmlns:p14="http://schemas.microsoft.com/office/powerpoint/2010/main" val="1191555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457200" y="6356350"/>
            <a:ext cx="2133600" cy="365125"/>
          </a:xfrm>
          <a:prstGeom prst="rect">
            <a:avLst/>
          </a:prstGeom>
        </p:spPr>
        <p:txBody>
          <a:bodyPr/>
          <a:lstStyle/>
          <a:p>
            <a:fld id="{B96E2279-029F-964F-A5B1-8676BDA67CCA}" type="datetimeFigureOut">
              <a:rPr lang="it-IT" smtClean="0"/>
              <a:t>25/05/2022</a:t>
            </a:fld>
            <a:endParaRPr lang="it-IT"/>
          </a:p>
        </p:txBody>
      </p:sp>
      <p:sp>
        <p:nvSpPr>
          <p:cNvPr id="5" name="Segnaposto piè di pagina 4"/>
          <p:cNvSpPr>
            <a:spLocks noGrp="1"/>
          </p:cNvSpPr>
          <p:nvPr>
            <p:ph type="ftr" sz="quarter" idx="11"/>
          </p:nvPr>
        </p:nvSpPr>
        <p:spPr>
          <a:xfrm>
            <a:off x="3124200" y="6356350"/>
            <a:ext cx="2895600" cy="365125"/>
          </a:xfrm>
          <a:prstGeom prst="rect">
            <a:avLst/>
          </a:prstGeom>
        </p:spPr>
        <p:txBody>
          <a:bodyPr/>
          <a:lstStyle/>
          <a:p>
            <a:endParaRPr lang="it-IT"/>
          </a:p>
        </p:txBody>
      </p:sp>
      <p:sp>
        <p:nvSpPr>
          <p:cNvPr id="6" name="Segnaposto numero diapositiva 5"/>
          <p:cNvSpPr>
            <a:spLocks noGrp="1"/>
          </p:cNvSpPr>
          <p:nvPr>
            <p:ph type="sldNum" sz="quarter" idx="12"/>
          </p:nvPr>
        </p:nvSpPr>
        <p:spPr>
          <a:xfrm>
            <a:off x="6553200" y="6356350"/>
            <a:ext cx="2133600" cy="365125"/>
          </a:xfrm>
          <a:prstGeom prst="rect">
            <a:avLst/>
          </a:prstGeom>
        </p:spPr>
        <p:txBody>
          <a:bodyPr/>
          <a:lstStyle/>
          <a:p>
            <a:fld id="{7834947A-1B05-2B43-AD85-E646CE852B9E}" type="slidenum">
              <a:rPr lang="it-IT" smtClean="0"/>
              <a:t>‹#›</a:t>
            </a:fld>
            <a:endParaRPr lang="it-IT"/>
          </a:p>
        </p:txBody>
      </p:sp>
    </p:spTree>
    <p:extLst>
      <p:ext uri="{BB962C8B-B14F-4D97-AF65-F5344CB8AC3E}">
        <p14:creationId xmlns:p14="http://schemas.microsoft.com/office/powerpoint/2010/main" val="283366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apositiva tito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6091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53" name="Rettangolo 252"/>
          <p:cNvSpPr/>
          <p:nvPr userDrawn="1"/>
        </p:nvSpPr>
        <p:spPr>
          <a:xfrm>
            <a:off x="0" y="1"/>
            <a:ext cx="9144000" cy="1269904"/>
          </a:xfrm>
          <a:prstGeom prst="rect">
            <a:avLst/>
          </a:prstGeom>
          <a:solidFill>
            <a:srgbClr val="728F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a:xfrm>
            <a:off x="457200" y="1600200"/>
            <a:ext cx="8323726" cy="4525963"/>
          </a:xfrm>
        </p:spPr>
        <p:txBody>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129" name="Rettangolo 128"/>
          <p:cNvSpPr/>
          <p:nvPr userDrawn="1"/>
        </p:nvSpPr>
        <p:spPr>
          <a:xfrm>
            <a:off x="0" y="6126162"/>
            <a:ext cx="9144000" cy="731837"/>
          </a:xfrm>
          <a:prstGeom prst="rect">
            <a:avLst/>
          </a:prstGeom>
          <a:solidFill>
            <a:srgbClr val="728F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30" name="CasellaDiTesto 129"/>
          <p:cNvSpPr txBox="1"/>
          <p:nvPr userDrawn="1"/>
        </p:nvSpPr>
        <p:spPr>
          <a:xfrm>
            <a:off x="157778" y="6363505"/>
            <a:ext cx="1417376" cy="276999"/>
          </a:xfrm>
          <a:prstGeom prst="rect">
            <a:avLst/>
          </a:prstGeom>
          <a:noFill/>
        </p:spPr>
        <p:txBody>
          <a:bodyPr wrap="none" rtlCol="0">
            <a:spAutoFit/>
          </a:bodyPr>
          <a:lstStyle/>
          <a:p>
            <a:r>
              <a:rPr lang="it-IT" sz="1200" b="1" dirty="0">
                <a:solidFill>
                  <a:srgbClr val="FFFFFF"/>
                </a:solidFill>
                <a:latin typeface="Arial"/>
                <a:cs typeface="Arial"/>
              </a:rPr>
              <a:t>Andrea Manzoni</a:t>
            </a:r>
          </a:p>
        </p:txBody>
      </p:sp>
      <p:grpSp>
        <p:nvGrpSpPr>
          <p:cNvPr id="132" name="Gruppo 131"/>
          <p:cNvGrpSpPr/>
          <p:nvPr userDrawn="1"/>
        </p:nvGrpSpPr>
        <p:grpSpPr>
          <a:xfrm>
            <a:off x="48007" y="1089904"/>
            <a:ext cx="9036647" cy="180000"/>
            <a:chOff x="1218340" y="275867"/>
            <a:chExt cx="17715122" cy="567843"/>
          </a:xfrm>
        </p:grpSpPr>
        <p:cxnSp>
          <p:nvCxnSpPr>
            <p:cNvPr id="133" name="Connettore 1 132"/>
            <p:cNvCxnSpPr/>
            <p:nvPr userDrawn="1"/>
          </p:nvCxnSpPr>
          <p:spPr>
            <a:xfrm>
              <a:off x="121834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4" name="Connettore 1 133"/>
            <p:cNvCxnSpPr/>
            <p:nvPr userDrawn="1"/>
          </p:nvCxnSpPr>
          <p:spPr>
            <a:xfrm>
              <a:off x="136720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 name="Connettore 1 134"/>
            <p:cNvCxnSpPr/>
            <p:nvPr userDrawn="1"/>
          </p:nvCxnSpPr>
          <p:spPr>
            <a:xfrm>
              <a:off x="151607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6" name="Connettore 1 135"/>
            <p:cNvCxnSpPr/>
            <p:nvPr userDrawn="1"/>
          </p:nvCxnSpPr>
          <p:spPr>
            <a:xfrm>
              <a:off x="166494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 name="Connettore 1 136"/>
            <p:cNvCxnSpPr/>
            <p:nvPr userDrawn="1"/>
          </p:nvCxnSpPr>
          <p:spPr>
            <a:xfrm>
              <a:off x="181380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8" name="Connettore 1 137"/>
            <p:cNvCxnSpPr/>
            <p:nvPr userDrawn="1"/>
          </p:nvCxnSpPr>
          <p:spPr>
            <a:xfrm>
              <a:off x="196267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 name="Connettore 1 138"/>
            <p:cNvCxnSpPr/>
            <p:nvPr userDrawn="1"/>
          </p:nvCxnSpPr>
          <p:spPr>
            <a:xfrm>
              <a:off x="211154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0" name="Connettore 1 139"/>
            <p:cNvCxnSpPr/>
            <p:nvPr userDrawn="1"/>
          </p:nvCxnSpPr>
          <p:spPr>
            <a:xfrm>
              <a:off x="226040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 name="Connettore 1 140"/>
            <p:cNvCxnSpPr/>
            <p:nvPr userDrawn="1"/>
          </p:nvCxnSpPr>
          <p:spPr>
            <a:xfrm>
              <a:off x="240927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2" name="Connettore 1 141"/>
            <p:cNvCxnSpPr/>
            <p:nvPr userDrawn="1"/>
          </p:nvCxnSpPr>
          <p:spPr>
            <a:xfrm>
              <a:off x="255814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 name="Connettore 1 142"/>
            <p:cNvCxnSpPr/>
            <p:nvPr userDrawn="1"/>
          </p:nvCxnSpPr>
          <p:spPr>
            <a:xfrm>
              <a:off x="270701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4" name="Connettore 1 143"/>
            <p:cNvCxnSpPr/>
            <p:nvPr userDrawn="1"/>
          </p:nvCxnSpPr>
          <p:spPr>
            <a:xfrm>
              <a:off x="285587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 name="Connettore 1 144"/>
            <p:cNvCxnSpPr/>
            <p:nvPr userDrawn="1"/>
          </p:nvCxnSpPr>
          <p:spPr>
            <a:xfrm>
              <a:off x="300474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6" name="Connettore 1 145"/>
            <p:cNvCxnSpPr/>
            <p:nvPr userDrawn="1"/>
          </p:nvCxnSpPr>
          <p:spPr>
            <a:xfrm>
              <a:off x="315361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 name="Connettore 1 146"/>
            <p:cNvCxnSpPr/>
            <p:nvPr userDrawn="1"/>
          </p:nvCxnSpPr>
          <p:spPr>
            <a:xfrm>
              <a:off x="330247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8" name="Connettore 1 147"/>
            <p:cNvCxnSpPr/>
            <p:nvPr userDrawn="1"/>
          </p:nvCxnSpPr>
          <p:spPr>
            <a:xfrm>
              <a:off x="345134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 name="Connettore 1 148"/>
            <p:cNvCxnSpPr/>
            <p:nvPr userDrawn="1"/>
          </p:nvCxnSpPr>
          <p:spPr>
            <a:xfrm>
              <a:off x="360021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0" name="Connettore 1 149"/>
            <p:cNvCxnSpPr/>
            <p:nvPr userDrawn="1"/>
          </p:nvCxnSpPr>
          <p:spPr>
            <a:xfrm>
              <a:off x="374907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1" name="Connettore 1 150"/>
            <p:cNvCxnSpPr/>
            <p:nvPr userDrawn="1"/>
          </p:nvCxnSpPr>
          <p:spPr>
            <a:xfrm>
              <a:off x="389794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 name="Connettore 1 151"/>
            <p:cNvCxnSpPr/>
            <p:nvPr userDrawn="1"/>
          </p:nvCxnSpPr>
          <p:spPr>
            <a:xfrm>
              <a:off x="404681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3" name="Connettore 1 152"/>
            <p:cNvCxnSpPr/>
            <p:nvPr userDrawn="1"/>
          </p:nvCxnSpPr>
          <p:spPr>
            <a:xfrm>
              <a:off x="419568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 name="Connettore 1 153"/>
            <p:cNvCxnSpPr/>
            <p:nvPr userDrawn="1"/>
          </p:nvCxnSpPr>
          <p:spPr>
            <a:xfrm>
              <a:off x="434454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5" name="Connettore 1 154"/>
            <p:cNvCxnSpPr/>
            <p:nvPr userDrawn="1"/>
          </p:nvCxnSpPr>
          <p:spPr>
            <a:xfrm>
              <a:off x="449341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 name="Connettore 1 155"/>
            <p:cNvCxnSpPr/>
            <p:nvPr userDrawn="1"/>
          </p:nvCxnSpPr>
          <p:spPr>
            <a:xfrm>
              <a:off x="464228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7" name="Connettore 1 156"/>
            <p:cNvCxnSpPr/>
            <p:nvPr userDrawn="1"/>
          </p:nvCxnSpPr>
          <p:spPr>
            <a:xfrm>
              <a:off x="479114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 name="Connettore 1 157"/>
            <p:cNvCxnSpPr/>
            <p:nvPr userDrawn="1"/>
          </p:nvCxnSpPr>
          <p:spPr>
            <a:xfrm>
              <a:off x="494001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9" name="Connettore 1 158"/>
            <p:cNvCxnSpPr/>
            <p:nvPr userDrawn="1"/>
          </p:nvCxnSpPr>
          <p:spPr>
            <a:xfrm>
              <a:off x="508888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 name="Connettore 1 159"/>
            <p:cNvCxnSpPr/>
            <p:nvPr userDrawn="1"/>
          </p:nvCxnSpPr>
          <p:spPr>
            <a:xfrm>
              <a:off x="523774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1" name="Connettore 1 160"/>
            <p:cNvCxnSpPr/>
            <p:nvPr userDrawn="1"/>
          </p:nvCxnSpPr>
          <p:spPr>
            <a:xfrm>
              <a:off x="538661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 name="Connettore 1 161"/>
            <p:cNvCxnSpPr/>
            <p:nvPr userDrawn="1"/>
          </p:nvCxnSpPr>
          <p:spPr>
            <a:xfrm>
              <a:off x="553548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3" name="Connettore 1 162"/>
            <p:cNvCxnSpPr/>
            <p:nvPr userDrawn="1"/>
          </p:nvCxnSpPr>
          <p:spPr>
            <a:xfrm>
              <a:off x="568435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 name="Connettore 1 163"/>
            <p:cNvCxnSpPr/>
            <p:nvPr userDrawn="1"/>
          </p:nvCxnSpPr>
          <p:spPr>
            <a:xfrm>
              <a:off x="583321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5" name="Connettore 1 164"/>
            <p:cNvCxnSpPr/>
            <p:nvPr userDrawn="1"/>
          </p:nvCxnSpPr>
          <p:spPr>
            <a:xfrm>
              <a:off x="598208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 name="Connettore 1 165"/>
            <p:cNvCxnSpPr/>
            <p:nvPr userDrawn="1"/>
          </p:nvCxnSpPr>
          <p:spPr>
            <a:xfrm>
              <a:off x="613095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7" name="Connettore 1 166"/>
            <p:cNvCxnSpPr/>
            <p:nvPr userDrawn="1"/>
          </p:nvCxnSpPr>
          <p:spPr>
            <a:xfrm>
              <a:off x="627981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 name="Connettore 1 167"/>
            <p:cNvCxnSpPr/>
            <p:nvPr userDrawn="1"/>
          </p:nvCxnSpPr>
          <p:spPr>
            <a:xfrm>
              <a:off x="642868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9" name="Connettore 1 168"/>
            <p:cNvCxnSpPr/>
            <p:nvPr userDrawn="1"/>
          </p:nvCxnSpPr>
          <p:spPr>
            <a:xfrm>
              <a:off x="657755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0" name="Connettore 1 169"/>
            <p:cNvCxnSpPr/>
            <p:nvPr userDrawn="1"/>
          </p:nvCxnSpPr>
          <p:spPr>
            <a:xfrm>
              <a:off x="672641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1" name="Connettore 1 170"/>
            <p:cNvCxnSpPr/>
            <p:nvPr userDrawn="1"/>
          </p:nvCxnSpPr>
          <p:spPr>
            <a:xfrm>
              <a:off x="687528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2" name="Connettore 1 171"/>
            <p:cNvCxnSpPr/>
            <p:nvPr userDrawn="1"/>
          </p:nvCxnSpPr>
          <p:spPr>
            <a:xfrm>
              <a:off x="702415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3" name="Connettore 1 172"/>
            <p:cNvCxnSpPr/>
            <p:nvPr userDrawn="1"/>
          </p:nvCxnSpPr>
          <p:spPr>
            <a:xfrm>
              <a:off x="717302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4" name="Connettore 1 173"/>
            <p:cNvCxnSpPr/>
            <p:nvPr userDrawn="1"/>
          </p:nvCxnSpPr>
          <p:spPr>
            <a:xfrm>
              <a:off x="732188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5" name="Connettore 1 174"/>
            <p:cNvCxnSpPr/>
            <p:nvPr userDrawn="1"/>
          </p:nvCxnSpPr>
          <p:spPr>
            <a:xfrm>
              <a:off x="747075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6" name="Connettore 1 175"/>
            <p:cNvCxnSpPr/>
            <p:nvPr userDrawn="1"/>
          </p:nvCxnSpPr>
          <p:spPr>
            <a:xfrm>
              <a:off x="761962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7" name="Connettore 1 176"/>
            <p:cNvCxnSpPr/>
            <p:nvPr userDrawn="1"/>
          </p:nvCxnSpPr>
          <p:spPr>
            <a:xfrm>
              <a:off x="776848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8" name="Connettore 1 177"/>
            <p:cNvCxnSpPr/>
            <p:nvPr userDrawn="1"/>
          </p:nvCxnSpPr>
          <p:spPr>
            <a:xfrm>
              <a:off x="791735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9" name="Connettore 1 178"/>
            <p:cNvCxnSpPr/>
            <p:nvPr userDrawn="1"/>
          </p:nvCxnSpPr>
          <p:spPr>
            <a:xfrm>
              <a:off x="806622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0" name="Connettore 1 179"/>
            <p:cNvCxnSpPr/>
            <p:nvPr userDrawn="1"/>
          </p:nvCxnSpPr>
          <p:spPr>
            <a:xfrm>
              <a:off x="821508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1" name="Connettore 1 180"/>
            <p:cNvCxnSpPr/>
            <p:nvPr userDrawn="1"/>
          </p:nvCxnSpPr>
          <p:spPr>
            <a:xfrm>
              <a:off x="836395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2" name="Connettore 1 181"/>
            <p:cNvCxnSpPr/>
            <p:nvPr userDrawn="1"/>
          </p:nvCxnSpPr>
          <p:spPr>
            <a:xfrm>
              <a:off x="851282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3" name="Connettore 1 182"/>
            <p:cNvCxnSpPr/>
            <p:nvPr userDrawn="1"/>
          </p:nvCxnSpPr>
          <p:spPr>
            <a:xfrm>
              <a:off x="866169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4" name="Connettore 1 183"/>
            <p:cNvCxnSpPr/>
            <p:nvPr userDrawn="1"/>
          </p:nvCxnSpPr>
          <p:spPr>
            <a:xfrm>
              <a:off x="881055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5" name="Connettore 1 184"/>
            <p:cNvCxnSpPr/>
            <p:nvPr userDrawn="1"/>
          </p:nvCxnSpPr>
          <p:spPr>
            <a:xfrm>
              <a:off x="895942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6" name="Connettore 1 185"/>
            <p:cNvCxnSpPr/>
            <p:nvPr userDrawn="1"/>
          </p:nvCxnSpPr>
          <p:spPr>
            <a:xfrm>
              <a:off x="910829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7" name="Connettore 1 186"/>
            <p:cNvCxnSpPr/>
            <p:nvPr userDrawn="1"/>
          </p:nvCxnSpPr>
          <p:spPr>
            <a:xfrm>
              <a:off x="925715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8" name="Connettore 1 187"/>
            <p:cNvCxnSpPr/>
            <p:nvPr userDrawn="1"/>
          </p:nvCxnSpPr>
          <p:spPr>
            <a:xfrm>
              <a:off x="940602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9" name="Connettore 1 188"/>
            <p:cNvCxnSpPr/>
            <p:nvPr userDrawn="1"/>
          </p:nvCxnSpPr>
          <p:spPr>
            <a:xfrm>
              <a:off x="955489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0" name="Connettore 1 189"/>
            <p:cNvCxnSpPr/>
            <p:nvPr userDrawn="1"/>
          </p:nvCxnSpPr>
          <p:spPr>
            <a:xfrm>
              <a:off x="970375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1" name="Connettore 1 190"/>
            <p:cNvCxnSpPr/>
            <p:nvPr userDrawn="1"/>
          </p:nvCxnSpPr>
          <p:spPr>
            <a:xfrm>
              <a:off x="985262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2" name="Connettore 1 191"/>
            <p:cNvCxnSpPr/>
            <p:nvPr userDrawn="1"/>
          </p:nvCxnSpPr>
          <p:spPr>
            <a:xfrm>
              <a:off x="1000149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3" name="Connettore 1 192"/>
            <p:cNvCxnSpPr/>
            <p:nvPr userDrawn="1"/>
          </p:nvCxnSpPr>
          <p:spPr>
            <a:xfrm>
              <a:off x="1015036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4" name="Connettore 1 193"/>
            <p:cNvCxnSpPr/>
            <p:nvPr userDrawn="1"/>
          </p:nvCxnSpPr>
          <p:spPr>
            <a:xfrm>
              <a:off x="1029922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5" name="Connettore 1 194"/>
            <p:cNvCxnSpPr/>
            <p:nvPr userDrawn="1"/>
          </p:nvCxnSpPr>
          <p:spPr>
            <a:xfrm>
              <a:off x="1044809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6" name="Connettore 1 195"/>
            <p:cNvCxnSpPr/>
            <p:nvPr userDrawn="1"/>
          </p:nvCxnSpPr>
          <p:spPr>
            <a:xfrm>
              <a:off x="1059696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7" name="Connettore 1 196"/>
            <p:cNvCxnSpPr/>
            <p:nvPr userDrawn="1"/>
          </p:nvCxnSpPr>
          <p:spPr>
            <a:xfrm>
              <a:off x="1074582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8" name="Connettore 1 197"/>
            <p:cNvCxnSpPr/>
            <p:nvPr userDrawn="1"/>
          </p:nvCxnSpPr>
          <p:spPr>
            <a:xfrm>
              <a:off x="1089469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9" name="Connettore 1 198"/>
            <p:cNvCxnSpPr/>
            <p:nvPr userDrawn="1"/>
          </p:nvCxnSpPr>
          <p:spPr>
            <a:xfrm>
              <a:off x="1104356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0" name="Connettore 1 199"/>
            <p:cNvCxnSpPr/>
            <p:nvPr userDrawn="1"/>
          </p:nvCxnSpPr>
          <p:spPr>
            <a:xfrm>
              <a:off x="1119242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1" name="Connettore 1 200"/>
            <p:cNvCxnSpPr/>
            <p:nvPr userDrawn="1"/>
          </p:nvCxnSpPr>
          <p:spPr>
            <a:xfrm>
              <a:off x="1134129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2" name="Connettore 1 201"/>
            <p:cNvCxnSpPr/>
            <p:nvPr userDrawn="1"/>
          </p:nvCxnSpPr>
          <p:spPr>
            <a:xfrm>
              <a:off x="1149016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3" name="Connettore 1 202"/>
            <p:cNvCxnSpPr/>
            <p:nvPr userDrawn="1"/>
          </p:nvCxnSpPr>
          <p:spPr>
            <a:xfrm>
              <a:off x="1163903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4" name="Connettore 1 203"/>
            <p:cNvCxnSpPr/>
            <p:nvPr userDrawn="1"/>
          </p:nvCxnSpPr>
          <p:spPr>
            <a:xfrm>
              <a:off x="1178789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5" name="Connettore 1 204"/>
            <p:cNvCxnSpPr/>
            <p:nvPr userDrawn="1"/>
          </p:nvCxnSpPr>
          <p:spPr>
            <a:xfrm>
              <a:off x="1193676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6" name="Connettore 1 205"/>
            <p:cNvCxnSpPr/>
            <p:nvPr userDrawn="1"/>
          </p:nvCxnSpPr>
          <p:spPr>
            <a:xfrm>
              <a:off x="1208563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7" name="Connettore 1 206"/>
            <p:cNvCxnSpPr/>
            <p:nvPr userDrawn="1"/>
          </p:nvCxnSpPr>
          <p:spPr>
            <a:xfrm>
              <a:off x="1223449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8" name="Connettore 1 207"/>
            <p:cNvCxnSpPr/>
            <p:nvPr userDrawn="1"/>
          </p:nvCxnSpPr>
          <p:spPr>
            <a:xfrm>
              <a:off x="1238336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9" name="Connettore 1 208"/>
            <p:cNvCxnSpPr/>
            <p:nvPr userDrawn="1"/>
          </p:nvCxnSpPr>
          <p:spPr>
            <a:xfrm>
              <a:off x="1253223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0" name="Connettore 1 209"/>
            <p:cNvCxnSpPr/>
            <p:nvPr userDrawn="1"/>
          </p:nvCxnSpPr>
          <p:spPr>
            <a:xfrm>
              <a:off x="1268109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1" name="Connettore 1 210"/>
            <p:cNvCxnSpPr/>
            <p:nvPr userDrawn="1"/>
          </p:nvCxnSpPr>
          <p:spPr>
            <a:xfrm>
              <a:off x="1282996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2" name="Connettore 1 211"/>
            <p:cNvCxnSpPr/>
            <p:nvPr userDrawn="1"/>
          </p:nvCxnSpPr>
          <p:spPr>
            <a:xfrm>
              <a:off x="1297883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3" name="Connettore 1 212"/>
            <p:cNvCxnSpPr/>
            <p:nvPr userDrawn="1"/>
          </p:nvCxnSpPr>
          <p:spPr>
            <a:xfrm>
              <a:off x="1312770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4" name="Connettore 1 213"/>
            <p:cNvCxnSpPr/>
            <p:nvPr userDrawn="1"/>
          </p:nvCxnSpPr>
          <p:spPr>
            <a:xfrm>
              <a:off x="1327656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5" name="Connettore 1 214"/>
            <p:cNvCxnSpPr/>
            <p:nvPr userDrawn="1"/>
          </p:nvCxnSpPr>
          <p:spPr>
            <a:xfrm>
              <a:off x="1342543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6" name="Connettore 1 215"/>
            <p:cNvCxnSpPr/>
            <p:nvPr userDrawn="1"/>
          </p:nvCxnSpPr>
          <p:spPr>
            <a:xfrm>
              <a:off x="1357430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7" name="Connettore 1 216"/>
            <p:cNvCxnSpPr/>
            <p:nvPr userDrawn="1"/>
          </p:nvCxnSpPr>
          <p:spPr>
            <a:xfrm>
              <a:off x="1372316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8" name="Connettore 1 217"/>
            <p:cNvCxnSpPr/>
            <p:nvPr userDrawn="1"/>
          </p:nvCxnSpPr>
          <p:spPr>
            <a:xfrm>
              <a:off x="1387203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9" name="Connettore 1 218"/>
            <p:cNvCxnSpPr/>
            <p:nvPr userDrawn="1"/>
          </p:nvCxnSpPr>
          <p:spPr>
            <a:xfrm>
              <a:off x="1402090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0" name="Connettore 1 219"/>
            <p:cNvCxnSpPr/>
            <p:nvPr userDrawn="1"/>
          </p:nvCxnSpPr>
          <p:spPr>
            <a:xfrm>
              <a:off x="1416976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1" name="Connettore 1 220"/>
            <p:cNvCxnSpPr/>
            <p:nvPr userDrawn="1"/>
          </p:nvCxnSpPr>
          <p:spPr>
            <a:xfrm>
              <a:off x="1431863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2" name="Connettore 1 221"/>
            <p:cNvCxnSpPr/>
            <p:nvPr userDrawn="1"/>
          </p:nvCxnSpPr>
          <p:spPr>
            <a:xfrm>
              <a:off x="1446750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3" name="Connettore 1 222"/>
            <p:cNvCxnSpPr/>
            <p:nvPr userDrawn="1"/>
          </p:nvCxnSpPr>
          <p:spPr>
            <a:xfrm>
              <a:off x="1461637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4" name="Connettore 1 223"/>
            <p:cNvCxnSpPr/>
            <p:nvPr userDrawn="1"/>
          </p:nvCxnSpPr>
          <p:spPr>
            <a:xfrm>
              <a:off x="1476523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5" name="Connettore 1 224"/>
            <p:cNvCxnSpPr/>
            <p:nvPr userDrawn="1"/>
          </p:nvCxnSpPr>
          <p:spPr>
            <a:xfrm>
              <a:off x="1491410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6" name="Connettore 1 225"/>
            <p:cNvCxnSpPr/>
            <p:nvPr userDrawn="1"/>
          </p:nvCxnSpPr>
          <p:spPr>
            <a:xfrm>
              <a:off x="1506297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7" name="Connettore 1 226"/>
            <p:cNvCxnSpPr/>
            <p:nvPr userDrawn="1"/>
          </p:nvCxnSpPr>
          <p:spPr>
            <a:xfrm>
              <a:off x="1521183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8" name="Connettore 1 227"/>
            <p:cNvCxnSpPr/>
            <p:nvPr userDrawn="1"/>
          </p:nvCxnSpPr>
          <p:spPr>
            <a:xfrm>
              <a:off x="1536070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9" name="Connettore 1 228"/>
            <p:cNvCxnSpPr/>
            <p:nvPr userDrawn="1"/>
          </p:nvCxnSpPr>
          <p:spPr>
            <a:xfrm>
              <a:off x="1550957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0" name="Connettore 1 229"/>
            <p:cNvCxnSpPr/>
            <p:nvPr userDrawn="1"/>
          </p:nvCxnSpPr>
          <p:spPr>
            <a:xfrm>
              <a:off x="1565843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1" name="Connettore 1 230"/>
            <p:cNvCxnSpPr/>
            <p:nvPr userDrawn="1"/>
          </p:nvCxnSpPr>
          <p:spPr>
            <a:xfrm>
              <a:off x="1580730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2" name="Connettore 1 231"/>
            <p:cNvCxnSpPr/>
            <p:nvPr userDrawn="1"/>
          </p:nvCxnSpPr>
          <p:spPr>
            <a:xfrm>
              <a:off x="1595617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3" name="Connettore 1 232"/>
            <p:cNvCxnSpPr/>
            <p:nvPr userDrawn="1"/>
          </p:nvCxnSpPr>
          <p:spPr>
            <a:xfrm>
              <a:off x="1610504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4" name="Connettore 1 233"/>
            <p:cNvCxnSpPr/>
            <p:nvPr userDrawn="1"/>
          </p:nvCxnSpPr>
          <p:spPr>
            <a:xfrm>
              <a:off x="1625390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5" name="Connettore 1 234"/>
            <p:cNvCxnSpPr/>
            <p:nvPr userDrawn="1"/>
          </p:nvCxnSpPr>
          <p:spPr>
            <a:xfrm>
              <a:off x="1640277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6" name="Connettore 1 235"/>
            <p:cNvCxnSpPr/>
            <p:nvPr userDrawn="1"/>
          </p:nvCxnSpPr>
          <p:spPr>
            <a:xfrm>
              <a:off x="1655164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7" name="Connettore 1 236"/>
            <p:cNvCxnSpPr/>
            <p:nvPr userDrawn="1"/>
          </p:nvCxnSpPr>
          <p:spPr>
            <a:xfrm>
              <a:off x="1670050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8" name="Connettore 1 237"/>
            <p:cNvCxnSpPr/>
            <p:nvPr userDrawn="1"/>
          </p:nvCxnSpPr>
          <p:spPr>
            <a:xfrm>
              <a:off x="1684937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9" name="Connettore 1 238"/>
            <p:cNvCxnSpPr/>
            <p:nvPr userDrawn="1"/>
          </p:nvCxnSpPr>
          <p:spPr>
            <a:xfrm>
              <a:off x="1699824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0" name="Connettore 1 239"/>
            <p:cNvCxnSpPr/>
            <p:nvPr userDrawn="1"/>
          </p:nvCxnSpPr>
          <p:spPr>
            <a:xfrm>
              <a:off x="1714710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1" name="Connettore 1 240"/>
            <p:cNvCxnSpPr/>
            <p:nvPr userDrawn="1"/>
          </p:nvCxnSpPr>
          <p:spPr>
            <a:xfrm>
              <a:off x="1729597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2" name="Connettore 1 241"/>
            <p:cNvCxnSpPr/>
            <p:nvPr userDrawn="1"/>
          </p:nvCxnSpPr>
          <p:spPr>
            <a:xfrm>
              <a:off x="1744484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3" name="Connettore 1 242"/>
            <p:cNvCxnSpPr/>
            <p:nvPr userDrawn="1"/>
          </p:nvCxnSpPr>
          <p:spPr>
            <a:xfrm>
              <a:off x="1759371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4" name="Connettore 1 243"/>
            <p:cNvCxnSpPr/>
            <p:nvPr userDrawn="1"/>
          </p:nvCxnSpPr>
          <p:spPr>
            <a:xfrm>
              <a:off x="1774257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5" name="Connettore 1 244"/>
            <p:cNvCxnSpPr/>
            <p:nvPr userDrawn="1"/>
          </p:nvCxnSpPr>
          <p:spPr>
            <a:xfrm>
              <a:off x="1789144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6" name="Connettore 1 245"/>
            <p:cNvCxnSpPr/>
            <p:nvPr userDrawn="1"/>
          </p:nvCxnSpPr>
          <p:spPr>
            <a:xfrm>
              <a:off x="1804031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7" name="Connettore 1 246"/>
            <p:cNvCxnSpPr/>
            <p:nvPr userDrawn="1"/>
          </p:nvCxnSpPr>
          <p:spPr>
            <a:xfrm>
              <a:off x="1818917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8" name="Connettore 1 247"/>
            <p:cNvCxnSpPr/>
            <p:nvPr userDrawn="1"/>
          </p:nvCxnSpPr>
          <p:spPr>
            <a:xfrm>
              <a:off x="1833804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9" name="Connettore 1 248"/>
            <p:cNvCxnSpPr/>
            <p:nvPr userDrawn="1"/>
          </p:nvCxnSpPr>
          <p:spPr>
            <a:xfrm>
              <a:off x="1848691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0" name="Connettore 1 249"/>
            <p:cNvCxnSpPr/>
            <p:nvPr userDrawn="1"/>
          </p:nvCxnSpPr>
          <p:spPr>
            <a:xfrm>
              <a:off x="1863577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1" name="Connettore 1 250"/>
            <p:cNvCxnSpPr/>
            <p:nvPr userDrawn="1"/>
          </p:nvCxnSpPr>
          <p:spPr>
            <a:xfrm>
              <a:off x="1878464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2" name="Connettore 1 251"/>
            <p:cNvCxnSpPr/>
            <p:nvPr userDrawn="1"/>
          </p:nvCxnSpPr>
          <p:spPr>
            <a:xfrm>
              <a:off x="1893346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254" name="Picture 2" descr="Y:\IMMAGINE _COORDINATA_2014\PPT\modello1\loghi_PNG\03_Polimi_logotipo_bandiera-1riga.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94898" y="6346378"/>
            <a:ext cx="2780124" cy="289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8886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a:xfrm>
            <a:off x="457200" y="6356350"/>
            <a:ext cx="2133600" cy="365125"/>
          </a:xfrm>
          <a:prstGeom prst="rect">
            <a:avLst/>
          </a:prstGeom>
        </p:spPr>
        <p:txBody>
          <a:bodyPr/>
          <a:lstStyle/>
          <a:p>
            <a:fld id="{B96E2279-029F-964F-A5B1-8676BDA67CCA}" type="datetimeFigureOut">
              <a:rPr lang="it-IT" smtClean="0"/>
              <a:t>25/05/2022</a:t>
            </a:fld>
            <a:endParaRPr lang="it-IT"/>
          </a:p>
        </p:txBody>
      </p:sp>
      <p:sp>
        <p:nvSpPr>
          <p:cNvPr id="5" name="Segnaposto piè di pagina 4"/>
          <p:cNvSpPr>
            <a:spLocks noGrp="1"/>
          </p:cNvSpPr>
          <p:nvPr>
            <p:ph type="ftr" sz="quarter" idx="11"/>
          </p:nvPr>
        </p:nvSpPr>
        <p:spPr>
          <a:xfrm>
            <a:off x="3124200" y="6356350"/>
            <a:ext cx="2895600" cy="365125"/>
          </a:xfrm>
          <a:prstGeom prst="rect">
            <a:avLst/>
          </a:prstGeom>
        </p:spPr>
        <p:txBody>
          <a:bodyPr/>
          <a:lstStyle/>
          <a:p>
            <a:endParaRPr lang="it-IT"/>
          </a:p>
        </p:txBody>
      </p:sp>
      <p:sp>
        <p:nvSpPr>
          <p:cNvPr id="6" name="Segnaposto numero diapositiva 5"/>
          <p:cNvSpPr>
            <a:spLocks noGrp="1"/>
          </p:cNvSpPr>
          <p:nvPr>
            <p:ph type="sldNum" sz="quarter" idx="12"/>
          </p:nvPr>
        </p:nvSpPr>
        <p:spPr>
          <a:xfrm>
            <a:off x="6553200" y="6356350"/>
            <a:ext cx="2133600" cy="365125"/>
          </a:xfrm>
          <a:prstGeom prst="rect">
            <a:avLst/>
          </a:prstGeom>
        </p:spPr>
        <p:txBody>
          <a:bodyPr/>
          <a:lstStyle/>
          <a:p>
            <a:fld id="{7834947A-1B05-2B43-AD85-E646CE852B9E}" type="slidenum">
              <a:rPr lang="it-IT" smtClean="0"/>
              <a:t>‹#›</a:t>
            </a:fld>
            <a:endParaRPr lang="it-IT"/>
          </a:p>
        </p:txBody>
      </p:sp>
    </p:spTree>
    <p:extLst>
      <p:ext uri="{BB962C8B-B14F-4D97-AF65-F5344CB8AC3E}">
        <p14:creationId xmlns:p14="http://schemas.microsoft.com/office/powerpoint/2010/main" val="1961922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a:xfrm>
            <a:off x="457200" y="6356350"/>
            <a:ext cx="2133600" cy="365125"/>
          </a:xfrm>
          <a:prstGeom prst="rect">
            <a:avLst/>
          </a:prstGeom>
        </p:spPr>
        <p:txBody>
          <a:bodyPr/>
          <a:lstStyle/>
          <a:p>
            <a:fld id="{B96E2279-029F-964F-A5B1-8676BDA67CCA}" type="datetimeFigureOut">
              <a:rPr lang="it-IT" smtClean="0"/>
              <a:t>25/05/2022</a:t>
            </a:fld>
            <a:endParaRPr lang="it-IT"/>
          </a:p>
        </p:txBody>
      </p:sp>
      <p:sp>
        <p:nvSpPr>
          <p:cNvPr id="6" name="Segnaposto piè di pagina 5"/>
          <p:cNvSpPr>
            <a:spLocks noGrp="1"/>
          </p:cNvSpPr>
          <p:nvPr>
            <p:ph type="ftr" sz="quarter" idx="11"/>
          </p:nvPr>
        </p:nvSpPr>
        <p:spPr>
          <a:xfrm>
            <a:off x="3124200" y="6356350"/>
            <a:ext cx="2895600" cy="365125"/>
          </a:xfrm>
          <a:prstGeom prst="rect">
            <a:avLst/>
          </a:prstGeom>
        </p:spPr>
        <p:txBody>
          <a:bodyPr/>
          <a:lstStyle/>
          <a:p>
            <a:endParaRPr lang="it-IT"/>
          </a:p>
        </p:txBody>
      </p:sp>
      <p:sp>
        <p:nvSpPr>
          <p:cNvPr id="7" name="Segnaposto numero diapositiva 6"/>
          <p:cNvSpPr>
            <a:spLocks noGrp="1"/>
          </p:cNvSpPr>
          <p:nvPr>
            <p:ph type="sldNum" sz="quarter" idx="12"/>
          </p:nvPr>
        </p:nvSpPr>
        <p:spPr>
          <a:xfrm>
            <a:off x="6553200" y="6356350"/>
            <a:ext cx="2133600" cy="365125"/>
          </a:xfrm>
          <a:prstGeom prst="rect">
            <a:avLst/>
          </a:prstGeom>
        </p:spPr>
        <p:txBody>
          <a:bodyPr/>
          <a:lstStyle/>
          <a:p>
            <a:fld id="{7834947A-1B05-2B43-AD85-E646CE852B9E}" type="slidenum">
              <a:rPr lang="it-IT" smtClean="0"/>
              <a:t>‹#›</a:t>
            </a:fld>
            <a:endParaRPr lang="it-IT"/>
          </a:p>
        </p:txBody>
      </p:sp>
    </p:spTree>
    <p:extLst>
      <p:ext uri="{BB962C8B-B14F-4D97-AF65-F5344CB8AC3E}">
        <p14:creationId xmlns:p14="http://schemas.microsoft.com/office/powerpoint/2010/main" val="2306006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a:xfrm>
            <a:off x="457200" y="6356350"/>
            <a:ext cx="2133600" cy="365125"/>
          </a:xfrm>
          <a:prstGeom prst="rect">
            <a:avLst/>
          </a:prstGeom>
        </p:spPr>
        <p:txBody>
          <a:bodyPr/>
          <a:lstStyle/>
          <a:p>
            <a:fld id="{B96E2279-029F-964F-A5B1-8676BDA67CCA}" type="datetimeFigureOut">
              <a:rPr lang="it-IT" smtClean="0"/>
              <a:t>25/05/2022</a:t>
            </a:fld>
            <a:endParaRPr lang="it-IT"/>
          </a:p>
        </p:txBody>
      </p:sp>
      <p:sp>
        <p:nvSpPr>
          <p:cNvPr id="8" name="Segnaposto piè di pagina 7"/>
          <p:cNvSpPr>
            <a:spLocks noGrp="1"/>
          </p:cNvSpPr>
          <p:nvPr>
            <p:ph type="ftr" sz="quarter" idx="11"/>
          </p:nvPr>
        </p:nvSpPr>
        <p:spPr>
          <a:xfrm>
            <a:off x="3124200" y="6356350"/>
            <a:ext cx="2895600" cy="365125"/>
          </a:xfrm>
          <a:prstGeom prst="rect">
            <a:avLst/>
          </a:prstGeom>
        </p:spPr>
        <p:txBody>
          <a:bodyPr/>
          <a:lstStyle/>
          <a:p>
            <a:endParaRPr lang="it-IT"/>
          </a:p>
        </p:txBody>
      </p:sp>
      <p:sp>
        <p:nvSpPr>
          <p:cNvPr id="9" name="Segnaposto numero diapositiva 8"/>
          <p:cNvSpPr>
            <a:spLocks noGrp="1"/>
          </p:cNvSpPr>
          <p:nvPr>
            <p:ph type="sldNum" sz="quarter" idx="12"/>
          </p:nvPr>
        </p:nvSpPr>
        <p:spPr>
          <a:xfrm>
            <a:off x="6553200" y="6356350"/>
            <a:ext cx="2133600" cy="365125"/>
          </a:xfrm>
          <a:prstGeom prst="rect">
            <a:avLst/>
          </a:prstGeom>
        </p:spPr>
        <p:txBody>
          <a:bodyPr/>
          <a:lstStyle/>
          <a:p>
            <a:fld id="{7834947A-1B05-2B43-AD85-E646CE852B9E}" type="slidenum">
              <a:rPr lang="it-IT" smtClean="0"/>
              <a:t>‹#›</a:t>
            </a:fld>
            <a:endParaRPr lang="it-IT"/>
          </a:p>
        </p:txBody>
      </p:sp>
    </p:spTree>
    <p:extLst>
      <p:ext uri="{BB962C8B-B14F-4D97-AF65-F5344CB8AC3E}">
        <p14:creationId xmlns:p14="http://schemas.microsoft.com/office/powerpoint/2010/main" val="840953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a:xfrm>
            <a:off x="457200" y="6356350"/>
            <a:ext cx="2133600" cy="365125"/>
          </a:xfrm>
          <a:prstGeom prst="rect">
            <a:avLst/>
          </a:prstGeom>
        </p:spPr>
        <p:txBody>
          <a:bodyPr/>
          <a:lstStyle/>
          <a:p>
            <a:fld id="{B96E2279-029F-964F-A5B1-8676BDA67CCA}" type="datetimeFigureOut">
              <a:rPr lang="it-IT" smtClean="0"/>
              <a:t>25/05/2022</a:t>
            </a:fld>
            <a:endParaRPr lang="it-IT"/>
          </a:p>
        </p:txBody>
      </p:sp>
      <p:sp>
        <p:nvSpPr>
          <p:cNvPr id="4" name="Segnaposto piè di pagina 3"/>
          <p:cNvSpPr>
            <a:spLocks noGrp="1"/>
          </p:cNvSpPr>
          <p:nvPr>
            <p:ph type="ftr" sz="quarter" idx="11"/>
          </p:nvPr>
        </p:nvSpPr>
        <p:spPr>
          <a:xfrm>
            <a:off x="3124200" y="6356350"/>
            <a:ext cx="2895600" cy="365125"/>
          </a:xfrm>
          <a:prstGeom prst="rect">
            <a:avLst/>
          </a:prstGeom>
        </p:spPr>
        <p:txBody>
          <a:bodyPr/>
          <a:lstStyle/>
          <a:p>
            <a:endParaRPr lang="it-IT"/>
          </a:p>
        </p:txBody>
      </p:sp>
      <p:sp>
        <p:nvSpPr>
          <p:cNvPr id="5" name="Segnaposto numero diapositiva 4"/>
          <p:cNvSpPr>
            <a:spLocks noGrp="1"/>
          </p:cNvSpPr>
          <p:nvPr>
            <p:ph type="sldNum" sz="quarter" idx="12"/>
          </p:nvPr>
        </p:nvSpPr>
        <p:spPr>
          <a:xfrm>
            <a:off x="6553200" y="6356350"/>
            <a:ext cx="2133600" cy="365125"/>
          </a:xfrm>
          <a:prstGeom prst="rect">
            <a:avLst/>
          </a:prstGeom>
        </p:spPr>
        <p:txBody>
          <a:bodyPr/>
          <a:lstStyle/>
          <a:p>
            <a:fld id="{7834947A-1B05-2B43-AD85-E646CE852B9E}" type="slidenum">
              <a:rPr lang="it-IT" smtClean="0"/>
              <a:t>‹#›</a:t>
            </a:fld>
            <a:endParaRPr lang="it-IT"/>
          </a:p>
        </p:txBody>
      </p:sp>
    </p:spTree>
    <p:extLst>
      <p:ext uri="{BB962C8B-B14F-4D97-AF65-F5344CB8AC3E}">
        <p14:creationId xmlns:p14="http://schemas.microsoft.com/office/powerpoint/2010/main" val="3478442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a:xfrm>
            <a:off x="457200" y="6356350"/>
            <a:ext cx="2133600" cy="365125"/>
          </a:xfrm>
          <a:prstGeom prst="rect">
            <a:avLst/>
          </a:prstGeom>
        </p:spPr>
        <p:txBody>
          <a:bodyPr/>
          <a:lstStyle/>
          <a:p>
            <a:fld id="{B96E2279-029F-964F-A5B1-8676BDA67CCA}" type="datetimeFigureOut">
              <a:rPr lang="it-IT" smtClean="0"/>
              <a:t>25/05/2022</a:t>
            </a:fld>
            <a:endParaRPr lang="it-IT"/>
          </a:p>
        </p:txBody>
      </p:sp>
      <p:sp>
        <p:nvSpPr>
          <p:cNvPr id="3" name="Segnaposto piè di pagina 2"/>
          <p:cNvSpPr>
            <a:spLocks noGrp="1"/>
          </p:cNvSpPr>
          <p:nvPr>
            <p:ph type="ftr" sz="quarter" idx="11"/>
          </p:nvPr>
        </p:nvSpPr>
        <p:spPr>
          <a:xfrm>
            <a:off x="3124200" y="6356350"/>
            <a:ext cx="2895600" cy="365125"/>
          </a:xfrm>
          <a:prstGeom prst="rect">
            <a:avLst/>
          </a:prstGeom>
        </p:spPr>
        <p:txBody>
          <a:bodyPr/>
          <a:lstStyle/>
          <a:p>
            <a:endParaRPr lang="it-IT"/>
          </a:p>
        </p:txBody>
      </p:sp>
      <p:sp>
        <p:nvSpPr>
          <p:cNvPr id="4" name="Segnaposto numero diapositiva 3"/>
          <p:cNvSpPr>
            <a:spLocks noGrp="1"/>
          </p:cNvSpPr>
          <p:nvPr>
            <p:ph type="sldNum" sz="quarter" idx="12"/>
          </p:nvPr>
        </p:nvSpPr>
        <p:spPr>
          <a:xfrm>
            <a:off x="6553200" y="6356350"/>
            <a:ext cx="2133600" cy="365125"/>
          </a:xfrm>
          <a:prstGeom prst="rect">
            <a:avLst/>
          </a:prstGeom>
        </p:spPr>
        <p:txBody>
          <a:bodyPr/>
          <a:lstStyle/>
          <a:p>
            <a:fld id="{7834947A-1B05-2B43-AD85-E646CE852B9E}" type="slidenum">
              <a:rPr lang="it-IT" smtClean="0"/>
              <a:t>‹#›</a:t>
            </a:fld>
            <a:endParaRPr lang="it-IT"/>
          </a:p>
        </p:txBody>
      </p:sp>
    </p:spTree>
    <p:extLst>
      <p:ext uri="{BB962C8B-B14F-4D97-AF65-F5344CB8AC3E}">
        <p14:creationId xmlns:p14="http://schemas.microsoft.com/office/powerpoint/2010/main" val="1925977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a:xfrm>
            <a:off x="457200" y="6356350"/>
            <a:ext cx="2133600" cy="365125"/>
          </a:xfrm>
          <a:prstGeom prst="rect">
            <a:avLst/>
          </a:prstGeom>
        </p:spPr>
        <p:txBody>
          <a:bodyPr/>
          <a:lstStyle/>
          <a:p>
            <a:fld id="{B96E2279-029F-964F-A5B1-8676BDA67CCA}" type="datetimeFigureOut">
              <a:rPr lang="it-IT" smtClean="0"/>
              <a:t>25/05/2022</a:t>
            </a:fld>
            <a:endParaRPr lang="it-IT"/>
          </a:p>
        </p:txBody>
      </p:sp>
      <p:sp>
        <p:nvSpPr>
          <p:cNvPr id="6" name="Segnaposto piè di pagina 5"/>
          <p:cNvSpPr>
            <a:spLocks noGrp="1"/>
          </p:cNvSpPr>
          <p:nvPr>
            <p:ph type="ftr" sz="quarter" idx="11"/>
          </p:nvPr>
        </p:nvSpPr>
        <p:spPr>
          <a:xfrm>
            <a:off x="3124200" y="6356350"/>
            <a:ext cx="2895600" cy="365125"/>
          </a:xfrm>
          <a:prstGeom prst="rect">
            <a:avLst/>
          </a:prstGeom>
        </p:spPr>
        <p:txBody>
          <a:bodyPr/>
          <a:lstStyle/>
          <a:p>
            <a:endParaRPr lang="it-IT"/>
          </a:p>
        </p:txBody>
      </p:sp>
      <p:sp>
        <p:nvSpPr>
          <p:cNvPr id="7" name="Segnaposto numero diapositiva 6"/>
          <p:cNvSpPr>
            <a:spLocks noGrp="1"/>
          </p:cNvSpPr>
          <p:nvPr>
            <p:ph type="sldNum" sz="quarter" idx="12"/>
          </p:nvPr>
        </p:nvSpPr>
        <p:spPr>
          <a:xfrm>
            <a:off x="6553200" y="6356350"/>
            <a:ext cx="2133600" cy="365125"/>
          </a:xfrm>
          <a:prstGeom prst="rect">
            <a:avLst/>
          </a:prstGeom>
        </p:spPr>
        <p:txBody>
          <a:bodyPr/>
          <a:lstStyle/>
          <a:p>
            <a:fld id="{7834947A-1B05-2B43-AD85-E646CE852B9E}" type="slidenum">
              <a:rPr lang="it-IT" smtClean="0"/>
              <a:t>‹#›</a:t>
            </a:fld>
            <a:endParaRPr lang="it-IT"/>
          </a:p>
        </p:txBody>
      </p:sp>
    </p:spTree>
    <p:extLst>
      <p:ext uri="{BB962C8B-B14F-4D97-AF65-F5344CB8AC3E}">
        <p14:creationId xmlns:p14="http://schemas.microsoft.com/office/powerpoint/2010/main" val="3867585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a:xfrm>
            <a:off x="457200" y="6356350"/>
            <a:ext cx="2133600" cy="365125"/>
          </a:xfrm>
          <a:prstGeom prst="rect">
            <a:avLst/>
          </a:prstGeom>
        </p:spPr>
        <p:txBody>
          <a:bodyPr/>
          <a:lstStyle/>
          <a:p>
            <a:fld id="{B96E2279-029F-964F-A5B1-8676BDA67CCA}" type="datetimeFigureOut">
              <a:rPr lang="it-IT" smtClean="0"/>
              <a:t>25/05/2022</a:t>
            </a:fld>
            <a:endParaRPr lang="it-IT"/>
          </a:p>
        </p:txBody>
      </p:sp>
      <p:sp>
        <p:nvSpPr>
          <p:cNvPr id="6" name="Segnaposto piè di pagina 5"/>
          <p:cNvSpPr>
            <a:spLocks noGrp="1"/>
          </p:cNvSpPr>
          <p:nvPr>
            <p:ph type="ftr" sz="quarter" idx="11"/>
          </p:nvPr>
        </p:nvSpPr>
        <p:spPr>
          <a:xfrm>
            <a:off x="3124200" y="6356350"/>
            <a:ext cx="2895600" cy="365125"/>
          </a:xfrm>
          <a:prstGeom prst="rect">
            <a:avLst/>
          </a:prstGeom>
        </p:spPr>
        <p:txBody>
          <a:bodyPr/>
          <a:lstStyle/>
          <a:p>
            <a:endParaRPr lang="it-IT"/>
          </a:p>
        </p:txBody>
      </p:sp>
      <p:sp>
        <p:nvSpPr>
          <p:cNvPr id="7" name="Segnaposto numero diapositiva 6"/>
          <p:cNvSpPr>
            <a:spLocks noGrp="1"/>
          </p:cNvSpPr>
          <p:nvPr>
            <p:ph type="sldNum" sz="quarter" idx="12"/>
          </p:nvPr>
        </p:nvSpPr>
        <p:spPr>
          <a:xfrm>
            <a:off x="6553200" y="6356350"/>
            <a:ext cx="2133600" cy="365125"/>
          </a:xfrm>
          <a:prstGeom prst="rect">
            <a:avLst/>
          </a:prstGeom>
        </p:spPr>
        <p:txBody>
          <a:bodyPr/>
          <a:lstStyle/>
          <a:p>
            <a:fld id="{7834947A-1B05-2B43-AD85-E646CE852B9E}" type="slidenum">
              <a:rPr lang="it-IT" smtClean="0"/>
              <a:t>‹#›</a:t>
            </a:fld>
            <a:endParaRPr lang="it-IT"/>
          </a:p>
        </p:txBody>
      </p:sp>
    </p:spTree>
    <p:extLst>
      <p:ext uri="{BB962C8B-B14F-4D97-AF65-F5344CB8AC3E}">
        <p14:creationId xmlns:p14="http://schemas.microsoft.com/office/powerpoint/2010/main" val="2548063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288521" y="139166"/>
            <a:ext cx="8581043" cy="840400"/>
          </a:xfrm>
          <a:prstGeom prst="rect">
            <a:avLst/>
          </a:prstGeom>
        </p:spPr>
        <p:txBody>
          <a:bodyPr vert="horz" lIns="91440" tIns="45720" rIns="91440" bIns="45720" rtlCol="0" anchor="t" anchorCtr="0">
            <a:normAutofit/>
          </a:bodyPr>
          <a:lstStyle/>
          <a:p>
            <a:r>
              <a:rPr lang="it-IT" dirty="0"/>
              <a:t>Fare clic per modificare stile</a:t>
            </a:r>
          </a:p>
        </p:txBody>
      </p:sp>
      <p:sp>
        <p:nvSpPr>
          <p:cNvPr id="3" name="Segnaposto testo 2"/>
          <p:cNvSpPr>
            <a:spLocks noGrp="1"/>
          </p:cNvSpPr>
          <p:nvPr>
            <p:ph type="body" idx="1"/>
          </p:nvPr>
        </p:nvSpPr>
        <p:spPr>
          <a:xfrm>
            <a:off x="457200" y="1600200"/>
            <a:ext cx="8143452" cy="4525963"/>
          </a:xfrm>
          <a:prstGeom prst="rect">
            <a:avLst/>
          </a:prstGeom>
        </p:spPr>
        <p:txBody>
          <a:bodyPr vert="horz" lIns="91440" tIns="45720" rIns="91440" bIns="45720" rtlCol="0">
            <a:norm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Tree>
    <p:extLst>
      <p:ext uri="{BB962C8B-B14F-4D97-AF65-F5344CB8AC3E}">
        <p14:creationId xmlns:p14="http://schemas.microsoft.com/office/powerpoint/2010/main" val="1119611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marL="0" indent="0" algn="l" defTabSz="457200" rtl="0" eaLnBrk="1" latinLnBrk="0" hangingPunct="1">
        <a:spcBef>
          <a:spcPct val="0"/>
        </a:spcBef>
        <a:buNone/>
        <a:defRPr sz="2200" b="1" kern="1200">
          <a:solidFill>
            <a:schemeClr val="bg1"/>
          </a:solidFill>
          <a:latin typeface="Arial"/>
          <a:ea typeface="+mj-ea"/>
          <a:cs typeface="Arial"/>
        </a:defRPr>
      </a:lvl1pPr>
    </p:titleStyle>
    <p:bodyStyle>
      <a:lvl1pPr marL="0" indent="0" algn="l" defTabSz="457200" rtl="0" eaLnBrk="1" latinLnBrk="0" hangingPunct="1">
        <a:spcBef>
          <a:spcPct val="20000"/>
        </a:spcBef>
        <a:buFont typeface="Wingdings" charset="2"/>
        <a:buNone/>
        <a:defRPr sz="2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2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2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2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1.pn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8.tmp"/><Relationship Id="rId4" Type="http://schemas.openxmlformats.org/officeDocument/2006/relationships/image" Target="../media/image27.tmp"/></Relationships>
</file>

<file path=ppt/slides/_rels/slide15.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tmp"/><Relationship Id="rId4" Type="http://schemas.openxmlformats.org/officeDocument/2006/relationships/image" Target="../media/image27.tmp"/></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8.tmp"/><Relationship Id="rId5" Type="http://schemas.openxmlformats.org/officeDocument/2006/relationships/image" Target="../media/image27.tmp"/><Relationship Id="rId4" Type="http://schemas.openxmlformats.org/officeDocument/2006/relationships/image" Target="../media/image26.tm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tmp"/><Relationship Id="rId4" Type="http://schemas.openxmlformats.org/officeDocument/2006/relationships/image" Target="../media/image5.tmp"/></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g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tmp"/><Relationship Id="rId5" Type="http://schemas.openxmlformats.org/officeDocument/2006/relationships/image" Target="../media/image9.tmp"/><Relationship Id="rId4" Type="http://schemas.openxmlformats.org/officeDocument/2006/relationships/image" Target="../media/image8.tmp"/></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emf"/><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emf"/><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emf"/><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emf"/><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emf"/><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ctrTitle" idx="4294967295"/>
          </p:nvPr>
        </p:nvSpPr>
        <p:spPr>
          <a:xfrm>
            <a:off x="641534" y="4149725"/>
            <a:ext cx="7772400" cy="968375"/>
          </a:xfrm>
        </p:spPr>
        <p:txBody>
          <a:bodyPr>
            <a:noAutofit/>
          </a:bodyPr>
          <a:lstStyle/>
          <a:p>
            <a:pPr algn="ctr"/>
            <a:r>
              <a:rPr lang="it-IT" sz="2800" dirty="0"/>
              <a:t>Firma convenzione </a:t>
            </a:r>
            <a:br>
              <a:rPr lang="it-IT" sz="2800" dirty="0"/>
            </a:br>
            <a:r>
              <a:rPr lang="it-IT" sz="2800" dirty="0"/>
              <a:t>Politecnico di Milano e Veneranda Fabbrica del Duomo di Milano</a:t>
            </a:r>
          </a:p>
        </p:txBody>
      </p:sp>
      <p:sp>
        <p:nvSpPr>
          <p:cNvPr id="11" name="Sottotitolo 10"/>
          <p:cNvSpPr>
            <a:spLocks noGrp="1"/>
          </p:cNvSpPr>
          <p:nvPr>
            <p:ph type="subTitle" idx="4294967295"/>
          </p:nvPr>
        </p:nvSpPr>
        <p:spPr>
          <a:xfrm>
            <a:off x="641534" y="5743574"/>
            <a:ext cx="7772400" cy="708025"/>
          </a:xfrm>
        </p:spPr>
        <p:txBody>
          <a:bodyPr>
            <a:normAutofit fontScale="92500" lnSpcReduction="10000"/>
          </a:bodyPr>
          <a:lstStyle/>
          <a:p>
            <a:pPr algn="ctr"/>
            <a:r>
              <a:rPr lang="it-IT" b="1" dirty="0">
                <a:solidFill>
                  <a:schemeClr val="bg1"/>
                </a:solidFill>
              </a:rPr>
              <a:t>Aula Magna – Rettorato</a:t>
            </a:r>
          </a:p>
          <a:p>
            <a:pPr algn="ctr"/>
            <a:r>
              <a:rPr lang="it-IT" b="1" dirty="0">
                <a:solidFill>
                  <a:schemeClr val="bg1"/>
                </a:solidFill>
              </a:rPr>
              <a:t>Mercoledì 27 maggio 2015</a:t>
            </a:r>
          </a:p>
          <a:p>
            <a:endParaRPr lang="it-IT" dirty="0"/>
          </a:p>
        </p:txBody>
      </p:sp>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761" y="1342280"/>
            <a:ext cx="3846651" cy="1623043"/>
          </a:xfrm>
          <a:prstGeom prst="rect">
            <a:avLst/>
          </a:prstGeom>
        </p:spPr>
      </p:pic>
      <p:sp>
        <p:nvSpPr>
          <p:cNvPr id="7" name="Rettangolo 6"/>
          <p:cNvSpPr/>
          <p:nvPr/>
        </p:nvSpPr>
        <p:spPr>
          <a:xfrm>
            <a:off x="0" y="3832224"/>
            <a:ext cx="9144000" cy="3025776"/>
          </a:xfrm>
          <a:prstGeom prst="rect">
            <a:avLst/>
          </a:prstGeom>
          <a:solidFill>
            <a:srgbClr val="728F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dirty="0">
              <a:solidFill>
                <a:schemeClr val="bg1"/>
              </a:solidFill>
            </a:endParaRPr>
          </a:p>
          <a:p>
            <a:pPr algn="ctr"/>
            <a:endParaRPr lang="it-IT" dirty="0">
              <a:solidFill>
                <a:schemeClr val="bg1"/>
              </a:solidFill>
            </a:endParaRPr>
          </a:p>
          <a:p>
            <a:pPr algn="ctr"/>
            <a:endParaRPr lang="it-IT" sz="1800" dirty="0">
              <a:solidFill>
                <a:schemeClr val="bg1"/>
              </a:solidFill>
            </a:endParaRPr>
          </a:p>
          <a:p>
            <a:pPr algn="ctr"/>
            <a:r>
              <a:rPr lang="it-IT" sz="1800" dirty="0">
                <a:solidFill>
                  <a:schemeClr val="bg1"/>
                </a:solidFill>
              </a:rPr>
              <a:t>Andrea Manzoni, Monica Riva, Giovanni Michele Porta, Alberto Guadagnini</a:t>
            </a:r>
          </a:p>
          <a:p>
            <a:pPr algn="ctr"/>
            <a:endParaRPr lang="it-IT" sz="1800" dirty="0">
              <a:solidFill>
                <a:schemeClr val="bg1"/>
              </a:solidFill>
            </a:endParaRPr>
          </a:p>
          <a:p>
            <a:pPr algn="ctr"/>
            <a:r>
              <a:rPr lang="it-IT" sz="1800" dirty="0">
                <a:solidFill>
                  <a:schemeClr val="bg1"/>
                </a:solidFill>
              </a:rPr>
              <a:t>Dipartimento di Ingegneria Civile e Ambientale</a:t>
            </a:r>
          </a:p>
          <a:p>
            <a:pPr algn="ctr"/>
            <a:endParaRPr lang="it-IT" dirty="0"/>
          </a:p>
        </p:txBody>
      </p:sp>
      <p:grpSp>
        <p:nvGrpSpPr>
          <p:cNvPr id="8" name="Gruppo 7"/>
          <p:cNvGrpSpPr/>
          <p:nvPr/>
        </p:nvGrpSpPr>
        <p:grpSpPr>
          <a:xfrm>
            <a:off x="48007" y="3816351"/>
            <a:ext cx="9036647" cy="180000"/>
            <a:chOff x="1218340" y="275867"/>
            <a:chExt cx="17715122" cy="567843"/>
          </a:xfrm>
        </p:grpSpPr>
        <p:cxnSp>
          <p:nvCxnSpPr>
            <p:cNvPr id="9" name="Connettore 1 8"/>
            <p:cNvCxnSpPr/>
            <p:nvPr userDrawn="1"/>
          </p:nvCxnSpPr>
          <p:spPr>
            <a:xfrm>
              <a:off x="121834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Connettore 1 9"/>
            <p:cNvCxnSpPr/>
            <p:nvPr userDrawn="1"/>
          </p:nvCxnSpPr>
          <p:spPr>
            <a:xfrm>
              <a:off x="136720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 name="Connettore 1 11"/>
            <p:cNvCxnSpPr/>
            <p:nvPr userDrawn="1"/>
          </p:nvCxnSpPr>
          <p:spPr>
            <a:xfrm>
              <a:off x="151607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 name="Connettore 1 12"/>
            <p:cNvCxnSpPr/>
            <p:nvPr userDrawn="1"/>
          </p:nvCxnSpPr>
          <p:spPr>
            <a:xfrm>
              <a:off x="166494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Connettore 1 13"/>
            <p:cNvCxnSpPr/>
            <p:nvPr userDrawn="1"/>
          </p:nvCxnSpPr>
          <p:spPr>
            <a:xfrm>
              <a:off x="181380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Connettore 1 14"/>
            <p:cNvCxnSpPr/>
            <p:nvPr userDrawn="1"/>
          </p:nvCxnSpPr>
          <p:spPr>
            <a:xfrm>
              <a:off x="196267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 name="Connettore 1 15"/>
            <p:cNvCxnSpPr/>
            <p:nvPr userDrawn="1"/>
          </p:nvCxnSpPr>
          <p:spPr>
            <a:xfrm>
              <a:off x="211154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Connettore 1 16"/>
            <p:cNvCxnSpPr/>
            <p:nvPr userDrawn="1"/>
          </p:nvCxnSpPr>
          <p:spPr>
            <a:xfrm>
              <a:off x="226040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 name="Connettore 1 17"/>
            <p:cNvCxnSpPr/>
            <p:nvPr userDrawn="1"/>
          </p:nvCxnSpPr>
          <p:spPr>
            <a:xfrm>
              <a:off x="240927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Connettore 1 18"/>
            <p:cNvCxnSpPr/>
            <p:nvPr userDrawn="1"/>
          </p:nvCxnSpPr>
          <p:spPr>
            <a:xfrm>
              <a:off x="255814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 name="Connettore 1 19"/>
            <p:cNvCxnSpPr/>
            <p:nvPr userDrawn="1"/>
          </p:nvCxnSpPr>
          <p:spPr>
            <a:xfrm>
              <a:off x="270701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 name="Connettore 1 20"/>
            <p:cNvCxnSpPr/>
            <p:nvPr userDrawn="1"/>
          </p:nvCxnSpPr>
          <p:spPr>
            <a:xfrm>
              <a:off x="285587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 name="Connettore 1 21"/>
            <p:cNvCxnSpPr/>
            <p:nvPr userDrawn="1"/>
          </p:nvCxnSpPr>
          <p:spPr>
            <a:xfrm>
              <a:off x="300474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 name="Connettore 1 22"/>
            <p:cNvCxnSpPr/>
            <p:nvPr userDrawn="1"/>
          </p:nvCxnSpPr>
          <p:spPr>
            <a:xfrm>
              <a:off x="315361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 name="Connettore 1 23"/>
            <p:cNvCxnSpPr/>
            <p:nvPr userDrawn="1"/>
          </p:nvCxnSpPr>
          <p:spPr>
            <a:xfrm>
              <a:off x="330247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 name="Connettore 1 24"/>
            <p:cNvCxnSpPr/>
            <p:nvPr userDrawn="1"/>
          </p:nvCxnSpPr>
          <p:spPr>
            <a:xfrm>
              <a:off x="345134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 name="Connettore 1 25"/>
            <p:cNvCxnSpPr/>
            <p:nvPr userDrawn="1"/>
          </p:nvCxnSpPr>
          <p:spPr>
            <a:xfrm>
              <a:off x="360021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 name="Connettore 1 26"/>
            <p:cNvCxnSpPr/>
            <p:nvPr userDrawn="1"/>
          </p:nvCxnSpPr>
          <p:spPr>
            <a:xfrm>
              <a:off x="374907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 name="Connettore 1 27"/>
            <p:cNvCxnSpPr/>
            <p:nvPr userDrawn="1"/>
          </p:nvCxnSpPr>
          <p:spPr>
            <a:xfrm>
              <a:off x="389794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9" name="Connettore 1 28"/>
            <p:cNvCxnSpPr/>
            <p:nvPr userDrawn="1"/>
          </p:nvCxnSpPr>
          <p:spPr>
            <a:xfrm>
              <a:off x="404681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0" name="Connettore 1 29"/>
            <p:cNvCxnSpPr/>
            <p:nvPr userDrawn="1"/>
          </p:nvCxnSpPr>
          <p:spPr>
            <a:xfrm>
              <a:off x="419568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 name="Connettore 1 30"/>
            <p:cNvCxnSpPr/>
            <p:nvPr userDrawn="1"/>
          </p:nvCxnSpPr>
          <p:spPr>
            <a:xfrm>
              <a:off x="434454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2" name="Connettore 1 31"/>
            <p:cNvCxnSpPr/>
            <p:nvPr userDrawn="1"/>
          </p:nvCxnSpPr>
          <p:spPr>
            <a:xfrm>
              <a:off x="449341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Connettore 1 32"/>
            <p:cNvCxnSpPr/>
            <p:nvPr userDrawn="1"/>
          </p:nvCxnSpPr>
          <p:spPr>
            <a:xfrm>
              <a:off x="464228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4" name="Connettore 1 33"/>
            <p:cNvCxnSpPr/>
            <p:nvPr userDrawn="1"/>
          </p:nvCxnSpPr>
          <p:spPr>
            <a:xfrm>
              <a:off x="479114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Connettore 1 34"/>
            <p:cNvCxnSpPr/>
            <p:nvPr userDrawn="1"/>
          </p:nvCxnSpPr>
          <p:spPr>
            <a:xfrm>
              <a:off x="494001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Connettore 1 35"/>
            <p:cNvCxnSpPr/>
            <p:nvPr userDrawn="1"/>
          </p:nvCxnSpPr>
          <p:spPr>
            <a:xfrm>
              <a:off x="508888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7" name="Connettore 1 36"/>
            <p:cNvCxnSpPr/>
            <p:nvPr userDrawn="1"/>
          </p:nvCxnSpPr>
          <p:spPr>
            <a:xfrm>
              <a:off x="523774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8" name="Connettore 1 37"/>
            <p:cNvCxnSpPr/>
            <p:nvPr userDrawn="1"/>
          </p:nvCxnSpPr>
          <p:spPr>
            <a:xfrm>
              <a:off x="538661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Connettore 1 38"/>
            <p:cNvCxnSpPr/>
            <p:nvPr userDrawn="1"/>
          </p:nvCxnSpPr>
          <p:spPr>
            <a:xfrm>
              <a:off x="553548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0" name="Connettore 1 39"/>
            <p:cNvCxnSpPr/>
            <p:nvPr userDrawn="1"/>
          </p:nvCxnSpPr>
          <p:spPr>
            <a:xfrm>
              <a:off x="568435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1" name="Connettore 1 40"/>
            <p:cNvCxnSpPr/>
            <p:nvPr userDrawn="1"/>
          </p:nvCxnSpPr>
          <p:spPr>
            <a:xfrm>
              <a:off x="583321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2" name="Connettore 1 41"/>
            <p:cNvCxnSpPr/>
            <p:nvPr userDrawn="1"/>
          </p:nvCxnSpPr>
          <p:spPr>
            <a:xfrm>
              <a:off x="598208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3" name="Connettore 1 42"/>
            <p:cNvCxnSpPr/>
            <p:nvPr userDrawn="1"/>
          </p:nvCxnSpPr>
          <p:spPr>
            <a:xfrm>
              <a:off x="613095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4" name="Connettore 1 43"/>
            <p:cNvCxnSpPr/>
            <p:nvPr userDrawn="1"/>
          </p:nvCxnSpPr>
          <p:spPr>
            <a:xfrm>
              <a:off x="627981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5" name="Connettore 1 44"/>
            <p:cNvCxnSpPr/>
            <p:nvPr userDrawn="1"/>
          </p:nvCxnSpPr>
          <p:spPr>
            <a:xfrm>
              <a:off x="642868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6" name="Connettore 1 45"/>
            <p:cNvCxnSpPr/>
            <p:nvPr userDrawn="1"/>
          </p:nvCxnSpPr>
          <p:spPr>
            <a:xfrm>
              <a:off x="657755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7" name="Connettore 1 46"/>
            <p:cNvCxnSpPr/>
            <p:nvPr userDrawn="1"/>
          </p:nvCxnSpPr>
          <p:spPr>
            <a:xfrm>
              <a:off x="672641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8" name="Connettore 1 47"/>
            <p:cNvCxnSpPr/>
            <p:nvPr userDrawn="1"/>
          </p:nvCxnSpPr>
          <p:spPr>
            <a:xfrm>
              <a:off x="687528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9" name="Connettore 1 48"/>
            <p:cNvCxnSpPr/>
            <p:nvPr userDrawn="1"/>
          </p:nvCxnSpPr>
          <p:spPr>
            <a:xfrm>
              <a:off x="702415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0" name="Connettore 1 49"/>
            <p:cNvCxnSpPr/>
            <p:nvPr userDrawn="1"/>
          </p:nvCxnSpPr>
          <p:spPr>
            <a:xfrm>
              <a:off x="717302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1" name="Connettore 1 50"/>
            <p:cNvCxnSpPr/>
            <p:nvPr userDrawn="1"/>
          </p:nvCxnSpPr>
          <p:spPr>
            <a:xfrm>
              <a:off x="732188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2" name="Connettore 1 51"/>
            <p:cNvCxnSpPr/>
            <p:nvPr userDrawn="1"/>
          </p:nvCxnSpPr>
          <p:spPr>
            <a:xfrm>
              <a:off x="747075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3" name="Connettore 1 52"/>
            <p:cNvCxnSpPr/>
            <p:nvPr userDrawn="1"/>
          </p:nvCxnSpPr>
          <p:spPr>
            <a:xfrm>
              <a:off x="761962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4" name="Connettore 1 53"/>
            <p:cNvCxnSpPr/>
            <p:nvPr userDrawn="1"/>
          </p:nvCxnSpPr>
          <p:spPr>
            <a:xfrm>
              <a:off x="776848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5" name="Connettore 1 54"/>
            <p:cNvCxnSpPr/>
            <p:nvPr userDrawn="1"/>
          </p:nvCxnSpPr>
          <p:spPr>
            <a:xfrm>
              <a:off x="791735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6" name="Connettore 1 55"/>
            <p:cNvCxnSpPr/>
            <p:nvPr userDrawn="1"/>
          </p:nvCxnSpPr>
          <p:spPr>
            <a:xfrm>
              <a:off x="806622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7" name="Connettore 1 56"/>
            <p:cNvCxnSpPr/>
            <p:nvPr userDrawn="1"/>
          </p:nvCxnSpPr>
          <p:spPr>
            <a:xfrm>
              <a:off x="821508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8" name="Connettore 1 57"/>
            <p:cNvCxnSpPr/>
            <p:nvPr userDrawn="1"/>
          </p:nvCxnSpPr>
          <p:spPr>
            <a:xfrm>
              <a:off x="836395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9" name="Connettore 1 58"/>
            <p:cNvCxnSpPr/>
            <p:nvPr userDrawn="1"/>
          </p:nvCxnSpPr>
          <p:spPr>
            <a:xfrm>
              <a:off x="851282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0" name="Connettore 1 59"/>
            <p:cNvCxnSpPr/>
            <p:nvPr userDrawn="1"/>
          </p:nvCxnSpPr>
          <p:spPr>
            <a:xfrm>
              <a:off x="866169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1" name="Connettore 1 60"/>
            <p:cNvCxnSpPr/>
            <p:nvPr userDrawn="1"/>
          </p:nvCxnSpPr>
          <p:spPr>
            <a:xfrm>
              <a:off x="881055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2" name="Connettore 1 61"/>
            <p:cNvCxnSpPr/>
            <p:nvPr userDrawn="1"/>
          </p:nvCxnSpPr>
          <p:spPr>
            <a:xfrm>
              <a:off x="895942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3" name="Connettore 1 62"/>
            <p:cNvCxnSpPr/>
            <p:nvPr userDrawn="1"/>
          </p:nvCxnSpPr>
          <p:spPr>
            <a:xfrm>
              <a:off x="910829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4" name="Connettore 1 63"/>
            <p:cNvCxnSpPr/>
            <p:nvPr userDrawn="1"/>
          </p:nvCxnSpPr>
          <p:spPr>
            <a:xfrm>
              <a:off x="925715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5" name="Connettore 1 64"/>
            <p:cNvCxnSpPr/>
            <p:nvPr userDrawn="1"/>
          </p:nvCxnSpPr>
          <p:spPr>
            <a:xfrm>
              <a:off x="940602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6" name="Connettore 1 65"/>
            <p:cNvCxnSpPr/>
            <p:nvPr userDrawn="1"/>
          </p:nvCxnSpPr>
          <p:spPr>
            <a:xfrm>
              <a:off x="955489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7" name="Connettore 1 66"/>
            <p:cNvCxnSpPr/>
            <p:nvPr userDrawn="1"/>
          </p:nvCxnSpPr>
          <p:spPr>
            <a:xfrm>
              <a:off x="970375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8" name="Connettore 1 67"/>
            <p:cNvCxnSpPr/>
            <p:nvPr userDrawn="1"/>
          </p:nvCxnSpPr>
          <p:spPr>
            <a:xfrm>
              <a:off x="985262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9" name="Connettore 1 68"/>
            <p:cNvCxnSpPr/>
            <p:nvPr userDrawn="1"/>
          </p:nvCxnSpPr>
          <p:spPr>
            <a:xfrm>
              <a:off x="1000149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0" name="Connettore 1 69"/>
            <p:cNvCxnSpPr/>
            <p:nvPr userDrawn="1"/>
          </p:nvCxnSpPr>
          <p:spPr>
            <a:xfrm>
              <a:off x="1015036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1" name="Connettore 1 70"/>
            <p:cNvCxnSpPr/>
            <p:nvPr userDrawn="1"/>
          </p:nvCxnSpPr>
          <p:spPr>
            <a:xfrm>
              <a:off x="1029922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2" name="Connettore 1 71"/>
            <p:cNvCxnSpPr/>
            <p:nvPr userDrawn="1"/>
          </p:nvCxnSpPr>
          <p:spPr>
            <a:xfrm>
              <a:off x="1044809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3" name="Connettore 1 72"/>
            <p:cNvCxnSpPr/>
            <p:nvPr userDrawn="1"/>
          </p:nvCxnSpPr>
          <p:spPr>
            <a:xfrm>
              <a:off x="1059696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4" name="Connettore 1 73"/>
            <p:cNvCxnSpPr/>
            <p:nvPr userDrawn="1"/>
          </p:nvCxnSpPr>
          <p:spPr>
            <a:xfrm>
              <a:off x="1074582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5" name="Connettore 1 74"/>
            <p:cNvCxnSpPr/>
            <p:nvPr userDrawn="1"/>
          </p:nvCxnSpPr>
          <p:spPr>
            <a:xfrm>
              <a:off x="1089469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6" name="Connettore 1 75"/>
            <p:cNvCxnSpPr/>
            <p:nvPr userDrawn="1"/>
          </p:nvCxnSpPr>
          <p:spPr>
            <a:xfrm>
              <a:off x="1104356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7" name="Connettore 1 76"/>
            <p:cNvCxnSpPr/>
            <p:nvPr userDrawn="1"/>
          </p:nvCxnSpPr>
          <p:spPr>
            <a:xfrm>
              <a:off x="1119242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8" name="Connettore 1 77"/>
            <p:cNvCxnSpPr/>
            <p:nvPr userDrawn="1"/>
          </p:nvCxnSpPr>
          <p:spPr>
            <a:xfrm>
              <a:off x="1134129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9" name="Connettore 1 78"/>
            <p:cNvCxnSpPr/>
            <p:nvPr userDrawn="1"/>
          </p:nvCxnSpPr>
          <p:spPr>
            <a:xfrm>
              <a:off x="1149016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0" name="Connettore 1 79"/>
            <p:cNvCxnSpPr/>
            <p:nvPr userDrawn="1"/>
          </p:nvCxnSpPr>
          <p:spPr>
            <a:xfrm>
              <a:off x="1163903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1" name="Connettore 1 80"/>
            <p:cNvCxnSpPr/>
            <p:nvPr userDrawn="1"/>
          </p:nvCxnSpPr>
          <p:spPr>
            <a:xfrm>
              <a:off x="1178789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2" name="Connettore 1 81"/>
            <p:cNvCxnSpPr/>
            <p:nvPr userDrawn="1"/>
          </p:nvCxnSpPr>
          <p:spPr>
            <a:xfrm>
              <a:off x="1193676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3" name="Connettore 1 82"/>
            <p:cNvCxnSpPr/>
            <p:nvPr userDrawn="1"/>
          </p:nvCxnSpPr>
          <p:spPr>
            <a:xfrm>
              <a:off x="1208563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4" name="Connettore 1 83"/>
            <p:cNvCxnSpPr/>
            <p:nvPr userDrawn="1"/>
          </p:nvCxnSpPr>
          <p:spPr>
            <a:xfrm>
              <a:off x="1223449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5" name="Connettore 1 84"/>
            <p:cNvCxnSpPr/>
            <p:nvPr userDrawn="1"/>
          </p:nvCxnSpPr>
          <p:spPr>
            <a:xfrm>
              <a:off x="1238336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6" name="Connettore 1 85"/>
            <p:cNvCxnSpPr/>
            <p:nvPr userDrawn="1"/>
          </p:nvCxnSpPr>
          <p:spPr>
            <a:xfrm>
              <a:off x="1253223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7" name="Connettore 1 86"/>
            <p:cNvCxnSpPr/>
            <p:nvPr userDrawn="1"/>
          </p:nvCxnSpPr>
          <p:spPr>
            <a:xfrm>
              <a:off x="1268109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8" name="Connettore 1 87"/>
            <p:cNvCxnSpPr/>
            <p:nvPr userDrawn="1"/>
          </p:nvCxnSpPr>
          <p:spPr>
            <a:xfrm>
              <a:off x="1282996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9" name="Connettore 1 88"/>
            <p:cNvCxnSpPr/>
            <p:nvPr userDrawn="1"/>
          </p:nvCxnSpPr>
          <p:spPr>
            <a:xfrm>
              <a:off x="1297883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0" name="Connettore 1 89"/>
            <p:cNvCxnSpPr/>
            <p:nvPr userDrawn="1"/>
          </p:nvCxnSpPr>
          <p:spPr>
            <a:xfrm>
              <a:off x="1312770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1" name="Connettore 1 90"/>
            <p:cNvCxnSpPr/>
            <p:nvPr userDrawn="1"/>
          </p:nvCxnSpPr>
          <p:spPr>
            <a:xfrm>
              <a:off x="1327656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2" name="Connettore 1 91"/>
            <p:cNvCxnSpPr/>
            <p:nvPr userDrawn="1"/>
          </p:nvCxnSpPr>
          <p:spPr>
            <a:xfrm>
              <a:off x="1342543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3" name="Connettore 1 92"/>
            <p:cNvCxnSpPr/>
            <p:nvPr userDrawn="1"/>
          </p:nvCxnSpPr>
          <p:spPr>
            <a:xfrm>
              <a:off x="1357430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4" name="Connettore 1 93"/>
            <p:cNvCxnSpPr/>
            <p:nvPr userDrawn="1"/>
          </p:nvCxnSpPr>
          <p:spPr>
            <a:xfrm>
              <a:off x="1372316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5" name="Connettore 1 94"/>
            <p:cNvCxnSpPr/>
            <p:nvPr userDrawn="1"/>
          </p:nvCxnSpPr>
          <p:spPr>
            <a:xfrm>
              <a:off x="1387203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6" name="Connettore 1 95"/>
            <p:cNvCxnSpPr/>
            <p:nvPr userDrawn="1"/>
          </p:nvCxnSpPr>
          <p:spPr>
            <a:xfrm>
              <a:off x="1402090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7" name="Connettore 1 96"/>
            <p:cNvCxnSpPr/>
            <p:nvPr userDrawn="1"/>
          </p:nvCxnSpPr>
          <p:spPr>
            <a:xfrm>
              <a:off x="1416976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8" name="Connettore 1 97"/>
            <p:cNvCxnSpPr/>
            <p:nvPr userDrawn="1"/>
          </p:nvCxnSpPr>
          <p:spPr>
            <a:xfrm>
              <a:off x="1431863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9" name="Connettore 1 98"/>
            <p:cNvCxnSpPr/>
            <p:nvPr userDrawn="1"/>
          </p:nvCxnSpPr>
          <p:spPr>
            <a:xfrm>
              <a:off x="1446750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0" name="Connettore 1 99"/>
            <p:cNvCxnSpPr/>
            <p:nvPr userDrawn="1"/>
          </p:nvCxnSpPr>
          <p:spPr>
            <a:xfrm>
              <a:off x="1461637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1" name="Connettore 1 100"/>
            <p:cNvCxnSpPr/>
            <p:nvPr userDrawn="1"/>
          </p:nvCxnSpPr>
          <p:spPr>
            <a:xfrm>
              <a:off x="1476523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2" name="Connettore 1 101"/>
            <p:cNvCxnSpPr/>
            <p:nvPr userDrawn="1"/>
          </p:nvCxnSpPr>
          <p:spPr>
            <a:xfrm>
              <a:off x="1491410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3" name="Connettore 1 102"/>
            <p:cNvCxnSpPr/>
            <p:nvPr userDrawn="1"/>
          </p:nvCxnSpPr>
          <p:spPr>
            <a:xfrm>
              <a:off x="1506297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4" name="Connettore 1 103"/>
            <p:cNvCxnSpPr/>
            <p:nvPr userDrawn="1"/>
          </p:nvCxnSpPr>
          <p:spPr>
            <a:xfrm>
              <a:off x="1521183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5" name="Connettore 1 104"/>
            <p:cNvCxnSpPr/>
            <p:nvPr userDrawn="1"/>
          </p:nvCxnSpPr>
          <p:spPr>
            <a:xfrm>
              <a:off x="1536070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6" name="Connettore 1 105"/>
            <p:cNvCxnSpPr/>
            <p:nvPr userDrawn="1"/>
          </p:nvCxnSpPr>
          <p:spPr>
            <a:xfrm>
              <a:off x="1550957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7" name="Connettore 1 106"/>
            <p:cNvCxnSpPr/>
            <p:nvPr userDrawn="1"/>
          </p:nvCxnSpPr>
          <p:spPr>
            <a:xfrm>
              <a:off x="1565843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8" name="Connettore 1 107"/>
            <p:cNvCxnSpPr/>
            <p:nvPr userDrawn="1"/>
          </p:nvCxnSpPr>
          <p:spPr>
            <a:xfrm>
              <a:off x="1580730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9" name="Connettore 1 108"/>
            <p:cNvCxnSpPr/>
            <p:nvPr userDrawn="1"/>
          </p:nvCxnSpPr>
          <p:spPr>
            <a:xfrm>
              <a:off x="1595617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0" name="Connettore 1 109"/>
            <p:cNvCxnSpPr/>
            <p:nvPr userDrawn="1"/>
          </p:nvCxnSpPr>
          <p:spPr>
            <a:xfrm>
              <a:off x="1610504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1" name="Connettore 1 110"/>
            <p:cNvCxnSpPr/>
            <p:nvPr userDrawn="1"/>
          </p:nvCxnSpPr>
          <p:spPr>
            <a:xfrm>
              <a:off x="1625390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2" name="Connettore 1 111"/>
            <p:cNvCxnSpPr/>
            <p:nvPr userDrawn="1"/>
          </p:nvCxnSpPr>
          <p:spPr>
            <a:xfrm>
              <a:off x="1640277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3" name="Connettore 1 112"/>
            <p:cNvCxnSpPr/>
            <p:nvPr userDrawn="1"/>
          </p:nvCxnSpPr>
          <p:spPr>
            <a:xfrm>
              <a:off x="1655164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 name="Connettore 1 113"/>
            <p:cNvCxnSpPr/>
            <p:nvPr userDrawn="1"/>
          </p:nvCxnSpPr>
          <p:spPr>
            <a:xfrm>
              <a:off x="1670050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5" name="Connettore 1 114"/>
            <p:cNvCxnSpPr/>
            <p:nvPr userDrawn="1"/>
          </p:nvCxnSpPr>
          <p:spPr>
            <a:xfrm>
              <a:off x="1684937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 name="Connettore 1 115"/>
            <p:cNvCxnSpPr/>
            <p:nvPr userDrawn="1"/>
          </p:nvCxnSpPr>
          <p:spPr>
            <a:xfrm>
              <a:off x="1699824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7" name="Connettore 1 116"/>
            <p:cNvCxnSpPr/>
            <p:nvPr userDrawn="1"/>
          </p:nvCxnSpPr>
          <p:spPr>
            <a:xfrm>
              <a:off x="1714710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 name="Connettore 1 117"/>
            <p:cNvCxnSpPr/>
            <p:nvPr userDrawn="1"/>
          </p:nvCxnSpPr>
          <p:spPr>
            <a:xfrm>
              <a:off x="1729597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9" name="Connettore 1 118"/>
            <p:cNvCxnSpPr/>
            <p:nvPr userDrawn="1"/>
          </p:nvCxnSpPr>
          <p:spPr>
            <a:xfrm>
              <a:off x="1744484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 name="Connettore 1 119"/>
            <p:cNvCxnSpPr/>
            <p:nvPr userDrawn="1"/>
          </p:nvCxnSpPr>
          <p:spPr>
            <a:xfrm>
              <a:off x="1759371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1" name="Connettore 1 120"/>
            <p:cNvCxnSpPr/>
            <p:nvPr userDrawn="1"/>
          </p:nvCxnSpPr>
          <p:spPr>
            <a:xfrm>
              <a:off x="1774257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 name="Connettore 1 121"/>
            <p:cNvCxnSpPr/>
            <p:nvPr userDrawn="1"/>
          </p:nvCxnSpPr>
          <p:spPr>
            <a:xfrm>
              <a:off x="1789144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3" name="Connettore 1 122"/>
            <p:cNvCxnSpPr/>
            <p:nvPr userDrawn="1"/>
          </p:nvCxnSpPr>
          <p:spPr>
            <a:xfrm>
              <a:off x="1804031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 name="Connettore 1 123"/>
            <p:cNvCxnSpPr/>
            <p:nvPr userDrawn="1"/>
          </p:nvCxnSpPr>
          <p:spPr>
            <a:xfrm>
              <a:off x="1818917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5" name="Connettore 1 124"/>
            <p:cNvCxnSpPr/>
            <p:nvPr userDrawn="1"/>
          </p:nvCxnSpPr>
          <p:spPr>
            <a:xfrm>
              <a:off x="1833804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 name="Connettore 1 125"/>
            <p:cNvCxnSpPr/>
            <p:nvPr userDrawn="1"/>
          </p:nvCxnSpPr>
          <p:spPr>
            <a:xfrm>
              <a:off x="1848691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7" name="Connettore 1 126"/>
            <p:cNvCxnSpPr/>
            <p:nvPr userDrawn="1"/>
          </p:nvCxnSpPr>
          <p:spPr>
            <a:xfrm>
              <a:off x="1863577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 name="Connettore 1 127"/>
            <p:cNvCxnSpPr/>
            <p:nvPr userDrawn="1"/>
          </p:nvCxnSpPr>
          <p:spPr>
            <a:xfrm>
              <a:off x="1878464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9" name="Connettore 1 128"/>
            <p:cNvCxnSpPr/>
            <p:nvPr userDrawn="1"/>
          </p:nvCxnSpPr>
          <p:spPr>
            <a:xfrm>
              <a:off x="1893346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30" name="Titolo 1"/>
          <p:cNvSpPr txBox="1">
            <a:spLocks/>
          </p:cNvSpPr>
          <p:nvPr/>
        </p:nvSpPr>
        <p:spPr>
          <a:xfrm>
            <a:off x="641534" y="4149725"/>
            <a:ext cx="7772400" cy="968375"/>
          </a:xfrm>
          <a:prstGeom prst="rect">
            <a:avLst/>
          </a:prstGeom>
        </p:spPr>
        <p:txBody>
          <a:bodyPr>
            <a:normAutofit fontScale="70000" lnSpcReduction="20000"/>
          </a:bodyPr>
          <a:lstStyle>
            <a:lvl1pPr marL="0" indent="0" algn="l" defTabSz="457200" rtl="0" eaLnBrk="1" latinLnBrk="0" hangingPunct="1">
              <a:spcBef>
                <a:spcPct val="0"/>
              </a:spcBef>
              <a:buNone/>
              <a:defRPr sz="3600" b="1" kern="1200">
                <a:solidFill>
                  <a:schemeClr val="bg1"/>
                </a:solidFill>
                <a:latin typeface="Arial"/>
                <a:ea typeface="+mj-ea"/>
                <a:cs typeface="Arial"/>
              </a:defRPr>
            </a:lvl1pPr>
          </a:lstStyle>
          <a:p>
            <a:r>
              <a:rPr lang="en-US" dirty="0"/>
              <a:t>Data-driven reconstruction of the main traits of the large-scale Po River basin subsurface system</a:t>
            </a:r>
            <a:endParaRPr lang="it-IT" dirty="0"/>
          </a:p>
        </p:txBody>
      </p:sp>
      <p:sp>
        <p:nvSpPr>
          <p:cNvPr id="131" name="Sottotitolo 2"/>
          <p:cNvSpPr txBox="1">
            <a:spLocks/>
          </p:cNvSpPr>
          <p:nvPr/>
        </p:nvSpPr>
        <p:spPr>
          <a:xfrm>
            <a:off x="641534" y="5118100"/>
            <a:ext cx="7772400" cy="1333500"/>
          </a:xfrm>
          <a:prstGeom prst="rect">
            <a:avLst/>
          </a:prstGeom>
        </p:spPr>
        <p:txBody>
          <a:bodyPr/>
          <a:lstStyle>
            <a:lvl1pPr marL="0" indent="0" algn="l" defTabSz="457200" rtl="0" eaLnBrk="1" latinLnBrk="0" hangingPunct="1">
              <a:spcBef>
                <a:spcPct val="20000"/>
              </a:spcBef>
              <a:buFont typeface="Wingdings" charset="2"/>
              <a:buNone/>
              <a:defRPr sz="2200" kern="1200">
                <a:solidFill>
                  <a:schemeClr val="tx1">
                    <a:tint val="75000"/>
                  </a:schemeClr>
                </a:solidFill>
                <a:latin typeface="Arial"/>
                <a:ea typeface="+mn-ea"/>
                <a:cs typeface="Arial"/>
              </a:defRPr>
            </a:lvl1pPr>
            <a:lvl2pPr marL="457200" indent="0" algn="ctr" defTabSz="457200" rtl="0" eaLnBrk="1" latinLnBrk="0" hangingPunct="1">
              <a:spcBef>
                <a:spcPct val="20000"/>
              </a:spcBef>
              <a:buFont typeface="Arial"/>
              <a:buNone/>
              <a:defRPr sz="22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2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2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2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it-IT" dirty="0">
              <a:solidFill>
                <a:schemeClr val="bg1"/>
              </a:solidFill>
            </a:endParaRPr>
          </a:p>
        </p:txBody>
      </p:sp>
      <p:pic>
        <p:nvPicPr>
          <p:cNvPr id="132" name="Picture 131">
            <a:extLst>
              <a:ext uri="{FF2B5EF4-FFF2-40B4-BE49-F238E27FC236}">
                <a16:creationId xmlns:a16="http://schemas.microsoft.com/office/drawing/2014/main" id="{E10CF1C3-2D04-A766-A4CF-8C872AFC921E}"/>
              </a:ext>
            </a:extLst>
          </p:cNvPr>
          <p:cNvPicPr>
            <a:picLocks noChangeAspect="1"/>
          </p:cNvPicPr>
          <p:nvPr/>
        </p:nvPicPr>
        <p:blipFill>
          <a:blip r:embed="rId4"/>
          <a:stretch>
            <a:fillRect/>
          </a:stretch>
        </p:blipFill>
        <p:spPr>
          <a:xfrm>
            <a:off x="5700686" y="1338205"/>
            <a:ext cx="2627184" cy="1623044"/>
          </a:xfrm>
          <a:prstGeom prst="rect">
            <a:avLst/>
          </a:prstGeom>
        </p:spPr>
      </p:pic>
    </p:spTree>
    <p:extLst>
      <p:ext uri="{BB962C8B-B14F-4D97-AF65-F5344CB8AC3E}">
        <p14:creationId xmlns:p14="http://schemas.microsoft.com/office/powerpoint/2010/main" val="16594958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1E312-1F6A-ED87-C47A-49654E252FF9}"/>
              </a:ext>
            </a:extLst>
          </p:cNvPr>
          <p:cNvSpPr>
            <a:spLocks noGrp="1"/>
          </p:cNvSpPr>
          <p:nvPr>
            <p:ph type="title"/>
          </p:nvPr>
        </p:nvSpPr>
        <p:spPr>
          <a:xfrm>
            <a:off x="288521" y="160525"/>
            <a:ext cx="8581043" cy="840400"/>
          </a:xfrm>
        </p:spPr>
        <p:txBody>
          <a:bodyPr/>
          <a:lstStyle/>
          <a:p>
            <a:r>
              <a:rPr lang="en-US" dirty="0"/>
              <a:t>Model prediction</a:t>
            </a:r>
          </a:p>
        </p:txBody>
      </p:sp>
      <p:pic>
        <p:nvPicPr>
          <p:cNvPr id="7" name="Picture 6">
            <a:extLst>
              <a:ext uri="{FF2B5EF4-FFF2-40B4-BE49-F238E27FC236}">
                <a16:creationId xmlns:a16="http://schemas.microsoft.com/office/drawing/2014/main" id="{705AF02C-95EB-AAD0-0C51-380BD559AA47}"/>
              </a:ext>
            </a:extLst>
          </p:cNvPr>
          <p:cNvPicPr>
            <a:picLocks noChangeAspect="1"/>
          </p:cNvPicPr>
          <p:nvPr/>
        </p:nvPicPr>
        <p:blipFill>
          <a:blip r:embed="rId3"/>
          <a:stretch>
            <a:fillRect/>
          </a:stretch>
        </p:blipFill>
        <p:spPr>
          <a:xfrm>
            <a:off x="934345" y="4248317"/>
            <a:ext cx="2500988" cy="1599861"/>
          </a:xfrm>
          <a:prstGeom prst="rect">
            <a:avLst/>
          </a:prstGeom>
        </p:spPr>
      </p:pic>
      <p:pic>
        <p:nvPicPr>
          <p:cNvPr id="9" name="Picture 8">
            <a:extLst>
              <a:ext uri="{FF2B5EF4-FFF2-40B4-BE49-F238E27FC236}">
                <a16:creationId xmlns:a16="http://schemas.microsoft.com/office/drawing/2014/main" id="{0E16CECC-4725-5003-591A-BA674BB64321}"/>
              </a:ext>
            </a:extLst>
          </p:cNvPr>
          <p:cNvPicPr>
            <a:picLocks noChangeAspect="1"/>
          </p:cNvPicPr>
          <p:nvPr/>
        </p:nvPicPr>
        <p:blipFill>
          <a:blip r:embed="rId4"/>
          <a:stretch>
            <a:fillRect/>
          </a:stretch>
        </p:blipFill>
        <p:spPr>
          <a:xfrm>
            <a:off x="3696488" y="4248317"/>
            <a:ext cx="2478923" cy="1598400"/>
          </a:xfrm>
          <a:prstGeom prst="rect">
            <a:avLst/>
          </a:prstGeom>
        </p:spPr>
      </p:pic>
      <p:pic>
        <p:nvPicPr>
          <p:cNvPr id="11" name="Picture 10">
            <a:extLst>
              <a:ext uri="{FF2B5EF4-FFF2-40B4-BE49-F238E27FC236}">
                <a16:creationId xmlns:a16="http://schemas.microsoft.com/office/drawing/2014/main" id="{E7584115-9376-A974-3EF2-E6440C18F39B}"/>
              </a:ext>
            </a:extLst>
          </p:cNvPr>
          <p:cNvPicPr>
            <a:picLocks noChangeAspect="1"/>
          </p:cNvPicPr>
          <p:nvPr/>
        </p:nvPicPr>
        <p:blipFill>
          <a:blip r:embed="rId5"/>
          <a:stretch>
            <a:fillRect/>
          </a:stretch>
        </p:blipFill>
        <p:spPr>
          <a:xfrm>
            <a:off x="6436566" y="4256978"/>
            <a:ext cx="2354216" cy="1591200"/>
          </a:xfrm>
          <a:prstGeom prst="rect">
            <a:avLst/>
          </a:prstGeom>
        </p:spPr>
      </p:pic>
      <p:sp>
        <p:nvSpPr>
          <p:cNvPr id="5" name="Rectangle 4">
            <a:extLst>
              <a:ext uri="{FF2B5EF4-FFF2-40B4-BE49-F238E27FC236}">
                <a16:creationId xmlns:a16="http://schemas.microsoft.com/office/drawing/2014/main" id="{4DD771E4-3F92-533C-61EF-8A8DBB4DB435}"/>
              </a:ext>
            </a:extLst>
          </p:cNvPr>
          <p:cNvSpPr/>
          <p:nvPr/>
        </p:nvSpPr>
        <p:spPr>
          <a:xfrm>
            <a:off x="107502" y="3565846"/>
            <a:ext cx="1961576" cy="840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Spatial indexes</a:t>
            </a:r>
          </a:p>
        </p:txBody>
      </p:sp>
      <p:pic>
        <p:nvPicPr>
          <p:cNvPr id="13" name="Picture 12">
            <a:extLst>
              <a:ext uri="{FF2B5EF4-FFF2-40B4-BE49-F238E27FC236}">
                <a16:creationId xmlns:a16="http://schemas.microsoft.com/office/drawing/2014/main" id="{5A182508-8FC7-8D84-ADD5-317493527901}"/>
              </a:ext>
            </a:extLst>
          </p:cNvPr>
          <p:cNvPicPr>
            <a:picLocks noChangeAspect="1"/>
          </p:cNvPicPr>
          <p:nvPr/>
        </p:nvPicPr>
        <p:blipFill>
          <a:blip r:embed="rId6"/>
          <a:stretch>
            <a:fillRect/>
          </a:stretch>
        </p:blipFill>
        <p:spPr>
          <a:xfrm>
            <a:off x="934345" y="1815524"/>
            <a:ext cx="2412336" cy="1598400"/>
          </a:xfrm>
          <a:prstGeom prst="rect">
            <a:avLst/>
          </a:prstGeom>
        </p:spPr>
      </p:pic>
      <p:pic>
        <p:nvPicPr>
          <p:cNvPr id="15" name="Picture 14">
            <a:extLst>
              <a:ext uri="{FF2B5EF4-FFF2-40B4-BE49-F238E27FC236}">
                <a16:creationId xmlns:a16="http://schemas.microsoft.com/office/drawing/2014/main" id="{0BB44A1A-B3A6-219F-F25C-5439264679A0}"/>
              </a:ext>
            </a:extLst>
          </p:cNvPr>
          <p:cNvPicPr>
            <a:picLocks noChangeAspect="1"/>
          </p:cNvPicPr>
          <p:nvPr/>
        </p:nvPicPr>
        <p:blipFill>
          <a:blip r:embed="rId7"/>
          <a:stretch>
            <a:fillRect/>
          </a:stretch>
        </p:blipFill>
        <p:spPr>
          <a:xfrm>
            <a:off x="2753051" y="1540935"/>
            <a:ext cx="900327" cy="818980"/>
          </a:xfrm>
          <a:prstGeom prst="rect">
            <a:avLst/>
          </a:prstGeom>
          <a:ln w="19050">
            <a:solidFill>
              <a:srgbClr val="FFFF00"/>
            </a:solidFill>
          </a:ln>
        </p:spPr>
      </p:pic>
      <p:pic>
        <p:nvPicPr>
          <p:cNvPr id="1026" name="Picture 2">
            <a:extLst>
              <a:ext uri="{FF2B5EF4-FFF2-40B4-BE49-F238E27FC236}">
                <a16:creationId xmlns:a16="http://schemas.microsoft.com/office/drawing/2014/main" id="{DEDF4B2F-11D8-3B4F-E2B3-4499ED29B80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4640"/>
          <a:stretch/>
        </p:blipFill>
        <p:spPr bwMode="auto">
          <a:xfrm>
            <a:off x="6436566" y="2763777"/>
            <a:ext cx="2530570" cy="62903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3477C1CA-D47D-385D-58A0-8C6FA2A7E6F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6440" t="10218" r="2320" b="37598"/>
          <a:stretch/>
        </p:blipFill>
        <p:spPr bwMode="auto">
          <a:xfrm>
            <a:off x="6448361" y="2067813"/>
            <a:ext cx="2506980" cy="62903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EDD6C129-3DE8-8973-15ED-D4D763F31336}"/>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9824"/>
          <a:stretch/>
        </p:blipFill>
        <p:spPr bwMode="auto">
          <a:xfrm>
            <a:off x="3844707" y="2756195"/>
            <a:ext cx="2321649" cy="63661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E86600E-D130-CF04-23CE-1BD5BB1D7C6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1322" t="5654" b="38366"/>
          <a:stretch/>
        </p:blipFill>
        <p:spPr bwMode="auto">
          <a:xfrm>
            <a:off x="3844707" y="2067813"/>
            <a:ext cx="2340862" cy="60897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1D724CE-89EB-23E0-9E8F-911C0F42CF4A}"/>
              </a:ext>
            </a:extLst>
          </p:cNvPr>
          <p:cNvSpPr/>
          <p:nvPr/>
        </p:nvSpPr>
        <p:spPr>
          <a:xfrm>
            <a:off x="2045970" y="2337054"/>
            <a:ext cx="253505" cy="262271"/>
          </a:xfrm>
          <a:prstGeom prst="rect">
            <a:avLst/>
          </a:prstGeom>
          <a:noFill/>
          <a:ln w="12700">
            <a:solidFill>
              <a:srgbClr val="FFFF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CB0ADB13-4D45-6EE6-8FFB-331D729A9E89}"/>
              </a:ext>
            </a:extLst>
          </p:cNvPr>
          <p:cNvCxnSpPr>
            <a:cxnSpLocks/>
          </p:cNvCxnSpPr>
          <p:nvPr/>
        </p:nvCxnSpPr>
        <p:spPr>
          <a:xfrm flipV="1">
            <a:off x="2045970" y="1537844"/>
            <a:ext cx="707081" cy="799210"/>
          </a:xfrm>
          <a:prstGeom prst="line">
            <a:avLst/>
          </a:prstGeom>
          <a:ln>
            <a:solidFill>
              <a:srgbClr val="FFFF00"/>
            </a:solidFill>
          </a:ln>
        </p:spPr>
        <p:style>
          <a:lnRef idx="1">
            <a:schemeClr val="accent6"/>
          </a:lnRef>
          <a:fillRef idx="0">
            <a:schemeClr val="accent6"/>
          </a:fillRef>
          <a:effectRef idx="0">
            <a:schemeClr val="accent6"/>
          </a:effectRef>
          <a:fontRef idx="minor">
            <a:schemeClr val="tx1"/>
          </a:fontRef>
        </p:style>
      </p:cxnSp>
      <p:cxnSp>
        <p:nvCxnSpPr>
          <p:cNvPr id="20" name="Straight Connector 19">
            <a:extLst>
              <a:ext uri="{FF2B5EF4-FFF2-40B4-BE49-F238E27FC236}">
                <a16:creationId xmlns:a16="http://schemas.microsoft.com/office/drawing/2014/main" id="{03880149-D1A1-07C8-34FD-8139373F92C0}"/>
              </a:ext>
            </a:extLst>
          </p:cNvPr>
          <p:cNvCxnSpPr>
            <a:cxnSpLocks/>
          </p:cNvCxnSpPr>
          <p:nvPr/>
        </p:nvCxnSpPr>
        <p:spPr>
          <a:xfrm flipV="1">
            <a:off x="2289553" y="2377506"/>
            <a:ext cx="1363825" cy="221819"/>
          </a:xfrm>
          <a:prstGeom prst="line">
            <a:avLst/>
          </a:prstGeom>
          <a:ln>
            <a:solidFill>
              <a:srgbClr val="FFFF00"/>
            </a:solidFill>
          </a:ln>
        </p:spPr>
        <p:style>
          <a:lnRef idx="1">
            <a:schemeClr val="accent6"/>
          </a:lnRef>
          <a:fillRef idx="0">
            <a:schemeClr val="accent6"/>
          </a:fillRef>
          <a:effectRef idx="0">
            <a:schemeClr val="accent6"/>
          </a:effectRef>
          <a:fontRef idx="minor">
            <a:schemeClr val="tx1"/>
          </a:fontRef>
        </p:style>
      </p:cxnSp>
      <p:sp>
        <p:nvSpPr>
          <p:cNvPr id="4" name="Rectangle 3">
            <a:extLst>
              <a:ext uri="{FF2B5EF4-FFF2-40B4-BE49-F238E27FC236}">
                <a16:creationId xmlns:a16="http://schemas.microsoft.com/office/drawing/2014/main" id="{BC8C2614-0DE8-4A02-054B-A3FA25873124}"/>
              </a:ext>
            </a:extLst>
          </p:cNvPr>
          <p:cNvSpPr/>
          <p:nvPr/>
        </p:nvSpPr>
        <p:spPr>
          <a:xfrm>
            <a:off x="107502" y="1328547"/>
            <a:ext cx="1961576" cy="92333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Qualitative comparison with available data</a:t>
            </a:r>
          </a:p>
        </p:txBody>
      </p:sp>
      <p:sp>
        <p:nvSpPr>
          <p:cNvPr id="6" name="Rectangle 5">
            <a:extLst>
              <a:ext uri="{FF2B5EF4-FFF2-40B4-BE49-F238E27FC236}">
                <a16:creationId xmlns:a16="http://schemas.microsoft.com/office/drawing/2014/main" id="{5311DE5B-B900-0B81-270B-F49CE906057A}"/>
              </a:ext>
            </a:extLst>
          </p:cNvPr>
          <p:cNvSpPr/>
          <p:nvPr/>
        </p:nvSpPr>
        <p:spPr>
          <a:xfrm>
            <a:off x="0" y="3537038"/>
            <a:ext cx="8967136" cy="2419178"/>
          </a:xfrm>
          <a:prstGeom prst="rect">
            <a:avLst/>
          </a:prstGeom>
          <a:solidFill>
            <a:schemeClr val="bg1">
              <a:alpha val="7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4509880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1E312-1F6A-ED87-C47A-49654E252FF9}"/>
              </a:ext>
            </a:extLst>
          </p:cNvPr>
          <p:cNvSpPr>
            <a:spLocks noGrp="1"/>
          </p:cNvSpPr>
          <p:nvPr>
            <p:ph type="title"/>
          </p:nvPr>
        </p:nvSpPr>
        <p:spPr>
          <a:xfrm>
            <a:off x="288521" y="160525"/>
            <a:ext cx="8581043" cy="840400"/>
          </a:xfrm>
        </p:spPr>
        <p:txBody>
          <a:bodyPr/>
          <a:lstStyle/>
          <a:p>
            <a:r>
              <a:rPr lang="en-US" dirty="0"/>
              <a:t>Model prediction</a:t>
            </a:r>
          </a:p>
        </p:txBody>
      </p:sp>
      <p:pic>
        <p:nvPicPr>
          <p:cNvPr id="1026" name="Picture 2">
            <a:extLst>
              <a:ext uri="{FF2B5EF4-FFF2-40B4-BE49-F238E27FC236}">
                <a16:creationId xmlns:a16="http://schemas.microsoft.com/office/drawing/2014/main" id="{DEDF4B2F-11D8-3B4F-E2B3-4499ED29B8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640"/>
          <a:stretch/>
        </p:blipFill>
        <p:spPr bwMode="auto">
          <a:xfrm>
            <a:off x="4642620" y="4962988"/>
            <a:ext cx="4226944" cy="105071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3477C1CA-D47D-385D-58A0-8C6FA2A7E6F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440" t="10218" r="2320" b="37598"/>
          <a:stretch/>
        </p:blipFill>
        <p:spPr bwMode="auto">
          <a:xfrm>
            <a:off x="4642620" y="3825139"/>
            <a:ext cx="4187539" cy="105071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EDD6C129-3DE8-8973-15ED-D4D763F3133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824"/>
          <a:stretch/>
        </p:blipFill>
        <p:spPr bwMode="auto">
          <a:xfrm>
            <a:off x="380836" y="4980499"/>
            <a:ext cx="3877973" cy="10633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E86600E-D130-CF04-23CE-1BD5BB1D7C6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322" t="5654" b="38366"/>
          <a:stretch/>
        </p:blipFill>
        <p:spPr bwMode="auto">
          <a:xfrm>
            <a:off x="380836" y="3802563"/>
            <a:ext cx="3910065" cy="1017208"/>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8CE6EAD0-F3B1-253E-4A86-688F1F4A8430}"/>
              </a:ext>
            </a:extLst>
          </p:cNvPr>
          <p:cNvGrpSpPr/>
          <p:nvPr/>
        </p:nvGrpSpPr>
        <p:grpSpPr>
          <a:xfrm>
            <a:off x="2801554" y="1426840"/>
            <a:ext cx="4831808" cy="2260045"/>
            <a:chOff x="934345" y="1548081"/>
            <a:chExt cx="3391396" cy="1865843"/>
          </a:xfrm>
        </p:grpSpPr>
        <p:pic>
          <p:nvPicPr>
            <p:cNvPr id="13" name="Picture 12">
              <a:extLst>
                <a:ext uri="{FF2B5EF4-FFF2-40B4-BE49-F238E27FC236}">
                  <a16:creationId xmlns:a16="http://schemas.microsoft.com/office/drawing/2014/main" id="{5A182508-8FC7-8D84-ADD5-317493527901}"/>
                </a:ext>
              </a:extLst>
            </p:cNvPr>
            <p:cNvPicPr>
              <a:picLocks noChangeAspect="1"/>
            </p:cNvPicPr>
            <p:nvPr/>
          </p:nvPicPr>
          <p:blipFill>
            <a:blip r:embed="rId7"/>
            <a:stretch>
              <a:fillRect/>
            </a:stretch>
          </p:blipFill>
          <p:spPr>
            <a:xfrm>
              <a:off x="934345" y="1815524"/>
              <a:ext cx="2412336" cy="1598400"/>
            </a:xfrm>
            <a:prstGeom prst="rect">
              <a:avLst/>
            </a:prstGeom>
          </p:spPr>
        </p:pic>
        <p:pic>
          <p:nvPicPr>
            <p:cNvPr id="15" name="Picture 14">
              <a:extLst>
                <a:ext uri="{FF2B5EF4-FFF2-40B4-BE49-F238E27FC236}">
                  <a16:creationId xmlns:a16="http://schemas.microsoft.com/office/drawing/2014/main" id="{0BB44A1A-B3A6-219F-F25C-5439264679A0}"/>
                </a:ext>
              </a:extLst>
            </p:cNvPr>
            <p:cNvPicPr>
              <a:picLocks noChangeAspect="1"/>
            </p:cNvPicPr>
            <p:nvPr/>
          </p:nvPicPr>
          <p:blipFill>
            <a:blip r:embed="rId8"/>
            <a:stretch>
              <a:fillRect/>
            </a:stretch>
          </p:blipFill>
          <p:spPr>
            <a:xfrm>
              <a:off x="2961251" y="1548081"/>
              <a:ext cx="1364490" cy="1241203"/>
            </a:xfrm>
            <a:prstGeom prst="rect">
              <a:avLst/>
            </a:prstGeom>
            <a:ln w="19050">
              <a:solidFill>
                <a:srgbClr val="FFFF00"/>
              </a:solidFill>
            </a:ln>
          </p:spPr>
        </p:pic>
        <p:sp>
          <p:nvSpPr>
            <p:cNvPr id="3" name="Rectangle 2">
              <a:extLst>
                <a:ext uri="{FF2B5EF4-FFF2-40B4-BE49-F238E27FC236}">
                  <a16:creationId xmlns:a16="http://schemas.microsoft.com/office/drawing/2014/main" id="{A1D724CE-89EB-23E0-9E8F-911C0F42CF4A}"/>
                </a:ext>
              </a:extLst>
            </p:cNvPr>
            <p:cNvSpPr/>
            <p:nvPr/>
          </p:nvSpPr>
          <p:spPr>
            <a:xfrm>
              <a:off x="2045970" y="2337054"/>
              <a:ext cx="253505" cy="262271"/>
            </a:xfrm>
            <a:prstGeom prst="rect">
              <a:avLst/>
            </a:prstGeom>
            <a:noFill/>
            <a:ln w="12700">
              <a:solidFill>
                <a:srgbClr val="FFFF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CB0ADB13-4D45-6EE6-8FFB-331D729A9E89}"/>
                </a:ext>
              </a:extLst>
            </p:cNvPr>
            <p:cNvCxnSpPr>
              <a:cxnSpLocks/>
            </p:cNvCxnSpPr>
            <p:nvPr/>
          </p:nvCxnSpPr>
          <p:spPr>
            <a:xfrm flipV="1">
              <a:off x="2045970" y="1562907"/>
              <a:ext cx="915281" cy="774147"/>
            </a:xfrm>
            <a:prstGeom prst="line">
              <a:avLst/>
            </a:prstGeom>
            <a:ln>
              <a:solidFill>
                <a:srgbClr val="FFFF00"/>
              </a:solidFill>
            </a:ln>
          </p:spPr>
          <p:style>
            <a:lnRef idx="1">
              <a:schemeClr val="accent6"/>
            </a:lnRef>
            <a:fillRef idx="0">
              <a:schemeClr val="accent6"/>
            </a:fillRef>
            <a:effectRef idx="0">
              <a:schemeClr val="accent6"/>
            </a:effectRef>
            <a:fontRef idx="minor">
              <a:schemeClr val="tx1"/>
            </a:fontRef>
          </p:style>
        </p:cxnSp>
        <p:cxnSp>
          <p:nvCxnSpPr>
            <p:cNvPr id="20" name="Straight Connector 19">
              <a:extLst>
                <a:ext uri="{FF2B5EF4-FFF2-40B4-BE49-F238E27FC236}">
                  <a16:creationId xmlns:a16="http://schemas.microsoft.com/office/drawing/2014/main" id="{03880149-D1A1-07C8-34FD-8139373F92C0}"/>
                </a:ext>
              </a:extLst>
            </p:cNvPr>
            <p:cNvCxnSpPr>
              <a:cxnSpLocks/>
            </p:cNvCxnSpPr>
            <p:nvPr/>
          </p:nvCxnSpPr>
          <p:spPr>
            <a:xfrm>
              <a:off x="2289553" y="2599325"/>
              <a:ext cx="671698" cy="121717"/>
            </a:xfrm>
            <a:prstGeom prst="line">
              <a:avLst/>
            </a:prstGeom>
            <a:ln>
              <a:solidFill>
                <a:srgbClr val="FFFF00"/>
              </a:solidFill>
            </a:ln>
          </p:spPr>
          <p:style>
            <a:lnRef idx="1">
              <a:schemeClr val="accent6"/>
            </a:lnRef>
            <a:fillRef idx="0">
              <a:schemeClr val="accent6"/>
            </a:fillRef>
            <a:effectRef idx="0">
              <a:schemeClr val="accent6"/>
            </a:effectRef>
            <a:fontRef idx="minor">
              <a:schemeClr val="tx1"/>
            </a:fontRef>
          </p:style>
        </p:cxnSp>
      </p:grpSp>
      <p:sp>
        <p:nvSpPr>
          <p:cNvPr id="4" name="Rectangle 3">
            <a:extLst>
              <a:ext uri="{FF2B5EF4-FFF2-40B4-BE49-F238E27FC236}">
                <a16:creationId xmlns:a16="http://schemas.microsoft.com/office/drawing/2014/main" id="{BC8C2614-0DE8-4A02-054B-A3FA25873124}"/>
              </a:ext>
            </a:extLst>
          </p:cNvPr>
          <p:cNvSpPr/>
          <p:nvPr/>
        </p:nvSpPr>
        <p:spPr>
          <a:xfrm>
            <a:off x="107502" y="1328547"/>
            <a:ext cx="1961576" cy="92333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Qualitative comparison with available data</a:t>
            </a:r>
          </a:p>
        </p:txBody>
      </p:sp>
    </p:spTree>
    <p:extLst>
      <p:ext uri="{BB962C8B-B14F-4D97-AF65-F5344CB8AC3E}">
        <p14:creationId xmlns:p14="http://schemas.microsoft.com/office/powerpoint/2010/main" val="38502386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1E312-1F6A-ED87-C47A-49654E252FF9}"/>
              </a:ext>
            </a:extLst>
          </p:cNvPr>
          <p:cNvSpPr>
            <a:spLocks noGrp="1"/>
          </p:cNvSpPr>
          <p:nvPr>
            <p:ph type="title"/>
          </p:nvPr>
        </p:nvSpPr>
        <p:spPr>
          <a:xfrm>
            <a:off x="288521" y="160525"/>
            <a:ext cx="8581043" cy="840400"/>
          </a:xfrm>
        </p:spPr>
        <p:txBody>
          <a:bodyPr/>
          <a:lstStyle/>
          <a:p>
            <a:r>
              <a:rPr lang="en-US" dirty="0"/>
              <a:t>Model prediction</a:t>
            </a:r>
          </a:p>
        </p:txBody>
      </p:sp>
      <p:pic>
        <p:nvPicPr>
          <p:cNvPr id="7" name="Picture 6">
            <a:extLst>
              <a:ext uri="{FF2B5EF4-FFF2-40B4-BE49-F238E27FC236}">
                <a16:creationId xmlns:a16="http://schemas.microsoft.com/office/drawing/2014/main" id="{705AF02C-95EB-AAD0-0C51-380BD559AA47}"/>
              </a:ext>
            </a:extLst>
          </p:cNvPr>
          <p:cNvPicPr>
            <a:picLocks noChangeAspect="1"/>
          </p:cNvPicPr>
          <p:nvPr/>
        </p:nvPicPr>
        <p:blipFill>
          <a:blip r:embed="rId3"/>
          <a:stretch>
            <a:fillRect/>
          </a:stretch>
        </p:blipFill>
        <p:spPr>
          <a:xfrm>
            <a:off x="934345" y="4248317"/>
            <a:ext cx="2500988" cy="1599861"/>
          </a:xfrm>
          <a:prstGeom prst="rect">
            <a:avLst/>
          </a:prstGeom>
        </p:spPr>
      </p:pic>
      <p:pic>
        <p:nvPicPr>
          <p:cNvPr id="9" name="Picture 8">
            <a:extLst>
              <a:ext uri="{FF2B5EF4-FFF2-40B4-BE49-F238E27FC236}">
                <a16:creationId xmlns:a16="http://schemas.microsoft.com/office/drawing/2014/main" id="{0E16CECC-4725-5003-591A-BA674BB64321}"/>
              </a:ext>
            </a:extLst>
          </p:cNvPr>
          <p:cNvPicPr>
            <a:picLocks noChangeAspect="1"/>
          </p:cNvPicPr>
          <p:nvPr/>
        </p:nvPicPr>
        <p:blipFill>
          <a:blip r:embed="rId4"/>
          <a:stretch>
            <a:fillRect/>
          </a:stretch>
        </p:blipFill>
        <p:spPr>
          <a:xfrm>
            <a:off x="3696488" y="4248317"/>
            <a:ext cx="2478923" cy="1598400"/>
          </a:xfrm>
          <a:prstGeom prst="rect">
            <a:avLst/>
          </a:prstGeom>
        </p:spPr>
      </p:pic>
      <p:pic>
        <p:nvPicPr>
          <p:cNvPr id="11" name="Picture 10">
            <a:extLst>
              <a:ext uri="{FF2B5EF4-FFF2-40B4-BE49-F238E27FC236}">
                <a16:creationId xmlns:a16="http://schemas.microsoft.com/office/drawing/2014/main" id="{E7584115-9376-A974-3EF2-E6440C18F39B}"/>
              </a:ext>
            </a:extLst>
          </p:cNvPr>
          <p:cNvPicPr>
            <a:picLocks noChangeAspect="1"/>
          </p:cNvPicPr>
          <p:nvPr/>
        </p:nvPicPr>
        <p:blipFill>
          <a:blip r:embed="rId5"/>
          <a:stretch>
            <a:fillRect/>
          </a:stretch>
        </p:blipFill>
        <p:spPr>
          <a:xfrm>
            <a:off x="6436566" y="4256978"/>
            <a:ext cx="2354216" cy="1591200"/>
          </a:xfrm>
          <a:prstGeom prst="rect">
            <a:avLst/>
          </a:prstGeom>
        </p:spPr>
      </p:pic>
      <p:sp>
        <p:nvSpPr>
          <p:cNvPr id="5" name="Rectangle 4">
            <a:extLst>
              <a:ext uri="{FF2B5EF4-FFF2-40B4-BE49-F238E27FC236}">
                <a16:creationId xmlns:a16="http://schemas.microsoft.com/office/drawing/2014/main" id="{4DD771E4-3F92-533C-61EF-8A8DBB4DB435}"/>
              </a:ext>
            </a:extLst>
          </p:cNvPr>
          <p:cNvSpPr/>
          <p:nvPr/>
        </p:nvSpPr>
        <p:spPr>
          <a:xfrm>
            <a:off x="107502" y="3565846"/>
            <a:ext cx="1961576" cy="840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Spatial indexes</a:t>
            </a:r>
          </a:p>
        </p:txBody>
      </p:sp>
      <p:pic>
        <p:nvPicPr>
          <p:cNvPr id="13" name="Picture 12">
            <a:extLst>
              <a:ext uri="{FF2B5EF4-FFF2-40B4-BE49-F238E27FC236}">
                <a16:creationId xmlns:a16="http://schemas.microsoft.com/office/drawing/2014/main" id="{5A182508-8FC7-8D84-ADD5-317493527901}"/>
              </a:ext>
            </a:extLst>
          </p:cNvPr>
          <p:cNvPicPr>
            <a:picLocks noChangeAspect="1"/>
          </p:cNvPicPr>
          <p:nvPr/>
        </p:nvPicPr>
        <p:blipFill>
          <a:blip r:embed="rId6"/>
          <a:stretch>
            <a:fillRect/>
          </a:stretch>
        </p:blipFill>
        <p:spPr>
          <a:xfrm>
            <a:off x="934345" y="1815524"/>
            <a:ext cx="2412336" cy="1598400"/>
          </a:xfrm>
          <a:prstGeom prst="rect">
            <a:avLst/>
          </a:prstGeom>
        </p:spPr>
      </p:pic>
      <p:pic>
        <p:nvPicPr>
          <p:cNvPr id="15" name="Picture 14">
            <a:extLst>
              <a:ext uri="{FF2B5EF4-FFF2-40B4-BE49-F238E27FC236}">
                <a16:creationId xmlns:a16="http://schemas.microsoft.com/office/drawing/2014/main" id="{0BB44A1A-B3A6-219F-F25C-5439264679A0}"/>
              </a:ext>
            </a:extLst>
          </p:cNvPr>
          <p:cNvPicPr>
            <a:picLocks noChangeAspect="1"/>
          </p:cNvPicPr>
          <p:nvPr/>
        </p:nvPicPr>
        <p:blipFill>
          <a:blip r:embed="rId7"/>
          <a:stretch>
            <a:fillRect/>
          </a:stretch>
        </p:blipFill>
        <p:spPr>
          <a:xfrm>
            <a:off x="2753051" y="1540935"/>
            <a:ext cx="900327" cy="818980"/>
          </a:xfrm>
          <a:prstGeom prst="rect">
            <a:avLst/>
          </a:prstGeom>
          <a:ln w="19050">
            <a:solidFill>
              <a:srgbClr val="FFFF00"/>
            </a:solidFill>
          </a:ln>
        </p:spPr>
      </p:pic>
      <p:pic>
        <p:nvPicPr>
          <p:cNvPr id="1026" name="Picture 2">
            <a:extLst>
              <a:ext uri="{FF2B5EF4-FFF2-40B4-BE49-F238E27FC236}">
                <a16:creationId xmlns:a16="http://schemas.microsoft.com/office/drawing/2014/main" id="{DEDF4B2F-11D8-3B4F-E2B3-4499ED29B80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4640"/>
          <a:stretch/>
        </p:blipFill>
        <p:spPr bwMode="auto">
          <a:xfrm>
            <a:off x="6436566" y="2763777"/>
            <a:ext cx="2530570" cy="62903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3477C1CA-D47D-385D-58A0-8C6FA2A7E6F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6440" t="10218" r="2320" b="37598"/>
          <a:stretch/>
        </p:blipFill>
        <p:spPr bwMode="auto">
          <a:xfrm>
            <a:off x="6448361" y="2067813"/>
            <a:ext cx="2506980" cy="62903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EDD6C129-3DE8-8973-15ED-D4D763F31336}"/>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9824"/>
          <a:stretch/>
        </p:blipFill>
        <p:spPr bwMode="auto">
          <a:xfrm>
            <a:off x="3844707" y="2756195"/>
            <a:ext cx="2321649" cy="63661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E86600E-D130-CF04-23CE-1BD5BB1D7C6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1322" t="5654" b="38366"/>
          <a:stretch/>
        </p:blipFill>
        <p:spPr bwMode="auto">
          <a:xfrm>
            <a:off x="3844707" y="2067813"/>
            <a:ext cx="2340862" cy="60897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1D724CE-89EB-23E0-9E8F-911C0F42CF4A}"/>
              </a:ext>
            </a:extLst>
          </p:cNvPr>
          <p:cNvSpPr/>
          <p:nvPr/>
        </p:nvSpPr>
        <p:spPr>
          <a:xfrm>
            <a:off x="2045970" y="2337054"/>
            <a:ext cx="253505" cy="262271"/>
          </a:xfrm>
          <a:prstGeom prst="rect">
            <a:avLst/>
          </a:prstGeom>
          <a:noFill/>
          <a:ln w="12700">
            <a:solidFill>
              <a:srgbClr val="FFFF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CB0ADB13-4D45-6EE6-8FFB-331D729A9E89}"/>
              </a:ext>
            </a:extLst>
          </p:cNvPr>
          <p:cNvCxnSpPr>
            <a:cxnSpLocks/>
          </p:cNvCxnSpPr>
          <p:nvPr/>
        </p:nvCxnSpPr>
        <p:spPr>
          <a:xfrm flipV="1">
            <a:off x="2045970" y="1537844"/>
            <a:ext cx="707081" cy="799210"/>
          </a:xfrm>
          <a:prstGeom prst="line">
            <a:avLst/>
          </a:prstGeom>
          <a:ln>
            <a:solidFill>
              <a:srgbClr val="FFFF00"/>
            </a:solidFill>
          </a:ln>
        </p:spPr>
        <p:style>
          <a:lnRef idx="1">
            <a:schemeClr val="accent6"/>
          </a:lnRef>
          <a:fillRef idx="0">
            <a:schemeClr val="accent6"/>
          </a:fillRef>
          <a:effectRef idx="0">
            <a:schemeClr val="accent6"/>
          </a:effectRef>
          <a:fontRef idx="minor">
            <a:schemeClr val="tx1"/>
          </a:fontRef>
        </p:style>
      </p:cxnSp>
      <p:cxnSp>
        <p:nvCxnSpPr>
          <p:cNvPr id="20" name="Straight Connector 19">
            <a:extLst>
              <a:ext uri="{FF2B5EF4-FFF2-40B4-BE49-F238E27FC236}">
                <a16:creationId xmlns:a16="http://schemas.microsoft.com/office/drawing/2014/main" id="{03880149-D1A1-07C8-34FD-8139373F92C0}"/>
              </a:ext>
            </a:extLst>
          </p:cNvPr>
          <p:cNvCxnSpPr>
            <a:cxnSpLocks/>
          </p:cNvCxnSpPr>
          <p:nvPr/>
        </p:nvCxnSpPr>
        <p:spPr>
          <a:xfrm flipV="1">
            <a:off x="2289553" y="2377506"/>
            <a:ext cx="1363825" cy="221819"/>
          </a:xfrm>
          <a:prstGeom prst="line">
            <a:avLst/>
          </a:prstGeom>
          <a:ln>
            <a:solidFill>
              <a:srgbClr val="FFFF00"/>
            </a:solidFill>
          </a:ln>
        </p:spPr>
        <p:style>
          <a:lnRef idx="1">
            <a:schemeClr val="accent6"/>
          </a:lnRef>
          <a:fillRef idx="0">
            <a:schemeClr val="accent6"/>
          </a:fillRef>
          <a:effectRef idx="0">
            <a:schemeClr val="accent6"/>
          </a:effectRef>
          <a:fontRef idx="minor">
            <a:schemeClr val="tx1"/>
          </a:fontRef>
        </p:style>
      </p:cxnSp>
      <p:sp>
        <p:nvSpPr>
          <p:cNvPr id="4" name="Rectangle 3">
            <a:extLst>
              <a:ext uri="{FF2B5EF4-FFF2-40B4-BE49-F238E27FC236}">
                <a16:creationId xmlns:a16="http://schemas.microsoft.com/office/drawing/2014/main" id="{BC8C2614-0DE8-4A02-054B-A3FA25873124}"/>
              </a:ext>
            </a:extLst>
          </p:cNvPr>
          <p:cNvSpPr/>
          <p:nvPr/>
        </p:nvSpPr>
        <p:spPr>
          <a:xfrm>
            <a:off x="107502" y="1328547"/>
            <a:ext cx="1961576" cy="92333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Qualitative comparison with available data</a:t>
            </a:r>
          </a:p>
        </p:txBody>
      </p:sp>
      <p:sp>
        <p:nvSpPr>
          <p:cNvPr id="17" name="Rectangle 16">
            <a:extLst>
              <a:ext uri="{FF2B5EF4-FFF2-40B4-BE49-F238E27FC236}">
                <a16:creationId xmlns:a16="http://schemas.microsoft.com/office/drawing/2014/main" id="{44F5CFEB-3654-6CA6-1702-04F3B51AFDF7}"/>
              </a:ext>
            </a:extLst>
          </p:cNvPr>
          <p:cNvSpPr/>
          <p:nvPr/>
        </p:nvSpPr>
        <p:spPr>
          <a:xfrm>
            <a:off x="69362" y="1280159"/>
            <a:ext cx="8967136" cy="2217345"/>
          </a:xfrm>
          <a:prstGeom prst="rect">
            <a:avLst/>
          </a:prstGeom>
          <a:solidFill>
            <a:schemeClr val="bg1">
              <a:alpha val="7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5906957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1E312-1F6A-ED87-C47A-49654E252FF9}"/>
              </a:ext>
            </a:extLst>
          </p:cNvPr>
          <p:cNvSpPr>
            <a:spLocks noGrp="1"/>
          </p:cNvSpPr>
          <p:nvPr>
            <p:ph type="title"/>
          </p:nvPr>
        </p:nvSpPr>
        <p:spPr>
          <a:xfrm>
            <a:off x="288521" y="160525"/>
            <a:ext cx="8581043" cy="840400"/>
          </a:xfrm>
        </p:spPr>
        <p:txBody>
          <a:bodyPr/>
          <a:lstStyle/>
          <a:p>
            <a:r>
              <a:rPr lang="en-US" dirty="0"/>
              <a:t>Model prediction</a:t>
            </a:r>
          </a:p>
        </p:txBody>
      </p:sp>
      <p:pic>
        <p:nvPicPr>
          <p:cNvPr id="7" name="Picture 6">
            <a:extLst>
              <a:ext uri="{FF2B5EF4-FFF2-40B4-BE49-F238E27FC236}">
                <a16:creationId xmlns:a16="http://schemas.microsoft.com/office/drawing/2014/main" id="{705AF02C-95EB-AAD0-0C51-380BD559AA47}"/>
              </a:ext>
            </a:extLst>
          </p:cNvPr>
          <p:cNvPicPr>
            <a:picLocks noChangeAspect="1"/>
          </p:cNvPicPr>
          <p:nvPr/>
        </p:nvPicPr>
        <p:blipFill>
          <a:blip r:embed="rId3"/>
          <a:stretch>
            <a:fillRect/>
          </a:stretch>
        </p:blipFill>
        <p:spPr>
          <a:xfrm>
            <a:off x="393325" y="2629800"/>
            <a:ext cx="2500988" cy="1599861"/>
          </a:xfrm>
          <a:prstGeom prst="rect">
            <a:avLst/>
          </a:prstGeom>
        </p:spPr>
      </p:pic>
      <p:pic>
        <p:nvPicPr>
          <p:cNvPr id="9" name="Picture 8">
            <a:extLst>
              <a:ext uri="{FF2B5EF4-FFF2-40B4-BE49-F238E27FC236}">
                <a16:creationId xmlns:a16="http://schemas.microsoft.com/office/drawing/2014/main" id="{0E16CECC-4725-5003-591A-BA674BB64321}"/>
              </a:ext>
            </a:extLst>
          </p:cNvPr>
          <p:cNvPicPr>
            <a:picLocks noChangeAspect="1"/>
          </p:cNvPicPr>
          <p:nvPr/>
        </p:nvPicPr>
        <p:blipFill>
          <a:blip r:embed="rId4"/>
          <a:stretch>
            <a:fillRect/>
          </a:stretch>
        </p:blipFill>
        <p:spPr>
          <a:xfrm>
            <a:off x="3518709" y="2629800"/>
            <a:ext cx="2478923" cy="1598400"/>
          </a:xfrm>
          <a:prstGeom prst="rect">
            <a:avLst/>
          </a:prstGeom>
        </p:spPr>
      </p:pic>
      <p:pic>
        <p:nvPicPr>
          <p:cNvPr id="11" name="Picture 10">
            <a:extLst>
              <a:ext uri="{FF2B5EF4-FFF2-40B4-BE49-F238E27FC236}">
                <a16:creationId xmlns:a16="http://schemas.microsoft.com/office/drawing/2014/main" id="{E7584115-9376-A974-3EF2-E6440C18F39B}"/>
              </a:ext>
            </a:extLst>
          </p:cNvPr>
          <p:cNvPicPr>
            <a:picLocks noChangeAspect="1"/>
          </p:cNvPicPr>
          <p:nvPr/>
        </p:nvPicPr>
        <p:blipFill>
          <a:blip r:embed="rId5"/>
          <a:stretch>
            <a:fillRect/>
          </a:stretch>
        </p:blipFill>
        <p:spPr>
          <a:xfrm>
            <a:off x="6515348" y="2629800"/>
            <a:ext cx="2354216" cy="1591200"/>
          </a:xfrm>
          <a:prstGeom prst="rect">
            <a:avLst/>
          </a:prstGeom>
        </p:spPr>
      </p:pic>
      <p:sp>
        <p:nvSpPr>
          <p:cNvPr id="5" name="Rectangle 4">
            <a:extLst>
              <a:ext uri="{FF2B5EF4-FFF2-40B4-BE49-F238E27FC236}">
                <a16:creationId xmlns:a16="http://schemas.microsoft.com/office/drawing/2014/main" id="{4DD771E4-3F92-533C-61EF-8A8DBB4DB435}"/>
              </a:ext>
            </a:extLst>
          </p:cNvPr>
          <p:cNvSpPr/>
          <p:nvPr/>
        </p:nvSpPr>
        <p:spPr>
          <a:xfrm>
            <a:off x="107502" y="1364021"/>
            <a:ext cx="1961576" cy="840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Spatial indexes</a:t>
            </a:r>
          </a:p>
        </p:txBody>
      </p:sp>
      <p:sp>
        <p:nvSpPr>
          <p:cNvPr id="19" name="TextBox 18">
            <a:extLst>
              <a:ext uri="{FF2B5EF4-FFF2-40B4-BE49-F238E27FC236}">
                <a16:creationId xmlns:a16="http://schemas.microsoft.com/office/drawing/2014/main" id="{464D5EFB-CEA2-B70C-093C-D345F212B6F7}"/>
              </a:ext>
            </a:extLst>
          </p:cNvPr>
          <p:cNvSpPr txBox="1"/>
          <p:nvPr/>
        </p:nvSpPr>
        <p:spPr>
          <a:xfrm>
            <a:off x="1055621" y="4229661"/>
            <a:ext cx="1176395" cy="276999"/>
          </a:xfrm>
          <a:prstGeom prst="rect">
            <a:avLst/>
          </a:prstGeom>
          <a:noFill/>
        </p:spPr>
        <p:txBody>
          <a:bodyPr wrap="square">
            <a:spAutoFit/>
          </a:bodyPr>
          <a:lstStyle/>
          <a:p>
            <a:r>
              <a:rPr lang="en-US" sz="1200" dirty="0">
                <a:effectLst/>
                <a:latin typeface="Calibri" panose="020F0502020204030204" pitchFamily="34" charset="0"/>
              </a:rPr>
              <a:t>Data availability</a:t>
            </a:r>
            <a:endParaRPr lang="en-US" sz="1200" dirty="0"/>
          </a:p>
        </p:txBody>
      </p:sp>
      <p:sp>
        <p:nvSpPr>
          <p:cNvPr id="21" name="TextBox 20">
            <a:extLst>
              <a:ext uri="{FF2B5EF4-FFF2-40B4-BE49-F238E27FC236}">
                <a16:creationId xmlns:a16="http://schemas.microsoft.com/office/drawing/2014/main" id="{BA1A1187-2554-89BF-CB91-184E5345BCB7}"/>
              </a:ext>
            </a:extLst>
          </p:cNvPr>
          <p:cNvSpPr txBox="1"/>
          <p:nvPr/>
        </p:nvSpPr>
        <p:spPr>
          <a:xfrm>
            <a:off x="7196570" y="5695986"/>
            <a:ext cx="2099830" cy="307777"/>
          </a:xfrm>
          <a:prstGeom prst="rect">
            <a:avLst/>
          </a:prstGeom>
          <a:noFill/>
        </p:spPr>
        <p:txBody>
          <a:bodyPr wrap="square">
            <a:spAutoFit/>
          </a:bodyPr>
          <a:lstStyle/>
          <a:p>
            <a:r>
              <a:rPr lang="en-US" sz="1400" dirty="0">
                <a:effectLst/>
                <a:latin typeface="Times New Roman" panose="02020603050405020304" pitchFamily="18" charset="0"/>
                <a:cs typeface="Times New Roman" panose="02020603050405020304" pitchFamily="18" charset="0"/>
              </a:rPr>
              <a:t>2.5km x 2.5km resolution</a:t>
            </a:r>
            <a:endParaRPr lang="en-US" sz="1400" dirty="0">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B9058C0F-A73E-BB1C-56B9-77E4B862A12F}"/>
              </a:ext>
            </a:extLst>
          </p:cNvPr>
          <p:cNvPicPr>
            <a:picLocks noChangeAspect="1"/>
          </p:cNvPicPr>
          <p:nvPr/>
        </p:nvPicPr>
        <p:blipFill>
          <a:blip r:embed="rId6"/>
          <a:stretch>
            <a:fillRect/>
          </a:stretch>
        </p:blipFill>
        <p:spPr>
          <a:xfrm>
            <a:off x="393326" y="4716774"/>
            <a:ext cx="2500988" cy="62233"/>
          </a:xfrm>
          <a:prstGeom prst="rect">
            <a:avLst/>
          </a:prstGeom>
        </p:spPr>
      </p:pic>
      <p:sp>
        <p:nvSpPr>
          <p:cNvPr id="25" name="TextBox 24">
            <a:extLst>
              <a:ext uri="{FF2B5EF4-FFF2-40B4-BE49-F238E27FC236}">
                <a16:creationId xmlns:a16="http://schemas.microsoft.com/office/drawing/2014/main" id="{0C2F3F1B-AE9E-477F-4A01-0B325D21E335}"/>
              </a:ext>
            </a:extLst>
          </p:cNvPr>
          <p:cNvSpPr txBox="1"/>
          <p:nvPr/>
        </p:nvSpPr>
        <p:spPr>
          <a:xfrm>
            <a:off x="-1930775" y="4848234"/>
            <a:ext cx="4648200" cy="261610"/>
          </a:xfrm>
          <a:prstGeom prst="rect">
            <a:avLst/>
          </a:prstGeom>
          <a:noFill/>
        </p:spPr>
        <p:txBody>
          <a:bodyPr wrap="square">
            <a:spAutoFit/>
          </a:bodyPr>
          <a:lstStyle/>
          <a:p>
            <a:pPr marL="2400300" marR="0" algn="ctr">
              <a:spcBef>
                <a:spcPts val="0"/>
              </a:spcBef>
              <a:spcAft>
                <a:spcPts val="0"/>
              </a:spcAft>
            </a:pPr>
            <a:r>
              <a:rPr lang="it-IT" sz="1050" dirty="0">
                <a:effectLst/>
                <a:latin typeface="Calibri" panose="020F0502020204030204" pitchFamily="34" charset="0"/>
              </a:rPr>
              <a:t>[</a:t>
            </a:r>
            <a:r>
              <a:rPr lang="en-US" sz="1050" dirty="0">
                <a:effectLst/>
                <a:latin typeface="Calibri" panose="020F0502020204030204" pitchFamily="34" charset="0"/>
              </a:rPr>
              <a:t>Sample/</a:t>
            </a:r>
            <a:r>
              <a:rPr lang="en-US" sz="1050" dirty="0" err="1">
                <a:effectLst/>
                <a:latin typeface="Calibri" panose="020F0502020204030204" pitchFamily="34" charset="0"/>
              </a:rPr>
              <a:t>px</a:t>
            </a:r>
            <a:r>
              <a:rPr lang="it-IT" sz="1050" dirty="0">
                <a:effectLst/>
                <a:latin typeface="Calibri" panose="020F0502020204030204" pitchFamily="34" charset="0"/>
              </a:rPr>
              <a:t>]</a:t>
            </a:r>
            <a:endParaRPr lang="en-US" sz="1050" dirty="0">
              <a:effectLst/>
              <a:latin typeface="Calibri" panose="020F0502020204030204" pitchFamily="34" charset="0"/>
            </a:endParaRPr>
          </a:p>
        </p:txBody>
      </p:sp>
      <p:sp>
        <p:nvSpPr>
          <p:cNvPr id="18" name="TextBox 17">
            <a:extLst>
              <a:ext uri="{FF2B5EF4-FFF2-40B4-BE49-F238E27FC236}">
                <a16:creationId xmlns:a16="http://schemas.microsoft.com/office/drawing/2014/main" id="{DD25D423-B7D2-39A8-0E42-E6E0EBD93878}"/>
              </a:ext>
            </a:extLst>
          </p:cNvPr>
          <p:cNvSpPr txBox="1"/>
          <p:nvPr/>
        </p:nvSpPr>
        <p:spPr>
          <a:xfrm>
            <a:off x="264925" y="4747890"/>
            <a:ext cx="256802" cy="261610"/>
          </a:xfrm>
          <a:prstGeom prst="rect">
            <a:avLst/>
          </a:prstGeom>
          <a:noFill/>
        </p:spPr>
        <p:txBody>
          <a:bodyPr wrap="none" rtlCol="0">
            <a:spAutoFit/>
          </a:bodyPr>
          <a:lstStyle/>
          <a:p>
            <a:r>
              <a:rPr lang="it-IT" sz="1050" dirty="0"/>
              <a:t>0</a:t>
            </a:r>
            <a:endParaRPr lang="en-US" sz="1050" dirty="0"/>
          </a:p>
        </p:txBody>
      </p:sp>
      <p:sp>
        <p:nvSpPr>
          <p:cNvPr id="27" name="TextBox 26">
            <a:extLst>
              <a:ext uri="{FF2B5EF4-FFF2-40B4-BE49-F238E27FC236}">
                <a16:creationId xmlns:a16="http://schemas.microsoft.com/office/drawing/2014/main" id="{32492ACC-ADC0-0CFA-1D38-8A9824B2E27D}"/>
              </a:ext>
            </a:extLst>
          </p:cNvPr>
          <p:cNvSpPr txBox="1"/>
          <p:nvPr/>
        </p:nvSpPr>
        <p:spPr>
          <a:xfrm>
            <a:off x="2618019" y="4763855"/>
            <a:ext cx="545342" cy="261610"/>
          </a:xfrm>
          <a:prstGeom prst="rect">
            <a:avLst/>
          </a:prstGeom>
          <a:noFill/>
        </p:spPr>
        <p:txBody>
          <a:bodyPr wrap="none" rtlCol="0">
            <a:spAutoFit/>
          </a:bodyPr>
          <a:lstStyle/>
          <a:p>
            <a:r>
              <a:rPr lang="it-IT" sz="1050" dirty="0"/>
              <a:t>11600</a:t>
            </a:r>
            <a:endParaRPr lang="en-US" sz="1050" dirty="0"/>
          </a:p>
        </p:txBody>
      </p:sp>
      <p:sp>
        <p:nvSpPr>
          <p:cNvPr id="22" name="TextBox 21">
            <a:extLst>
              <a:ext uri="{FF2B5EF4-FFF2-40B4-BE49-F238E27FC236}">
                <a16:creationId xmlns:a16="http://schemas.microsoft.com/office/drawing/2014/main" id="{B8CEFBC3-012B-C753-007C-0B465F6591D4}"/>
              </a:ext>
            </a:extLst>
          </p:cNvPr>
          <p:cNvSpPr txBox="1"/>
          <p:nvPr/>
        </p:nvSpPr>
        <p:spPr>
          <a:xfrm>
            <a:off x="4267200" y="4236240"/>
            <a:ext cx="1082732" cy="276999"/>
          </a:xfrm>
          <a:prstGeom prst="rect">
            <a:avLst/>
          </a:prstGeom>
          <a:noFill/>
        </p:spPr>
        <p:txBody>
          <a:bodyPr wrap="none" rtlCol="0">
            <a:spAutoFit/>
          </a:bodyPr>
          <a:lstStyle/>
          <a:p>
            <a:r>
              <a:rPr lang="it-IT" sz="1200" dirty="0"/>
              <a:t>Local </a:t>
            </a:r>
            <a:r>
              <a:rPr lang="en-US" sz="1200" dirty="0"/>
              <a:t>accuracy</a:t>
            </a:r>
          </a:p>
        </p:txBody>
      </p:sp>
      <p:pic>
        <p:nvPicPr>
          <p:cNvPr id="31" name="Picture 30">
            <a:extLst>
              <a:ext uri="{FF2B5EF4-FFF2-40B4-BE49-F238E27FC236}">
                <a16:creationId xmlns:a16="http://schemas.microsoft.com/office/drawing/2014/main" id="{65003774-91BD-2A28-FB0A-A8BE09F5E649}"/>
              </a:ext>
            </a:extLst>
          </p:cNvPr>
          <p:cNvPicPr>
            <a:picLocks noChangeAspect="1"/>
          </p:cNvPicPr>
          <p:nvPr/>
        </p:nvPicPr>
        <p:blipFill>
          <a:blip r:embed="rId6"/>
          <a:stretch>
            <a:fillRect/>
          </a:stretch>
        </p:blipFill>
        <p:spPr>
          <a:xfrm>
            <a:off x="3518709" y="4711049"/>
            <a:ext cx="2500988" cy="62233"/>
          </a:xfrm>
          <a:prstGeom prst="rect">
            <a:avLst/>
          </a:prstGeom>
        </p:spPr>
      </p:pic>
      <p:sp>
        <p:nvSpPr>
          <p:cNvPr id="32" name="TextBox 31">
            <a:extLst>
              <a:ext uri="{FF2B5EF4-FFF2-40B4-BE49-F238E27FC236}">
                <a16:creationId xmlns:a16="http://schemas.microsoft.com/office/drawing/2014/main" id="{99C74051-6F8B-1A56-4282-CF96E207E484}"/>
              </a:ext>
            </a:extLst>
          </p:cNvPr>
          <p:cNvSpPr txBox="1"/>
          <p:nvPr/>
        </p:nvSpPr>
        <p:spPr>
          <a:xfrm>
            <a:off x="3390308" y="4742165"/>
            <a:ext cx="349776" cy="253916"/>
          </a:xfrm>
          <a:prstGeom prst="rect">
            <a:avLst/>
          </a:prstGeom>
          <a:noFill/>
        </p:spPr>
        <p:txBody>
          <a:bodyPr wrap="none" rtlCol="0">
            <a:spAutoFit/>
          </a:bodyPr>
          <a:lstStyle/>
          <a:p>
            <a:r>
              <a:rPr lang="it-IT" sz="1050" dirty="0"/>
              <a:t>0%</a:t>
            </a:r>
            <a:endParaRPr lang="en-US" sz="1050" dirty="0"/>
          </a:p>
        </p:txBody>
      </p:sp>
      <p:sp>
        <p:nvSpPr>
          <p:cNvPr id="33" name="TextBox 32">
            <a:extLst>
              <a:ext uri="{FF2B5EF4-FFF2-40B4-BE49-F238E27FC236}">
                <a16:creationId xmlns:a16="http://schemas.microsoft.com/office/drawing/2014/main" id="{4BAC3DEF-FA62-7B1F-4A8B-4B2EA84F3FF8}"/>
              </a:ext>
            </a:extLst>
          </p:cNvPr>
          <p:cNvSpPr txBox="1"/>
          <p:nvPr/>
        </p:nvSpPr>
        <p:spPr>
          <a:xfrm>
            <a:off x="5743402" y="4758130"/>
            <a:ext cx="487634" cy="253916"/>
          </a:xfrm>
          <a:prstGeom prst="rect">
            <a:avLst/>
          </a:prstGeom>
          <a:noFill/>
        </p:spPr>
        <p:txBody>
          <a:bodyPr wrap="none" rtlCol="0">
            <a:spAutoFit/>
          </a:bodyPr>
          <a:lstStyle/>
          <a:p>
            <a:r>
              <a:rPr lang="it-IT" sz="1050" dirty="0"/>
              <a:t>100%</a:t>
            </a:r>
            <a:endParaRPr lang="en-US" sz="1050" dirty="0"/>
          </a:p>
        </p:txBody>
      </p:sp>
      <p:sp>
        <p:nvSpPr>
          <p:cNvPr id="34" name="TextBox 33">
            <a:extLst>
              <a:ext uri="{FF2B5EF4-FFF2-40B4-BE49-F238E27FC236}">
                <a16:creationId xmlns:a16="http://schemas.microsoft.com/office/drawing/2014/main" id="{A7D561A0-D21C-2DEA-F49B-58BC9D19B0EB}"/>
              </a:ext>
            </a:extLst>
          </p:cNvPr>
          <p:cNvSpPr txBox="1"/>
          <p:nvPr/>
        </p:nvSpPr>
        <p:spPr>
          <a:xfrm>
            <a:off x="7114891" y="4236239"/>
            <a:ext cx="1235659" cy="276999"/>
          </a:xfrm>
          <a:prstGeom prst="rect">
            <a:avLst/>
          </a:prstGeom>
          <a:noFill/>
        </p:spPr>
        <p:txBody>
          <a:bodyPr wrap="none" rtlCol="0">
            <a:spAutoFit/>
          </a:bodyPr>
          <a:lstStyle/>
          <a:p>
            <a:r>
              <a:rPr lang="en-US" sz="1200" dirty="0"/>
              <a:t>Average </a:t>
            </a:r>
            <a:r>
              <a:rPr lang="en-US" sz="1200" dirty="0" err="1"/>
              <a:t>Softmax</a:t>
            </a:r>
            <a:endParaRPr lang="en-US" sz="1200" dirty="0"/>
          </a:p>
        </p:txBody>
      </p:sp>
      <p:pic>
        <p:nvPicPr>
          <p:cNvPr id="35" name="Picture 34">
            <a:extLst>
              <a:ext uri="{FF2B5EF4-FFF2-40B4-BE49-F238E27FC236}">
                <a16:creationId xmlns:a16="http://schemas.microsoft.com/office/drawing/2014/main" id="{C6D82F67-7241-E701-85E7-0E013DBB98C8}"/>
              </a:ext>
            </a:extLst>
          </p:cNvPr>
          <p:cNvPicPr>
            <a:picLocks noChangeAspect="1"/>
          </p:cNvPicPr>
          <p:nvPr/>
        </p:nvPicPr>
        <p:blipFill>
          <a:blip r:embed="rId6"/>
          <a:stretch>
            <a:fillRect/>
          </a:stretch>
        </p:blipFill>
        <p:spPr>
          <a:xfrm>
            <a:off x="6482227" y="4711049"/>
            <a:ext cx="2500988" cy="62233"/>
          </a:xfrm>
          <a:prstGeom prst="rect">
            <a:avLst/>
          </a:prstGeom>
        </p:spPr>
      </p:pic>
      <p:sp>
        <p:nvSpPr>
          <p:cNvPr id="36" name="TextBox 35">
            <a:extLst>
              <a:ext uri="{FF2B5EF4-FFF2-40B4-BE49-F238E27FC236}">
                <a16:creationId xmlns:a16="http://schemas.microsoft.com/office/drawing/2014/main" id="{E96FF348-1403-8C3D-DCB3-E7B8020D6E55}"/>
              </a:ext>
            </a:extLst>
          </p:cNvPr>
          <p:cNvSpPr txBox="1"/>
          <p:nvPr/>
        </p:nvSpPr>
        <p:spPr>
          <a:xfrm>
            <a:off x="6353826" y="4742165"/>
            <a:ext cx="349776" cy="253916"/>
          </a:xfrm>
          <a:prstGeom prst="rect">
            <a:avLst/>
          </a:prstGeom>
          <a:noFill/>
        </p:spPr>
        <p:txBody>
          <a:bodyPr wrap="none" rtlCol="0">
            <a:spAutoFit/>
          </a:bodyPr>
          <a:lstStyle/>
          <a:p>
            <a:r>
              <a:rPr lang="it-IT" sz="1050" dirty="0"/>
              <a:t>0%</a:t>
            </a:r>
            <a:endParaRPr lang="en-US" sz="1050" dirty="0"/>
          </a:p>
        </p:txBody>
      </p:sp>
      <p:sp>
        <p:nvSpPr>
          <p:cNvPr id="37" name="TextBox 36">
            <a:extLst>
              <a:ext uri="{FF2B5EF4-FFF2-40B4-BE49-F238E27FC236}">
                <a16:creationId xmlns:a16="http://schemas.microsoft.com/office/drawing/2014/main" id="{473547F3-B5E7-8C0E-8011-960BBAC7A810}"/>
              </a:ext>
            </a:extLst>
          </p:cNvPr>
          <p:cNvSpPr txBox="1"/>
          <p:nvPr/>
        </p:nvSpPr>
        <p:spPr>
          <a:xfrm>
            <a:off x="8706920" y="4758130"/>
            <a:ext cx="487634" cy="253916"/>
          </a:xfrm>
          <a:prstGeom prst="rect">
            <a:avLst/>
          </a:prstGeom>
          <a:noFill/>
        </p:spPr>
        <p:txBody>
          <a:bodyPr wrap="none" rtlCol="0">
            <a:spAutoFit/>
          </a:bodyPr>
          <a:lstStyle/>
          <a:p>
            <a:r>
              <a:rPr lang="it-IT" sz="1050" dirty="0"/>
              <a:t>100%</a:t>
            </a:r>
            <a:endParaRPr lang="en-US" sz="1050" dirty="0"/>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5B9DA741-8EFF-530B-DD07-3480583EFE10}"/>
                  </a:ext>
                </a:extLst>
              </p:cNvPr>
              <p:cNvSpPr txBox="1"/>
              <p:nvPr/>
            </p:nvSpPr>
            <p:spPr>
              <a:xfrm>
                <a:off x="3135517" y="5180346"/>
                <a:ext cx="3335329" cy="35278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800" i="1" smtClean="0">
                          <a:latin typeface="Cambria Math" panose="02040503050406030204" pitchFamily="18" charset="0"/>
                        </a:rPr>
                        <m:t>𝐴𝑐𝑐𝑢𝑟𝑎𝑐𝑦</m:t>
                      </m:r>
                      <m:r>
                        <a:rPr lang="en-US" sz="800" i="0">
                          <a:latin typeface="Cambria Math" panose="02040503050406030204" pitchFamily="18" charset="0"/>
                        </a:rPr>
                        <m:t> = </m:t>
                      </m:r>
                      <m:f>
                        <m:fPr>
                          <m:ctrlPr>
                            <a:rPr lang="en-US" sz="800" i="1">
                              <a:solidFill>
                                <a:srgbClr val="836967"/>
                              </a:solidFill>
                              <a:latin typeface="Cambria Math" panose="02040503050406030204" pitchFamily="18" charset="0"/>
                            </a:rPr>
                          </m:ctrlPr>
                        </m:fPr>
                        <m:num>
                          <m:d>
                            <m:dPr>
                              <m:ctrlPr>
                                <a:rPr lang="en-US" sz="800" i="1">
                                  <a:solidFill>
                                    <a:srgbClr val="836967"/>
                                  </a:solidFill>
                                  <a:latin typeface="Cambria Math" panose="02040503050406030204" pitchFamily="18" charset="0"/>
                                </a:rPr>
                              </m:ctrlPr>
                            </m:dPr>
                            <m:e>
                              <m:r>
                                <a:rPr lang="en-US" sz="800" i="1">
                                  <a:latin typeface="Cambria Math" panose="02040503050406030204" pitchFamily="18" charset="0"/>
                                </a:rPr>
                                <m:t>𝑛𝑢𝑚𝑏𝑒𝑟</m:t>
                              </m:r>
                              <m:r>
                                <a:rPr lang="en-US" sz="800" i="0">
                                  <a:latin typeface="Cambria Math" panose="02040503050406030204" pitchFamily="18" charset="0"/>
                                </a:rPr>
                                <m:t> </m:t>
                              </m:r>
                              <m:r>
                                <a:rPr lang="en-US" sz="800" i="1">
                                  <a:latin typeface="Cambria Math" panose="02040503050406030204" pitchFamily="18" charset="0"/>
                                </a:rPr>
                                <m:t>𝑜𝑓</m:t>
                              </m:r>
                              <m:r>
                                <a:rPr lang="en-US" sz="800" i="0">
                                  <a:latin typeface="Cambria Math" panose="02040503050406030204" pitchFamily="18" charset="0"/>
                                </a:rPr>
                                <m:t> </m:t>
                              </m:r>
                              <m:r>
                                <a:rPr lang="en-US" sz="800" i="1">
                                  <a:latin typeface="Cambria Math" panose="02040503050406030204" pitchFamily="18" charset="0"/>
                                </a:rPr>
                                <m:t>𝑐𝑜𝑟𝑟𝑒𝑐𝑡</m:t>
                              </m:r>
                              <m:r>
                                <a:rPr lang="en-US" sz="800" i="0">
                                  <a:latin typeface="Cambria Math" panose="02040503050406030204" pitchFamily="18" charset="0"/>
                                </a:rPr>
                                <m:t>  </m:t>
                              </m:r>
                              <m:r>
                                <a:rPr lang="en-US" sz="800" i="1">
                                  <a:latin typeface="Cambria Math" panose="02040503050406030204" pitchFamily="18" charset="0"/>
                                </a:rPr>
                                <m:t>𝑝𝑟𝑒𝑑𝑖𝑐𝑡𝑖𝑜𝑛</m:t>
                              </m:r>
                            </m:e>
                          </m:d>
                        </m:num>
                        <m:den>
                          <m:d>
                            <m:dPr>
                              <m:ctrlPr>
                                <a:rPr lang="en-US" sz="800" i="1">
                                  <a:solidFill>
                                    <a:srgbClr val="836967"/>
                                  </a:solidFill>
                                  <a:latin typeface="Cambria Math" panose="02040503050406030204" pitchFamily="18" charset="0"/>
                                </a:rPr>
                              </m:ctrlPr>
                            </m:dPr>
                            <m:e>
                              <m:r>
                                <a:rPr lang="en-US" sz="800" i="1">
                                  <a:latin typeface="Cambria Math" panose="02040503050406030204" pitchFamily="18" charset="0"/>
                                </a:rPr>
                                <m:t>𝑡𝑜𝑡𝑎𝑙</m:t>
                              </m:r>
                              <m:r>
                                <a:rPr lang="en-US" sz="800" i="0">
                                  <a:latin typeface="Cambria Math" panose="02040503050406030204" pitchFamily="18" charset="0"/>
                                </a:rPr>
                                <m:t> </m:t>
                              </m:r>
                              <m:r>
                                <a:rPr lang="en-US" sz="800" i="1">
                                  <a:latin typeface="Cambria Math" panose="02040503050406030204" pitchFamily="18" charset="0"/>
                                </a:rPr>
                                <m:t>𝑛𝑢𝑚𝑏𝑒𝑟</m:t>
                              </m:r>
                              <m:r>
                                <a:rPr lang="en-US" sz="800" i="0">
                                  <a:latin typeface="Cambria Math" panose="02040503050406030204" pitchFamily="18" charset="0"/>
                                </a:rPr>
                                <m:t> </m:t>
                              </m:r>
                              <m:r>
                                <a:rPr lang="en-US" sz="800" i="1">
                                  <a:latin typeface="Cambria Math" panose="02040503050406030204" pitchFamily="18" charset="0"/>
                                </a:rPr>
                                <m:t>𝑜𝑓</m:t>
                              </m:r>
                              <m:r>
                                <a:rPr lang="en-US" sz="800" i="0">
                                  <a:latin typeface="Cambria Math" panose="02040503050406030204" pitchFamily="18" charset="0"/>
                                </a:rPr>
                                <m:t> </m:t>
                              </m:r>
                              <m:r>
                                <a:rPr lang="en-US" sz="800" i="1">
                                  <a:latin typeface="Cambria Math" panose="02040503050406030204" pitchFamily="18" charset="0"/>
                                </a:rPr>
                                <m:t>𝑝𝑟𝑒𝑑𝑖𝑐𝑡𝑖𝑜𝑛𝑠</m:t>
                              </m:r>
                              <m:r>
                                <a:rPr lang="en-US" sz="800" i="0">
                                  <a:latin typeface="Cambria Math" panose="02040503050406030204" pitchFamily="18" charset="0"/>
                                </a:rPr>
                                <m:t>  </m:t>
                              </m:r>
                              <m:r>
                                <a:rPr lang="en-US" sz="800" i="1">
                                  <a:latin typeface="Cambria Math" panose="02040503050406030204" pitchFamily="18" charset="0"/>
                                </a:rPr>
                                <m:t>𝑚𝑎𝑑𝑒</m:t>
                              </m:r>
                            </m:e>
                          </m:d>
                        </m:den>
                      </m:f>
                    </m:oMath>
                  </m:oMathPara>
                </a14:m>
                <a:endParaRPr lang="en-US" sz="1400" dirty="0"/>
              </a:p>
            </p:txBody>
          </p:sp>
        </mc:Choice>
        <mc:Fallback xmlns="">
          <p:sp>
            <p:nvSpPr>
              <p:cNvPr id="39" name="TextBox 38">
                <a:extLst>
                  <a:ext uri="{FF2B5EF4-FFF2-40B4-BE49-F238E27FC236}">
                    <a16:creationId xmlns:a16="http://schemas.microsoft.com/office/drawing/2014/main" id="{5B9DA741-8EFF-530B-DD07-3480583EFE10}"/>
                  </a:ext>
                </a:extLst>
              </p:cNvPr>
              <p:cNvSpPr txBox="1">
                <a:spLocks noRot="1" noChangeAspect="1" noMove="1" noResize="1" noEditPoints="1" noAdjustHandles="1" noChangeArrowheads="1" noChangeShapeType="1" noTextEdit="1"/>
              </p:cNvSpPr>
              <p:nvPr/>
            </p:nvSpPr>
            <p:spPr>
              <a:xfrm>
                <a:off x="3135517" y="5180346"/>
                <a:ext cx="3335329" cy="352789"/>
              </a:xfrm>
              <a:prstGeom prst="rect">
                <a:avLst/>
              </a:prstGeom>
              <a:blipFill>
                <a:blip r:embed="rId7"/>
                <a:stretch>
                  <a:fillRect b="-1724"/>
                </a:stretch>
              </a:blipFill>
            </p:spPr>
            <p:txBody>
              <a:bodyPr/>
              <a:lstStyle/>
              <a:p>
                <a:r>
                  <a:rPr lang="en-US">
                    <a:noFill/>
                  </a:rPr>
                  <a:t> </a:t>
                </a:r>
              </a:p>
            </p:txBody>
          </p:sp>
        </mc:Fallback>
      </mc:AlternateContent>
    </p:spTree>
    <p:extLst>
      <p:ext uri="{BB962C8B-B14F-4D97-AF65-F5344CB8AC3E}">
        <p14:creationId xmlns:p14="http://schemas.microsoft.com/office/powerpoint/2010/main" val="23215091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4C078-82A6-D490-C656-A6598E812CCF}"/>
              </a:ext>
            </a:extLst>
          </p:cNvPr>
          <p:cNvSpPr>
            <a:spLocks noGrp="1"/>
          </p:cNvSpPr>
          <p:nvPr>
            <p:ph type="title"/>
          </p:nvPr>
        </p:nvSpPr>
        <p:spPr/>
        <p:txBody>
          <a:bodyPr/>
          <a:lstStyle/>
          <a:p>
            <a:r>
              <a:rPr lang="en-US" dirty="0"/>
              <a:t>Concluding remarks &amp; future development</a:t>
            </a:r>
          </a:p>
        </p:txBody>
      </p:sp>
      <p:pic>
        <p:nvPicPr>
          <p:cNvPr id="10" name="Picture 9" descr="A picture containing chart&#10;&#10;Description automatically generated">
            <a:extLst>
              <a:ext uri="{FF2B5EF4-FFF2-40B4-BE49-F238E27FC236}">
                <a16:creationId xmlns:a16="http://schemas.microsoft.com/office/drawing/2014/main" id="{AA2BD39B-4E1B-5260-17EF-C22F82AAF160}"/>
              </a:ext>
            </a:extLst>
          </p:cNvPr>
          <p:cNvPicPr>
            <a:picLocks noChangeAspect="1"/>
          </p:cNvPicPr>
          <p:nvPr/>
        </p:nvPicPr>
        <p:blipFill>
          <a:blip r:embed="rId3"/>
          <a:stretch>
            <a:fillRect/>
          </a:stretch>
        </p:blipFill>
        <p:spPr>
          <a:xfrm>
            <a:off x="288521" y="1385644"/>
            <a:ext cx="1876527" cy="1390370"/>
          </a:xfrm>
          <a:prstGeom prst="rect">
            <a:avLst/>
          </a:prstGeom>
        </p:spPr>
      </p:pic>
      <p:pic>
        <p:nvPicPr>
          <p:cNvPr id="16" name="Picture 15" descr="Chart, line chart&#10;&#10;Description automatically generated">
            <a:extLst>
              <a:ext uri="{FF2B5EF4-FFF2-40B4-BE49-F238E27FC236}">
                <a16:creationId xmlns:a16="http://schemas.microsoft.com/office/drawing/2014/main" id="{D9643BBE-7107-7EE4-1FFF-9E6626A7DDB5}"/>
              </a:ext>
            </a:extLst>
          </p:cNvPr>
          <p:cNvPicPr>
            <a:picLocks noChangeAspect="1"/>
          </p:cNvPicPr>
          <p:nvPr/>
        </p:nvPicPr>
        <p:blipFill rotWithShape="1">
          <a:blip r:embed="rId4"/>
          <a:srcRect l="1834" t="16909" r="2187"/>
          <a:stretch/>
        </p:blipFill>
        <p:spPr>
          <a:xfrm>
            <a:off x="6787007" y="1487241"/>
            <a:ext cx="2068471" cy="1010558"/>
          </a:xfrm>
          <a:prstGeom prst="rect">
            <a:avLst/>
          </a:prstGeom>
        </p:spPr>
      </p:pic>
      <p:pic>
        <p:nvPicPr>
          <p:cNvPr id="28" name="Picture 27" descr="Map&#10;&#10;Description automatically generated">
            <a:extLst>
              <a:ext uri="{FF2B5EF4-FFF2-40B4-BE49-F238E27FC236}">
                <a16:creationId xmlns:a16="http://schemas.microsoft.com/office/drawing/2014/main" id="{F0033F51-E4D4-8201-35CD-AD99BB8C1FBC}"/>
              </a:ext>
            </a:extLst>
          </p:cNvPr>
          <p:cNvPicPr>
            <a:picLocks noChangeAspect="1"/>
          </p:cNvPicPr>
          <p:nvPr/>
        </p:nvPicPr>
        <p:blipFill>
          <a:blip r:embed="rId5"/>
          <a:stretch>
            <a:fillRect/>
          </a:stretch>
        </p:blipFill>
        <p:spPr>
          <a:xfrm>
            <a:off x="6364006" y="1342631"/>
            <a:ext cx="846001" cy="587500"/>
          </a:xfrm>
          <a:prstGeom prst="rect">
            <a:avLst/>
          </a:prstGeom>
        </p:spPr>
      </p:pic>
      <p:cxnSp>
        <p:nvCxnSpPr>
          <p:cNvPr id="20" name="Straight Connector 19">
            <a:extLst>
              <a:ext uri="{FF2B5EF4-FFF2-40B4-BE49-F238E27FC236}">
                <a16:creationId xmlns:a16="http://schemas.microsoft.com/office/drawing/2014/main" id="{40DB49AC-1446-A56F-D954-C4CDF131BE7C}"/>
              </a:ext>
            </a:extLst>
          </p:cNvPr>
          <p:cNvCxnSpPr>
            <a:cxnSpLocks/>
          </p:cNvCxnSpPr>
          <p:nvPr/>
        </p:nvCxnSpPr>
        <p:spPr>
          <a:xfrm flipH="1">
            <a:off x="6784624" y="1392113"/>
            <a:ext cx="2382" cy="387664"/>
          </a:xfrm>
          <a:prstGeom prst="line">
            <a:avLst/>
          </a:prstGeom>
          <a:ln w="6350">
            <a:solidFill>
              <a:srgbClr val="FF0000"/>
            </a:solidFill>
          </a:ln>
        </p:spPr>
        <p:style>
          <a:lnRef idx="1">
            <a:schemeClr val="accent2"/>
          </a:lnRef>
          <a:fillRef idx="0">
            <a:schemeClr val="accent2"/>
          </a:fillRef>
          <a:effectRef idx="0">
            <a:schemeClr val="accent2"/>
          </a:effectRef>
          <a:fontRef idx="minor">
            <a:schemeClr val="tx1"/>
          </a:fontRef>
        </p:style>
      </p:cxnSp>
      <p:sp>
        <p:nvSpPr>
          <p:cNvPr id="30" name="TextBox 29">
            <a:extLst>
              <a:ext uri="{FF2B5EF4-FFF2-40B4-BE49-F238E27FC236}">
                <a16:creationId xmlns:a16="http://schemas.microsoft.com/office/drawing/2014/main" id="{C795B78F-0569-B054-5508-DA6923EA37F5}"/>
              </a:ext>
            </a:extLst>
          </p:cNvPr>
          <p:cNvSpPr txBox="1"/>
          <p:nvPr/>
        </p:nvSpPr>
        <p:spPr>
          <a:xfrm>
            <a:off x="6704807" y="1299940"/>
            <a:ext cx="221536" cy="169277"/>
          </a:xfrm>
          <a:prstGeom prst="rect">
            <a:avLst/>
          </a:prstGeom>
          <a:noFill/>
        </p:spPr>
        <p:txBody>
          <a:bodyPr wrap="none" rtlCol="0">
            <a:spAutoFit/>
          </a:bodyPr>
          <a:lstStyle/>
          <a:p>
            <a:r>
              <a:rPr lang="it-IT" sz="500" dirty="0"/>
              <a:t>A</a:t>
            </a:r>
            <a:endParaRPr lang="en-US" sz="500" dirty="0"/>
          </a:p>
        </p:txBody>
      </p:sp>
      <p:sp>
        <p:nvSpPr>
          <p:cNvPr id="31" name="TextBox 30">
            <a:extLst>
              <a:ext uri="{FF2B5EF4-FFF2-40B4-BE49-F238E27FC236}">
                <a16:creationId xmlns:a16="http://schemas.microsoft.com/office/drawing/2014/main" id="{FB6B816A-F848-7F10-BEF0-E3C73B9243C8}"/>
              </a:ext>
            </a:extLst>
          </p:cNvPr>
          <p:cNvSpPr txBox="1"/>
          <p:nvPr/>
        </p:nvSpPr>
        <p:spPr>
          <a:xfrm>
            <a:off x="6707982" y="1679327"/>
            <a:ext cx="221536" cy="169277"/>
          </a:xfrm>
          <a:prstGeom prst="rect">
            <a:avLst/>
          </a:prstGeom>
          <a:noFill/>
        </p:spPr>
        <p:txBody>
          <a:bodyPr wrap="none" rtlCol="0">
            <a:spAutoFit/>
          </a:bodyPr>
          <a:lstStyle/>
          <a:p>
            <a:r>
              <a:rPr lang="it-IT" sz="500" dirty="0"/>
              <a:t>A</a:t>
            </a:r>
            <a:endParaRPr lang="en-US" sz="500" dirty="0"/>
          </a:p>
        </p:txBody>
      </p:sp>
      <p:sp>
        <p:nvSpPr>
          <p:cNvPr id="32" name="TextBox 31">
            <a:extLst>
              <a:ext uri="{FF2B5EF4-FFF2-40B4-BE49-F238E27FC236}">
                <a16:creationId xmlns:a16="http://schemas.microsoft.com/office/drawing/2014/main" id="{00B049D2-219C-6576-796D-9BEDB7590571}"/>
              </a:ext>
            </a:extLst>
          </p:cNvPr>
          <p:cNvSpPr txBox="1"/>
          <p:nvPr/>
        </p:nvSpPr>
        <p:spPr>
          <a:xfrm>
            <a:off x="2356994" y="1428507"/>
            <a:ext cx="3723348" cy="845424"/>
          </a:xfrm>
          <a:prstGeom prst="rect">
            <a:avLst/>
          </a:prstGeom>
          <a:noFill/>
        </p:spPr>
        <p:txBody>
          <a:bodyPr wrap="square">
            <a:spAutoFit/>
          </a:bodyPr>
          <a:lstStyle/>
          <a:p>
            <a:pPr algn="just">
              <a:lnSpc>
                <a:spcPct val="120000"/>
              </a:lnSpc>
              <a:buClr>
                <a:srgbClr val="599CC9"/>
              </a:buClr>
              <a:buSzPct val="130000"/>
              <a:defRPr/>
            </a:pPr>
            <a:r>
              <a:rPr lang="en-US" sz="1400" dirty="0">
                <a:latin typeface="Times New Roman" panose="02020603050405020304" pitchFamily="18" charset="0"/>
                <a:cs typeface="Times New Roman" panose="02020603050405020304" pitchFamily="18" charset="0"/>
              </a:rPr>
              <a:t>Our evaluation is performed on a georeferenced 3D grid with a spatial resolution of 250×250×4 m and up to a depth of 200 m below the sea level. </a:t>
            </a:r>
            <a:endParaRPr lang="en-US" altLang="it-IT"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64647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4C078-82A6-D490-C656-A6598E812CCF}"/>
              </a:ext>
            </a:extLst>
          </p:cNvPr>
          <p:cNvSpPr>
            <a:spLocks noGrp="1"/>
          </p:cNvSpPr>
          <p:nvPr>
            <p:ph type="title"/>
          </p:nvPr>
        </p:nvSpPr>
        <p:spPr/>
        <p:txBody>
          <a:bodyPr/>
          <a:lstStyle/>
          <a:p>
            <a:r>
              <a:rPr lang="en-US" dirty="0"/>
              <a:t>Concluding remarks &amp; future development</a:t>
            </a:r>
          </a:p>
        </p:txBody>
      </p:sp>
      <p:pic>
        <p:nvPicPr>
          <p:cNvPr id="10" name="Picture 9" descr="A picture containing chart&#10;&#10;Description automatically generated">
            <a:extLst>
              <a:ext uri="{FF2B5EF4-FFF2-40B4-BE49-F238E27FC236}">
                <a16:creationId xmlns:a16="http://schemas.microsoft.com/office/drawing/2014/main" id="{AA2BD39B-4E1B-5260-17EF-C22F82AAF160}"/>
              </a:ext>
            </a:extLst>
          </p:cNvPr>
          <p:cNvPicPr>
            <a:picLocks noChangeAspect="1"/>
          </p:cNvPicPr>
          <p:nvPr/>
        </p:nvPicPr>
        <p:blipFill>
          <a:blip r:embed="rId3"/>
          <a:stretch>
            <a:fillRect/>
          </a:stretch>
        </p:blipFill>
        <p:spPr>
          <a:xfrm>
            <a:off x="288521" y="1385644"/>
            <a:ext cx="1876527" cy="1390370"/>
          </a:xfrm>
          <a:prstGeom prst="rect">
            <a:avLst/>
          </a:prstGeom>
        </p:spPr>
      </p:pic>
      <p:pic>
        <p:nvPicPr>
          <p:cNvPr id="16" name="Picture 15" descr="Chart, line chart&#10;&#10;Description automatically generated">
            <a:extLst>
              <a:ext uri="{FF2B5EF4-FFF2-40B4-BE49-F238E27FC236}">
                <a16:creationId xmlns:a16="http://schemas.microsoft.com/office/drawing/2014/main" id="{D9643BBE-7107-7EE4-1FFF-9E6626A7DDB5}"/>
              </a:ext>
            </a:extLst>
          </p:cNvPr>
          <p:cNvPicPr>
            <a:picLocks noChangeAspect="1"/>
          </p:cNvPicPr>
          <p:nvPr/>
        </p:nvPicPr>
        <p:blipFill rotWithShape="1">
          <a:blip r:embed="rId4"/>
          <a:srcRect l="1834" t="16909" r="2187"/>
          <a:stretch/>
        </p:blipFill>
        <p:spPr>
          <a:xfrm>
            <a:off x="6787007" y="1487241"/>
            <a:ext cx="2068471" cy="1010558"/>
          </a:xfrm>
          <a:prstGeom prst="rect">
            <a:avLst/>
          </a:prstGeom>
        </p:spPr>
      </p:pic>
      <p:pic>
        <p:nvPicPr>
          <p:cNvPr id="28" name="Picture 27" descr="Map&#10;&#10;Description automatically generated">
            <a:extLst>
              <a:ext uri="{FF2B5EF4-FFF2-40B4-BE49-F238E27FC236}">
                <a16:creationId xmlns:a16="http://schemas.microsoft.com/office/drawing/2014/main" id="{F0033F51-E4D4-8201-35CD-AD99BB8C1FBC}"/>
              </a:ext>
            </a:extLst>
          </p:cNvPr>
          <p:cNvPicPr>
            <a:picLocks noChangeAspect="1"/>
          </p:cNvPicPr>
          <p:nvPr/>
        </p:nvPicPr>
        <p:blipFill>
          <a:blip r:embed="rId5"/>
          <a:stretch>
            <a:fillRect/>
          </a:stretch>
        </p:blipFill>
        <p:spPr>
          <a:xfrm>
            <a:off x="6364006" y="1342631"/>
            <a:ext cx="846001" cy="587500"/>
          </a:xfrm>
          <a:prstGeom prst="rect">
            <a:avLst/>
          </a:prstGeom>
        </p:spPr>
      </p:pic>
      <p:cxnSp>
        <p:nvCxnSpPr>
          <p:cNvPr id="20" name="Straight Connector 19">
            <a:extLst>
              <a:ext uri="{FF2B5EF4-FFF2-40B4-BE49-F238E27FC236}">
                <a16:creationId xmlns:a16="http://schemas.microsoft.com/office/drawing/2014/main" id="{40DB49AC-1446-A56F-D954-C4CDF131BE7C}"/>
              </a:ext>
            </a:extLst>
          </p:cNvPr>
          <p:cNvCxnSpPr>
            <a:cxnSpLocks/>
          </p:cNvCxnSpPr>
          <p:nvPr/>
        </p:nvCxnSpPr>
        <p:spPr>
          <a:xfrm flipH="1">
            <a:off x="6784624" y="1392113"/>
            <a:ext cx="2382" cy="387664"/>
          </a:xfrm>
          <a:prstGeom prst="line">
            <a:avLst/>
          </a:prstGeom>
          <a:ln w="6350">
            <a:solidFill>
              <a:srgbClr val="FF0000"/>
            </a:solidFill>
          </a:ln>
        </p:spPr>
        <p:style>
          <a:lnRef idx="1">
            <a:schemeClr val="accent2"/>
          </a:lnRef>
          <a:fillRef idx="0">
            <a:schemeClr val="accent2"/>
          </a:fillRef>
          <a:effectRef idx="0">
            <a:schemeClr val="accent2"/>
          </a:effectRef>
          <a:fontRef idx="minor">
            <a:schemeClr val="tx1"/>
          </a:fontRef>
        </p:style>
      </p:cxnSp>
      <p:sp>
        <p:nvSpPr>
          <p:cNvPr id="30" name="TextBox 29">
            <a:extLst>
              <a:ext uri="{FF2B5EF4-FFF2-40B4-BE49-F238E27FC236}">
                <a16:creationId xmlns:a16="http://schemas.microsoft.com/office/drawing/2014/main" id="{C795B78F-0569-B054-5508-DA6923EA37F5}"/>
              </a:ext>
            </a:extLst>
          </p:cNvPr>
          <p:cNvSpPr txBox="1"/>
          <p:nvPr/>
        </p:nvSpPr>
        <p:spPr>
          <a:xfrm>
            <a:off x="6704807" y="1299940"/>
            <a:ext cx="221536" cy="169277"/>
          </a:xfrm>
          <a:prstGeom prst="rect">
            <a:avLst/>
          </a:prstGeom>
          <a:noFill/>
        </p:spPr>
        <p:txBody>
          <a:bodyPr wrap="none" rtlCol="0">
            <a:spAutoFit/>
          </a:bodyPr>
          <a:lstStyle/>
          <a:p>
            <a:r>
              <a:rPr lang="it-IT" sz="500" dirty="0"/>
              <a:t>A</a:t>
            </a:r>
            <a:endParaRPr lang="en-US" sz="500" dirty="0"/>
          </a:p>
        </p:txBody>
      </p:sp>
      <p:sp>
        <p:nvSpPr>
          <p:cNvPr id="31" name="TextBox 30">
            <a:extLst>
              <a:ext uri="{FF2B5EF4-FFF2-40B4-BE49-F238E27FC236}">
                <a16:creationId xmlns:a16="http://schemas.microsoft.com/office/drawing/2014/main" id="{FB6B816A-F848-7F10-BEF0-E3C73B9243C8}"/>
              </a:ext>
            </a:extLst>
          </p:cNvPr>
          <p:cNvSpPr txBox="1"/>
          <p:nvPr/>
        </p:nvSpPr>
        <p:spPr>
          <a:xfrm>
            <a:off x="6707982" y="1679327"/>
            <a:ext cx="221536" cy="169277"/>
          </a:xfrm>
          <a:prstGeom prst="rect">
            <a:avLst/>
          </a:prstGeom>
          <a:noFill/>
        </p:spPr>
        <p:txBody>
          <a:bodyPr wrap="none" rtlCol="0">
            <a:spAutoFit/>
          </a:bodyPr>
          <a:lstStyle/>
          <a:p>
            <a:r>
              <a:rPr lang="it-IT" sz="500" dirty="0"/>
              <a:t>A</a:t>
            </a:r>
            <a:endParaRPr lang="en-US" sz="500" dirty="0"/>
          </a:p>
        </p:txBody>
      </p:sp>
      <p:sp>
        <p:nvSpPr>
          <p:cNvPr id="32" name="TextBox 31">
            <a:extLst>
              <a:ext uri="{FF2B5EF4-FFF2-40B4-BE49-F238E27FC236}">
                <a16:creationId xmlns:a16="http://schemas.microsoft.com/office/drawing/2014/main" id="{00B049D2-219C-6576-796D-9BEDB7590571}"/>
              </a:ext>
            </a:extLst>
          </p:cNvPr>
          <p:cNvSpPr txBox="1"/>
          <p:nvPr/>
        </p:nvSpPr>
        <p:spPr>
          <a:xfrm>
            <a:off x="2356994" y="1428507"/>
            <a:ext cx="3723348" cy="845424"/>
          </a:xfrm>
          <a:prstGeom prst="rect">
            <a:avLst/>
          </a:prstGeom>
          <a:noFill/>
        </p:spPr>
        <p:txBody>
          <a:bodyPr wrap="square">
            <a:spAutoFit/>
          </a:bodyPr>
          <a:lstStyle/>
          <a:p>
            <a:pPr algn="just">
              <a:lnSpc>
                <a:spcPct val="120000"/>
              </a:lnSpc>
              <a:buClr>
                <a:srgbClr val="599CC9"/>
              </a:buClr>
              <a:buSzPct val="130000"/>
              <a:defRPr/>
            </a:pPr>
            <a:r>
              <a:rPr lang="en-US" sz="1400" dirty="0">
                <a:latin typeface="Times New Roman" panose="02020603050405020304" pitchFamily="18" charset="0"/>
                <a:cs typeface="Times New Roman" panose="02020603050405020304" pitchFamily="18" charset="0"/>
              </a:rPr>
              <a:t>Our evaluation is performed on a georeferenced 3D grid with a spatial resolution of 250×250×4 m and up to a depth of 200 m below the sea level. </a:t>
            </a:r>
            <a:endParaRPr lang="en-US" altLang="it-IT" sz="1400"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4F6AEBBB-4F39-88A5-A1F4-281772F6850E}"/>
              </a:ext>
            </a:extLst>
          </p:cNvPr>
          <p:cNvPicPr>
            <a:picLocks noChangeAspect="1"/>
          </p:cNvPicPr>
          <p:nvPr/>
        </p:nvPicPr>
        <p:blipFill rotWithShape="1">
          <a:blip r:embed="rId6"/>
          <a:srcRect b="6932"/>
          <a:stretch/>
        </p:blipFill>
        <p:spPr>
          <a:xfrm>
            <a:off x="5314832" y="2835227"/>
            <a:ext cx="3645195" cy="1558860"/>
          </a:xfrm>
          <a:prstGeom prst="roundRect">
            <a:avLst>
              <a:gd name="adj" fmla="val 0"/>
            </a:avLst>
          </a:prstGeom>
        </p:spPr>
      </p:pic>
      <p:sp>
        <p:nvSpPr>
          <p:cNvPr id="13" name="TextBox 12">
            <a:extLst>
              <a:ext uri="{FF2B5EF4-FFF2-40B4-BE49-F238E27FC236}">
                <a16:creationId xmlns:a16="http://schemas.microsoft.com/office/drawing/2014/main" id="{DFD365A3-7119-DD49-BF82-925DCD9FE237}"/>
              </a:ext>
            </a:extLst>
          </p:cNvPr>
          <p:cNvSpPr txBox="1"/>
          <p:nvPr/>
        </p:nvSpPr>
        <p:spPr>
          <a:xfrm>
            <a:off x="85364" y="3038037"/>
            <a:ext cx="4934067" cy="1361206"/>
          </a:xfrm>
          <a:prstGeom prst="rect">
            <a:avLst/>
          </a:prstGeom>
          <a:noFill/>
        </p:spPr>
        <p:txBody>
          <a:bodyPr wrap="square">
            <a:spAutoFit/>
          </a:bodyPr>
          <a:lstStyle/>
          <a:p>
            <a:pPr algn="just">
              <a:lnSpc>
                <a:spcPct val="120000"/>
              </a:lnSpc>
              <a:buClr>
                <a:srgbClr val="599CC9"/>
              </a:buClr>
              <a:buSzPct val="130000"/>
              <a:defRPr/>
            </a:pPr>
            <a:r>
              <a:rPr lang="en-US" altLang="it-IT" sz="1400" dirty="0">
                <a:latin typeface="Times New Roman" panose="02020603050405020304" pitchFamily="18" charset="0"/>
                <a:cs typeface="Times New Roman" panose="02020603050405020304" pitchFamily="18" charset="0"/>
              </a:rPr>
              <a:t>Groundwater flow modelling: We are employing the obtained geomaterial distribution to define the geometry, discretize the domain, define parameters, and select boundary conditions for a large-scale groundwater flow assessment within the Po River watershed.</a:t>
            </a:r>
          </a:p>
        </p:txBody>
      </p:sp>
    </p:spTree>
    <p:extLst>
      <p:ext uri="{BB962C8B-B14F-4D97-AF65-F5344CB8AC3E}">
        <p14:creationId xmlns:p14="http://schemas.microsoft.com/office/powerpoint/2010/main" val="16761417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4C078-82A6-D490-C656-A6598E812CCF}"/>
              </a:ext>
            </a:extLst>
          </p:cNvPr>
          <p:cNvSpPr>
            <a:spLocks noGrp="1"/>
          </p:cNvSpPr>
          <p:nvPr>
            <p:ph type="title"/>
          </p:nvPr>
        </p:nvSpPr>
        <p:spPr/>
        <p:txBody>
          <a:bodyPr/>
          <a:lstStyle/>
          <a:p>
            <a:r>
              <a:rPr lang="en-US" dirty="0"/>
              <a:t>Concluding remarks &amp; future development</a:t>
            </a:r>
          </a:p>
        </p:txBody>
      </p:sp>
      <p:pic>
        <p:nvPicPr>
          <p:cNvPr id="3" name="Picture 2">
            <a:extLst>
              <a:ext uri="{FF2B5EF4-FFF2-40B4-BE49-F238E27FC236}">
                <a16:creationId xmlns:a16="http://schemas.microsoft.com/office/drawing/2014/main" id="{2BB538D2-8DC7-1A35-CEDE-4DBC81381386}"/>
              </a:ext>
            </a:extLst>
          </p:cNvPr>
          <p:cNvPicPr>
            <a:picLocks noChangeAspect="1"/>
          </p:cNvPicPr>
          <p:nvPr/>
        </p:nvPicPr>
        <p:blipFill>
          <a:blip r:embed="rId3"/>
          <a:stretch>
            <a:fillRect/>
          </a:stretch>
        </p:blipFill>
        <p:spPr>
          <a:xfrm>
            <a:off x="288521" y="4399243"/>
            <a:ext cx="3083027" cy="1558860"/>
          </a:xfrm>
          <a:prstGeom prst="rect">
            <a:avLst/>
          </a:prstGeom>
        </p:spPr>
      </p:pic>
      <p:sp>
        <p:nvSpPr>
          <p:cNvPr id="6" name="TextBox 5">
            <a:extLst>
              <a:ext uri="{FF2B5EF4-FFF2-40B4-BE49-F238E27FC236}">
                <a16:creationId xmlns:a16="http://schemas.microsoft.com/office/drawing/2014/main" id="{6725CD9D-207B-1079-279C-A3D29C1A41D3}"/>
              </a:ext>
            </a:extLst>
          </p:cNvPr>
          <p:cNvSpPr txBox="1"/>
          <p:nvPr/>
        </p:nvSpPr>
        <p:spPr>
          <a:xfrm>
            <a:off x="3744493" y="4627336"/>
            <a:ext cx="5399507" cy="1102674"/>
          </a:xfrm>
          <a:prstGeom prst="rect">
            <a:avLst/>
          </a:prstGeom>
          <a:noFill/>
        </p:spPr>
        <p:txBody>
          <a:bodyPr wrap="square">
            <a:spAutoFit/>
          </a:bodyPr>
          <a:lstStyle/>
          <a:p>
            <a:pPr algn="just">
              <a:lnSpc>
                <a:spcPct val="120000"/>
              </a:lnSpc>
              <a:buClr>
                <a:srgbClr val="599CC9"/>
              </a:buClr>
              <a:buSzPct val="130000"/>
              <a:defRPr/>
            </a:pPr>
            <a:r>
              <a:rPr lang="en-US" altLang="it-IT" sz="1400" dirty="0">
                <a:latin typeface="Times New Roman" panose="02020603050405020304" pitchFamily="18" charset="0"/>
                <a:cs typeface="Times New Roman" panose="02020603050405020304" pitchFamily="18" charset="0"/>
              </a:rPr>
              <a:t>Uncertainty quantification: We are developing a probabilistic approach to the geomaterial spatial distribution estimation based on Artificial Neural Network techniques. The uncertainty quantification will be grounded on the probabilistic approach.</a:t>
            </a:r>
          </a:p>
        </p:txBody>
      </p:sp>
      <p:pic>
        <p:nvPicPr>
          <p:cNvPr id="10" name="Picture 9" descr="A picture containing chart&#10;&#10;Description automatically generated">
            <a:extLst>
              <a:ext uri="{FF2B5EF4-FFF2-40B4-BE49-F238E27FC236}">
                <a16:creationId xmlns:a16="http://schemas.microsoft.com/office/drawing/2014/main" id="{AA2BD39B-4E1B-5260-17EF-C22F82AAF160}"/>
              </a:ext>
            </a:extLst>
          </p:cNvPr>
          <p:cNvPicPr>
            <a:picLocks noChangeAspect="1"/>
          </p:cNvPicPr>
          <p:nvPr/>
        </p:nvPicPr>
        <p:blipFill>
          <a:blip r:embed="rId4"/>
          <a:stretch>
            <a:fillRect/>
          </a:stretch>
        </p:blipFill>
        <p:spPr>
          <a:xfrm>
            <a:off x="288521" y="1385644"/>
            <a:ext cx="1876527" cy="1390370"/>
          </a:xfrm>
          <a:prstGeom prst="rect">
            <a:avLst/>
          </a:prstGeom>
        </p:spPr>
      </p:pic>
      <p:pic>
        <p:nvPicPr>
          <p:cNvPr id="16" name="Picture 15" descr="Chart, line chart&#10;&#10;Description automatically generated">
            <a:extLst>
              <a:ext uri="{FF2B5EF4-FFF2-40B4-BE49-F238E27FC236}">
                <a16:creationId xmlns:a16="http://schemas.microsoft.com/office/drawing/2014/main" id="{D9643BBE-7107-7EE4-1FFF-9E6626A7DDB5}"/>
              </a:ext>
            </a:extLst>
          </p:cNvPr>
          <p:cNvPicPr>
            <a:picLocks noChangeAspect="1"/>
          </p:cNvPicPr>
          <p:nvPr/>
        </p:nvPicPr>
        <p:blipFill rotWithShape="1">
          <a:blip r:embed="rId5"/>
          <a:srcRect l="1834" t="16909" r="2187"/>
          <a:stretch/>
        </p:blipFill>
        <p:spPr>
          <a:xfrm>
            <a:off x="6787007" y="1487241"/>
            <a:ext cx="2068471" cy="1010558"/>
          </a:xfrm>
          <a:prstGeom prst="rect">
            <a:avLst/>
          </a:prstGeom>
        </p:spPr>
      </p:pic>
      <p:pic>
        <p:nvPicPr>
          <p:cNvPr id="28" name="Picture 27" descr="Map&#10;&#10;Description automatically generated">
            <a:extLst>
              <a:ext uri="{FF2B5EF4-FFF2-40B4-BE49-F238E27FC236}">
                <a16:creationId xmlns:a16="http://schemas.microsoft.com/office/drawing/2014/main" id="{F0033F51-E4D4-8201-35CD-AD99BB8C1FBC}"/>
              </a:ext>
            </a:extLst>
          </p:cNvPr>
          <p:cNvPicPr>
            <a:picLocks noChangeAspect="1"/>
          </p:cNvPicPr>
          <p:nvPr/>
        </p:nvPicPr>
        <p:blipFill>
          <a:blip r:embed="rId6"/>
          <a:stretch>
            <a:fillRect/>
          </a:stretch>
        </p:blipFill>
        <p:spPr>
          <a:xfrm>
            <a:off x="6364006" y="1342631"/>
            <a:ext cx="846001" cy="587500"/>
          </a:xfrm>
          <a:prstGeom prst="rect">
            <a:avLst/>
          </a:prstGeom>
        </p:spPr>
      </p:pic>
      <p:cxnSp>
        <p:nvCxnSpPr>
          <p:cNvPr id="20" name="Straight Connector 19">
            <a:extLst>
              <a:ext uri="{FF2B5EF4-FFF2-40B4-BE49-F238E27FC236}">
                <a16:creationId xmlns:a16="http://schemas.microsoft.com/office/drawing/2014/main" id="{40DB49AC-1446-A56F-D954-C4CDF131BE7C}"/>
              </a:ext>
            </a:extLst>
          </p:cNvPr>
          <p:cNvCxnSpPr>
            <a:cxnSpLocks/>
          </p:cNvCxnSpPr>
          <p:nvPr/>
        </p:nvCxnSpPr>
        <p:spPr>
          <a:xfrm flipH="1">
            <a:off x="6784624" y="1392113"/>
            <a:ext cx="2382" cy="387664"/>
          </a:xfrm>
          <a:prstGeom prst="line">
            <a:avLst/>
          </a:prstGeom>
          <a:ln w="6350">
            <a:solidFill>
              <a:srgbClr val="FF0000"/>
            </a:solidFill>
          </a:ln>
        </p:spPr>
        <p:style>
          <a:lnRef idx="1">
            <a:schemeClr val="accent2"/>
          </a:lnRef>
          <a:fillRef idx="0">
            <a:schemeClr val="accent2"/>
          </a:fillRef>
          <a:effectRef idx="0">
            <a:schemeClr val="accent2"/>
          </a:effectRef>
          <a:fontRef idx="minor">
            <a:schemeClr val="tx1"/>
          </a:fontRef>
        </p:style>
      </p:cxnSp>
      <p:sp>
        <p:nvSpPr>
          <p:cNvPr id="30" name="TextBox 29">
            <a:extLst>
              <a:ext uri="{FF2B5EF4-FFF2-40B4-BE49-F238E27FC236}">
                <a16:creationId xmlns:a16="http://schemas.microsoft.com/office/drawing/2014/main" id="{C795B78F-0569-B054-5508-DA6923EA37F5}"/>
              </a:ext>
            </a:extLst>
          </p:cNvPr>
          <p:cNvSpPr txBox="1"/>
          <p:nvPr/>
        </p:nvSpPr>
        <p:spPr>
          <a:xfrm>
            <a:off x="6704807" y="1299940"/>
            <a:ext cx="221536" cy="169277"/>
          </a:xfrm>
          <a:prstGeom prst="rect">
            <a:avLst/>
          </a:prstGeom>
          <a:noFill/>
        </p:spPr>
        <p:txBody>
          <a:bodyPr wrap="none" rtlCol="0">
            <a:spAutoFit/>
          </a:bodyPr>
          <a:lstStyle/>
          <a:p>
            <a:r>
              <a:rPr lang="it-IT" sz="500" dirty="0"/>
              <a:t>A</a:t>
            </a:r>
            <a:endParaRPr lang="en-US" sz="500" dirty="0"/>
          </a:p>
        </p:txBody>
      </p:sp>
      <p:sp>
        <p:nvSpPr>
          <p:cNvPr id="31" name="TextBox 30">
            <a:extLst>
              <a:ext uri="{FF2B5EF4-FFF2-40B4-BE49-F238E27FC236}">
                <a16:creationId xmlns:a16="http://schemas.microsoft.com/office/drawing/2014/main" id="{FB6B816A-F848-7F10-BEF0-E3C73B9243C8}"/>
              </a:ext>
            </a:extLst>
          </p:cNvPr>
          <p:cNvSpPr txBox="1"/>
          <p:nvPr/>
        </p:nvSpPr>
        <p:spPr>
          <a:xfrm>
            <a:off x="6707982" y="1679327"/>
            <a:ext cx="221536" cy="169277"/>
          </a:xfrm>
          <a:prstGeom prst="rect">
            <a:avLst/>
          </a:prstGeom>
          <a:noFill/>
        </p:spPr>
        <p:txBody>
          <a:bodyPr wrap="none" rtlCol="0">
            <a:spAutoFit/>
          </a:bodyPr>
          <a:lstStyle/>
          <a:p>
            <a:r>
              <a:rPr lang="it-IT" sz="500" dirty="0"/>
              <a:t>A</a:t>
            </a:r>
            <a:endParaRPr lang="en-US" sz="500" dirty="0"/>
          </a:p>
        </p:txBody>
      </p:sp>
      <p:sp>
        <p:nvSpPr>
          <p:cNvPr id="32" name="TextBox 31">
            <a:extLst>
              <a:ext uri="{FF2B5EF4-FFF2-40B4-BE49-F238E27FC236}">
                <a16:creationId xmlns:a16="http://schemas.microsoft.com/office/drawing/2014/main" id="{00B049D2-219C-6576-796D-9BEDB7590571}"/>
              </a:ext>
            </a:extLst>
          </p:cNvPr>
          <p:cNvSpPr txBox="1"/>
          <p:nvPr/>
        </p:nvSpPr>
        <p:spPr>
          <a:xfrm>
            <a:off x="2356994" y="1428507"/>
            <a:ext cx="3723348" cy="845424"/>
          </a:xfrm>
          <a:prstGeom prst="rect">
            <a:avLst/>
          </a:prstGeom>
          <a:noFill/>
        </p:spPr>
        <p:txBody>
          <a:bodyPr wrap="square">
            <a:spAutoFit/>
          </a:bodyPr>
          <a:lstStyle/>
          <a:p>
            <a:pPr algn="just">
              <a:lnSpc>
                <a:spcPct val="120000"/>
              </a:lnSpc>
              <a:buClr>
                <a:srgbClr val="599CC9"/>
              </a:buClr>
              <a:buSzPct val="130000"/>
              <a:defRPr/>
            </a:pPr>
            <a:r>
              <a:rPr lang="en-US" sz="1400" dirty="0">
                <a:latin typeface="Times New Roman" panose="02020603050405020304" pitchFamily="18" charset="0"/>
                <a:cs typeface="Times New Roman" panose="02020603050405020304" pitchFamily="18" charset="0"/>
              </a:rPr>
              <a:t>Our evaluation is performed on a georeferenced 3D grid with a spatial resolution of 250×250×4 m and up to a depth of 200 m below the sea level. </a:t>
            </a:r>
            <a:endParaRPr lang="en-US" altLang="it-IT" sz="1400"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4F6AEBBB-4F39-88A5-A1F4-281772F6850E}"/>
              </a:ext>
            </a:extLst>
          </p:cNvPr>
          <p:cNvPicPr>
            <a:picLocks noChangeAspect="1"/>
          </p:cNvPicPr>
          <p:nvPr/>
        </p:nvPicPr>
        <p:blipFill rotWithShape="1">
          <a:blip r:embed="rId7"/>
          <a:srcRect b="6932"/>
          <a:stretch/>
        </p:blipFill>
        <p:spPr>
          <a:xfrm>
            <a:off x="5314832" y="2835227"/>
            <a:ext cx="3645195" cy="1558860"/>
          </a:xfrm>
          <a:prstGeom prst="roundRect">
            <a:avLst>
              <a:gd name="adj" fmla="val 0"/>
            </a:avLst>
          </a:prstGeom>
        </p:spPr>
      </p:pic>
      <p:sp>
        <p:nvSpPr>
          <p:cNvPr id="13" name="TextBox 12">
            <a:extLst>
              <a:ext uri="{FF2B5EF4-FFF2-40B4-BE49-F238E27FC236}">
                <a16:creationId xmlns:a16="http://schemas.microsoft.com/office/drawing/2014/main" id="{DFD365A3-7119-DD49-BF82-925DCD9FE237}"/>
              </a:ext>
            </a:extLst>
          </p:cNvPr>
          <p:cNvSpPr txBox="1"/>
          <p:nvPr/>
        </p:nvSpPr>
        <p:spPr>
          <a:xfrm>
            <a:off x="85364" y="3038037"/>
            <a:ext cx="4934067" cy="1361206"/>
          </a:xfrm>
          <a:prstGeom prst="rect">
            <a:avLst/>
          </a:prstGeom>
          <a:noFill/>
        </p:spPr>
        <p:txBody>
          <a:bodyPr wrap="square">
            <a:spAutoFit/>
          </a:bodyPr>
          <a:lstStyle/>
          <a:p>
            <a:pPr algn="just">
              <a:lnSpc>
                <a:spcPct val="120000"/>
              </a:lnSpc>
              <a:buClr>
                <a:srgbClr val="599CC9"/>
              </a:buClr>
              <a:buSzPct val="130000"/>
              <a:defRPr/>
            </a:pPr>
            <a:r>
              <a:rPr lang="en-US" altLang="it-IT" sz="1400" dirty="0">
                <a:latin typeface="Times New Roman" panose="02020603050405020304" pitchFamily="18" charset="0"/>
                <a:cs typeface="Times New Roman" panose="02020603050405020304" pitchFamily="18" charset="0"/>
              </a:rPr>
              <a:t>Groundwater flow modelling: We are employing the obtained geomaterial distribution to define the geometry, discretize the domain, define parameters, and select boundary conditions for a large-scale groundwater flow assessment within the Po River watershed.</a:t>
            </a:r>
          </a:p>
        </p:txBody>
      </p:sp>
    </p:spTree>
    <p:extLst>
      <p:ext uri="{BB962C8B-B14F-4D97-AF65-F5344CB8AC3E}">
        <p14:creationId xmlns:p14="http://schemas.microsoft.com/office/powerpoint/2010/main" val="994952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t>Introduction</a:t>
            </a:r>
          </a:p>
        </p:txBody>
      </p:sp>
      <p:pic>
        <p:nvPicPr>
          <p:cNvPr id="4" name="Picture 3" descr="A map of the world&#10;&#10;Description automatically generated with medium confidence">
            <a:extLst>
              <a:ext uri="{FF2B5EF4-FFF2-40B4-BE49-F238E27FC236}">
                <a16:creationId xmlns:a16="http://schemas.microsoft.com/office/drawing/2014/main" id="{344021DD-D76D-885C-2303-AF4B9527B1F5}"/>
              </a:ext>
            </a:extLst>
          </p:cNvPr>
          <p:cNvPicPr>
            <a:picLocks noChangeAspect="1"/>
          </p:cNvPicPr>
          <p:nvPr/>
        </p:nvPicPr>
        <p:blipFill>
          <a:blip r:embed="rId3"/>
          <a:stretch>
            <a:fillRect/>
          </a:stretch>
        </p:blipFill>
        <p:spPr>
          <a:xfrm>
            <a:off x="0" y="1356885"/>
            <a:ext cx="5585944" cy="3330229"/>
          </a:xfrm>
          <a:prstGeom prst="rect">
            <a:avLst/>
          </a:prstGeom>
        </p:spPr>
      </p:pic>
      <p:sp>
        <p:nvSpPr>
          <p:cNvPr id="5" name="TextBox 4">
            <a:extLst>
              <a:ext uri="{FF2B5EF4-FFF2-40B4-BE49-F238E27FC236}">
                <a16:creationId xmlns:a16="http://schemas.microsoft.com/office/drawing/2014/main" id="{ED0F4B89-9571-2EB5-F413-87B783CD294C}"/>
              </a:ext>
            </a:extLst>
          </p:cNvPr>
          <p:cNvSpPr txBox="1"/>
          <p:nvPr/>
        </p:nvSpPr>
        <p:spPr>
          <a:xfrm>
            <a:off x="4721633" y="4048770"/>
            <a:ext cx="4289845" cy="2031325"/>
          </a:xfrm>
          <a:prstGeom prst="rect">
            <a:avLst/>
          </a:prstGeom>
          <a:solidFill>
            <a:schemeClr val="bg1"/>
          </a:solidFill>
          <a:ln w="28575">
            <a:solidFill>
              <a:schemeClr val="tx1"/>
            </a:solidFill>
          </a:ln>
        </p:spPr>
        <p:txBody>
          <a:bodyPr wrap="square">
            <a:spAutoFit/>
          </a:bodyPr>
          <a:lstStyle/>
          <a:p>
            <a:pPr algn="just"/>
            <a:r>
              <a:rPr lang="en-US" dirty="0"/>
              <a:t>The Po River is markedly investigated, with a watershed spanning about </a:t>
            </a:r>
            <a:r>
              <a:rPr lang="en-US" b="1" dirty="0"/>
              <a:t>72,000 𝒌𝒎2</a:t>
            </a:r>
            <a:r>
              <a:rPr lang="en-US" dirty="0"/>
              <a:t>.</a:t>
            </a:r>
          </a:p>
          <a:p>
            <a:pPr algn="just"/>
            <a:r>
              <a:rPr lang="en-US" dirty="0"/>
              <a:t>The Po basin comprises most of the </a:t>
            </a:r>
            <a:r>
              <a:rPr lang="en-US" b="1" dirty="0"/>
              <a:t>agricultural and industrial activity </a:t>
            </a:r>
            <a:r>
              <a:rPr lang="en-US" dirty="0"/>
              <a:t>of the Country and contains most of the available </a:t>
            </a:r>
            <a:r>
              <a:rPr lang="en-US" b="1" dirty="0"/>
              <a:t>groundwater related data </a:t>
            </a:r>
            <a:r>
              <a:rPr lang="en-US" dirty="0"/>
              <a:t>[</a:t>
            </a:r>
            <a:r>
              <a:rPr lang="en-US" dirty="0" err="1"/>
              <a:t>Meffe</a:t>
            </a:r>
            <a:r>
              <a:rPr lang="en-US" dirty="0"/>
              <a:t> and Bustamante, 2014].</a:t>
            </a:r>
          </a:p>
        </p:txBody>
      </p:sp>
      <p:pic>
        <p:nvPicPr>
          <p:cNvPr id="6" name="Picture 5" descr="Map&#10;&#10;Description automatically generated">
            <a:extLst>
              <a:ext uri="{FF2B5EF4-FFF2-40B4-BE49-F238E27FC236}">
                <a16:creationId xmlns:a16="http://schemas.microsoft.com/office/drawing/2014/main" id="{3BB1C064-FAF5-40BA-641C-62A38D2CBF53}"/>
              </a:ext>
            </a:extLst>
          </p:cNvPr>
          <p:cNvPicPr>
            <a:picLocks noChangeAspect="1"/>
          </p:cNvPicPr>
          <p:nvPr/>
        </p:nvPicPr>
        <p:blipFill>
          <a:blip r:embed="rId4"/>
          <a:stretch>
            <a:fillRect/>
          </a:stretch>
        </p:blipFill>
        <p:spPr>
          <a:xfrm>
            <a:off x="6027257" y="2047514"/>
            <a:ext cx="1440336" cy="1523432"/>
          </a:xfrm>
          <a:prstGeom prst="rect">
            <a:avLst/>
          </a:prstGeom>
        </p:spPr>
      </p:pic>
      <p:pic>
        <p:nvPicPr>
          <p:cNvPr id="7" name="Picture 6" descr="Map&#10;&#10;Description automatically generated">
            <a:extLst>
              <a:ext uri="{FF2B5EF4-FFF2-40B4-BE49-F238E27FC236}">
                <a16:creationId xmlns:a16="http://schemas.microsoft.com/office/drawing/2014/main" id="{2EC7B0A0-CE41-8C95-4326-384D57B51072}"/>
              </a:ext>
            </a:extLst>
          </p:cNvPr>
          <p:cNvPicPr>
            <a:picLocks noChangeAspect="1"/>
          </p:cNvPicPr>
          <p:nvPr/>
        </p:nvPicPr>
        <p:blipFill>
          <a:blip r:embed="rId5"/>
          <a:stretch>
            <a:fillRect/>
          </a:stretch>
        </p:blipFill>
        <p:spPr>
          <a:xfrm>
            <a:off x="7156174" y="1356885"/>
            <a:ext cx="1713390" cy="1117017"/>
          </a:xfrm>
          <a:prstGeom prst="rect">
            <a:avLst/>
          </a:prstGeom>
          <a:ln w="28575">
            <a:solidFill>
              <a:schemeClr val="tx1"/>
            </a:solidFill>
          </a:ln>
        </p:spPr>
      </p:pic>
      <p:sp>
        <p:nvSpPr>
          <p:cNvPr id="8" name="Rectangle 7">
            <a:extLst>
              <a:ext uri="{FF2B5EF4-FFF2-40B4-BE49-F238E27FC236}">
                <a16:creationId xmlns:a16="http://schemas.microsoft.com/office/drawing/2014/main" id="{69B6DD72-E219-6BED-0CB3-04BE6510ED0F}"/>
              </a:ext>
            </a:extLst>
          </p:cNvPr>
          <p:cNvSpPr/>
          <p:nvPr/>
        </p:nvSpPr>
        <p:spPr>
          <a:xfrm>
            <a:off x="6079458" y="2047514"/>
            <a:ext cx="723900" cy="516708"/>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cxnSp>
        <p:nvCxnSpPr>
          <p:cNvPr id="9" name="Straight Connector 8">
            <a:extLst>
              <a:ext uri="{FF2B5EF4-FFF2-40B4-BE49-F238E27FC236}">
                <a16:creationId xmlns:a16="http://schemas.microsoft.com/office/drawing/2014/main" id="{ED56F62D-55CA-8951-AE8D-FDEB98AD5943}"/>
              </a:ext>
            </a:extLst>
          </p:cNvPr>
          <p:cNvCxnSpPr/>
          <p:nvPr/>
        </p:nvCxnSpPr>
        <p:spPr>
          <a:xfrm flipV="1">
            <a:off x="6803358" y="2499620"/>
            <a:ext cx="2066206" cy="64602"/>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2E35363D-9992-85A8-3901-8A0CC6095413}"/>
              </a:ext>
            </a:extLst>
          </p:cNvPr>
          <p:cNvCxnSpPr/>
          <p:nvPr/>
        </p:nvCxnSpPr>
        <p:spPr>
          <a:xfrm flipV="1">
            <a:off x="6079458" y="1356885"/>
            <a:ext cx="1056018" cy="690629"/>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83649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en-US" dirty="0"/>
              <a:t>Input data preparation:</a:t>
            </a:r>
            <a:br>
              <a:rPr lang="en-US" dirty="0"/>
            </a:br>
            <a:r>
              <a:rPr lang="en-US" dirty="0"/>
              <a:t>Data selection &amp; Data categorization </a:t>
            </a:r>
          </a:p>
        </p:txBody>
      </p:sp>
      <p:pic>
        <p:nvPicPr>
          <p:cNvPr id="3" name="Picture 2">
            <a:extLst>
              <a:ext uri="{FF2B5EF4-FFF2-40B4-BE49-F238E27FC236}">
                <a16:creationId xmlns:a16="http://schemas.microsoft.com/office/drawing/2014/main" id="{CA0DB1E4-B440-471A-C82B-2A5DD06D6D7C}"/>
              </a:ext>
            </a:extLst>
          </p:cNvPr>
          <p:cNvPicPr>
            <a:picLocks noChangeAspect="1"/>
          </p:cNvPicPr>
          <p:nvPr/>
        </p:nvPicPr>
        <p:blipFill>
          <a:blip r:embed="rId3"/>
          <a:stretch>
            <a:fillRect/>
          </a:stretch>
        </p:blipFill>
        <p:spPr>
          <a:xfrm>
            <a:off x="3148949" y="2496188"/>
            <a:ext cx="2054169" cy="2031313"/>
          </a:xfrm>
          <a:prstGeom prst="rect">
            <a:avLst/>
          </a:prstGeom>
        </p:spPr>
      </p:pic>
      <p:sp>
        <p:nvSpPr>
          <p:cNvPr id="80" name="TextBox 79">
            <a:extLst>
              <a:ext uri="{FF2B5EF4-FFF2-40B4-BE49-F238E27FC236}">
                <a16:creationId xmlns:a16="http://schemas.microsoft.com/office/drawing/2014/main" id="{5818B6EE-85F6-A22E-0086-66525E036CB2}"/>
              </a:ext>
            </a:extLst>
          </p:cNvPr>
          <p:cNvSpPr txBox="1"/>
          <p:nvPr/>
        </p:nvSpPr>
        <p:spPr>
          <a:xfrm>
            <a:off x="2727005" y="4772268"/>
            <a:ext cx="2920760" cy="1200329"/>
          </a:xfrm>
          <a:prstGeom prst="rect">
            <a:avLst/>
          </a:prstGeom>
          <a:noFill/>
          <a:ln w="19050">
            <a:solidFill>
              <a:schemeClr val="tx1"/>
            </a:solidFill>
          </a:ln>
        </p:spPr>
        <p:txBody>
          <a:bodyPr wrap="square">
            <a:spAutoFit/>
          </a:bodyPr>
          <a:lstStyle/>
          <a:p>
            <a:pPr algn="ctr"/>
            <a:r>
              <a:rPr lang="en-US" altLang="it-IT" sz="1800" dirty="0">
                <a:latin typeface="Helvetica" panose="020B0604020202020204" pitchFamily="34" charset="0"/>
              </a:rPr>
              <a:t>Each lithostratigraphic layer with a depth greater than 1 m is discretized into layers of 1 m</a:t>
            </a:r>
            <a:endParaRPr lang="en-US" dirty="0"/>
          </a:p>
        </p:txBody>
      </p:sp>
      <p:sp>
        <p:nvSpPr>
          <p:cNvPr id="82" name="TextBox 81">
            <a:extLst>
              <a:ext uri="{FF2B5EF4-FFF2-40B4-BE49-F238E27FC236}">
                <a16:creationId xmlns:a16="http://schemas.microsoft.com/office/drawing/2014/main" id="{A74A4C40-90A7-1F76-CE30-61B3E16B8F97}"/>
              </a:ext>
            </a:extLst>
          </p:cNvPr>
          <p:cNvSpPr txBox="1"/>
          <p:nvPr/>
        </p:nvSpPr>
        <p:spPr>
          <a:xfrm>
            <a:off x="6177280" y="5016112"/>
            <a:ext cx="2854331" cy="646331"/>
          </a:xfrm>
          <a:prstGeom prst="rect">
            <a:avLst/>
          </a:prstGeom>
          <a:noFill/>
          <a:ln w="28575">
            <a:solidFill>
              <a:schemeClr val="tx1"/>
            </a:solidFill>
          </a:ln>
        </p:spPr>
        <p:txBody>
          <a:bodyPr wrap="square">
            <a:spAutoFit/>
          </a:bodyPr>
          <a:lstStyle/>
          <a:p>
            <a:pPr algn="ctr"/>
            <a:r>
              <a:rPr lang="en-US" altLang="it-IT" sz="1800" dirty="0">
                <a:latin typeface="Helvetica" panose="020B0604020202020204" pitchFamily="34" charset="0"/>
              </a:rPr>
              <a:t>3D georeferenced lithostratigraphic data</a:t>
            </a:r>
            <a:endParaRPr lang="en-US" dirty="0"/>
          </a:p>
        </p:txBody>
      </p:sp>
      <p:pic>
        <p:nvPicPr>
          <p:cNvPr id="7" name="Picture 6" descr="Map&#10;&#10;Description automatically generated">
            <a:extLst>
              <a:ext uri="{FF2B5EF4-FFF2-40B4-BE49-F238E27FC236}">
                <a16:creationId xmlns:a16="http://schemas.microsoft.com/office/drawing/2014/main" id="{DE9492E3-2B02-F1AF-DD13-C2925A52D304}"/>
              </a:ext>
            </a:extLst>
          </p:cNvPr>
          <p:cNvPicPr>
            <a:picLocks noChangeAspect="1"/>
          </p:cNvPicPr>
          <p:nvPr/>
        </p:nvPicPr>
        <p:blipFill>
          <a:blip r:embed="rId4"/>
          <a:stretch>
            <a:fillRect/>
          </a:stretch>
        </p:blipFill>
        <p:spPr>
          <a:xfrm>
            <a:off x="252373" y="3064450"/>
            <a:ext cx="1726147" cy="1031541"/>
          </a:xfrm>
          <a:prstGeom prst="rect">
            <a:avLst/>
          </a:prstGeom>
          <a:ln w="28575">
            <a:solidFill>
              <a:schemeClr val="tx1"/>
            </a:solidFill>
          </a:ln>
        </p:spPr>
      </p:pic>
      <p:pic>
        <p:nvPicPr>
          <p:cNvPr id="8" name="Picture 7" descr="Map&#10;&#10;Description automatically generated">
            <a:extLst>
              <a:ext uri="{FF2B5EF4-FFF2-40B4-BE49-F238E27FC236}">
                <a16:creationId xmlns:a16="http://schemas.microsoft.com/office/drawing/2014/main" id="{24EA6E89-170D-BF35-E3D1-DCBA13E58F1D}"/>
              </a:ext>
            </a:extLst>
          </p:cNvPr>
          <p:cNvPicPr>
            <a:picLocks noChangeAspect="1"/>
          </p:cNvPicPr>
          <p:nvPr/>
        </p:nvPicPr>
        <p:blipFill>
          <a:blip r:embed="rId5"/>
          <a:stretch>
            <a:fillRect/>
          </a:stretch>
        </p:blipFill>
        <p:spPr>
          <a:xfrm>
            <a:off x="252374" y="1734864"/>
            <a:ext cx="1726148" cy="1040418"/>
          </a:xfrm>
          <a:prstGeom prst="rect">
            <a:avLst/>
          </a:prstGeom>
          <a:ln w="28575">
            <a:solidFill>
              <a:schemeClr val="tx1"/>
            </a:solidFill>
          </a:ln>
        </p:spPr>
      </p:pic>
      <p:pic>
        <p:nvPicPr>
          <p:cNvPr id="9" name="Picture 8" descr="Map&#10;&#10;Description automatically generated">
            <a:extLst>
              <a:ext uri="{FF2B5EF4-FFF2-40B4-BE49-F238E27FC236}">
                <a16:creationId xmlns:a16="http://schemas.microsoft.com/office/drawing/2014/main" id="{A009B4CB-D8E8-1EA4-5F54-C1524DB16106}"/>
              </a:ext>
            </a:extLst>
          </p:cNvPr>
          <p:cNvPicPr>
            <a:picLocks noChangeAspect="1"/>
          </p:cNvPicPr>
          <p:nvPr/>
        </p:nvPicPr>
        <p:blipFill>
          <a:blip r:embed="rId6"/>
          <a:stretch>
            <a:fillRect/>
          </a:stretch>
        </p:blipFill>
        <p:spPr>
          <a:xfrm>
            <a:off x="273261" y="4527501"/>
            <a:ext cx="1695092" cy="1069875"/>
          </a:xfrm>
          <a:prstGeom prst="rect">
            <a:avLst/>
          </a:prstGeom>
          <a:ln w="28575">
            <a:solidFill>
              <a:schemeClr val="tx1"/>
            </a:solidFill>
          </a:ln>
        </p:spPr>
      </p:pic>
      <p:cxnSp>
        <p:nvCxnSpPr>
          <p:cNvPr id="10" name="Straight Arrow Connector 9">
            <a:extLst>
              <a:ext uri="{FF2B5EF4-FFF2-40B4-BE49-F238E27FC236}">
                <a16:creationId xmlns:a16="http://schemas.microsoft.com/office/drawing/2014/main" id="{F1EB84AE-349A-2F97-B59B-7081F4803099}"/>
              </a:ext>
            </a:extLst>
          </p:cNvPr>
          <p:cNvCxnSpPr>
            <a:cxnSpLocks/>
          </p:cNvCxnSpPr>
          <p:nvPr/>
        </p:nvCxnSpPr>
        <p:spPr>
          <a:xfrm>
            <a:off x="2103432" y="2255073"/>
            <a:ext cx="849758" cy="92167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128E0BE9-3B88-2DBA-057C-044A9A0C8C7E}"/>
              </a:ext>
            </a:extLst>
          </p:cNvPr>
          <p:cNvCxnSpPr>
            <a:cxnSpLocks/>
          </p:cNvCxnSpPr>
          <p:nvPr/>
        </p:nvCxnSpPr>
        <p:spPr>
          <a:xfrm>
            <a:off x="2103430" y="3580221"/>
            <a:ext cx="84976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BBFAEF93-D1D2-B270-BBAA-207CC9C99AAE}"/>
              </a:ext>
            </a:extLst>
          </p:cNvPr>
          <p:cNvCxnSpPr>
            <a:cxnSpLocks/>
          </p:cNvCxnSpPr>
          <p:nvPr/>
        </p:nvCxnSpPr>
        <p:spPr>
          <a:xfrm flipV="1">
            <a:off x="2093263" y="4021676"/>
            <a:ext cx="859927" cy="10407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A5CE9291-C353-C8C7-0C50-DEF21843A82D}"/>
              </a:ext>
            </a:extLst>
          </p:cNvPr>
          <p:cNvCxnSpPr>
            <a:cxnSpLocks/>
          </p:cNvCxnSpPr>
          <p:nvPr/>
        </p:nvCxnSpPr>
        <p:spPr>
          <a:xfrm>
            <a:off x="5378824" y="3511844"/>
            <a:ext cx="53788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4" name="Picture 13">
            <a:extLst>
              <a:ext uri="{FF2B5EF4-FFF2-40B4-BE49-F238E27FC236}">
                <a16:creationId xmlns:a16="http://schemas.microsoft.com/office/drawing/2014/main" id="{ABC0EC4C-ED74-F5AD-0C5C-76E25B74C6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38486" y="2715908"/>
            <a:ext cx="2531078" cy="1685677"/>
          </a:xfrm>
          <a:prstGeom prst="rect">
            <a:avLst/>
          </a:prstGeom>
          <a:ln>
            <a:noFill/>
          </a:ln>
          <a:effectLst>
            <a:softEdge rad="112500"/>
          </a:effectLst>
        </p:spPr>
      </p:pic>
    </p:spTree>
    <p:extLst>
      <p:ext uri="{BB962C8B-B14F-4D97-AF65-F5344CB8AC3E}">
        <p14:creationId xmlns:p14="http://schemas.microsoft.com/office/powerpoint/2010/main" val="6833097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AC88C-970A-51C7-E81D-F191C461999E}"/>
              </a:ext>
            </a:extLst>
          </p:cNvPr>
          <p:cNvSpPr>
            <a:spLocks noGrp="1"/>
          </p:cNvSpPr>
          <p:nvPr>
            <p:ph type="title"/>
          </p:nvPr>
        </p:nvSpPr>
        <p:spPr/>
        <p:txBody>
          <a:bodyPr/>
          <a:lstStyle/>
          <a:p>
            <a:r>
              <a:rPr lang="en-US" dirty="0"/>
              <a:t>Cross validation &amp; hyperparameter selection</a:t>
            </a:r>
          </a:p>
        </p:txBody>
      </p:sp>
      <p:pic>
        <p:nvPicPr>
          <p:cNvPr id="5" name="Picture 4">
            <a:extLst>
              <a:ext uri="{FF2B5EF4-FFF2-40B4-BE49-F238E27FC236}">
                <a16:creationId xmlns:a16="http://schemas.microsoft.com/office/drawing/2014/main" id="{A740BD15-C71E-A9EF-CFD2-23AD26B8CD27}"/>
              </a:ext>
            </a:extLst>
          </p:cNvPr>
          <p:cNvPicPr>
            <a:picLocks noChangeAspect="1"/>
          </p:cNvPicPr>
          <p:nvPr/>
        </p:nvPicPr>
        <p:blipFill>
          <a:blip r:embed="rId3"/>
          <a:stretch>
            <a:fillRect/>
          </a:stretch>
        </p:blipFill>
        <p:spPr>
          <a:xfrm>
            <a:off x="393540" y="4100180"/>
            <a:ext cx="3269070" cy="1842797"/>
          </a:xfrm>
          <a:prstGeom prst="rect">
            <a:avLst/>
          </a:prstGeom>
        </p:spPr>
      </p:pic>
      <p:sp>
        <p:nvSpPr>
          <p:cNvPr id="4" name="Rectangle 3">
            <a:extLst>
              <a:ext uri="{FF2B5EF4-FFF2-40B4-BE49-F238E27FC236}">
                <a16:creationId xmlns:a16="http://schemas.microsoft.com/office/drawing/2014/main" id="{B9BD5B01-F6DA-09FE-4322-ADD5C3F78BE6}"/>
              </a:ext>
            </a:extLst>
          </p:cNvPr>
          <p:cNvSpPr/>
          <p:nvPr/>
        </p:nvSpPr>
        <p:spPr>
          <a:xfrm>
            <a:off x="691905" y="1369438"/>
            <a:ext cx="2737708" cy="36688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Stratified cross-validation</a:t>
            </a:r>
          </a:p>
        </p:txBody>
      </p:sp>
      <p:pic>
        <p:nvPicPr>
          <p:cNvPr id="3" name="Picture 2">
            <a:extLst>
              <a:ext uri="{FF2B5EF4-FFF2-40B4-BE49-F238E27FC236}">
                <a16:creationId xmlns:a16="http://schemas.microsoft.com/office/drawing/2014/main" id="{4045A627-61DE-C683-7A80-CC224B5F3908}"/>
              </a:ext>
            </a:extLst>
          </p:cNvPr>
          <p:cNvPicPr>
            <a:picLocks noChangeAspect="1"/>
          </p:cNvPicPr>
          <p:nvPr/>
        </p:nvPicPr>
        <p:blipFill>
          <a:blip r:embed="rId4"/>
          <a:stretch>
            <a:fillRect/>
          </a:stretch>
        </p:blipFill>
        <p:spPr>
          <a:xfrm>
            <a:off x="288521" y="1940376"/>
            <a:ext cx="3269070" cy="1938696"/>
          </a:xfrm>
          <a:prstGeom prst="rect">
            <a:avLst/>
          </a:prstGeom>
        </p:spPr>
      </p:pic>
      <p:sp>
        <p:nvSpPr>
          <p:cNvPr id="45" name="Rectangle 44">
            <a:extLst>
              <a:ext uri="{FF2B5EF4-FFF2-40B4-BE49-F238E27FC236}">
                <a16:creationId xmlns:a16="http://schemas.microsoft.com/office/drawing/2014/main" id="{F9085CE2-3BE2-EC91-1DDB-877EADDF1A59}"/>
              </a:ext>
            </a:extLst>
          </p:cNvPr>
          <p:cNvSpPr/>
          <p:nvPr/>
        </p:nvSpPr>
        <p:spPr>
          <a:xfrm>
            <a:off x="5156562" y="1369437"/>
            <a:ext cx="2737708" cy="36688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Hyper parameter selection</a:t>
            </a:r>
          </a:p>
        </p:txBody>
      </p:sp>
      <p:pic>
        <p:nvPicPr>
          <p:cNvPr id="1028" name="Picture 4" descr="Artificial neural network architecture (ANN i-h 1-h 2-h n-o). | Download  Scientific Diagram">
            <a:extLst>
              <a:ext uri="{FF2B5EF4-FFF2-40B4-BE49-F238E27FC236}">
                <a16:creationId xmlns:a16="http://schemas.microsoft.com/office/drawing/2014/main" id="{B33B53C6-C7A6-F650-B8C4-1016F6D604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500" y="2013325"/>
            <a:ext cx="3589224" cy="1762125"/>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DC99AA07-69A6-CAF3-D074-BC8A55A9C8D9}"/>
              </a:ext>
            </a:extLst>
          </p:cNvPr>
          <p:cNvGrpSpPr/>
          <p:nvPr/>
        </p:nvGrpSpPr>
        <p:grpSpPr>
          <a:xfrm>
            <a:off x="4523501" y="4209104"/>
            <a:ext cx="4201947" cy="1624947"/>
            <a:chOff x="4287209" y="4116242"/>
            <a:chExt cx="4201947" cy="1624947"/>
          </a:xfrm>
        </p:grpSpPr>
        <p:grpSp>
          <p:nvGrpSpPr>
            <p:cNvPr id="9" name="Group 8">
              <a:extLst>
                <a:ext uri="{FF2B5EF4-FFF2-40B4-BE49-F238E27FC236}">
                  <a16:creationId xmlns:a16="http://schemas.microsoft.com/office/drawing/2014/main" id="{06A01F6C-2CD2-8C53-DE21-64F5FB292462}"/>
                </a:ext>
              </a:extLst>
            </p:cNvPr>
            <p:cNvGrpSpPr/>
            <p:nvPr/>
          </p:nvGrpSpPr>
          <p:grpSpPr>
            <a:xfrm>
              <a:off x="4287209" y="4116242"/>
              <a:ext cx="3123516" cy="1624947"/>
              <a:chOff x="4290849" y="4491739"/>
              <a:chExt cx="3123516" cy="1624947"/>
            </a:xfrm>
          </p:grpSpPr>
          <p:sp>
            <p:nvSpPr>
              <p:cNvPr id="8" name="TextBox 7">
                <a:extLst>
                  <a:ext uri="{FF2B5EF4-FFF2-40B4-BE49-F238E27FC236}">
                    <a16:creationId xmlns:a16="http://schemas.microsoft.com/office/drawing/2014/main" id="{ADFBB77D-8A42-0BEA-906A-E60D2E9AFDF9}"/>
                  </a:ext>
                </a:extLst>
              </p:cNvPr>
              <p:cNvSpPr txBox="1"/>
              <p:nvPr/>
            </p:nvSpPr>
            <p:spPr>
              <a:xfrm>
                <a:off x="6158893" y="4491739"/>
                <a:ext cx="1255472"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N° hidden nodes </a:t>
                </a:r>
              </a:p>
            </p:txBody>
          </p:sp>
          <p:sp>
            <p:nvSpPr>
              <p:cNvPr id="12" name="TextBox 11">
                <a:extLst>
                  <a:ext uri="{FF2B5EF4-FFF2-40B4-BE49-F238E27FC236}">
                    <a16:creationId xmlns:a16="http://schemas.microsoft.com/office/drawing/2014/main" id="{C3DCB4BF-E54A-7711-97EA-DE7531AE9231}"/>
                  </a:ext>
                </a:extLst>
              </p:cNvPr>
              <p:cNvSpPr txBox="1"/>
              <p:nvPr/>
            </p:nvSpPr>
            <p:spPr>
              <a:xfrm rot="16200000">
                <a:off x="3810910" y="5359748"/>
                <a:ext cx="1236877" cy="276999"/>
              </a:xfrm>
              <a:prstGeom prst="rect">
                <a:avLst/>
              </a:prstGeom>
              <a:noFill/>
            </p:spPr>
            <p:txBody>
              <a:bodyPr wrap="none" rtlCol="0">
                <a:spAutoFit/>
              </a:bodyPr>
              <a:lstStyle/>
              <a:p>
                <a:r>
                  <a:rPr lang="en-US" sz="1200" dirty="0"/>
                  <a:t>N° </a:t>
                </a:r>
                <a:r>
                  <a:rPr lang="en-US" sz="1200" dirty="0">
                    <a:latin typeface="Times New Roman" panose="02020603050405020304" pitchFamily="18" charset="0"/>
                    <a:cs typeface="Times New Roman" panose="02020603050405020304" pitchFamily="18" charset="0"/>
                  </a:rPr>
                  <a:t>hidden</a:t>
                </a:r>
                <a:r>
                  <a:rPr lang="en-US" sz="1200" dirty="0"/>
                  <a:t> layers </a:t>
                </a:r>
              </a:p>
            </p:txBody>
          </p:sp>
        </p:grpSp>
        <p:pic>
          <p:nvPicPr>
            <p:cNvPr id="10" name="Picture 9">
              <a:extLst>
                <a:ext uri="{FF2B5EF4-FFF2-40B4-BE49-F238E27FC236}">
                  <a16:creationId xmlns:a16="http://schemas.microsoft.com/office/drawing/2014/main" id="{81520D3E-F26C-2243-E410-67E6F88057F5}"/>
                </a:ext>
              </a:extLst>
            </p:cNvPr>
            <p:cNvPicPr>
              <a:picLocks noChangeAspect="1"/>
            </p:cNvPicPr>
            <p:nvPr/>
          </p:nvPicPr>
          <p:blipFill rotWithShape="1">
            <a:blip r:embed="rId6"/>
            <a:srcRect l="6864" t="2092" r="401" b="1556"/>
            <a:stretch/>
          </p:blipFill>
          <p:spPr>
            <a:xfrm>
              <a:off x="4635258" y="4393241"/>
              <a:ext cx="3853898" cy="1326522"/>
            </a:xfrm>
            <a:prstGeom prst="rect">
              <a:avLst/>
            </a:prstGeom>
          </p:spPr>
        </p:pic>
      </p:grpSp>
    </p:spTree>
    <p:extLst>
      <p:ext uri="{BB962C8B-B14F-4D97-AF65-F5344CB8AC3E}">
        <p14:creationId xmlns:p14="http://schemas.microsoft.com/office/powerpoint/2010/main" val="3207179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AC88C-970A-51C7-E81D-F191C461999E}"/>
              </a:ext>
            </a:extLst>
          </p:cNvPr>
          <p:cNvSpPr>
            <a:spLocks noGrp="1"/>
          </p:cNvSpPr>
          <p:nvPr>
            <p:ph type="title"/>
          </p:nvPr>
        </p:nvSpPr>
        <p:spPr/>
        <p:txBody>
          <a:bodyPr/>
          <a:lstStyle/>
          <a:p>
            <a:r>
              <a:rPr lang="en-US" dirty="0"/>
              <a:t>Cross validation &amp; hyperparameter selection</a:t>
            </a:r>
          </a:p>
        </p:txBody>
      </p:sp>
      <p:pic>
        <p:nvPicPr>
          <p:cNvPr id="5" name="Picture 4">
            <a:extLst>
              <a:ext uri="{FF2B5EF4-FFF2-40B4-BE49-F238E27FC236}">
                <a16:creationId xmlns:a16="http://schemas.microsoft.com/office/drawing/2014/main" id="{A740BD15-C71E-A9EF-CFD2-23AD26B8CD27}"/>
              </a:ext>
            </a:extLst>
          </p:cNvPr>
          <p:cNvPicPr>
            <a:picLocks noChangeAspect="1"/>
          </p:cNvPicPr>
          <p:nvPr/>
        </p:nvPicPr>
        <p:blipFill>
          <a:blip r:embed="rId3"/>
          <a:stretch>
            <a:fillRect/>
          </a:stretch>
        </p:blipFill>
        <p:spPr>
          <a:xfrm>
            <a:off x="393540" y="4100180"/>
            <a:ext cx="3269070" cy="1842797"/>
          </a:xfrm>
          <a:prstGeom prst="rect">
            <a:avLst/>
          </a:prstGeom>
        </p:spPr>
      </p:pic>
      <p:sp>
        <p:nvSpPr>
          <p:cNvPr id="4" name="Rectangle 3">
            <a:extLst>
              <a:ext uri="{FF2B5EF4-FFF2-40B4-BE49-F238E27FC236}">
                <a16:creationId xmlns:a16="http://schemas.microsoft.com/office/drawing/2014/main" id="{B9BD5B01-F6DA-09FE-4322-ADD5C3F78BE6}"/>
              </a:ext>
            </a:extLst>
          </p:cNvPr>
          <p:cNvSpPr/>
          <p:nvPr/>
        </p:nvSpPr>
        <p:spPr>
          <a:xfrm>
            <a:off x="691905" y="1369438"/>
            <a:ext cx="2737708" cy="36688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Stratified cross-validation</a:t>
            </a:r>
          </a:p>
        </p:txBody>
      </p:sp>
      <p:pic>
        <p:nvPicPr>
          <p:cNvPr id="3" name="Picture 2">
            <a:extLst>
              <a:ext uri="{FF2B5EF4-FFF2-40B4-BE49-F238E27FC236}">
                <a16:creationId xmlns:a16="http://schemas.microsoft.com/office/drawing/2014/main" id="{4045A627-61DE-C683-7A80-CC224B5F3908}"/>
              </a:ext>
            </a:extLst>
          </p:cNvPr>
          <p:cNvPicPr>
            <a:picLocks noChangeAspect="1"/>
          </p:cNvPicPr>
          <p:nvPr/>
        </p:nvPicPr>
        <p:blipFill>
          <a:blip r:embed="rId4"/>
          <a:stretch>
            <a:fillRect/>
          </a:stretch>
        </p:blipFill>
        <p:spPr>
          <a:xfrm>
            <a:off x="288521" y="1940376"/>
            <a:ext cx="3269070" cy="1938696"/>
          </a:xfrm>
          <a:prstGeom prst="rect">
            <a:avLst/>
          </a:prstGeom>
        </p:spPr>
      </p:pic>
      <p:sp>
        <p:nvSpPr>
          <p:cNvPr id="45" name="Rectangle 44">
            <a:extLst>
              <a:ext uri="{FF2B5EF4-FFF2-40B4-BE49-F238E27FC236}">
                <a16:creationId xmlns:a16="http://schemas.microsoft.com/office/drawing/2014/main" id="{F9085CE2-3BE2-EC91-1DDB-877EADDF1A59}"/>
              </a:ext>
            </a:extLst>
          </p:cNvPr>
          <p:cNvSpPr/>
          <p:nvPr/>
        </p:nvSpPr>
        <p:spPr>
          <a:xfrm>
            <a:off x="5156562" y="1369437"/>
            <a:ext cx="2737708" cy="36688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Hyper parameter selection</a:t>
            </a:r>
          </a:p>
        </p:txBody>
      </p:sp>
      <p:pic>
        <p:nvPicPr>
          <p:cNvPr id="1028" name="Picture 4" descr="Artificial neural network architecture (ANN i-h 1-h 2-h n-o). | Download  Scientific Diagram">
            <a:extLst>
              <a:ext uri="{FF2B5EF4-FFF2-40B4-BE49-F238E27FC236}">
                <a16:creationId xmlns:a16="http://schemas.microsoft.com/office/drawing/2014/main" id="{B33B53C6-C7A6-F650-B8C4-1016F6D604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500" y="2013325"/>
            <a:ext cx="3589224" cy="1762125"/>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DC99AA07-69A6-CAF3-D074-BC8A55A9C8D9}"/>
              </a:ext>
            </a:extLst>
          </p:cNvPr>
          <p:cNvGrpSpPr/>
          <p:nvPr/>
        </p:nvGrpSpPr>
        <p:grpSpPr>
          <a:xfrm>
            <a:off x="4523501" y="4209104"/>
            <a:ext cx="4201947" cy="1624947"/>
            <a:chOff x="4287209" y="4116242"/>
            <a:chExt cx="4201947" cy="1624947"/>
          </a:xfrm>
        </p:grpSpPr>
        <p:grpSp>
          <p:nvGrpSpPr>
            <p:cNvPr id="9" name="Group 8">
              <a:extLst>
                <a:ext uri="{FF2B5EF4-FFF2-40B4-BE49-F238E27FC236}">
                  <a16:creationId xmlns:a16="http://schemas.microsoft.com/office/drawing/2014/main" id="{06A01F6C-2CD2-8C53-DE21-64F5FB292462}"/>
                </a:ext>
              </a:extLst>
            </p:cNvPr>
            <p:cNvGrpSpPr/>
            <p:nvPr/>
          </p:nvGrpSpPr>
          <p:grpSpPr>
            <a:xfrm>
              <a:off x="4287209" y="4116242"/>
              <a:ext cx="3123516" cy="1624947"/>
              <a:chOff x="4290849" y="4491739"/>
              <a:chExt cx="3123516" cy="1624947"/>
            </a:xfrm>
          </p:grpSpPr>
          <p:sp>
            <p:nvSpPr>
              <p:cNvPr id="8" name="TextBox 7">
                <a:extLst>
                  <a:ext uri="{FF2B5EF4-FFF2-40B4-BE49-F238E27FC236}">
                    <a16:creationId xmlns:a16="http://schemas.microsoft.com/office/drawing/2014/main" id="{ADFBB77D-8A42-0BEA-906A-E60D2E9AFDF9}"/>
                  </a:ext>
                </a:extLst>
              </p:cNvPr>
              <p:cNvSpPr txBox="1"/>
              <p:nvPr/>
            </p:nvSpPr>
            <p:spPr>
              <a:xfrm>
                <a:off x="6158893" y="4491739"/>
                <a:ext cx="1255472"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N° hidden nodes </a:t>
                </a:r>
              </a:p>
            </p:txBody>
          </p:sp>
          <p:sp>
            <p:nvSpPr>
              <p:cNvPr id="12" name="TextBox 11">
                <a:extLst>
                  <a:ext uri="{FF2B5EF4-FFF2-40B4-BE49-F238E27FC236}">
                    <a16:creationId xmlns:a16="http://schemas.microsoft.com/office/drawing/2014/main" id="{C3DCB4BF-E54A-7711-97EA-DE7531AE9231}"/>
                  </a:ext>
                </a:extLst>
              </p:cNvPr>
              <p:cNvSpPr txBox="1"/>
              <p:nvPr/>
            </p:nvSpPr>
            <p:spPr>
              <a:xfrm rot="16200000">
                <a:off x="3810910" y="5359748"/>
                <a:ext cx="1236877" cy="276999"/>
              </a:xfrm>
              <a:prstGeom prst="rect">
                <a:avLst/>
              </a:prstGeom>
              <a:noFill/>
            </p:spPr>
            <p:txBody>
              <a:bodyPr wrap="none" rtlCol="0">
                <a:spAutoFit/>
              </a:bodyPr>
              <a:lstStyle/>
              <a:p>
                <a:r>
                  <a:rPr lang="en-US" sz="1200" dirty="0"/>
                  <a:t>N° </a:t>
                </a:r>
                <a:r>
                  <a:rPr lang="en-US" sz="1200" dirty="0">
                    <a:latin typeface="Times New Roman" panose="02020603050405020304" pitchFamily="18" charset="0"/>
                    <a:cs typeface="Times New Roman" panose="02020603050405020304" pitchFamily="18" charset="0"/>
                  </a:rPr>
                  <a:t>hidden</a:t>
                </a:r>
                <a:r>
                  <a:rPr lang="en-US" sz="1200" dirty="0"/>
                  <a:t> layers </a:t>
                </a:r>
              </a:p>
            </p:txBody>
          </p:sp>
        </p:grpSp>
        <p:pic>
          <p:nvPicPr>
            <p:cNvPr id="10" name="Picture 9">
              <a:extLst>
                <a:ext uri="{FF2B5EF4-FFF2-40B4-BE49-F238E27FC236}">
                  <a16:creationId xmlns:a16="http://schemas.microsoft.com/office/drawing/2014/main" id="{81520D3E-F26C-2243-E410-67E6F88057F5}"/>
                </a:ext>
              </a:extLst>
            </p:cNvPr>
            <p:cNvPicPr>
              <a:picLocks noChangeAspect="1"/>
            </p:cNvPicPr>
            <p:nvPr/>
          </p:nvPicPr>
          <p:blipFill rotWithShape="1">
            <a:blip r:embed="rId6"/>
            <a:srcRect l="6864" t="2092" r="401" b="1556"/>
            <a:stretch/>
          </p:blipFill>
          <p:spPr>
            <a:xfrm>
              <a:off x="4635258" y="4393241"/>
              <a:ext cx="3853898" cy="1326522"/>
            </a:xfrm>
            <a:prstGeom prst="rect">
              <a:avLst/>
            </a:prstGeom>
          </p:spPr>
        </p:pic>
      </p:grpSp>
      <p:sp>
        <p:nvSpPr>
          <p:cNvPr id="6" name="Rectangle: Rounded Corners 5">
            <a:extLst>
              <a:ext uri="{FF2B5EF4-FFF2-40B4-BE49-F238E27FC236}">
                <a16:creationId xmlns:a16="http://schemas.microsoft.com/office/drawing/2014/main" id="{07F26ACB-CFFD-B368-C6B6-8AE967A0A046}"/>
              </a:ext>
            </a:extLst>
          </p:cNvPr>
          <p:cNvSpPr/>
          <p:nvPr/>
        </p:nvSpPr>
        <p:spPr>
          <a:xfrm>
            <a:off x="288521" y="2186940"/>
            <a:ext cx="3374089" cy="365760"/>
          </a:xfrm>
          <a:prstGeom prst="round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 name="Rectangle 6">
            <a:extLst>
              <a:ext uri="{FF2B5EF4-FFF2-40B4-BE49-F238E27FC236}">
                <a16:creationId xmlns:a16="http://schemas.microsoft.com/office/drawing/2014/main" id="{ED5848D8-FC79-F7CF-94C9-72A816064F41}"/>
              </a:ext>
            </a:extLst>
          </p:cNvPr>
          <p:cNvSpPr/>
          <p:nvPr/>
        </p:nvSpPr>
        <p:spPr>
          <a:xfrm>
            <a:off x="4523501" y="1303020"/>
            <a:ext cx="4407139" cy="4770120"/>
          </a:xfrm>
          <a:prstGeom prst="rect">
            <a:avLst/>
          </a:prstGeom>
          <a:solidFill>
            <a:schemeClr val="bg1">
              <a:alpha val="70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687327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AC88C-970A-51C7-E81D-F191C461999E}"/>
              </a:ext>
            </a:extLst>
          </p:cNvPr>
          <p:cNvSpPr>
            <a:spLocks noGrp="1"/>
          </p:cNvSpPr>
          <p:nvPr>
            <p:ph type="title"/>
          </p:nvPr>
        </p:nvSpPr>
        <p:spPr/>
        <p:txBody>
          <a:bodyPr/>
          <a:lstStyle/>
          <a:p>
            <a:r>
              <a:rPr lang="en-US" dirty="0"/>
              <a:t>Cross validation &amp; hyperparameter selection</a:t>
            </a:r>
          </a:p>
        </p:txBody>
      </p:sp>
      <p:pic>
        <p:nvPicPr>
          <p:cNvPr id="5" name="Picture 4">
            <a:extLst>
              <a:ext uri="{FF2B5EF4-FFF2-40B4-BE49-F238E27FC236}">
                <a16:creationId xmlns:a16="http://schemas.microsoft.com/office/drawing/2014/main" id="{A740BD15-C71E-A9EF-CFD2-23AD26B8CD27}"/>
              </a:ext>
            </a:extLst>
          </p:cNvPr>
          <p:cNvPicPr>
            <a:picLocks noChangeAspect="1"/>
          </p:cNvPicPr>
          <p:nvPr/>
        </p:nvPicPr>
        <p:blipFill>
          <a:blip r:embed="rId3"/>
          <a:stretch>
            <a:fillRect/>
          </a:stretch>
        </p:blipFill>
        <p:spPr>
          <a:xfrm>
            <a:off x="393540" y="4100180"/>
            <a:ext cx="3269070" cy="1842797"/>
          </a:xfrm>
          <a:prstGeom prst="rect">
            <a:avLst/>
          </a:prstGeom>
        </p:spPr>
      </p:pic>
      <p:sp>
        <p:nvSpPr>
          <p:cNvPr id="4" name="Rectangle 3">
            <a:extLst>
              <a:ext uri="{FF2B5EF4-FFF2-40B4-BE49-F238E27FC236}">
                <a16:creationId xmlns:a16="http://schemas.microsoft.com/office/drawing/2014/main" id="{B9BD5B01-F6DA-09FE-4322-ADD5C3F78BE6}"/>
              </a:ext>
            </a:extLst>
          </p:cNvPr>
          <p:cNvSpPr/>
          <p:nvPr/>
        </p:nvSpPr>
        <p:spPr>
          <a:xfrm>
            <a:off x="691905" y="1369438"/>
            <a:ext cx="2737708" cy="36688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Stratified cross-validation</a:t>
            </a:r>
          </a:p>
        </p:txBody>
      </p:sp>
      <p:pic>
        <p:nvPicPr>
          <p:cNvPr id="3" name="Picture 2">
            <a:extLst>
              <a:ext uri="{FF2B5EF4-FFF2-40B4-BE49-F238E27FC236}">
                <a16:creationId xmlns:a16="http://schemas.microsoft.com/office/drawing/2014/main" id="{4045A627-61DE-C683-7A80-CC224B5F3908}"/>
              </a:ext>
            </a:extLst>
          </p:cNvPr>
          <p:cNvPicPr>
            <a:picLocks noChangeAspect="1"/>
          </p:cNvPicPr>
          <p:nvPr/>
        </p:nvPicPr>
        <p:blipFill>
          <a:blip r:embed="rId4"/>
          <a:stretch>
            <a:fillRect/>
          </a:stretch>
        </p:blipFill>
        <p:spPr>
          <a:xfrm>
            <a:off x="288521" y="1940376"/>
            <a:ext cx="3269070" cy="1938696"/>
          </a:xfrm>
          <a:prstGeom prst="rect">
            <a:avLst/>
          </a:prstGeom>
        </p:spPr>
      </p:pic>
      <p:sp>
        <p:nvSpPr>
          <p:cNvPr id="45" name="Rectangle 44">
            <a:extLst>
              <a:ext uri="{FF2B5EF4-FFF2-40B4-BE49-F238E27FC236}">
                <a16:creationId xmlns:a16="http://schemas.microsoft.com/office/drawing/2014/main" id="{F9085CE2-3BE2-EC91-1DDB-877EADDF1A59}"/>
              </a:ext>
            </a:extLst>
          </p:cNvPr>
          <p:cNvSpPr/>
          <p:nvPr/>
        </p:nvSpPr>
        <p:spPr>
          <a:xfrm>
            <a:off x="5156562" y="1369437"/>
            <a:ext cx="2737708" cy="36688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Hyper parameter selection</a:t>
            </a:r>
          </a:p>
        </p:txBody>
      </p:sp>
      <p:pic>
        <p:nvPicPr>
          <p:cNvPr id="1028" name="Picture 4" descr="Artificial neural network architecture (ANN i-h 1-h 2-h n-o). | Download  Scientific Diagram">
            <a:extLst>
              <a:ext uri="{FF2B5EF4-FFF2-40B4-BE49-F238E27FC236}">
                <a16:creationId xmlns:a16="http://schemas.microsoft.com/office/drawing/2014/main" id="{B33B53C6-C7A6-F650-B8C4-1016F6D604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500" y="2013325"/>
            <a:ext cx="3589224" cy="1762125"/>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DC99AA07-69A6-CAF3-D074-BC8A55A9C8D9}"/>
              </a:ext>
            </a:extLst>
          </p:cNvPr>
          <p:cNvGrpSpPr/>
          <p:nvPr/>
        </p:nvGrpSpPr>
        <p:grpSpPr>
          <a:xfrm>
            <a:off x="4523501" y="4209104"/>
            <a:ext cx="4201947" cy="1624947"/>
            <a:chOff x="4287209" y="4116242"/>
            <a:chExt cx="4201947" cy="1624947"/>
          </a:xfrm>
        </p:grpSpPr>
        <p:grpSp>
          <p:nvGrpSpPr>
            <p:cNvPr id="9" name="Group 8">
              <a:extLst>
                <a:ext uri="{FF2B5EF4-FFF2-40B4-BE49-F238E27FC236}">
                  <a16:creationId xmlns:a16="http://schemas.microsoft.com/office/drawing/2014/main" id="{06A01F6C-2CD2-8C53-DE21-64F5FB292462}"/>
                </a:ext>
              </a:extLst>
            </p:cNvPr>
            <p:cNvGrpSpPr/>
            <p:nvPr/>
          </p:nvGrpSpPr>
          <p:grpSpPr>
            <a:xfrm>
              <a:off x="4287209" y="4116242"/>
              <a:ext cx="3123516" cy="1624947"/>
              <a:chOff x="4290849" y="4491739"/>
              <a:chExt cx="3123516" cy="1624947"/>
            </a:xfrm>
          </p:grpSpPr>
          <p:sp>
            <p:nvSpPr>
              <p:cNvPr id="8" name="TextBox 7">
                <a:extLst>
                  <a:ext uri="{FF2B5EF4-FFF2-40B4-BE49-F238E27FC236}">
                    <a16:creationId xmlns:a16="http://schemas.microsoft.com/office/drawing/2014/main" id="{ADFBB77D-8A42-0BEA-906A-E60D2E9AFDF9}"/>
                  </a:ext>
                </a:extLst>
              </p:cNvPr>
              <p:cNvSpPr txBox="1"/>
              <p:nvPr/>
            </p:nvSpPr>
            <p:spPr>
              <a:xfrm>
                <a:off x="6158893" y="4491739"/>
                <a:ext cx="1255472"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N° hidden nodes </a:t>
                </a:r>
              </a:p>
            </p:txBody>
          </p:sp>
          <p:sp>
            <p:nvSpPr>
              <p:cNvPr id="12" name="TextBox 11">
                <a:extLst>
                  <a:ext uri="{FF2B5EF4-FFF2-40B4-BE49-F238E27FC236}">
                    <a16:creationId xmlns:a16="http://schemas.microsoft.com/office/drawing/2014/main" id="{C3DCB4BF-E54A-7711-97EA-DE7531AE9231}"/>
                  </a:ext>
                </a:extLst>
              </p:cNvPr>
              <p:cNvSpPr txBox="1"/>
              <p:nvPr/>
            </p:nvSpPr>
            <p:spPr>
              <a:xfrm rot="16200000">
                <a:off x="3810910" y="5359748"/>
                <a:ext cx="1236877" cy="276999"/>
              </a:xfrm>
              <a:prstGeom prst="rect">
                <a:avLst/>
              </a:prstGeom>
              <a:noFill/>
            </p:spPr>
            <p:txBody>
              <a:bodyPr wrap="none" rtlCol="0">
                <a:spAutoFit/>
              </a:bodyPr>
              <a:lstStyle/>
              <a:p>
                <a:r>
                  <a:rPr lang="en-US" sz="1200" dirty="0"/>
                  <a:t>N° </a:t>
                </a:r>
                <a:r>
                  <a:rPr lang="en-US" sz="1200" dirty="0">
                    <a:latin typeface="Times New Roman" panose="02020603050405020304" pitchFamily="18" charset="0"/>
                    <a:cs typeface="Times New Roman" panose="02020603050405020304" pitchFamily="18" charset="0"/>
                  </a:rPr>
                  <a:t>hidden</a:t>
                </a:r>
                <a:r>
                  <a:rPr lang="en-US" sz="1200" dirty="0"/>
                  <a:t> layers </a:t>
                </a:r>
              </a:p>
            </p:txBody>
          </p:sp>
        </p:grpSp>
        <p:pic>
          <p:nvPicPr>
            <p:cNvPr id="10" name="Picture 9">
              <a:extLst>
                <a:ext uri="{FF2B5EF4-FFF2-40B4-BE49-F238E27FC236}">
                  <a16:creationId xmlns:a16="http://schemas.microsoft.com/office/drawing/2014/main" id="{81520D3E-F26C-2243-E410-67E6F88057F5}"/>
                </a:ext>
              </a:extLst>
            </p:cNvPr>
            <p:cNvPicPr>
              <a:picLocks noChangeAspect="1"/>
            </p:cNvPicPr>
            <p:nvPr/>
          </p:nvPicPr>
          <p:blipFill rotWithShape="1">
            <a:blip r:embed="rId6"/>
            <a:srcRect l="6864" t="2092" r="401" b="1556"/>
            <a:stretch/>
          </p:blipFill>
          <p:spPr>
            <a:xfrm>
              <a:off x="4635258" y="4393241"/>
              <a:ext cx="3853898" cy="1326522"/>
            </a:xfrm>
            <a:prstGeom prst="rect">
              <a:avLst/>
            </a:prstGeom>
          </p:spPr>
        </p:pic>
      </p:grpSp>
      <p:sp>
        <p:nvSpPr>
          <p:cNvPr id="6" name="Rectangle: Rounded Corners 5">
            <a:extLst>
              <a:ext uri="{FF2B5EF4-FFF2-40B4-BE49-F238E27FC236}">
                <a16:creationId xmlns:a16="http://schemas.microsoft.com/office/drawing/2014/main" id="{07F26ACB-CFFD-B368-C6B6-8AE967A0A046}"/>
              </a:ext>
            </a:extLst>
          </p:cNvPr>
          <p:cNvSpPr/>
          <p:nvPr/>
        </p:nvSpPr>
        <p:spPr>
          <a:xfrm>
            <a:off x="288521" y="2556664"/>
            <a:ext cx="3374089" cy="365760"/>
          </a:xfrm>
          <a:prstGeom prst="round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 name="Rectangle 6">
            <a:extLst>
              <a:ext uri="{FF2B5EF4-FFF2-40B4-BE49-F238E27FC236}">
                <a16:creationId xmlns:a16="http://schemas.microsoft.com/office/drawing/2014/main" id="{ED5848D8-FC79-F7CF-94C9-72A816064F41}"/>
              </a:ext>
            </a:extLst>
          </p:cNvPr>
          <p:cNvSpPr/>
          <p:nvPr/>
        </p:nvSpPr>
        <p:spPr>
          <a:xfrm>
            <a:off x="4523501" y="1303020"/>
            <a:ext cx="4407139" cy="4770120"/>
          </a:xfrm>
          <a:prstGeom prst="rect">
            <a:avLst/>
          </a:prstGeom>
          <a:solidFill>
            <a:schemeClr val="bg1">
              <a:alpha val="70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8649106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AC88C-970A-51C7-E81D-F191C461999E}"/>
              </a:ext>
            </a:extLst>
          </p:cNvPr>
          <p:cNvSpPr>
            <a:spLocks noGrp="1"/>
          </p:cNvSpPr>
          <p:nvPr>
            <p:ph type="title"/>
          </p:nvPr>
        </p:nvSpPr>
        <p:spPr/>
        <p:txBody>
          <a:bodyPr/>
          <a:lstStyle/>
          <a:p>
            <a:r>
              <a:rPr lang="en-US" dirty="0"/>
              <a:t>Cross validation &amp; hyperparameter selection</a:t>
            </a:r>
          </a:p>
        </p:txBody>
      </p:sp>
      <p:pic>
        <p:nvPicPr>
          <p:cNvPr id="5" name="Picture 4">
            <a:extLst>
              <a:ext uri="{FF2B5EF4-FFF2-40B4-BE49-F238E27FC236}">
                <a16:creationId xmlns:a16="http://schemas.microsoft.com/office/drawing/2014/main" id="{A740BD15-C71E-A9EF-CFD2-23AD26B8CD27}"/>
              </a:ext>
            </a:extLst>
          </p:cNvPr>
          <p:cNvPicPr>
            <a:picLocks noChangeAspect="1"/>
          </p:cNvPicPr>
          <p:nvPr/>
        </p:nvPicPr>
        <p:blipFill>
          <a:blip r:embed="rId3"/>
          <a:stretch>
            <a:fillRect/>
          </a:stretch>
        </p:blipFill>
        <p:spPr>
          <a:xfrm>
            <a:off x="393540" y="4100180"/>
            <a:ext cx="3269070" cy="1842797"/>
          </a:xfrm>
          <a:prstGeom prst="rect">
            <a:avLst/>
          </a:prstGeom>
        </p:spPr>
      </p:pic>
      <p:sp>
        <p:nvSpPr>
          <p:cNvPr id="4" name="Rectangle 3">
            <a:extLst>
              <a:ext uri="{FF2B5EF4-FFF2-40B4-BE49-F238E27FC236}">
                <a16:creationId xmlns:a16="http://schemas.microsoft.com/office/drawing/2014/main" id="{B9BD5B01-F6DA-09FE-4322-ADD5C3F78BE6}"/>
              </a:ext>
            </a:extLst>
          </p:cNvPr>
          <p:cNvSpPr/>
          <p:nvPr/>
        </p:nvSpPr>
        <p:spPr>
          <a:xfrm>
            <a:off x="691905" y="1369438"/>
            <a:ext cx="2737708" cy="36688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Stratified cross-validation</a:t>
            </a:r>
          </a:p>
        </p:txBody>
      </p:sp>
      <p:pic>
        <p:nvPicPr>
          <p:cNvPr id="3" name="Picture 2">
            <a:extLst>
              <a:ext uri="{FF2B5EF4-FFF2-40B4-BE49-F238E27FC236}">
                <a16:creationId xmlns:a16="http://schemas.microsoft.com/office/drawing/2014/main" id="{4045A627-61DE-C683-7A80-CC224B5F3908}"/>
              </a:ext>
            </a:extLst>
          </p:cNvPr>
          <p:cNvPicPr>
            <a:picLocks noChangeAspect="1"/>
          </p:cNvPicPr>
          <p:nvPr/>
        </p:nvPicPr>
        <p:blipFill>
          <a:blip r:embed="rId4"/>
          <a:stretch>
            <a:fillRect/>
          </a:stretch>
        </p:blipFill>
        <p:spPr>
          <a:xfrm>
            <a:off x="288521" y="1940376"/>
            <a:ext cx="3269070" cy="1938696"/>
          </a:xfrm>
          <a:prstGeom prst="rect">
            <a:avLst/>
          </a:prstGeom>
        </p:spPr>
      </p:pic>
      <p:sp>
        <p:nvSpPr>
          <p:cNvPr id="45" name="Rectangle 44">
            <a:extLst>
              <a:ext uri="{FF2B5EF4-FFF2-40B4-BE49-F238E27FC236}">
                <a16:creationId xmlns:a16="http://schemas.microsoft.com/office/drawing/2014/main" id="{F9085CE2-3BE2-EC91-1DDB-877EADDF1A59}"/>
              </a:ext>
            </a:extLst>
          </p:cNvPr>
          <p:cNvSpPr/>
          <p:nvPr/>
        </p:nvSpPr>
        <p:spPr>
          <a:xfrm>
            <a:off x="5156562" y="1369437"/>
            <a:ext cx="2737708" cy="36688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Hyper parameter selection</a:t>
            </a:r>
          </a:p>
        </p:txBody>
      </p:sp>
      <p:pic>
        <p:nvPicPr>
          <p:cNvPr id="1028" name="Picture 4" descr="Artificial neural network architecture (ANN i-h 1-h 2-h n-o). | Download  Scientific Diagram">
            <a:extLst>
              <a:ext uri="{FF2B5EF4-FFF2-40B4-BE49-F238E27FC236}">
                <a16:creationId xmlns:a16="http://schemas.microsoft.com/office/drawing/2014/main" id="{B33B53C6-C7A6-F650-B8C4-1016F6D604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500" y="2013325"/>
            <a:ext cx="3589224" cy="1762125"/>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DC99AA07-69A6-CAF3-D074-BC8A55A9C8D9}"/>
              </a:ext>
            </a:extLst>
          </p:cNvPr>
          <p:cNvGrpSpPr/>
          <p:nvPr/>
        </p:nvGrpSpPr>
        <p:grpSpPr>
          <a:xfrm>
            <a:off x="4523501" y="4209104"/>
            <a:ext cx="4201947" cy="1624947"/>
            <a:chOff x="4287209" y="4116242"/>
            <a:chExt cx="4201947" cy="1624947"/>
          </a:xfrm>
        </p:grpSpPr>
        <p:grpSp>
          <p:nvGrpSpPr>
            <p:cNvPr id="9" name="Group 8">
              <a:extLst>
                <a:ext uri="{FF2B5EF4-FFF2-40B4-BE49-F238E27FC236}">
                  <a16:creationId xmlns:a16="http://schemas.microsoft.com/office/drawing/2014/main" id="{06A01F6C-2CD2-8C53-DE21-64F5FB292462}"/>
                </a:ext>
              </a:extLst>
            </p:cNvPr>
            <p:cNvGrpSpPr/>
            <p:nvPr/>
          </p:nvGrpSpPr>
          <p:grpSpPr>
            <a:xfrm>
              <a:off x="4287209" y="4116242"/>
              <a:ext cx="3123516" cy="1624947"/>
              <a:chOff x="4290849" y="4491739"/>
              <a:chExt cx="3123516" cy="1624947"/>
            </a:xfrm>
          </p:grpSpPr>
          <p:sp>
            <p:nvSpPr>
              <p:cNvPr id="8" name="TextBox 7">
                <a:extLst>
                  <a:ext uri="{FF2B5EF4-FFF2-40B4-BE49-F238E27FC236}">
                    <a16:creationId xmlns:a16="http://schemas.microsoft.com/office/drawing/2014/main" id="{ADFBB77D-8A42-0BEA-906A-E60D2E9AFDF9}"/>
                  </a:ext>
                </a:extLst>
              </p:cNvPr>
              <p:cNvSpPr txBox="1"/>
              <p:nvPr/>
            </p:nvSpPr>
            <p:spPr>
              <a:xfrm>
                <a:off x="6158893" y="4491739"/>
                <a:ext cx="1255472"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N° hidden nodes </a:t>
                </a:r>
              </a:p>
            </p:txBody>
          </p:sp>
          <p:sp>
            <p:nvSpPr>
              <p:cNvPr id="12" name="TextBox 11">
                <a:extLst>
                  <a:ext uri="{FF2B5EF4-FFF2-40B4-BE49-F238E27FC236}">
                    <a16:creationId xmlns:a16="http://schemas.microsoft.com/office/drawing/2014/main" id="{C3DCB4BF-E54A-7711-97EA-DE7531AE9231}"/>
                  </a:ext>
                </a:extLst>
              </p:cNvPr>
              <p:cNvSpPr txBox="1"/>
              <p:nvPr/>
            </p:nvSpPr>
            <p:spPr>
              <a:xfrm rot="16200000">
                <a:off x="3810910" y="5359748"/>
                <a:ext cx="1236877" cy="276999"/>
              </a:xfrm>
              <a:prstGeom prst="rect">
                <a:avLst/>
              </a:prstGeom>
              <a:noFill/>
            </p:spPr>
            <p:txBody>
              <a:bodyPr wrap="none" rtlCol="0">
                <a:spAutoFit/>
              </a:bodyPr>
              <a:lstStyle/>
              <a:p>
                <a:r>
                  <a:rPr lang="en-US" sz="1200" dirty="0"/>
                  <a:t>N° </a:t>
                </a:r>
                <a:r>
                  <a:rPr lang="en-US" sz="1200" dirty="0">
                    <a:latin typeface="Times New Roman" panose="02020603050405020304" pitchFamily="18" charset="0"/>
                    <a:cs typeface="Times New Roman" panose="02020603050405020304" pitchFamily="18" charset="0"/>
                  </a:rPr>
                  <a:t>hidden</a:t>
                </a:r>
                <a:r>
                  <a:rPr lang="en-US" sz="1200" dirty="0"/>
                  <a:t> layers </a:t>
                </a:r>
              </a:p>
            </p:txBody>
          </p:sp>
        </p:grpSp>
        <p:pic>
          <p:nvPicPr>
            <p:cNvPr id="10" name="Picture 9">
              <a:extLst>
                <a:ext uri="{FF2B5EF4-FFF2-40B4-BE49-F238E27FC236}">
                  <a16:creationId xmlns:a16="http://schemas.microsoft.com/office/drawing/2014/main" id="{81520D3E-F26C-2243-E410-67E6F88057F5}"/>
                </a:ext>
              </a:extLst>
            </p:cNvPr>
            <p:cNvPicPr>
              <a:picLocks noChangeAspect="1"/>
            </p:cNvPicPr>
            <p:nvPr/>
          </p:nvPicPr>
          <p:blipFill rotWithShape="1">
            <a:blip r:embed="rId6"/>
            <a:srcRect l="6864" t="2092" r="401" b="1556"/>
            <a:stretch/>
          </p:blipFill>
          <p:spPr>
            <a:xfrm>
              <a:off x="4635258" y="4393241"/>
              <a:ext cx="3853898" cy="1326522"/>
            </a:xfrm>
            <a:prstGeom prst="rect">
              <a:avLst/>
            </a:prstGeom>
          </p:spPr>
        </p:pic>
      </p:grpSp>
      <p:sp>
        <p:nvSpPr>
          <p:cNvPr id="7" name="Rectangle 6">
            <a:extLst>
              <a:ext uri="{FF2B5EF4-FFF2-40B4-BE49-F238E27FC236}">
                <a16:creationId xmlns:a16="http://schemas.microsoft.com/office/drawing/2014/main" id="{ED5848D8-FC79-F7CF-94C9-72A816064F41}"/>
              </a:ext>
            </a:extLst>
          </p:cNvPr>
          <p:cNvSpPr/>
          <p:nvPr/>
        </p:nvSpPr>
        <p:spPr>
          <a:xfrm>
            <a:off x="4523501" y="1303020"/>
            <a:ext cx="4407139" cy="4770120"/>
          </a:xfrm>
          <a:prstGeom prst="rect">
            <a:avLst/>
          </a:prstGeom>
          <a:solidFill>
            <a:schemeClr val="bg1">
              <a:alpha val="70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735642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AC88C-970A-51C7-E81D-F191C461999E}"/>
              </a:ext>
            </a:extLst>
          </p:cNvPr>
          <p:cNvSpPr>
            <a:spLocks noGrp="1"/>
          </p:cNvSpPr>
          <p:nvPr>
            <p:ph type="title"/>
          </p:nvPr>
        </p:nvSpPr>
        <p:spPr/>
        <p:txBody>
          <a:bodyPr/>
          <a:lstStyle/>
          <a:p>
            <a:r>
              <a:rPr lang="en-US" dirty="0"/>
              <a:t>Cross validation &amp; hyperparameter selection</a:t>
            </a:r>
          </a:p>
        </p:txBody>
      </p:sp>
      <p:pic>
        <p:nvPicPr>
          <p:cNvPr id="5" name="Picture 4">
            <a:extLst>
              <a:ext uri="{FF2B5EF4-FFF2-40B4-BE49-F238E27FC236}">
                <a16:creationId xmlns:a16="http://schemas.microsoft.com/office/drawing/2014/main" id="{A740BD15-C71E-A9EF-CFD2-23AD26B8CD27}"/>
              </a:ext>
            </a:extLst>
          </p:cNvPr>
          <p:cNvPicPr>
            <a:picLocks noChangeAspect="1"/>
          </p:cNvPicPr>
          <p:nvPr/>
        </p:nvPicPr>
        <p:blipFill>
          <a:blip r:embed="rId3"/>
          <a:stretch>
            <a:fillRect/>
          </a:stretch>
        </p:blipFill>
        <p:spPr>
          <a:xfrm>
            <a:off x="393540" y="4100180"/>
            <a:ext cx="3269070" cy="1842797"/>
          </a:xfrm>
          <a:prstGeom prst="rect">
            <a:avLst/>
          </a:prstGeom>
        </p:spPr>
      </p:pic>
      <p:sp>
        <p:nvSpPr>
          <p:cNvPr id="4" name="Rectangle 3">
            <a:extLst>
              <a:ext uri="{FF2B5EF4-FFF2-40B4-BE49-F238E27FC236}">
                <a16:creationId xmlns:a16="http://schemas.microsoft.com/office/drawing/2014/main" id="{B9BD5B01-F6DA-09FE-4322-ADD5C3F78BE6}"/>
              </a:ext>
            </a:extLst>
          </p:cNvPr>
          <p:cNvSpPr/>
          <p:nvPr/>
        </p:nvSpPr>
        <p:spPr>
          <a:xfrm>
            <a:off x="691905" y="1369438"/>
            <a:ext cx="2737708" cy="36688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Stratified cross-validation</a:t>
            </a:r>
          </a:p>
        </p:txBody>
      </p:sp>
      <p:pic>
        <p:nvPicPr>
          <p:cNvPr id="3" name="Picture 2">
            <a:extLst>
              <a:ext uri="{FF2B5EF4-FFF2-40B4-BE49-F238E27FC236}">
                <a16:creationId xmlns:a16="http://schemas.microsoft.com/office/drawing/2014/main" id="{4045A627-61DE-C683-7A80-CC224B5F3908}"/>
              </a:ext>
            </a:extLst>
          </p:cNvPr>
          <p:cNvPicPr>
            <a:picLocks noChangeAspect="1"/>
          </p:cNvPicPr>
          <p:nvPr/>
        </p:nvPicPr>
        <p:blipFill>
          <a:blip r:embed="rId4"/>
          <a:stretch>
            <a:fillRect/>
          </a:stretch>
        </p:blipFill>
        <p:spPr>
          <a:xfrm>
            <a:off x="288521" y="1940376"/>
            <a:ext cx="3269070" cy="1938696"/>
          </a:xfrm>
          <a:prstGeom prst="rect">
            <a:avLst/>
          </a:prstGeom>
        </p:spPr>
      </p:pic>
      <p:sp>
        <p:nvSpPr>
          <p:cNvPr id="45" name="Rectangle 44">
            <a:extLst>
              <a:ext uri="{FF2B5EF4-FFF2-40B4-BE49-F238E27FC236}">
                <a16:creationId xmlns:a16="http://schemas.microsoft.com/office/drawing/2014/main" id="{F9085CE2-3BE2-EC91-1DDB-877EADDF1A59}"/>
              </a:ext>
            </a:extLst>
          </p:cNvPr>
          <p:cNvSpPr/>
          <p:nvPr/>
        </p:nvSpPr>
        <p:spPr>
          <a:xfrm>
            <a:off x="5156562" y="1369437"/>
            <a:ext cx="2737708" cy="36688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Hyper parameter selection</a:t>
            </a:r>
          </a:p>
        </p:txBody>
      </p:sp>
      <p:pic>
        <p:nvPicPr>
          <p:cNvPr id="1028" name="Picture 4" descr="Artificial neural network architecture (ANN i-h 1-h 2-h n-o). | Download  Scientific Diagram">
            <a:extLst>
              <a:ext uri="{FF2B5EF4-FFF2-40B4-BE49-F238E27FC236}">
                <a16:creationId xmlns:a16="http://schemas.microsoft.com/office/drawing/2014/main" id="{B33B53C6-C7A6-F650-B8C4-1016F6D604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500" y="2013325"/>
            <a:ext cx="3589224" cy="1762125"/>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DC99AA07-69A6-CAF3-D074-BC8A55A9C8D9}"/>
              </a:ext>
            </a:extLst>
          </p:cNvPr>
          <p:cNvGrpSpPr/>
          <p:nvPr/>
        </p:nvGrpSpPr>
        <p:grpSpPr>
          <a:xfrm>
            <a:off x="4523501" y="4209104"/>
            <a:ext cx="4201947" cy="1624947"/>
            <a:chOff x="4287209" y="4116242"/>
            <a:chExt cx="4201947" cy="1624947"/>
          </a:xfrm>
        </p:grpSpPr>
        <p:grpSp>
          <p:nvGrpSpPr>
            <p:cNvPr id="9" name="Group 8">
              <a:extLst>
                <a:ext uri="{FF2B5EF4-FFF2-40B4-BE49-F238E27FC236}">
                  <a16:creationId xmlns:a16="http://schemas.microsoft.com/office/drawing/2014/main" id="{06A01F6C-2CD2-8C53-DE21-64F5FB292462}"/>
                </a:ext>
              </a:extLst>
            </p:cNvPr>
            <p:cNvGrpSpPr/>
            <p:nvPr/>
          </p:nvGrpSpPr>
          <p:grpSpPr>
            <a:xfrm>
              <a:off x="4287209" y="4116242"/>
              <a:ext cx="3123516" cy="1624947"/>
              <a:chOff x="4290849" y="4491739"/>
              <a:chExt cx="3123516" cy="1624947"/>
            </a:xfrm>
          </p:grpSpPr>
          <p:sp>
            <p:nvSpPr>
              <p:cNvPr id="8" name="TextBox 7">
                <a:extLst>
                  <a:ext uri="{FF2B5EF4-FFF2-40B4-BE49-F238E27FC236}">
                    <a16:creationId xmlns:a16="http://schemas.microsoft.com/office/drawing/2014/main" id="{ADFBB77D-8A42-0BEA-906A-E60D2E9AFDF9}"/>
                  </a:ext>
                </a:extLst>
              </p:cNvPr>
              <p:cNvSpPr txBox="1"/>
              <p:nvPr/>
            </p:nvSpPr>
            <p:spPr>
              <a:xfrm>
                <a:off x="6158893" y="4491739"/>
                <a:ext cx="1255472"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N° hidden nodes </a:t>
                </a:r>
              </a:p>
            </p:txBody>
          </p:sp>
          <p:sp>
            <p:nvSpPr>
              <p:cNvPr id="12" name="TextBox 11">
                <a:extLst>
                  <a:ext uri="{FF2B5EF4-FFF2-40B4-BE49-F238E27FC236}">
                    <a16:creationId xmlns:a16="http://schemas.microsoft.com/office/drawing/2014/main" id="{C3DCB4BF-E54A-7711-97EA-DE7531AE9231}"/>
                  </a:ext>
                </a:extLst>
              </p:cNvPr>
              <p:cNvSpPr txBox="1"/>
              <p:nvPr/>
            </p:nvSpPr>
            <p:spPr>
              <a:xfrm rot="16200000">
                <a:off x="3810910" y="5359748"/>
                <a:ext cx="1236877" cy="276999"/>
              </a:xfrm>
              <a:prstGeom prst="rect">
                <a:avLst/>
              </a:prstGeom>
              <a:noFill/>
            </p:spPr>
            <p:txBody>
              <a:bodyPr wrap="none" rtlCol="0">
                <a:spAutoFit/>
              </a:bodyPr>
              <a:lstStyle/>
              <a:p>
                <a:r>
                  <a:rPr lang="en-US" sz="1200" dirty="0"/>
                  <a:t>N° </a:t>
                </a:r>
                <a:r>
                  <a:rPr lang="en-US" sz="1200" dirty="0">
                    <a:latin typeface="Times New Roman" panose="02020603050405020304" pitchFamily="18" charset="0"/>
                    <a:cs typeface="Times New Roman" panose="02020603050405020304" pitchFamily="18" charset="0"/>
                  </a:rPr>
                  <a:t>hidden</a:t>
                </a:r>
                <a:r>
                  <a:rPr lang="en-US" sz="1200" dirty="0"/>
                  <a:t> layers </a:t>
                </a:r>
              </a:p>
            </p:txBody>
          </p:sp>
        </p:grpSp>
        <p:pic>
          <p:nvPicPr>
            <p:cNvPr id="10" name="Picture 9">
              <a:extLst>
                <a:ext uri="{FF2B5EF4-FFF2-40B4-BE49-F238E27FC236}">
                  <a16:creationId xmlns:a16="http://schemas.microsoft.com/office/drawing/2014/main" id="{81520D3E-F26C-2243-E410-67E6F88057F5}"/>
                </a:ext>
              </a:extLst>
            </p:cNvPr>
            <p:cNvPicPr>
              <a:picLocks noChangeAspect="1"/>
            </p:cNvPicPr>
            <p:nvPr/>
          </p:nvPicPr>
          <p:blipFill rotWithShape="1">
            <a:blip r:embed="rId6"/>
            <a:srcRect l="6864" t="2092" r="401" b="1556"/>
            <a:stretch/>
          </p:blipFill>
          <p:spPr>
            <a:xfrm>
              <a:off x="4635258" y="4393241"/>
              <a:ext cx="3853898" cy="1326522"/>
            </a:xfrm>
            <a:prstGeom prst="rect">
              <a:avLst/>
            </a:prstGeom>
          </p:spPr>
        </p:pic>
      </p:grpSp>
      <p:sp>
        <p:nvSpPr>
          <p:cNvPr id="13" name="Rectangle 12">
            <a:extLst>
              <a:ext uri="{FF2B5EF4-FFF2-40B4-BE49-F238E27FC236}">
                <a16:creationId xmlns:a16="http://schemas.microsoft.com/office/drawing/2014/main" id="{E8C4D717-13B9-8A9A-9294-96B6E893802F}"/>
              </a:ext>
            </a:extLst>
          </p:cNvPr>
          <p:cNvSpPr/>
          <p:nvPr/>
        </p:nvSpPr>
        <p:spPr>
          <a:xfrm>
            <a:off x="0" y="1303020"/>
            <a:ext cx="4407139" cy="4770120"/>
          </a:xfrm>
          <a:prstGeom prst="rect">
            <a:avLst/>
          </a:prstGeom>
          <a:solidFill>
            <a:schemeClr val="bg1">
              <a:alpha val="70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63F04AF2-EF44-4D1A-5780-CEB91FB353BE}"/>
              </a:ext>
            </a:extLst>
          </p:cNvPr>
          <p:cNvCxnSpPr>
            <a:cxnSpLocks/>
          </p:cNvCxnSpPr>
          <p:nvPr/>
        </p:nvCxnSpPr>
        <p:spPr>
          <a:xfrm flipH="1">
            <a:off x="5786438" y="5653088"/>
            <a:ext cx="642937" cy="0"/>
          </a:xfrm>
          <a:prstGeom prst="line">
            <a:avLst/>
          </a:prstGeom>
          <a:ln w="19050">
            <a:solidFill>
              <a:srgbClr val="FF0000"/>
            </a:solidFill>
            <a:prstDash val="dash"/>
          </a:ln>
        </p:spPr>
        <p:style>
          <a:lnRef idx="1">
            <a:schemeClr val="accent4"/>
          </a:lnRef>
          <a:fillRef idx="0">
            <a:schemeClr val="accent4"/>
          </a:fillRef>
          <a:effectRef idx="0">
            <a:schemeClr val="accent4"/>
          </a:effectRef>
          <a:fontRef idx="minor">
            <a:schemeClr val="tx1"/>
          </a:fontRef>
        </p:style>
      </p:cxnSp>
      <p:cxnSp>
        <p:nvCxnSpPr>
          <p:cNvPr id="20" name="Straight Connector 19">
            <a:extLst>
              <a:ext uri="{FF2B5EF4-FFF2-40B4-BE49-F238E27FC236}">
                <a16:creationId xmlns:a16="http://schemas.microsoft.com/office/drawing/2014/main" id="{ADEEEC00-70DE-C4B1-832C-90BB7E0D3BA6}"/>
              </a:ext>
            </a:extLst>
          </p:cNvPr>
          <p:cNvCxnSpPr>
            <a:cxnSpLocks/>
          </p:cNvCxnSpPr>
          <p:nvPr/>
        </p:nvCxnSpPr>
        <p:spPr>
          <a:xfrm>
            <a:off x="6434137" y="5311775"/>
            <a:ext cx="0" cy="346075"/>
          </a:xfrm>
          <a:prstGeom prst="line">
            <a:avLst/>
          </a:prstGeom>
          <a:ln w="19050">
            <a:solidFill>
              <a:srgbClr val="FF0000"/>
            </a:solidFill>
            <a:prstDash val="dash"/>
          </a:ln>
        </p:spPr>
        <p:style>
          <a:lnRef idx="1">
            <a:schemeClr val="accent4"/>
          </a:lnRef>
          <a:fillRef idx="0">
            <a:schemeClr val="accent4"/>
          </a:fillRef>
          <a:effectRef idx="0">
            <a:schemeClr val="accent4"/>
          </a:effectRef>
          <a:fontRef idx="minor">
            <a:schemeClr val="tx1"/>
          </a:fontRef>
        </p:style>
      </p:cxnSp>
      <p:cxnSp>
        <p:nvCxnSpPr>
          <p:cNvPr id="22" name="Straight Connector 21">
            <a:extLst>
              <a:ext uri="{FF2B5EF4-FFF2-40B4-BE49-F238E27FC236}">
                <a16:creationId xmlns:a16="http://schemas.microsoft.com/office/drawing/2014/main" id="{66FD0A99-44F2-8FC5-6E97-F42A3FD9CDB5}"/>
              </a:ext>
            </a:extLst>
          </p:cNvPr>
          <p:cNvCxnSpPr>
            <a:cxnSpLocks/>
          </p:cNvCxnSpPr>
          <p:nvPr/>
        </p:nvCxnSpPr>
        <p:spPr>
          <a:xfrm flipH="1">
            <a:off x="6429375" y="5314951"/>
            <a:ext cx="642937" cy="0"/>
          </a:xfrm>
          <a:prstGeom prst="line">
            <a:avLst/>
          </a:prstGeom>
          <a:ln w="19050">
            <a:solidFill>
              <a:srgbClr val="FF0000"/>
            </a:solidFill>
            <a:prstDash val="dash"/>
          </a:ln>
        </p:spPr>
        <p:style>
          <a:lnRef idx="1">
            <a:schemeClr val="accent4"/>
          </a:lnRef>
          <a:fillRef idx="0">
            <a:schemeClr val="accent4"/>
          </a:fillRef>
          <a:effectRef idx="0">
            <a:schemeClr val="accent4"/>
          </a:effectRef>
          <a:fontRef idx="minor">
            <a:schemeClr val="tx1"/>
          </a:fontRef>
        </p:style>
      </p:cxnSp>
      <p:cxnSp>
        <p:nvCxnSpPr>
          <p:cNvPr id="23" name="Straight Connector 22">
            <a:extLst>
              <a:ext uri="{FF2B5EF4-FFF2-40B4-BE49-F238E27FC236}">
                <a16:creationId xmlns:a16="http://schemas.microsoft.com/office/drawing/2014/main" id="{774E46BA-A6B0-D357-D05A-588F650EDED7}"/>
              </a:ext>
            </a:extLst>
          </p:cNvPr>
          <p:cNvCxnSpPr>
            <a:cxnSpLocks/>
          </p:cNvCxnSpPr>
          <p:nvPr/>
        </p:nvCxnSpPr>
        <p:spPr>
          <a:xfrm>
            <a:off x="7072312" y="5143501"/>
            <a:ext cx="0" cy="169069"/>
          </a:xfrm>
          <a:prstGeom prst="line">
            <a:avLst/>
          </a:prstGeom>
          <a:ln>
            <a:solidFill>
              <a:srgbClr val="FF0000"/>
            </a:solidFill>
            <a:prstDash val="dash"/>
          </a:ln>
        </p:spPr>
        <p:style>
          <a:lnRef idx="1">
            <a:schemeClr val="accent4"/>
          </a:lnRef>
          <a:fillRef idx="0">
            <a:schemeClr val="accent4"/>
          </a:fillRef>
          <a:effectRef idx="0">
            <a:schemeClr val="accent4"/>
          </a:effectRef>
          <a:fontRef idx="minor">
            <a:schemeClr val="tx1"/>
          </a:fontRef>
        </p:style>
      </p:cxnSp>
      <p:cxnSp>
        <p:nvCxnSpPr>
          <p:cNvPr id="24" name="Straight Connector 23">
            <a:extLst>
              <a:ext uri="{FF2B5EF4-FFF2-40B4-BE49-F238E27FC236}">
                <a16:creationId xmlns:a16="http://schemas.microsoft.com/office/drawing/2014/main" id="{4DD14A2F-2C1D-E0D1-DA2F-CDA5651295A7}"/>
              </a:ext>
            </a:extLst>
          </p:cNvPr>
          <p:cNvCxnSpPr>
            <a:cxnSpLocks/>
          </p:cNvCxnSpPr>
          <p:nvPr/>
        </p:nvCxnSpPr>
        <p:spPr>
          <a:xfrm flipH="1">
            <a:off x="7072312" y="5146983"/>
            <a:ext cx="642937" cy="0"/>
          </a:xfrm>
          <a:prstGeom prst="line">
            <a:avLst/>
          </a:prstGeom>
          <a:ln w="19050">
            <a:solidFill>
              <a:srgbClr val="FF0000"/>
            </a:solidFill>
            <a:prstDash val="dash"/>
          </a:ln>
        </p:spPr>
        <p:style>
          <a:lnRef idx="1">
            <a:schemeClr val="accent4"/>
          </a:lnRef>
          <a:fillRef idx="0">
            <a:schemeClr val="accent4"/>
          </a:fillRef>
          <a:effectRef idx="0">
            <a:schemeClr val="accent4"/>
          </a:effectRef>
          <a:fontRef idx="minor">
            <a:schemeClr val="tx1"/>
          </a:fontRef>
        </p:style>
      </p:cxnSp>
      <p:cxnSp>
        <p:nvCxnSpPr>
          <p:cNvPr id="25" name="Straight Connector 24">
            <a:extLst>
              <a:ext uri="{FF2B5EF4-FFF2-40B4-BE49-F238E27FC236}">
                <a16:creationId xmlns:a16="http://schemas.microsoft.com/office/drawing/2014/main" id="{FFD82470-E081-A4B5-52EE-DA107BF2E250}"/>
              </a:ext>
            </a:extLst>
          </p:cNvPr>
          <p:cNvCxnSpPr>
            <a:cxnSpLocks/>
          </p:cNvCxnSpPr>
          <p:nvPr/>
        </p:nvCxnSpPr>
        <p:spPr>
          <a:xfrm>
            <a:off x="7712868" y="4800115"/>
            <a:ext cx="0" cy="351630"/>
          </a:xfrm>
          <a:prstGeom prst="line">
            <a:avLst/>
          </a:prstGeom>
          <a:ln w="19050">
            <a:solidFill>
              <a:srgbClr val="FF0000"/>
            </a:solidFill>
            <a:prstDash val="dash"/>
          </a:ln>
        </p:spPr>
        <p:style>
          <a:lnRef idx="1">
            <a:schemeClr val="accent4"/>
          </a:lnRef>
          <a:fillRef idx="0">
            <a:schemeClr val="accent4"/>
          </a:fillRef>
          <a:effectRef idx="0">
            <a:schemeClr val="accent4"/>
          </a:effectRef>
          <a:fontRef idx="minor">
            <a:schemeClr val="tx1"/>
          </a:fontRef>
        </p:style>
      </p:cxnSp>
      <p:cxnSp>
        <p:nvCxnSpPr>
          <p:cNvPr id="26" name="Straight Connector 25">
            <a:extLst>
              <a:ext uri="{FF2B5EF4-FFF2-40B4-BE49-F238E27FC236}">
                <a16:creationId xmlns:a16="http://schemas.microsoft.com/office/drawing/2014/main" id="{23C17B5B-63C5-FAA5-BD05-F27410534419}"/>
              </a:ext>
            </a:extLst>
          </p:cNvPr>
          <p:cNvCxnSpPr>
            <a:cxnSpLocks/>
          </p:cNvCxnSpPr>
          <p:nvPr/>
        </p:nvCxnSpPr>
        <p:spPr>
          <a:xfrm flipH="1">
            <a:off x="7715249" y="4804877"/>
            <a:ext cx="577056" cy="0"/>
          </a:xfrm>
          <a:prstGeom prst="line">
            <a:avLst/>
          </a:prstGeom>
          <a:ln w="19050">
            <a:solidFill>
              <a:srgbClr val="FF0000"/>
            </a:solidFill>
            <a:prstDash val="dash"/>
          </a:ln>
        </p:spPr>
        <p:style>
          <a:lnRef idx="1">
            <a:schemeClr val="accent4"/>
          </a:lnRef>
          <a:fillRef idx="0">
            <a:schemeClr val="accent4"/>
          </a:fillRef>
          <a:effectRef idx="0">
            <a:schemeClr val="accent4"/>
          </a:effectRef>
          <a:fontRef idx="minor">
            <a:schemeClr val="tx1"/>
          </a:fontRef>
        </p:style>
      </p:cxnSp>
      <p:cxnSp>
        <p:nvCxnSpPr>
          <p:cNvPr id="27" name="Straight Connector 26">
            <a:extLst>
              <a:ext uri="{FF2B5EF4-FFF2-40B4-BE49-F238E27FC236}">
                <a16:creationId xmlns:a16="http://schemas.microsoft.com/office/drawing/2014/main" id="{F9AC459F-98FD-4128-3CB8-B86512BB69D2}"/>
              </a:ext>
            </a:extLst>
          </p:cNvPr>
          <p:cNvCxnSpPr>
            <a:cxnSpLocks/>
          </p:cNvCxnSpPr>
          <p:nvPr/>
        </p:nvCxnSpPr>
        <p:spPr>
          <a:xfrm>
            <a:off x="8289924" y="4640570"/>
            <a:ext cx="0" cy="169069"/>
          </a:xfrm>
          <a:prstGeom prst="line">
            <a:avLst/>
          </a:prstGeom>
          <a:ln w="19050">
            <a:solidFill>
              <a:srgbClr val="FF0000"/>
            </a:solidFill>
            <a:prstDash val="dash"/>
          </a:ln>
        </p:spPr>
        <p:style>
          <a:lnRef idx="1">
            <a:schemeClr val="accent4"/>
          </a:lnRef>
          <a:fillRef idx="0">
            <a:schemeClr val="accent4"/>
          </a:fillRef>
          <a:effectRef idx="0">
            <a:schemeClr val="accent4"/>
          </a:effectRef>
          <a:fontRef idx="minor">
            <a:schemeClr val="tx1"/>
          </a:fontRef>
        </p:style>
      </p:cxnSp>
      <p:cxnSp>
        <p:nvCxnSpPr>
          <p:cNvPr id="35" name="Straight Connector 34">
            <a:extLst>
              <a:ext uri="{FF2B5EF4-FFF2-40B4-BE49-F238E27FC236}">
                <a16:creationId xmlns:a16="http://schemas.microsoft.com/office/drawing/2014/main" id="{D5DD4C4C-20D4-5EB1-99EE-1E1670D200E7}"/>
              </a:ext>
            </a:extLst>
          </p:cNvPr>
          <p:cNvCxnSpPr>
            <a:cxnSpLocks/>
          </p:cNvCxnSpPr>
          <p:nvPr/>
        </p:nvCxnSpPr>
        <p:spPr>
          <a:xfrm flipH="1">
            <a:off x="5031582" y="5141120"/>
            <a:ext cx="1394374" cy="0"/>
          </a:xfrm>
          <a:prstGeom prst="line">
            <a:avLst/>
          </a:prstGeom>
          <a:ln w="19050">
            <a:solidFill>
              <a:srgbClr val="FF0000"/>
            </a:solidFill>
            <a:prstDash val="dash"/>
          </a:ln>
        </p:spPr>
        <p:style>
          <a:lnRef idx="1">
            <a:schemeClr val="accent4"/>
          </a:lnRef>
          <a:fillRef idx="0">
            <a:schemeClr val="accent4"/>
          </a:fillRef>
          <a:effectRef idx="0">
            <a:schemeClr val="accent4"/>
          </a:effectRef>
          <a:fontRef idx="minor">
            <a:schemeClr val="tx1"/>
          </a:fontRef>
        </p:style>
      </p:cxnSp>
      <p:cxnSp>
        <p:nvCxnSpPr>
          <p:cNvPr id="39" name="Straight Connector 38">
            <a:extLst>
              <a:ext uri="{FF2B5EF4-FFF2-40B4-BE49-F238E27FC236}">
                <a16:creationId xmlns:a16="http://schemas.microsoft.com/office/drawing/2014/main" id="{9BA9334B-FFA4-5600-D1DE-9215C7B27A69}"/>
              </a:ext>
            </a:extLst>
          </p:cNvPr>
          <p:cNvCxnSpPr>
            <a:cxnSpLocks/>
          </p:cNvCxnSpPr>
          <p:nvPr/>
        </p:nvCxnSpPr>
        <p:spPr>
          <a:xfrm flipV="1">
            <a:off x="6428336" y="4800115"/>
            <a:ext cx="5801" cy="335450"/>
          </a:xfrm>
          <a:prstGeom prst="line">
            <a:avLst/>
          </a:prstGeom>
          <a:ln w="19050">
            <a:solidFill>
              <a:srgbClr val="FF0000"/>
            </a:solidFill>
            <a:prstDash val="dash"/>
          </a:ln>
        </p:spPr>
        <p:style>
          <a:lnRef idx="1">
            <a:schemeClr val="accent4"/>
          </a:lnRef>
          <a:fillRef idx="0">
            <a:schemeClr val="accent4"/>
          </a:fillRef>
          <a:effectRef idx="0">
            <a:schemeClr val="accent4"/>
          </a:effectRef>
          <a:fontRef idx="minor">
            <a:schemeClr val="tx1"/>
          </a:fontRef>
        </p:style>
      </p:cxnSp>
      <p:cxnSp>
        <p:nvCxnSpPr>
          <p:cNvPr id="42" name="Straight Connector 41">
            <a:extLst>
              <a:ext uri="{FF2B5EF4-FFF2-40B4-BE49-F238E27FC236}">
                <a16:creationId xmlns:a16="http://schemas.microsoft.com/office/drawing/2014/main" id="{22839899-B6D7-37D9-FB02-D9782CBC0A18}"/>
              </a:ext>
            </a:extLst>
          </p:cNvPr>
          <p:cNvCxnSpPr>
            <a:cxnSpLocks/>
          </p:cNvCxnSpPr>
          <p:nvPr/>
        </p:nvCxnSpPr>
        <p:spPr>
          <a:xfrm>
            <a:off x="6431756" y="4796662"/>
            <a:ext cx="1278731" cy="0"/>
          </a:xfrm>
          <a:prstGeom prst="line">
            <a:avLst/>
          </a:prstGeom>
          <a:ln w="19050">
            <a:solidFill>
              <a:srgbClr val="FF0000"/>
            </a:solidFill>
            <a:prstDash val="dash"/>
          </a:ln>
        </p:spPr>
        <p:style>
          <a:lnRef idx="1">
            <a:schemeClr val="accent4"/>
          </a:lnRef>
          <a:fillRef idx="0">
            <a:schemeClr val="accent4"/>
          </a:fillRef>
          <a:effectRef idx="0">
            <a:schemeClr val="accent4"/>
          </a:effectRef>
          <a:fontRef idx="minor">
            <a:schemeClr val="tx1"/>
          </a:fontRef>
        </p:style>
      </p:cxnSp>
      <p:cxnSp>
        <p:nvCxnSpPr>
          <p:cNvPr id="46" name="Straight Connector 45">
            <a:extLst>
              <a:ext uri="{FF2B5EF4-FFF2-40B4-BE49-F238E27FC236}">
                <a16:creationId xmlns:a16="http://schemas.microsoft.com/office/drawing/2014/main" id="{E3F515D2-3B52-B00C-2662-11131B097DBC}"/>
              </a:ext>
            </a:extLst>
          </p:cNvPr>
          <p:cNvCxnSpPr>
            <a:cxnSpLocks/>
          </p:cNvCxnSpPr>
          <p:nvPr/>
        </p:nvCxnSpPr>
        <p:spPr>
          <a:xfrm>
            <a:off x="7708106" y="4640570"/>
            <a:ext cx="2381" cy="156092"/>
          </a:xfrm>
          <a:prstGeom prst="line">
            <a:avLst/>
          </a:prstGeom>
          <a:ln w="19050">
            <a:solidFill>
              <a:srgbClr val="FF0000"/>
            </a:solidFill>
            <a:prstDash val="dash"/>
          </a:ln>
        </p:spPr>
        <p:style>
          <a:lnRef idx="1">
            <a:schemeClr val="accent4"/>
          </a:lnRef>
          <a:fillRef idx="0">
            <a:schemeClr val="accent4"/>
          </a:fillRef>
          <a:effectRef idx="0">
            <a:schemeClr val="accent4"/>
          </a:effectRef>
          <a:fontRef idx="minor">
            <a:schemeClr val="tx1"/>
          </a:fontRef>
        </p:style>
      </p:cxnSp>
      <p:cxnSp>
        <p:nvCxnSpPr>
          <p:cNvPr id="50" name="Straight Connector 49">
            <a:extLst>
              <a:ext uri="{FF2B5EF4-FFF2-40B4-BE49-F238E27FC236}">
                <a16:creationId xmlns:a16="http://schemas.microsoft.com/office/drawing/2014/main" id="{0564E2A7-3AFB-95F7-668E-8831EEE41D13}"/>
              </a:ext>
            </a:extLst>
          </p:cNvPr>
          <p:cNvCxnSpPr>
            <a:cxnSpLocks/>
          </p:cNvCxnSpPr>
          <p:nvPr/>
        </p:nvCxnSpPr>
        <p:spPr>
          <a:xfrm flipH="1">
            <a:off x="5031582" y="5319715"/>
            <a:ext cx="754856" cy="0"/>
          </a:xfrm>
          <a:prstGeom prst="line">
            <a:avLst/>
          </a:prstGeom>
          <a:ln w="19050">
            <a:solidFill>
              <a:srgbClr val="FF0000"/>
            </a:solidFill>
            <a:prstDash val="dash"/>
          </a:ln>
        </p:spPr>
        <p:style>
          <a:lnRef idx="1">
            <a:schemeClr val="accent4"/>
          </a:lnRef>
          <a:fillRef idx="0">
            <a:schemeClr val="accent4"/>
          </a:fillRef>
          <a:effectRef idx="0">
            <a:schemeClr val="accent4"/>
          </a:effectRef>
          <a:fontRef idx="minor">
            <a:schemeClr val="tx1"/>
          </a:fontRef>
        </p:style>
      </p:cxnSp>
      <p:cxnSp>
        <p:nvCxnSpPr>
          <p:cNvPr id="52" name="Straight Connector 51">
            <a:extLst>
              <a:ext uri="{FF2B5EF4-FFF2-40B4-BE49-F238E27FC236}">
                <a16:creationId xmlns:a16="http://schemas.microsoft.com/office/drawing/2014/main" id="{62E28CE5-56C7-7BE1-0F87-C0694AA480D4}"/>
              </a:ext>
            </a:extLst>
          </p:cNvPr>
          <p:cNvCxnSpPr>
            <a:cxnSpLocks/>
          </p:cNvCxnSpPr>
          <p:nvPr/>
        </p:nvCxnSpPr>
        <p:spPr>
          <a:xfrm flipV="1">
            <a:off x="5793582" y="5317334"/>
            <a:ext cx="0" cy="338135"/>
          </a:xfrm>
          <a:prstGeom prst="line">
            <a:avLst/>
          </a:prstGeom>
          <a:ln w="19050">
            <a:solidFill>
              <a:srgbClr val="FF0000"/>
            </a:solidFill>
            <a:prstDash val="dash"/>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4637681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1E312-1F6A-ED87-C47A-49654E252FF9}"/>
              </a:ext>
            </a:extLst>
          </p:cNvPr>
          <p:cNvSpPr>
            <a:spLocks noGrp="1"/>
          </p:cNvSpPr>
          <p:nvPr>
            <p:ph type="title"/>
          </p:nvPr>
        </p:nvSpPr>
        <p:spPr>
          <a:xfrm>
            <a:off x="288521" y="160525"/>
            <a:ext cx="8581043" cy="840400"/>
          </a:xfrm>
        </p:spPr>
        <p:txBody>
          <a:bodyPr/>
          <a:lstStyle/>
          <a:p>
            <a:r>
              <a:rPr lang="en-US" dirty="0"/>
              <a:t>Model prediction</a:t>
            </a:r>
          </a:p>
        </p:txBody>
      </p:sp>
      <p:pic>
        <p:nvPicPr>
          <p:cNvPr id="7" name="Picture 6">
            <a:extLst>
              <a:ext uri="{FF2B5EF4-FFF2-40B4-BE49-F238E27FC236}">
                <a16:creationId xmlns:a16="http://schemas.microsoft.com/office/drawing/2014/main" id="{705AF02C-95EB-AAD0-0C51-380BD559AA47}"/>
              </a:ext>
            </a:extLst>
          </p:cNvPr>
          <p:cNvPicPr>
            <a:picLocks noChangeAspect="1"/>
          </p:cNvPicPr>
          <p:nvPr/>
        </p:nvPicPr>
        <p:blipFill>
          <a:blip r:embed="rId3"/>
          <a:stretch>
            <a:fillRect/>
          </a:stretch>
        </p:blipFill>
        <p:spPr>
          <a:xfrm>
            <a:off x="934345" y="4248317"/>
            <a:ext cx="2500988" cy="1599861"/>
          </a:xfrm>
          <a:prstGeom prst="rect">
            <a:avLst/>
          </a:prstGeom>
        </p:spPr>
      </p:pic>
      <p:pic>
        <p:nvPicPr>
          <p:cNvPr id="9" name="Picture 8">
            <a:extLst>
              <a:ext uri="{FF2B5EF4-FFF2-40B4-BE49-F238E27FC236}">
                <a16:creationId xmlns:a16="http://schemas.microsoft.com/office/drawing/2014/main" id="{0E16CECC-4725-5003-591A-BA674BB64321}"/>
              </a:ext>
            </a:extLst>
          </p:cNvPr>
          <p:cNvPicPr>
            <a:picLocks noChangeAspect="1"/>
          </p:cNvPicPr>
          <p:nvPr/>
        </p:nvPicPr>
        <p:blipFill>
          <a:blip r:embed="rId4"/>
          <a:stretch>
            <a:fillRect/>
          </a:stretch>
        </p:blipFill>
        <p:spPr>
          <a:xfrm>
            <a:off x="3696488" y="4248317"/>
            <a:ext cx="2478923" cy="1598400"/>
          </a:xfrm>
          <a:prstGeom prst="rect">
            <a:avLst/>
          </a:prstGeom>
        </p:spPr>
      </p:pic>
      <p:pic>
        <p:nvPicPr>
          <p:cNvPr id="11" name="Picture 10">
            <a:extLst>
              <a:ext uri="{FF2B5EF4-FFF2-40B4-BE49-F238E27FC236}">
                <a16:creationId xmlns:a16="http://schemas.microsoft.com/office/drawing/2014/main" id="{E7584115-9376-A974-3EF2-E6440C18F39B}"/>
              </a:ext>
            </a:extLst>
          </p:cNvPr>
          <p:cNvPicPr>
            <a:picLocks noChangeAspect="1"/>
          </p:cNvPicPr>
          <p:nvPr/>
        </p:nvPicPr>
        <p:blipFill>
          <a:blip r:embed="rId5"/>
          <a:stretch>
            <a:fillRect/>
          </a:stretch>
        </p:blipFill>
        <p:spPr>
          <a:xfrm>
            <a:off x="6436566" y="4256978"/>
            <a:ext cx="2354216" cy="1591200"/>
          </a:xfrm>
          <a:prstGeom prst="rect">
            <a:avLst/>
          </a:prstGeom>
        </p:spPr>
      </p:pic>
      <p:sp>
        <p:nvSpPr>
          <p:cNvPr id="5" name="Rectangle 4">
            <a:extLst>
              <a:ext uri="{FF2B5EF4-FFF2-40B4-BE49-F238E27FC236}">
                <a16:creationId xmlns:a16="http://schemas.microsoft.com/office/drawing/2014/main" id="{4DD771E4-3F92-533C-61EF-8A8DBB4DB435}"/>
              </a:ext>
            </a:extLst>
          </p:cNvPr>
          <p:cNvSpPr/>
          <p:nvPr/>
        </p:nvSpPr>
        <p:spPr>
          <a:xfrm>
            <a:off x="107502" y="3565846"/>
            <a:ext cx="1961576" cy="840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Spatial indexes</a:t>
            </a:r>
          </a:p>
        </p:txBody>
      </p:sp>
      <p:pic>
        <p:nvPicPr>
          <p:cNvPr id="13" name="Picture 12">
            <a:extLst>
              <a:ext uri="{FF2B5EF4-FFF2-40B4-BE49-F238E27FC236}">
                <a16:creationId xmlns:a16="http://schemas.microsoft.com/office/drawing/2014/main" id="{5A182508-8FC7-8D84-ADD5-317493527901}"/>
              </a:ext>
            </a:extLst>
          </p:cNvPr>
          <p:cNvPicPr>
            <a:picLocks noChangeAspect="1"/>
          </p:cNvPicPr>
          <p:nvPr/>
        </p:nvPicPr>
        <p:blipFill>
          <a:blip r:embed="rId6"/>
          <a:stretch>
            <a:fillRect/>
          </a:stretch>
        </p:blipFill>
        <p:spPr>
          <a:xfrm>
            <a:off x="934345" y="1815524"/>
            <a:ext cx="2412336" cy="1598400"/>
          </a:xfrm>
          <a:prstGeom prst="rect">
            <a:avLst/>
          </a:prstGeom>
        </p:spPr>
      </p:pic>
      <p:pic>
        <p:nvPicPr>
          <p:cNvPr id="15" name="Picture 14">
            <a:extLst>
              <a:ext uri="{FF2B5EF4-FFF2-40B4-BE49-F238E27FC236}">
                <a16:creationId xmlns:a16="http://schemas.microsoft.com/office/drawing/2014/main" id="{0BB44A1A-B3A6-219F-F25C-5439264679A0}"/>
              </a:ext>
            </a:extLst>
          </p:cNvPr>
          <p:cNvPicPr>
            <a:picLocks noChangeAspect="1"/>
          </p:cNvPicPr>
          <p:nvPr/>
        </p:nvPicPr>
        <p:blipFill>
          <a:blip r:embed="rId7"/>
          <a:stretch>
            <a:fillRect/>
          </a:stretch>
        </p:blipFill>
        <p:spPr>
          <a:xfrm>
            <a:off x="2753051" y="1540935"/>
            <a:ext cx="900327" cy="818980"/>
          </a:xfrm>
          <a:prstGeom prst="rect">
            <a:avLst/>
          </a:prstGeom>
          <a:ln w="19050">
            <a:solidFill>
              <a:srgbClr val="FFFF00"/>
            </a:solidFill>
          </a:ln>
        </p:spPr>
      </p:pic>
      <p:pic>
        <p:nvPicPr>
          <p:cNvPr id="1026" name="Picture 2">
            <a:extLst>
              <a:ext uri="{FF2B5EF4-FFF2-40B4-BE49-F238E27FC236}">
                <a16:creationId xmlns:a16="http://schemas.microsoft.com/office/drawing/2014/main" id="{DEDF4B2F-11D8-3B4F-E2B3-4499ED29B80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4640"/>
          <a:stretch/>
        </p:blipFill>
        <p:spPr bwMode="auto">
          <a:xfrm>
            <a:off x="6436566" y="2763777"/>
            <a:ext cx="2530570" cy="62903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3477C1CA-D47D-385D-58A0-8C6FA2A7E6F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6440" t="10218" r="2320" b="37598"/>
          <a:stretch/>
        </p:blipFill>
        <p:spPr bwMode="auto">
          <a:xfrm>
            <a:off x="6448361" y="2067813"/>
            <a:ext cx="2506980" cy="62903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EDD6C129-3DE8-8973-15ED-D4D763F31336}"/>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9824"/>
          <a:stretch/>
        </p:blipFill>
        <p:spPr bwMode="auto">
          <a:xfrm>
            <a:off x="3844707" y="2756195"/>
            <a:ext cx="2321649" cy="63661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E86600E-D130-CF04-23CE-1BD5BB1D7C6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1322" t="5654" b="38366"/>
          <a:stretch/>
        </p:blipFill>
        <p:spPr bwMode="auto">
          <a:xfrm>
            <a:off x="3844707" y="2067813"/>
            <a:ext cx="2340862" cy="60897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1D724CE-89EB-23E0-9E8F-911C0F42CF4A}"/>
              </a:ext>
            </a:extLst>
          </p:cNvPr>
          <p:cNvSpPr/>
          <p:nvPr/>
        </p:nvSpPr>
        <p:spPr>
          <a:xfrm>
            <a:off x="2045970" y="2337054"/>
            <a:ext cx="253505" cy="262271"/>
          </a:xfrm>
          <a:prstGeom prst="rect">
            <a:avLst/>
          </a:prstGeom>
          <a:noFill/>
          <a:ln w="12700">
            <a:solidFill>
              <a:srgbClr val="FFFF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CB0ADB13-4D45-6EE6-8FFB-331D729A9E89}"/>
              </a:ext>
            </a:extLst>
          </p:cNvPr>
          <p:cNvCxnSpPr>
            <a:cxnSpLocks/>
          </p:cNvCxnSpPr>
          <p:nvPr/>
        </p:nvCxnSpPr>
        <p:spPr>
          <a:xfrm flipV="1">
            <a:off x="2045970" y="1537844"/>
            <a:ext cx="707081" cy="799210"/>
          </a:xfrm>
          <a:prstGeom prst="line">
            <a:avLst/>
          </a:prstGeom>
          <a:ln>
            <a:solidFill>
              <a:srgbClr val="FFFF00"/>
            </a:solidFill>
          </a:ln>
        </p:spPr>
        <p:style>
          <a:lnRef idx="1">
            <a:schemeClr val="accent6"/>
          </a:lnRef>
          <a:fillRef idx="0">
            <a:schemeClr val="accent6"/>
          </a:fillRef>
          <a:effectRef idx="0">
            <a:schemeClr val="accent6"/>
          </a:effectRef>
          <a:fontRef idx="minor">
            <a:schemeClr val="tx1"/>
          </a:fontRef>
        </p:style>
      </p:cxnSp>
      <p:cxnSp>
        <p:nvCxnSpPr>
          <p:cNvPr id="20" name="Straight Connector 19">
            <a:extLst>
              <a:ext uri="{FF2B5EF4-FFF2-40B4-BE49-F238E27FC236}">
                <a16:creationId xmlns:a16="http://schemas.microsoft.com/office/drawing/2014/main" id="{03880149-D1A1-07C8-34FD-8139373F92C0}"/>
              </a:ext>
            </a:extLst>
          </p:cNvPr>
          <p:cNvCxnSpPr>
            <a:cxnSpLocks/>
          </p:cNvCxnSpPr>
          <p:nvPr/>
        </p:nvCxnSpPr>
        <p:spPr>
          <a:xfrm flipV="1">
            <a:off x="2289553" y="2377506"/>
            <a:ext cx="1363825" cy="221819"/>
          </a:xfrm>
          <a:prstGeom prst="line">
            <a:avLst/>
          </a:prstGeom>
          <a:ln>
            <a:solidFill>
              <a:srgbClr val="FFFF00"/>
            </a:solidFill>
          </a:ln>
        </p:spPr>
        <p:style>
          <a:lnRef idx="1">
            <a:schemeClr val="accent6"/>
          </a:lnRef>
          <a:fillRef idx="0">
            <a:schemeClr val="accent6"/>
          </a:fillRef>
          <a:effectRef idx="0">
            <a:schemeClr val="accent6"/>
          </a:effectRef>
          <a:fontRef idx="minor">
            <a:schemeClr val="tx1"/>
          </a:fontRef>
        </p:style>
      </p:cxnSp>
      <p:sp>
        <p:nvSpPr>
          <p:cNvPr id="4" name="Rectangle 3">
            <a:extLst>
              <a:ext uri="{FF2B5EF4-FFF2-40B4-BE49-F238E27FC236}">
                <a16:creationId xmlns:a16="http://schemas.microsoft.com/office/drawing/2014/main" id="{BC8C2614-0DE8-4A02-054B-A3FA25873124}"/>
              </a:ext>
            </a:extLst>
          </p:cNvPr>
          <p:cNvSpPr/>
          <p:nvPr/>
        </p:nvSpPr>
        <p:spPr>
          <a:xfrm>
            <a:off x="107502" y="1328547"/>
            <a:ext cx="1961576" cy="92333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Qualitative comparison with available data</a:t>
            </a:r>
          </a:p>
        </p:txBody>
      </p:sp>
    </p:spTree>
    <p:extLst>
      <p:ext uri="{BB962C8B-B14F-4D97-AF65-F5344CB8AC3E}">
        <p14:creationId xmlns:p14="http://schemas.microsoft.com/office/powerpoint/2010/main" val="3822392887"/>
      </p:ext>
    </p:extLst>
  </p:cSld>
  <p:clrMapOvr>
    <a:masterClrMapping/>
  </p:clrMapOvr>
</p:sld>
</file>

<file path=ppt/theme/theme1.xml><?xml version="1.0" encoding="utf-8"?>
<a:theme xmlns:a="http://schemas.openxmlformats.org/drawingml/2006/main" name="POLI">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POLI</Template>
  <TotalTime>1105</TotalTime>
  <Words>1350</Words>
  <Application>Microsoft Office PowerPoint</Application>
  <PresentationFormat>On-screen Show (4:3)</PresentationFormat>
  <Paragraphs>112</Paragraphs>
  <Slides>16</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Cambria Math</vt:lpstr>
      <vt:lpstr>Helvetica</vt:lpstr>
      <vt:lpstr>Times New Roman</vt:lpstr>
      <vt:lpstr>Wingdings</vt:lpstr>
      <vt:lpstr>POLI</vt:lpstr>
      <vt:lpstr>Firma convenzione  Politecnico di Milano e Veneranda Fabbrica del Duomo di Milano</vt:lpstr>
      <vt:lpstr>Introduction</vt:lpstr>
      <vt:lpstr>Input data preparation: Data selection &amp; Data categorization </vt:lpstr>
      <vt:lpstr>Cross validation &amp; hyperparameter selection</vt:lpstr>
      <vt:lpstr>Cross validation &amp; hyperparameter selection</vt:lpstr>
      <vt:lpstr>Cross validation &amp; hyperparameter selection</vt:lpstr>
      <vt:lpstr>Cross validation &amp; hyperparameter selection</vt:lpstr>
      <vt:lpstr>Cross validation &amp; hyperparameter selection</vt:lpstr>
      <vt:lpstr>Model prediction</vt:lpstr>
      <vt:lpstr>Model prediction</vt:lpstr>
      <vt:lpstr>Model prediction</vt:lpstr>
      <vt:lpstr>Model prediction</vt:lpstr>
      <vt:lpstr>Model prediction</vt:lpstr>
      <vt:lpstr>Concluding remarks &amp; future development</vt:lpstr>
      <vt:lpstr>Concluding remarks &amp; future development</vt:lpstr>
      <vt:lpstr>Concluding remarks &amp; future development</vt:lpstr>
    </vt:vector>
  </TitlesOfParts>
  <Company>Area Servizi 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Alessandro Colleoni</dc:creator>
  <cp:lastModifiedBy>Andrea Manzoni</cp:lastModifiedBy>
  <cp:revision>30</cp:revision>
  <dcterms:created xsi:type="dcterms:W3CDTF">2015-05-26T12:27:57Z</dcterms:created>
  <dcterms:modified xsi:type="dcterms:W3CDTF">2022-05-25T18:21:02Z</dcterms:modified>
</cp:coreProperties>
</file>