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58" r:id="rId5"/>
    <p:sldId id="259" r:id="rId6"/>
    <p:sldId id="264"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a:srgbClr val="9BDAFF"/>
    <a:srgbClr val="D9EFFF"/>
    <a:srgbClr val="FFFF00"/>
    <a:srgbClr val="C8E9FF"/>
    <a:srgbClr val="BDE5FF"/>
    <a:srgbClr val="AFE0FF"/>
    <a:srgbClr val="FFFFFF"/>
    <a:srgbClr val="85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D2F73-CF9D-45A9-BB5A-2DD38B424C8C}" v="1" dt="2022-05-20T16:27:15.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129"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Pruzina" userId="3793f6277d8d8d6a" providerId="LiveId" clId="{D4DD2F73-CF9D-45A9-BB5A-2DD38B424C8C}"/>
    <pc:docChg chg="addSld delSld modSld">
      <pc:chgData name="Paul Pruzina" userId="3793f6277d8d8d6a" providerId="LiveId" clId="{D4DD2F73-CF9D-45A9-BB5A-2DD38B424C8C}" dt="2022-05-23T07:16:06.549" v="99" actId="2696"/>
      <pc:docMkLst>
        <pc:docMk/>
      </pc:docMkLst>
      <pc:sldChg chg="addSp modSp mod">
        <pc:chgData name="Paul Pruzina" userId="3793f6277d8d8d6a" providerId="LiveId" clId="{D4DD2F73-CF9D-45A9-BB5A-2DD38B424C8C}" dt="2022-05-20T16:27:57.410" v="5" actId="1076"/>
        <pc:sldMkLst>
          <pc:docMk/>
          <pc:sldMk cId="1041141638" sldId="256"/>
        </pc:sldMkLst>
        <pc:picChg chg="add mod">
          <ac:chgData name="Paul Pruzina" userId="3793f6277d8d8d6a" providerId="LiveId" clId="{D4DD2F73-CF9D-45A9-BB5A-2DD38B424C8C}" dt="2022-05-20T16:27:57.410" v="5" actId="1076"/>
          <ac:picMkLst>
            <pc:docMk/>
            <pc:sldMk cId="1041141638" sldId="256"/>
            <ac:picMk id="6" creationId="{2907E878-BD62-72C3-16C0-71BC80F41BC9}"/>
          </ac:picMkLst>
        </pc:picChg>
      </pc:sldChg>
      <pc:sldChg chg="modSp mod">
        <pc:chgData name="Paul Pruzina" userId="3793f6277d8d8d6a" providerId="LiveId" clId="{D4DD2F73-CF9D-45A9-BB5A-2DD38B424C8C}" dt="2022-05-23T07:15:38.012" v="81" actId="403"/>
        <pc:sldMkLst>
          <pc:docMk/>
          <pc:sldMk cId="1985635402" sldId="263"/>
        </pc:sldMkLst>
        <pc:spChg chg="mod">
          <ac:chgData name="Paul Pruzina" userId="3793f6277d8d8d6a" providerId="LiveId" clId="{D4DD2F73-CF9D-45A9-BB5A-2DD38B424C8C}" dt="2022-05-23T07:15:32.966" v="80" actId="403"/>
          <ac:spMkLst>
            <pc:docMk/>
            <pc:sldMk cId="1985635402" sldId="263"/>
            <ac:spMk id="3" creationId="{B6E5A494-0DE4-482E-B5AA-A99E9C906A42}"/>
          </ac:spMkLst>
        </pc:spChg>
        <pc:spChg chg="mod">
          <ac:chgData name="Paul Pruzina" userId="3793f6277d8d8d6a" providerId="LiveId" clId="{D4DD2F73-CF9D-45A9-BB5A-2DD38B424C8C}" dt="2022-05-23T07:15:38.012" v="81" actId="403"/>
          <ac:spMkLst>
            <pc:docMk/>
            <pc:sldMk cId="1985635402" sldId="263"/>
            <ac:spMk id="7" creationId="{363EB9C6-1E56-482B-FEC0-B6BDD10083A0}"/>
          </ac:spMkLst>
        </pc:spChg>
      </pc:sldChg>
      <pc:sldChg chg="modSp new mod">
        <pc:chgData name="Paul Pruzina" userId="3793f6277d8d8d6a" providerId="LiveId" clId="{D4DD2F73-CF9D-45A9-BB5A-2DD38B424C8C}" dt="2022-05-23T07:13:49.684" v="63" actId="404"/>
        <pc:sldMkLst>
          <pc:docMk/>
          <pc:sldMk cId="3421669777" sldId="268"/>
        </pc:sldMkLst>
        <pc:spChg chg="mod">
          <ac:chgData name="Paul Pruzina" userId="3793f6277d8d8d6a" providerId="LiveId" clId="{D4DD2F73-CF9D-45A9-BB5A-2DD38B424C8C}" dt="2022-05-23T07:12:54.843" v="57" actId="20577"/>
          <ac:spMkLst>
            <pc:docMk/>
            <pc:sldMk cId="3421669777" sldId="268"/>
            <ac:spMk id="2" creationId="{4F4D31A6-9005-3A95-34FA-8A50EE631EEE}"/>
          </ac:spMkLst>
        </pc:spChg>
        <pc:spChg chg="mod">
          <ac:chgData name="Paul Pruzina" userId="3793f6277d8d8d6a" providerId="LiveId" clId="{D4DD2F73-CF9D-45A9-BB5A-2DD38B424C8C}" dt="2022-05-23T07:13:49.684" v="63" actId="404"/>
          <ac:spMkLst>
            <pc:docMk/>
            <pc:sldMk cId="3421669777" sldId="268"/>
            <ac:spMk id="3" creationId="{04CEE85D-2D5C-DE05-F6A3-F71F59094A4F}"/>
          </ac:spMkLst>
        </pc:spChg>
      </pc:sldChg>
      <pc:sldChg chg="modSp new del mod">
        <pc:chgData name="Paul Pruzina" userId="3793f6277d8d8d6a" providerId="LiveId" clId="{D4DD2F73-CF9D-45A9-BB5A-2DD38B424C8C}" dt="2022-05-23T07:16:06.549" v="99" actId="2696"/>
        <pc:sldMkLst>
          <pc:docMk/>
          <pc:sldMk cId="625660686" sldId="269"/>
        </pc:sldMkLst>
        <pc:spChg chg="mod">
          <ac:chgData name="Paul Pruzina" userId="3793f6277d8d8d6a" providerId="LiveId" clId="{D4DD2F73-CF9D-45A9-BB5A-2DD38B424C8C}" dt="2022-05-23T07:16:02.108" v="98" actId="20577"/>
          <ac:spMkLst>
            <pc:docMk/>
            <pc:sldMk cId="625660686" sldId="269"/>
            <ac:spMk id="2" creationId="{EB77E4F6-7244-0277-F0EE-3F33EF8045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079F6-A943-41EE-B24E-579DC0802FE4}" type="datetimeFigureOut">
              <a:rPr lang="en-GB" smtClean="0"/>
              <a:t>23/05/2022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FA1D4-A382-4A66-B08D-453E5435AB91}" type="slidenum">
              <a:rPr lang="en-GB" smtClean="0"/>
              <a:t>‹#›</a:t>
            </a:fld>
            <a:endParaRPr lang="en-GB" dirty="0"/>
          </a:p>
        </p:txBody>
      </p:sp>
    </p:spTree>
    <p:extLst>
      <p:ext uri="{BB962C8B-B14F-4D97-AF65-F5344CB8AC3E}">
        <p14:creationId xmlns:p14="http://schemas.microsoft.com/office/powerpoint/2010/main" val="418271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geophysical phenomenon of staircase formation, where a turbulent stratified fluid develops into a system of well-mixed layers separated by sharp interfaces.</a:t>
            </a:r>
          </a:p>
          <a:p>
            <a:r>
              <a:rPr lang="en-GB" dirty="0"/>
              <a:t>The oceans and atmosphere are both turbulent stratified fluids, and phenomenon is seen in both. Examples include thermohaline staircase in polar oceans, and PV staircases in the atmosphere. PB staircases suggested as the cause for Jupiter’s stripes. We focus on one of the simplest cases – with a single density component (e.g. salt) and turbulence provided by stirring with e.g. a rod.</a:t>
            </a:r>
          </a:p>
          <a:p>
            <a:endParaRPr lang="en-GB" dirty="0"/>
          </a:p>
          <a:p>
            <a:r>
              <a:rPr lang="en-GB" dirty="0"/>
              <a:t>Can be modelled with high power computational methods on full Navier Stokes, but to fully understand the dynamics we produce a reduced model. Major benefit we take advantage of  is that it allows us to investigate the very long-time dynamics with relatively little computational power.</a:t>
            </a:r>
          </a:p>
          <a:p>
            <a:endParaRPr lang="en-GB" dirty="0"/>
          </a:p>
          <a:p>
            <a:endParaRPr lang="en-GB" dirty="0"/>
          </a:p>
        </p:txBody>
      </p:sp>
      <p:sp>
        <p:nvSpPr>
          <p:cNvPr id="4" name="Slide Number Placeholder 3"/>
          <p:cNvSpPr>
            <a:spLocks noGrp="1"/>
          </p:cNvSpPr>
          <p:nvPr>
            <p:ph type="sldNum" sz="quarter" idx="5"/>
          </p:nvPr>
        </p:nvSpPr>
        <p:spPr/>
        <p:txBody>
          <a:bodyPr/>
          <a:lstStyle/>
          <a:p>
            <a:fld id="{ADFFA1D4-A382-4A66-B08D-453E5435AB91}" type="slidenum">
              <a:rPr lang="en-GB" smtClean="0"/>
              <a:t>2</a:t>
            </a:fld>
            <a:endParaRPr lang="en-GB" dirty="0"/>
          </a:p>
        </p:txBody>
      </p:sp>
    </p:spTree>
    <p:extLst>
      <p:ext uri="{BB962C8B-B14F-4D97-AF65-F5344CB8AC3E}">
        <p14:creationId xmlns:p14="http://schemas.microsoft.com/office/powerpoint/2010/main" val="113706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simplest explanation for the instability that leads to layering comes from Phillips 1972, who used a 1d turbulent diffusion equation for the buoyancy b. If the buoyancy flux f is a decreasing function of the buoyancy gradient </a:t>
            </a:r>
            <a:r>
              <a:rPr lang="en-GB" dirty="0" err="1"/>
              <a:t>b_z</a:t>
            </a:r>
            <a:r>
              <a:rPr lang="en-GB" dirty="0"/>
              <a:t> then this represents an effective negative diffusion coefficient, which leads to growth of perturbations . However this simple model has nothing to arrest the instability, so leads to infinite gradients, which are not physically valid.</a:t>
            </a:r>
          </a:p>
          <a:p>
            <a:r>
              <a:rPr lang="en-GB" dirty="0" err="1"/>
              <a:t>Balmforth</a:t>
            </a:r>
            <a:r>
              <a:rPr lang="en-GB" dirty="0"/>
              <a:t> et al proposed the N-shape flux-gradient relation, so that a finite range of gradients are unstable. Gradient can only grow up to a certain point, stopping infinite gradients and keeping the profile smooth. Likewise the gradient can only decrease to a certain point, so there are no regions with zero gradient.</a:t>
            </a:r>
          </a:p>
          <a:p>
            <a:r>
              <a:rPr lang="en-GB" dirty="0"/>
              <a:t>A single equation model is still not enough, as the negative diffusion leads to instability on infinitely small scales. We fix this by coupling with a second equation.</a:t>
            </a:r>
          </a:p>
        </p:txBody>
      </p:sp>
      <p:sp>
        <p:nvSpPr>
          <p:cNvPr id="4" name="Slide Number Placeholder 3"/>
          <p:cNvSpPr>
            <a:spLocks noGrp="1"/>
          </p:cNvSpPr>
          <p:nvPr>
            <p:ph type="sldNum" sz="quarter" idx="5"/>
          </p:nvPr>
        </p:nvSpPr>
        <p:spPr/>
        <p:txBody>
          <a:bodyPr/>
          <a:lstStyle/>
          <a:p>
            <a:fld id="{ADFFA1D4-A382-4A66-B08D-453E5435AB91}" type="slidenum">
              <a:rPr lang="en-GB" smtClean="0"/>
              <a:t>3</a:t>
            </a:fld>
            <a:endParaRPr lang="en-GB" dirty="0"/>
          </a:p>
        </p:txBody>
      </p:sp>
    </p:spTree>
    <p:extLst>
      <p:ext uri="{BB962C8B-B14F-4D97-AF65-F5344CB8AC3E}">
        <p14:creationId xmlns:p14="http://schemas.microsoft.com/office/powerpoint/2010/main" val="6767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propose a 1 dimensional model for the </a:t>
            </a:r>
            <a:r>
              <a:rPr lang="en-GB" dirty="0" err="1"/>
              <a:t>horinzontally</a:t>
            </a:r>
            <a:r>
              <a:rPr lang="en-GB" dirty="0"/>
              <a:t> averaged buoyancy and kinetic energy, in terms of turbulent fluxes with dissipation and stirring terms. Takes a similar form to that of </a:t>
            </a:r>
            <a:r>
              <a:rPr lang="en-GB" dirty="0" err="1"/>
              <a:t>Balmforth</a:t>
            </a:r>
            <a:r>
              <a:rPr lang="en-GB" dirty="0"/>
              <a:t> et al 1998. </a:t>
            </a:r>
          </a:p>
          <a:p>
            <a:r>
              <a:rPr lang="en-GB" dirty="0"/>
              <a:t>Equations are linked by the mixing length l, which needs to capture two behaviours – the large scale layers , and the much smaller scale interfaces. </a:t>
            </a:r>
            <a:r>
              <a:rPr lang="en-GB" dirty="0" err="1"/>
              <a:t>Balmforth</a:t>
            </a:r>
            <a:r>
              <a:rPr lang="en-GB" dirty="0"/>
              <a:t> length takes the l=1 as stirring length when </a:t>
            </a:r>
            <a:r>
              <a:rPr lang="en-GB" dirty="0" err="1"/>
              <a:t>b_z</a:t>
            </a:r>
            <a:r>
              <a:rPr lang="en-GB" dirty="0"/>
              <a:t> is small, and the emergent </a:t>
            </a:r>
            <a:r>
              <a:rPr lang="en-GB" dirty="0" err="1"/>
              <a:t>lengthscale</a:t>
            </a:r>
            <a:r>
              <a:rPr lang="en-GB" dirty="0"/>
              <a:t> (e/</a:t>
            </a:r>
            <a:r>
              <a:rPr lang="en-GB" dirty="0" err="1"/>
              <a:t>b_z</a:t>
            </a:r>
            <a:r>
              <a:rPr lang="en-GB" dirty="0"/>
              <a:t>)^(1/2) when </a:t>
            </a:r>
            <a:r>
              <a:rPr lang="en-GB" dirty="0" err="1"/>
              <a:t>b_z</a:t>
            </a:r>
            <a:r>
              <a:rPr lang="en-GB" dirty="0"/>
              <a:t> is large. This is the key component providing the N-shape flux-gradient relation</a:t>
            </a:r>
          </a:p>
          <a:p>
            <a:r>
              <a:rPr lang="en-GB" dirty="0"/>
              <a:t>Model depends on 3 dimensionless numbers: Peclet quantifies the effect of diffusion, Reynolds the effect of viscosity compared to turbulence, and r scales the amount of dissipation.</a:t>
            </a:r>
          </a:p>
        </p:txBody>
      </p:sp>
      <p:sp>
        <p:nvSpPr>
          <p:cNvPr id="4" name="Slide Number Placeholder 3"/>
          <p:cNvSpPr>
            <a:spLocks noGrp="1"/>
          </p:cNvSpPr>
          <p:nvPr>
            <p:ph type="sldNum" sz="quarter" idx="5"/>
          </p:nvPr>
        </p:nvSpPr>
        <p:spPr/>
        <p:txBody>
          <a:bodyPr/>
          <a:lstStyle/>
          <a:p>
            <a:fld id="{ADFFA1D4-A382-4A66-B08D-453E5435AB91}" type="slidenum">
              <a:rPr lang="en-GB" smtClean="0"/>
              <a:t>4</a:t>
            </a:fld>
            <a:endParaRPr lang="en-GB" dirty="0"/>
          </a:p>
        </p:txBody>
      </p:sp>
    </p:spTree>
    <p:extLst>
      <p:ext uri="{BB962C8B-B14F-4D97-AF65-F5344CB8AC3E}">
        <p14:creationId xmlns:p14="http://schemas.microsoft.com/office/powerpoint/2010/main" val="56399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 mentioned before, we expect that the model will produce layers if the flux-gradient relation is an N-shaped curve. We see here that for sufficiently small Pe^{-1} we do indeed have an N-shape, but as Pe^{-1} is increased, the profile smooths out and becomes monotonically increasing. So the more diffusion we have, the less susceptible to layering.</a:t>
            </a:r>
          </a:p>
          <a:p>
            <a:r>
              <a:rPr lang="en-GB" dirty="0"/>
              <a:t>Right hand plot shows the locus of marginal stability in </a:t>
            </a:r>
            <a:r>
              <a:rPr lang="en-GB" dirty="0" err="1"/>
              <a:t>b_z</a:t>
            </a:r>
            <a:r>
              <a:rPr lang="en-GB" dirty="0"/>
              <a:t>-r space. For any value of Pe, there is a critical value of r above which there is a finite range of buoyancy gradients that are unstable.</a:t>
            </a:r>
          </a:p>
          <a:p>
            <a:endParaRPr lang="en-GB" dirty="0"/>
          </a:p>
        </p:txBody>
      </p:sp>
      <p:sp>
        <p:nvSpPr>
          <p:cNvPr id="4" name="Slide Number Placeholder 3"/>
          <p:cNvSpPr>
            <a:spLocks noGrp="1"/>
          </p:cNvSpPr>
          <p:nvPr>
            <p:ph type="sldNum" sz="quarter" idx="5"/>
          </p:nvPr>
        </p:nvSpPr>
        <p:spPr/>
        <p:txBody>
          <a:bodyPr/>
          <a:lstStyle/>
          <a:p>
            <a:fld id="{ADFFA1D4-A382-4A66-B08D-453E5435AB91}" type="slidenum">
              <a:rPr lang="en-GB" smtClean="0"/>
              <a:t>5</a:t>
            </a:fld>
            <a:endParaRPr lang="en-GB" dirty="0"/>
          </a:p>
        </p:txBody>
      </p:sp>
    </p:spTree>
    <p:extLst>
      <p:ext uri="{BB962C8B-B14F-4D97-AF65-F5344CB8AC3E}">
        <p14:creationId xmlns:p14="http://schemas.microsoft.com/office/powerpoint/2010/main" val="386492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look at the long term evolution. The plot here shows the buoyancy gradient plotted at a series of times for a very long time range. We see clear spikes in the gradient representing interfaces between the layers. Over time, layer mergers take place, where two interfaces come together – in these, the interfaces get wider to conserve the density difference.  In between mergers, the interfaces remain remarkably stable. Subsequent mergers take longer amounts of time to occur</a:t>
            </a:r>
          </a:p>
        </p:txBody>
      </p:sp>
      <p:sp>
        <p:nvSpPr>
          <p:cNvPr id="4" name="Slide Number Placeholder 3"/>
          <p:cNvSpPr>
            <a:spLocks noGrp="1"/>
          </p:cNvSpPr>
          <p:nvPr>
            <p:ph type="sldNum" sz="quarter" idx="5"/>
          </p:nvPr>
        </p:nvSpPr>
        <p:spPr/>
        <p:txBody>
          <a:bodyPr/>
          <a:lstStyle/>
          <a:p>
            <a:fld id="{ADFFA1D4-A382-4A66-B08D-453E5435AB91}" type="slidenum">
              <a:rPr lang="en-GB" smtClean="0"/>
              <a:t>6</a:t>
            </a:fld>
            <a:endParaRPr lang="en-GB" dirty="0"/>
          </a:p>
        </p:txBody>
      </p:sp>
    </p:spTree>
    <p:extLst>
      <p:ext uri="{BB962C8B-B14F-4D97-AF65-F5344CB8AC3E}">
        <p14:creationId xmlns:p14="http://schemas.microsoft.com/office/powerpoint/2010/main" val="15532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quantify the long-term timescale for layer mergers, we plot the quantity 1/N against log(t), both on logarithmic axes. Results are from several different numerical simulations, beginning with between 6-90 initial layers. Each profile starts low (at high N) and gradually steps up as mergers happen, reducing the value of N. The dashed curves are best lit lines of the form 1/N=a log t,  and show good agreement with the decay profiles from the simulations.</a:t>
            </a:r>
          </a:p>
          <a:p>
            <a:endParaRPr lang="en-GB" dirty="0"/>
          </a:p>
          <a:p>
            <a:r>
              <a:rPr lang="en-GB" dirty="0"/>
              <a:t>This 1/</a:t>
            </a:r>
            <a:r>
              <a:rPr lang="en-GB" dirty="0" err="1"/>
              <a:t>N~a</a:t>
            </a:r>
            <a:r>
              <a:rPr lang="en-GB" dirty="0"/>
              <a:t> log t behaviour is the same as in solutions to the Cahn-Hilliard equation for phase separation, which has been used as an alternative model for stratified layering. Suggests that the law is a general result about layering, rather than specific to this model.</a:t>
            </a:r>
          </a:p>
          <a:p>
            <a:endParaRPr lang="en-GB" dirty="0"/>
          </a:p>
          <a:p>
            <a:r>
              <a:rPr lang="en-GB" dirty="0"/>
              <a:t>What’s next? --- This was a model of the simplest physical case of layering – a singly </a:t>
            </a:r>
            <a:r>
              <a:rPr lang="en-GB" dirty="0" err="1"/>
              <a:t>straitified</a:t>
            </a:r>
            <a:r>
              <a:rPr lang="en-GB" dirty="0"/>
              <a:t> stirred fluid. We have recently been working on a similar model for double diffusive layering. Potential to apply the same techniques to </a:t>
            </a:r>
            <a:r>
              <a:rPr lang="en-GB"/>
              <a:t>other layered systems.</a:t>
            </a:r>
            <a:endParaRPr lang="en-GB" dirty="0"/>
          </a:p>
          <a:p>
            <a:endParaRPr lang="en-GB" dirty="0"/>
          </a:p>
        </p:txBody>
      </p:sp>
      <p:sp>
        <p:nvSpPr>
          <p:cNvPr id="4" name="Slide Number Placeholder 3"/>
          <p:cNvSpPr>
            <a:spLocks noGrp="1"/>
          </p:cNvSpPr>
          <p:nvPr>
            <p:ph type="sldNum" sz="quarter" idx="5"/>
          </p:nvPr>
        </p:nvSpPr>
        <p:spPr/>
        <p:txBody>
          <a:bodyPr/>
          <a:lstStyle/>
          <a:p>
            <a:fld id="{ADFFA1D4-A382-4A66-B08D-453E5435AB91}" type="slidenum">
              <a:rPr lang="en-GB" smtClean="0"/>
              <a:t>7</a:t>
            </a:fld>
            <a:endParaRPr lang="en-GB" dirty="0"/>
          </a:p>
        </p:txBody>
      </p:sp>
    </p:spTree>
    <p:extLst>
      <p:ext uri="{BB962C8B-B14F-4D97-AF65-F5344CB8AC3E}">
        <p14:creationId xmlns:p14="http://schemas.microsoft.com/office/powerpoint/2010/main" val="14633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C4A1-D1E2-4F0F-947B-21AB2E61D9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FE666B-5BCE-4F90-98D3-D7502B10A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953310-3FBD-4491-A7D5-DFC52A455E0A}"/>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C63D2D20-8CF7-470A-BE36-A8030132D8B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27C922-09E4-4FB0-A4D5-5772710E75A7}"/>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3162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AAFE-06AA-4A70-98F8-266917DFED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006A62-DA33-4937-BBF4-4524A78AE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2E7BD-4641-445F-9C5B-F7F0E21AF31B}"/>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DCBC8385-013D-410B-B21A-F19C53E62B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A5474C-7EC7-4791-92BE-EE9DFA6D9757}"/>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314872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F5DD9-60A4-4E5D-B1B7-0C78454B4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805E4B-C3C6-4A73-B759-BB563749C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20E50-F46C-43D2-A401-BAC4D1872DCC}"/>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7ABCC3D0-3E05-459F-860C-D07044CFED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BF6898A-051E-48AA-A600-13677EDE7473}"/>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186774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D3AF-3194-43E3-B004-12C619E1D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6E226-D9BF-48A6-89C5-B9F061753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F2050-9E23-4E04-8A4E-D3F43FDC390E}"/>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B3E6BF4C-7512-4827-A506-7A83566EE4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406A73-9EB5-40C5-8A37-EBFBDB63EAFF}"/>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1676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E7C3-70CB-4E7B-990B-FFB8962C2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71AD13-0959-4BC3-A6D1-FFA612BB9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98861-B70B-400F-80B1-B9B2390AE90E}"/>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C3B89FE2-9FF0-4512-B351-B6812DCD55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EC03C8-EF26-4927-A773-F175270786D6}"/>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173973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B314-33BB-4C9B-BE0D-1F445440C1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D6E79C-FCDE-435C-9B8B-CCED14E38B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F64692-88C4-43FB-A063-8E9743E91E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1C979E-7AA5-4003-BB3D-EEC3CF801787}"/>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6" name="Footer Placeholder 5">
            <a:extLst>
              <a:ext uri="{FF2B5EF4-FFF2-40B4-BE49-F238E27FC236}">
                <a16:creationId xmlns:a16="http://schemas.microsoft.com/office/drawing/2014/main" id="{AB0457D4-B654-404D-B2B3-EA9BCA96A47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95B61C5-6F24-492F-BB15-B40229D7E9AC}"/>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157403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D8DA-8241-46D6-A3E6-951300D8C3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6C4BCD-02A4-4067-BD09-F4C4B1FEF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A5E30-1545-4514-B21A-88AE04F19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629A63-A751-4DFA-AA88-9F2DF64E7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666F60-2D51-478D-88E7-530E5BBF8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FB16A4-B270-4332-85FD-0BDD32BFD2AD}"/>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8" name="Footer Placeholder 7">
            <a:extLst>
              <a:ext uri="{FF2B5EF4-FFF2-40B4-BE49-F238E27FC236}">
                <a16:creationId xmlns:a16="http://schemas.microsoft.com/office/drawing/2014/main" id="{6D1B7731-143F-43ED-A699-97B93072D4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8A7160B-9649-4B24-AD4F-109C657E2D87}"/>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253680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D72F-D75E-4864-BCAC-AB50E73190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E6DFF8-1D71-478B-AC3C-B3DC4964A77F}"/>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4" name="Footer Placeholder 3">
            <a:extLst>
              <a:ext uri="{FF2B5EF4-FFF2-40B4-BE49-F238E27FC236}">
                <a16:creationId xmlns:a16="http://schemas.microsoft.com/office/drawing/2014/main" id="{A5FCE565-E0F3-431E-970F-0FD74ECAB01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A64829-36A4-4B9E-B05C-09CA3D26608B}"/>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126850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7DF67-BA46-4482-AB29-1D22193F53BB}"/>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3" name="Footer Placeholder 2">
            <a:extLst>
              <a:ext uri="{FF2B5EF4-FFF2-40B4-BE49-F238E27FC236}">
                <a16:creationId xmlns:a16="http://schemas.microsoft.com/office/drawing/2014/main" id="{C386EDA7-77A8-4D8E-818B-DDD93054A36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5902DF4-2D42-4CB6-A157-D92B0EAA70E6}"/>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403186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2FB3-79DD-45D0-AEBB-A8C09373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B433F2-2458-4098-8F63-C86B46B47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3FD70F-36A9-4096-A174-D67513789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10067-BFF4-4DCE-B16A-E46E1C560589}"/>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6" name="Footer Placeholder 5">
            <a:extLst>
              <a:ext uri="{FF2B5EF4-FFF2-40B4-BE49-F238E27FC236}">
                <a16:creationId xmlns:a16="http://schemas.microsoft.com/office/drawing/2014/main" id="{9C0E05F8-6BC0-461B-BC67-37AC19AFFD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6219DB-34A9-4AD6-8FC7-EBF356D9C9FA}"/>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233862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4E4C-2AB6-4B01-8825-260723848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48A092-4D00-4672-B794-86BE53FFC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8AA8217-BE9D-44C1-A2C5-4645D04CE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77DE7-87AF-4CA5-AA87-0B957BF18A5B}"/>
              </a:ext>
            </a:extLst>
          </p:cNvPr>
          <p:cNvSpPr>
            <a:spLocks noGrp="1"/>
          </p:cNvSpPr>
          <p:nvPr>
            <p:ph type="dt" sz="half" idx="10"/>
          </p:nvPr>
        </p:nvSpPr>
        <p:spPr/>
        <p:txBody>
          <a:bodyPr/>
          <a:lstStyle/>
          <a:p>
            <a:fld id="{22C515F1-EAD9-40F0-832F-26F8C51224EE}" type="datetimeFigureOut">
              <a:rPr lang="en-GB" smtClean="0"/>
              <a:t>23/05/2022</a:t>
            </a:fld>
            <a:endParaRPr lang="en-GB" dirty="0"/>
          </a:p>
        </p:txBody>
      </p:sp>
      <p:sp>
        <p:nvSpPr>
          <p:cNvPr id="6" name="Footer Placeholder 5">
            <a:extLst>
              <a:ext uri="{FF2B5EF4-FFF2-40B4-BE49-F238E27FC236}">
                <a16:creationId xmlns:a16="http://schemas.microsoft.com/office/drawing/2014/main" id="{6693DA30-1D25-4D61-A9EB-D2A62EF6D7B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C8E1036-1BE9-4A5D-B8DC-081E294AE172}"/>
              </a:ext>
            </a:extLst>
          </p:cNvPr>
          <p:cNvSpPr>
            <a:spLocks noGrp="1"/>
          </p:cNvSpPr>
          <p:nvPr>
            <p:ph type="sldNum" sz="quarter" idx="12"/>
          </p:nvPr>
        </p:nvSpPr>
        <p:spPr/>
        <p:txBody>
          <a:bodyPr/>
          <a:lstStyle/>
          <a:p>
            <a:fld id="{E1B00E40-C917-4262-A0AE-195CDCE908A1}" type="slidenum">
              <a:rPr lang="en-GB" smtClean="0"/>
              <a:t>‹#›</a:t>
            </a:fld>
            <a:endParaRPr lang="en-GB" dirty="0"/>
          </a:p>
        </p:txBody>
      </p:sp>
    </p:spTree>
    <p:extLst>
      <p:ext uri="{BB962C8B-B14F-4D97-AF65-F5344CB8AC3E}">
        <p14:creationId xmlns:p14="http://schemas.microsoft.com/office/powerpoint/2010/main" val="32519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5361B-6BA0-45D1-BD7B-3EDD6FF26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A6F6B-4A6C-4DB0-8B87-DA1FEF389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9E7A3E-CAD4-4494-BE3C-05A7188CF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515F1-EAD9-40F0-832F-26F8C51224EE}" type="datetimeFigureOut">
              <a:rPr lang="en-GB" smtClean="0"/>
              <a:t>23/05/2022</a:t>
            </a:fld>
            <a:endParaRPr lang="en-GB" dirty="0"/>
          </a:p>
        </p:txBody>
      </p:sp>
      <p:sp>
        <p:nvSpPr>
          <p:cNvPr id="5" name="Footer Placeholder 4">
            <a:extLst>
              <a:ext uri="{FF2B5EF4-FFF2-40B4-BE49-F238E27FC236}">
                <a16:creationId xmlns:a16="http://schemas.microsoft.com/office/drawing/2014/main" id="{FD3124C4-5032-4074-A56D-51851DBE0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6ADF92D-559A-41BA-8A54-B2B0009A5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00E40-C917-4262-A0AE-195CDCE908A1}" type="slidenum">
              <a:rPr lang="en-GB" smtClean="0"/>
              <a:t>‹#›</a:t>
            </a:fld>
            <a:endParaRPr lang="en-GB" dirty="0"/>
          </a:p>
        </p:txBody>
      </p:sp>
    </p:spTree>
    <p:extLst>
      <p:ext uri="{BB962C8B-B14F-4D97-AF65-F5344CB8AC3E}">
        <p14:creationId xmlns:p14="http://schemas.microsoft.com/office/powerpoint/2010/main" val="93941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3.png"/><Relationship Id="rId7"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10" Type="http://schemas.openxmlformats.org/officeDocument/2006/relationships/image" Target="../media/image140.png"/><Relationship Id="rId4" Type="http://schemas.openxmlformats.org/officeDocument/2006/relationships/image" Target="../media/image14.png"/><Relationship Id="rId9" Type="http://schemas.openxmlformats.org/officeDocument/2006/relationships/image" Target="../media/image13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9D36-AC89-42D3-8DD4-21CEAF183A81}"/>
              </a:ext>
            </a:extLst>
          </p:cNvPr>
          <p:cNvSpPr>
            <a:spLocks noGrp="1"/>
          </p:cNvSpPr>
          <p:nvPr>
            <p:ph type="ctrTitle"/>
          </p:nvPr>
        </p:nvSpPr>
        <p:spPr/>
        <p:txBody>
          <a:bodyPr>
            <a:normAutofit fontScale="90000"/>
          </a:bodyPr>
          <a:lstStyle/>
          <a:p>
            <a:r>
              <a:rPr lang="en-GB" dirty="0"/>
              <a:t>Nonlinear Multiscale Modelling of Layering in Turbulent Stratified Fluids </a:t>
            </a:r>
          </a:p>
        </p:txBody>
      </p:sp>
      <p:sp>
        <p:nvSpPr>
          <p:cNvPr id="3" name="Subtitle 2">
            <a:extLst>
              <a:ext uri="{FF2B5EF4-FFF2-40B4-BE49-F238E27FC236}">
                <a16:creationId xmlns:a16="http://schemas.microsoft.com/office/drawing/2014/main" id="{928F069E-893C-4141-8E87-E8000D305B90}"/>
              </a:ext>
            </a:extLst>
          </p:cNvPr>
          <p:cNvSpPr>
            <a:spLocks noGrp="1"/>
          </p:cNvSpPr>
          <p:nvPr>
            <p:ph type="subTitle" idx="1"/>
          </p:nvPr>
        </p:nvSpPr>
        <p:spPr/>
        <p:txBody>
          <a:bodyPr>
            <a:normAutofit fontScale="77500" lnSpcReduction="20000"/>
          </a:bodyPr>
          <a:lstStyle/>
          <a:p>
            <a:r>
              <a:rPr lang="en-GB" dirty="0"/>
              <a:t>Paul Pružina</a:t>
            </a:r>
          </a:p>
          <a:p>
            <a:r>
              <a:rPr lang="en-GB" sz="2000" dirty="0"/>
              <a:t>David Hughes, Sam Pegler</a:t>
            </a:r>
          </a:p>
          <a:p>
            <a:r>
              <a:rPr lang="en-GB" sz="2000" dirty="0"/>
              <a:t>University of Leeds, UK</a:t>
            </a:r>
          </a:p>
          <a:p>
            <a:endParaRPr lang="en-GB" sz="2000" dirty="0"/>
          </a:p>
          <a:p>
            <a:r>
              <a:rPr lang="en-GB" sz="1900" i="1" dirty="0"/>
              <a:t>Development and long-term evolution of density staircases in stirred stratified turbulence </a:t>
            </a:r>
            <a:r>
              <a:rPr lang="en-GB" sz="1900" dirty="0"/>
              <a:t>– submitted to </a:t>
            </a:r>
            <a:r>
              <a:rPr lang="en-GB" sz="1900" dirty="0" err="1"/>
              <a:t>PRFluids</a:t>
            </a:r>
            <a:endParaRPr lang="en-GB" sz="1900" i="1" dirty="0"/>
          </a:p>
        </p:txBody>
      </p:sp>
      <p:pic>
        <p:nvPicPr>
          <p:cNvPr id="4" name="Picture 7">
            <a:extLst>
              <a:ext uri="{FF2B5EF4-FFF2-40B4-BE49-F238E27FC236}">
                <a16:creationId xmlns:a16="http://schemas.microsoft.com/office/drawing/2014/main" id="{F437682C-AB10-45FA-8E02-851E95A8E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drawing&#10;&#10;Description automatically generated">
            <a:extLst>
              <a:ext uri="{FF2B5EF4-FFF2-40B4-BE49-F238E27FC236}">
                <a16:creationId xmlns:a16="http://schemas.microsoft.com/office/drawing/2014/main" id="{1DF92F09-323B-45C8-B330-FE6555C18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179" y="1500"/>
            <a:ext cx="4172821" cy="874800"/>
          </a:xfrm>
          <a:prstGeom prst="rect">
            <a:avLst/>
          </a:prstGeom>
        </p:spPr>
      </p:pic>
      <p:pic>
        <p:nvPicPr>
          <p:cNvPr id="6" name="Picture 5">
            <a:extLst>
              <a:ext uri="{FF2B5EF4-FFF2-40B4-BE49-F238E27FC236}">
                <a16:creationId xmlns:a16="http://schemas.microsoft.com/office/drawing/2014/main" id="{2907E878-BD62-72C3-16C0-71BC80F41B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358" t="12011" r="1356" b="75565"/>
          <a:stretch/>
        </p:blipFill>
        <p:spPr>
          <a:xfrm>
            <a:off x="8591680" y="5475644"/>
            <a:ext cx="3507109" cy="1244879"/>
          </a:xfrm>
          <a:prstGeom prst="rect">
            <a:avLst/>
          </a:prstGeom>
        </p:spPr>
      </p:pic>
    </p:spTree>
    <p:extLst>
      <p:ext uri="{BB962C8B-B14F-4D97-AF65-F5344CB8AC3E}">
        <p14:creationId xmlns:p14="http://schemas.microsoft.com/office/powerpoint/2010/main" val="104114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E6E3431-BD81-49ED-B370-09EC37DDAC6B}"/>
              </a:ext>
            </a:extLst>
          </p:cNvPr>
          <p:cNvSpPr/>
          <p:nvPr/>
        </p:nvSpPr>
        <p:spPr>
          <a:xfrm>
            <a:off x="7465695" y="5959792"/>
            <a:ext cx="3828414" cy="360000"/>
          </a:xfrm>
          <a:prstGeom prst="rect">
            <a:avLst/>
          </a:prstGeom>
          <a:solidFill>
            <a:srgbClr val="85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2A10041E-24E9-4F44-A621-289B5BB97704}"/>
              </a:ext>
            </a:extLst>
          </p:cNvPr>
          <p:cNvSpPr/>
          <p:nvPr/>
        </p:nvSpPr>
        <p:spPr>
          <a:xfrm>
            <a:off x="7465695" y="5606144"/>
            <a:ext cx="3828414" cy="360000"/>
          </a:xfrm>
          <a:prstGeom prst="rect">
            <a:avLst/>
          </a:prstGeom>
          <a:solidFill>
            <a:srgbClr val="9B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B5EA01D2-8FF2-4F88-AF6A-2E1688B3126B}"/>
              </a:ext>
            </a:extLst>
          </p:cNvPr>
          <p:cNvSpPr/>
          <p:nvPr/>
        </p:nvSpPr>
        <p:spPr>
          <a:xfrm>
            <a:off x="7465689" y="5248528"/>
            <a:ext cx="3828414" cy="360000"/>
          </a:xfrm>
          <a:prstGeom prst="rect">
            <a:avLst/>
          </a:prstGeom>
          <a:solidFill>
            <a:srgbClr val="AF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A45DB0BD-25C4-420E-80A3-6CE11C318B6C}"/>
              </a:ext>
            </a:extLst>
          </p:cNvPr>
          <p:cNvSpPr/>
          <p:nvPr/>
        </p:nvSpPr>
        <p:spPr>
          <a:xfrm>
            <a:off x="7465689" y="4529269"/>
            <a:ext cx="3828414" cy="360000"/>
          </a:xfrm>
          <a:prstGeom prst="rect">
            <a:avLst/>
          </a:prstGeom>
          <a:solidFill>
            <a:srgbClr val="C8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8668F378-99A7-4078-91EF-35A92414D88F}"/>
              </a:ext>
            </a:extLst>
          </p:cNvPr>
          <p:cNvSpPr/>
          <p:nvPr/>
        </p:nvSpPr>
        <p:spPr>
          <a:xfrm>
            <a:off x="7465689" y="4169455"/>
            <a:ext cx="3828414" cy="360000"/>
          </a:xfrm>
          <a:prstGeom prst="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66365FAD-B18F-4CF8-A804-30FE779A3E42}"/>
              </a:ext>
            </a:extLst>
          </p:cNvPr>
          <p:cNvSpPr/>
          <p:nvPr/>
        </p:nvSpPr>
        <p:spPr>
          <a:xfrm>
            <a:off x="7465689" y="4889723"/>
            <a:ext cx="3828414" cy="360000"/>
          </a:xfrm>
          <a:prstGeom prst="rect">
            <a:avLst/>
          </a:prstGeom>
          <a:solidFill>
            <a:srgbClr val="BD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48BD06E-91D3-482A-A98B-D1EE031096F8}"/>
              </a:ext>
            </a:extLst>
          </p:cNvPr>
          <p:cNvSpPr>
            <a:spLocks noGrp="1"/>
          </p:cNvSpPr>
          <p:nvPr>
            <p:ph type="title"/>
          </p:nvPr>
        </p:nvSpPr>
        <p:spPr/>
        <p:txBody>
          <a:bodyPr/>
          <a:lstStyle/>
          <a:p>
            <a:r>
              <a:rPr lang="en-GB" dirty="0"/>
              <a:t>Turbulent stratification develops layers</a:t>
            </a:r>
            <a:br>
              <a:rPr lang="en-GB" dirty="0"/>
            </a:br>
            <a:endParaRPr lang="en-GB" dirty="0"/>
          </a:p>
        </p:txBody>
      </p:sp>
      <p:sp>
        <p:nvSpPr>
          <p:cNvPr id="3" name="Content Placeholder 2">
            <a:extLst>
              <a:ext uri="{FF2B5EF4-FFF2-40B4-BE49-F238E27FC236}">
                <a16:creationId xmlns:a16="http://schemas.microsoft.com/office/drawing/2014/main" id="{CE02AFE1-5B0D-4E64-92DD-3D5EC03F40A0}"/>
              </a:ext>
            </a:extLst>
          </p:cNvPr>
          <p:cNvSpPr>
            <a:spLocks noGrp="1"/>
          </p:cNvSpPr>
          <p:nvPr>
            <p:ph idx="1"/>
          </p:nvPr>
        </p:nvSpPr>
        <p:spPr>
          <a:xfrm>
            <a:off x="838200" y="1831975"/>
            <a:ext cx="10515600" cy="4351338"/>
          </a:xfrm>
        </p:spPr>
        <p:txBody>
          <a:bodyPr/>
          <a:lstStyle/>
          <a:p>
            <a:r>
              <a:rPr lang="en-GB" dirty="0"/>
              <a:t>Well-mixed layers separated by sharp interfaces</a:t>
            </a:r>
          </a:p>
          <a:p>
            <a:r>
              <a:rPr lang="en-GB" dirty="0"/>
              <a:t>Oceans/atmosphere</a:t>
            </a:r>
          </a:p>
          <a:p>
            <a:r>
              <a:rPr lang="en-GB" dirty="0"/>
              <a:t>Long term dynamics</a:t>
            </a:r>
          </a:p>
          <a:p>
            <a:pPr marL="0" indent="0">
              <a:buNone/>
            </a:pPr>
            <a:endParaRPr lang="en-GB" dirty="0"/>
          </a:p>
        </p:txBody>
      </p:sp>
      <p:sp>
        <p:nvSpPr>
          <p:cNvPr id="20" name="Rektangel 19">
            <a:extLst>
              <a:ext uri="{FF2B5EF4-FFF2-40B4-BE49-F238E27FC236}">
                <a16:creationId xmlns:a16="http://schemas.microsoft.com/office/drawing/2014/main" id="{54EE291A-BAD6-40A0-B14B-BB1303E48B11}"/>
              </a:ext>
            </a:extLst>
          </p:cNvPr>
          <p:cNvSpPr/>
          <p:nvPr/>
        </p:nvSpPr>
        <p:spPr>
          <a:xfrm>
            <a:off x="1157603" y="4165284"/>
            <a:ext cx="3840480" cy="2160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360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000000"/>
              </a:solidFill>
            </a:endParaRPr>
          </a:p>
        </p:txBody>
      </p:sp>
      <p:grpSp>
        <p:nvGrpSpPr>
          <p:cNvPr id="21" name="Group 20">
            <a:extLst>
              <a:ext uri="{FF2B5EF4-FFF2-40B4-BE49-F238E27FC236}">
                <a16:creationId xmlns:a16="http://schemas.microsoft.com/office/drawing/2014/main" id="{294A51B9-A854-45EA-848E-56A8F42095D7}"/>
              </a:ext>
            </a:extLst>
          </p:cNvPr>
          <p:cNvGrpSpPr/>
          <p:nvPr/>
        </p:nvGrpSpPr>
        <p:grpSpPr>
          <a:xfrm>
            <a:off x="1157603" y="4165284"/>
            <a:ext cx="3828420" cy="2160000"/>
            <a:chOff x="6417315" y="2423160"/>
            <a:chExt cx="3828420" cy="2011680"/>
          </a:xfrm>
        </p:grpSpPr>
        <p:cxnSp>
          <p:nvCxnSpPr>
            <p:cNvPr id="15" name="Straight Connector 14">
              <a:extLst>
                <a:ext uri="{FF2B5EF4-FFF2-40B4-BE49-F238E27FC236}">
                  <a16:creationId xmlns:a16="http://schemas.microsoft.com/office/drawing/2014/main" id="{5859ED4F-4F85-4718-80AD-3955899C23B7}"/>
                </a:ext>
              </a:extLst>
            </p:cNvPr>
            <p:cNvCxnSpPr/>
            <p:nvPr/>
          </p:nvCxnSpPr>
          <p:spPr>
            <a:xfrm>
              <a:off x="6417315" y="2423160"/>
              <a:ext cx="0" cy="2011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1BF2A1-445A-4C6A-8FD1-C575B773297A}"/>
                </a:ext>
              </a:extLst>
            </p:cNvPr>
            <p:cNvCxnSpPr/>
            <p:nvPr/>
          </p:nvCxnSpPr>
          <p:spPr>
            <a:xfrm>
              <a:off x="10245735" y="2423160"/>
              <a:ext cx="0" cy="2011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FC1E15-0E57-4E69-91F7-8A2132E730C9}"/>
                </a:ext>
              </a:extLst>
            </p:cNvPr>
            <p:cNvCxnSpPr>
              <a:cxnSpLocks/>
            </p:cNvCxnSpPr>
            <p:nvPr/>
          </p:nvCxnSpPr>
          <p:spPr>
            <a:xfrm>
              <a:off x="6417315" y="4434840"/>
              <a:ext cx="38284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77CDEB33-4D90-4F0E-AFFF-CF07975D6C9D}"/>
              </a:ext>
            </a:extLst>
          </p:cNvPr>
          <p:cNvCxnSpPr>
            <a:cxnSpLocks/>
          </p:cNvCxnSpPr>
          <p:nvPr/>
        </p:nvCxnSpPr>
        <p:spPr>
          <a:xfrm>
            <a:off x="3891278" y="3720427"/>
            <a:ext cx="0" cy="251674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422EDC-06CF-4D35-A4A8-966C647C491D}"/>
              </a:ext>
            </a:extLst>
          </p:cNvPr>
          <p:cNvCxnSpPr>
            <a:cxnSpLocks/>
          </p:cNvCxnSpPr>
          <p:nvPr/>
        </p:nvCxnSpPr>
        <p:spPr>
          <a:xfrm flipH="1">
            <a:off x="3384662" y="5248528"/>
            <a:ext cx="1013231"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144908E-2C63-407A-968B-7F9DAD283233}"/>
              </a:ext>
            </a:extLst>
          </p:cNvPr>
          <p:cNvCxnSpPr>
            <a:cxnSpLocks/>
          </p:cNvCxnSpPr>
          <p:nvPr/>
        </p:nvCxnSpPr>
        <p:spPr>
          <a:xfrm flipH="1" flipV="1">
            <a:off x="1244533" y="4165283"/>
            <a:ext cx="1094758" cy="214661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DF0F3BA-4885-42E6-BD2E-C531A7D7493F}"/>
              </a:ext>
            </a:extLst>
          </p:cNvPr>
          <p:cNvGrpSpPr/>
          <p:nvPr/>
        </p:nvGrpSpPr>
        <p:grpSpPr>
          <a:xfrm>
            <a:off x="7465695" y="4165283"/>
            <a:ext cx="3828420" cy="2160000"/>
            <a:chOff x="6417315" y="2423160"/>
            <a:chExt cx="3828420" cy="2011680"/>
          </a:xfrm>
        </p:grpSpPr>
        <p:cxnSp>
          <p:nvCxnSpPr>
            <p:cNvPr id="33" name="Straight Connector 32">
              <a:extLst>
                <a:ext uri="{FF2B5EF4-FFF2-40B4-BE49-F238E27FC236}">
                  <a16:creationId xmlns:a16="http://schemas.microsoft.com/office/drawing/2014/main" id="{76DD186A-E505-4A58-A097-A7016D5494BA}"/>
                </a:ext>
              </a:extLst>
            </p:cNvPr>
            <p:cNvCxnSpPr/>
            <p:nvPr/>
          </p:nvCxnSpPr>
          <p:spPr>
            <a:xfrm>
              <a:off x="6417315" y="2423160"/>
              <a:ext cx="0" cy="2011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ACF2E4-AA86-4654-8305-F3651DE8A1EC}"/>
                </a:ext>
              </a:extLst>
            </p:cNvPr>
            <p:cNvCxnSpPr/>
            <p:nvPr/>
          </p:nvCxnSpPr>
          <p:spPr>
            <a:xfrm>
              <a:off x="10245735" y="2423160"/>
              <a:ext cx="0" cy="2011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E02337-520A-4D0C-98D0-2803A3FBA9D0}"/>
                </a:ext>
              </a:extLst>
            </p:cNvPr>
            <p:cNvCxnSpPr>
              <a:cxnSpLocks/>
            </p:cNvCxnSpPr>
            <p:nvPr/>
          </p:nvCxnSpPr>
          <p:spPr>
            <a:xfrm>
              <a:off x="6417315" y="4434840"/>
              <a:ext cx="38284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9A2D671F-6BB8-4C87-9E42-6449203B5291}"/>
              </a:ext>
            </a:extLst>
          </p:cNvPr>
          <p:cNvCxnSpPr>
            <a:cxnSpLocks/>
          </p:cNvCxnSpPr>
          <p:nvPr/>
        </p:nvCxnSpPr>
        <p:spPr>
          <a:xfrm flipH="1">
            <a:off x="10199370" y="3720427"/>
            <a:ext cx="0" cy="25167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B0C511E-5DD8-4D25-958A-221C252C4597}"/>
              </a:ext>
            </a:extLst>
          </p:cNvPr>
          <p:cNvCxnSpPr>
            <a:cxnSpLocks/>
          </p:cNvCxnSpPr>
          <p:nvPr/>
        </p:nvCxnSpPr>
        <p:spPr>
          <a:xfrm flipV="1">
            <a:off x="7557323" y="4169455"/>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343074-9CCE-4F23-97E7-AF841DEC2EAA}"/>
              </a:ext>
            </a:extLst>
          </p:cNvPr>
          <p:cNvCxnSpPr>
            <a:cxnSpLocks/>
          </p:cNvCxnSpPr>
          <p:nvPr/>
        </p:nvCxnSpPr>
        <p:spPr>
          <a:xfrm flipH="1">
            <a:off x="7545418" y="4526280"/>
            <a:ext cx="21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DDCB9ED-0D32-4CE0-87DB-D96E470EA49E}"/>
              </a:ext>
            </a:extLst>
          </p:cNvPr>
          <p:cNvCxnSpPr>
            <a:cxnSpLocks/>
          </p:cNvCxnSpPr>
          <p:nvPr/>
        </p:nvCxnSpPr>
        <p:spPr>
          <a:xfrm flipV="1">
            <a:off x="7745441" y="4532424"/>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0C1F81-E467-4B76-B544-C8A65E05E844}"/>
              </a:ext>
            </a:extLst>
          </p:cNvPr>
          <p:cNvCxnSpPr>
            <a:cxnSpLocks/>
          </p:cNvCxnSpPr>
          <p:nvPr/>
        </p:nvCxnSpPr>
        <p:spPr>
          <a:xfrm flipH="1">
            <a:off x="7733536" y="4889249"/>
            <a:ext cx="21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5F9F24A-98CC-447B-A23F-CE25B9B1408C}"/>
              </a:ext>
            </a:extLst>
          </p:cNvPr>
          <p:cNvCxnSpPr>
            <a:cxnSpLocks/>
          </p:cNvCxnSpPr>
          <p:nvPr/>
        </p:nvCxnSpPr>
        <p:spPr>
          <a:xfrm flipV="1">
            <a:off x="7933559" y="4896763"/>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FB03960-4E8B-4663-83A7-4EDB0A562BC6}"/>
              </a:ext>
            </a:extLst>
          </p:cNvPr>
          <p:cNvCxnSpPr>
            <a:cxnSpLocks/>
          </p:cNvCxnSpPr>
          <p:nvPr/>
        </p:nvCxnSpPr>
        <p:spPr>
          <a:xfrm flipH="1">
            <a:off x="7921654" y="5253588"/>
            <a:ext cx="21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DFFC69-6B3F-4F20-8FAB-C3486B6D5576}"/>
              </a:ext>
            </a:extLst>
          </p:cNvPr>
          <p:cNvCxnSpPr>
            <a:cxnSpLocks/>
          </p:cNvCxnSpPr>
          <p:nvPr/>
        </p:nvCxnSpPr>
        <p:spPr>
          <a:xfrm flipV="1">
            <a:off x="8121682" y="5265856"/>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403E6D9-0570-4FEB-B451-CAD6AD531DB9}"/>
              </a:ext>
            </a:extLst>
          </p:cNvPr>
          <p:cNvCxnSpPr>
            <a:cxnSpLocks/>
          </p:cNvCxnSpPr>
          <p:nvPr/>
        </p:nvCxnSpPr>
        <p:spPr>
          <a:xfrm flipH="1">
            <a:off x="8109777" y="5622681"/>
            <a:ext cx="21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385EA14-371E-481B-8F5C-A2D924F3BE9D}"/>
              </a:ext>
            </a:extLst>
          </p:cNvPr>
          <p:cNvCxnSpPr>
            <a:cxnSpLocks/>
          </p:cNvCxnSpPr>
          <p:nvPr/>
        </p:nvCxnSpPr>
        <p:spPr>
          <a:xfrm flipV="1">
            <a:off x="8309800" y="5613519"/>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1157013-1A34-4934-B6DB-650EC3F7F9E0}"/>
              </a:ext>
            </a:extLst>
          </p:cNvPr>
          <p:cNvCxnSpPr>
            <a:cxnSpLocks/>
          </p:cNvCxnSpPr>
          <p:nvPr/>
        </p:nvCxnSpPr>
        <p:spPr>
          <a:xfrm flipH="1">
            <a:off x="8297895" y="5970344"/>
            <a:ext cx="212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16ECBF4-2538-446C-9C16-E134EA321A16}"/>
              </a:ext>
            </a:extLst>
          </p:cNvPr>
          <p:cNvCxnSpPr>
            <a:cxnSpLocks/>
          </p:cNvCxnSpPr>
          <p:nvPr/>
        </p:nvCxnSpPr>
        <p:spPr>
          <a:xfrm flipV="1">
            <a:off x="8507914" y="5958185"/>
            <a:ext cx="0" cy="3639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5335AB12-8A37-4DEE-B9A6-86CA25F606E2}"/>
                  </a:ext>
                </a:extLst>
              </p:cNvPr>
              <p:cNvSpPr txBox="1"/>
              <p:nvPr/>
            </p:nvSpPr>
            <p:spPr>
              <a:xfrm>
                <a:off x="7918702" y="4349455"/>
                <a:ext cx="1017491" cy="800219"/>
              </a:xfrm>
              <a:prstGeom prst="rect">
                <a:avLst/>
              </a:prstGeom>
              <a:noFill/>
            </p:spPr>
            <p:txBody>
              <a:bodyPr wrap="square" rtlCol="0">
                <a:spAutoFit/>
              </a:bodyPr>
              <a:lstStyle/>
              <a:p>
                <a14:m>
                  <m:oMath xmlns:m="http://schemas.openxmlformats.org/officeDocument/2006/math">
                    <m:r>
                      <a:rPr lang="en-GB" sz="2800" b="0" i="1" smtClean="0">
                        <a:solidFill>
                          <a:srgbClr val="FF0000"/>
                        </a:solidFill>
                        <a:latin typeface="Cambria Math" panose="02040503050406030204" pitchFamily="18" charset="0"/>
                      </a:rPr>
                      <m:t>𝜌</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𝑧</m:t>
                        </m:r>
                      </m:e>
                    </m:d>
                  </m:oMath>
                </a14:m>
                <a:r>
                  <a:rPr lang="en-GB" sz="2800" b="0" dirty="0">
                    <a:solidFill>
                      <a:srgbClr val="FF0000"/>
                    </a:solidFill>
                  </a:rPr>
                  <a:t> </a:t>
                </a:r>
              </a:p>
              <a:p>
                <a:endParaRPr lang="en-GB" dirty="0"/>
              </a:p>
            </p:txBody>
          </p:sp>
        </mc:Choice>
        <mc:Fallback xmlns="">
          <p:sp>
            <p:nvSpPr>
              <p:cNvPr id="91" name="TextBox 90">
                <a:extLst>
                  <a:ext uri="{FF2B5EF4-FFF2-40B4-BE49-F238E27FC236}">
                    <a16:creationId xmlns:a16="http://schemas.microsoft.com/office/drawing/2014/main" id="{5335AB12-8A37-4DEE-B9A6-86CA25F606E2}"/>
                  </a:ext>
                </a:extLst>
              </p:cNvPr>
              <p:cNvSpPr txBox="1">
                <a:spLocks noRot="1" noChangeAspect="1" noMove="1" noResize="1" noEditPoints="1" noAdjustHandles="1" noChangeArrowheads="1" noChangeShapeType="1" noTextEdit="1"/>
              </p:cNvSpPr>
              <p:nvPr/>
            </p:nvSpPr>
            <p:spPr>
              <a:xfrm>
                <a:off x="7918702" y="4349455"/>
                <a:ext cx="1017491" cy="800219"/>
              </a:xfrm>
              <a:prstGeom prst="rect">
                <a:avLst/>
              </a:prstGeom>
              <a:blipFill>
                <a:blip r:embed="rId3"/>
                <a:stretch>
                  <a:fillRect/>
                </a:stretch>
              </a:blipFill>
            </p:spPr>
            <p:txBody>
              <a:bodyPr/>
              <a:lstStyle/>
              <a:p>
                <a:r>
                  <a:rPr lang="en-GB">
                    <a:noFill/>
                  </a:rPr>
                  <a:t> </a:t>
                </a:r>
              </a:p>
            </p:txBody>
          </p:sp>
        </mc:Fallback>
      </mc:AlternateContent>
      <p:cxnSp>
        <p:nvCxnSpPr>
          <p:cNvPr id="94" name="Straight Connector 93">
            <a:extLst>
              <a:ext uri="{FF2B5EF4-FFF2-40B4-BE49-F238E27FC236}">
                <a16:creationId xmlns:a16="http://schemas.microsoft.com/office/drawing/2014/main" id="{AE9D133E-2E7D-4606-8467-E960FE360176}"/>
              </a:ext>
            </a:extLst>
          </p:cNvPr>
          <p:cNvCxnSpPr>
            <a:cxnSpLocks/>
          </p:cNvCxnSpPr>
          <p:nvPr/>
        </p:nvCxnSpPr>
        <p:spPr>
          <a:xfrm flipH="1" flipV="1">
            <a:off x="6799268" y="5328278"/>
            <a:ext cx="12117" cy="467235"/>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E2985D73-8220-412A-9E3D-230A47231990}"/>
                  </a:ext>
                </a:extLst>
              </p:cNvPr>
              <p:cNvSpPr txBox="1"/>
              <p:nvPr/>
            </p:nvSpPr>
            <p:spPr>
              <a:xfrm>
                <a:off x="6891770" y="5361794"/>
                <a:ext cx="35133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panose="02040503050406030204" pitchFamily="18" charset="0"/>
                        </a:rPr>
                        <m:t>𝑧</m:t>
                      </m:r>
                    </m:oMath>
                  </m:oMathPara>
                </a14:m>
                <a:endParaRPr lang="en-GB" sz="2800" b="0" dirty="0">
                  <a:solidFill>
                    <a:srgbClr val="FF0000"/>
                  </a:solidFill>
                </a:endParaRPr>
              </a:p>
            </p:txBody>
          </p:sp>
        </mc:Choice>
        <mc:Fallback xmlns="">
          <p:sp>
            <p:nvSpPr>
              <p:cNvPr id="99" name="TextBox 98">
                <a:extLst>
                  <a:ext uri="{FF2B5EF4-FFF2-40B4-BE49-F238E27FC236}">
                    <a16:creationId xmlns:a16="http://schemas.microsoft.com/office/drawing/2014/main" id="{E2985D73-8220-412A-9E3D-230A47231990}"/>
                  </a:ext>
                </a:extLst>
              </p:cNvPr>
              <p:cNvSpPr txBox="1">
                <a:spLocks noRot="1" noChangeAspect="1" noMove="1" noResize="1" noEditPoints="1" noAdjustHandles="1" noChangeArrowheads="1" noChangeShapeType="1" noTextEdit="1"/>
              </p:cNvSpPr>
              <p:nvPr/>
            </p:nvSpPr>
            <p:spPr>
              <a:xfrm>
                <a:off x="6891770" y="5361794"/>
                <a:ext cx="351334" cy="523220"/>
              </a:xfrm>
              <a:prstGeom prst="rect">
                <a:avLst/>
              </a:prstGeom>
              <a:blipFill>
                <a:blip r:embed="rId4"/>
                <a:stretch>
                  <a:fillRect/>
                </a:stretch>
              </a:blipFill>
            </p:spPr>
            <p:txBody>
              <a:bodyPr/>
              <a:lstStyle/>
              <a:p>
                <a:r>
                  <a:rPr lang="en-GB">
                    <a:noFill/>
                  </a:rPr>
                  <a:t> </a:t>
                </a:r>
              </a:p>
            </p:txBody>
          </p:sp>
        </mc:Fallback>
      </mc:AlternateContent>
      <p:cxnSp>
        <p:nvCxnSpPr>
          <p:cNvPr id="102" name="Straight Connector 101">
            <a:extLst>
              <a:ext uri="{FF2B5EF4-FFF2-40B4-BE49-F238E27FC236}">
                <a16:creationId xmlns:a16="http://schemas.microsoft.com/office/drawing/2014/main" id="{03F35FEB-D9CE-4FBF-8078-4EC22423A986}"/>
              </a:ext>
            </a:extLst>
          </p:cNvPr>
          <p:cNvCxnSpPr>
            <a:cxnSpLocks/>
          </p:cNvCxnSpPr>
          <p:nvPr/>
        </p:nvCxnSpPr>
        <p:spPr>
          <a:xfrm flipH="1" flipV="1">
            <a:off x="625313" y="5327792"/>
            <a:ext cx="12117" cy="467235"/>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E1B3654-521B-47F8-B84F-5E1F8E67F7AE}"/>
                  </a:ext>
                </a:extLst>
              </p:cNvPr>
              <p:cNvSpPr txBox="1"/>
              <p:nvPr/>
            </p:nvSpPr>
            <p:spPr>
              <a:xfrm>
                <a:off x="625313" y="5327792"/>
                <a:ext cx="35133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rgbClr val="FF0000"/>
                          </a:solidFill>
                          <a:latin typeface="Cambria Math" panose="02040503050406030204" pitchFamily="18" charset="0"/>
                        </a:rPr>
                        <m:t>𝑧</m:t>
                      </m:r>
                    </m:oMath>
                  </m:oMathPara>
                </a14:m>
                <a:endParaRPr lang="en-GB" sz="2800" b="0" dirty="0">
                  <a:solidFill>
                    <a:srgbClr val="FF0000"/>
                  </a:solidFill>
                </a:endParaRPr>
              </a:p>
            </p:txBody>
          </p:sp>
        </mc:Choice>
        <mc:Fallback xmlns="">
          <p:sp>
            <p:nvSpPr>
              <p:cNvPr id="103" name="TextBox 102">
                <a:extLst>
                  <a:ext uri="{FF2B5EF4-FFF2-40B4-BE49-F238E27FC236}">
                    <a16:creationId xmlns:a16="http://schemas.microsoft.com/office/drawing/2014/main" id="{8E1B3654-521B-47F8-B84F-5E1F8E67F7AE}"/>
                  </a:ext>
                </a:extLst>
              </p:cNvPr>
              <p:cNvSpPr txBox="1">
                <a:spLocks noRot="1" noChangeAspect="1" noMove="1" noResize="1" noEditPoints="1" noAdjustHandles="1" noChangeArrowheads="1" noChangeShapeType="1" noTextEdit="1"/>
              </p:cNvSpPr>
              <p:nvPr/>
            </p:nvSpPr>
            <p:spPr>
              <a:xfrm>
                <a:off x="625313" y="5327792"/>
                <a:ext cx="351334" cy="523220"/>
              </a:xfrm>
              <a:prstGeom prst="rect">
                <a:avLst/>
              </a:prstGeom>
              <a:blipFill>
                <a:blip r:embed="rId5"/>
                <a:stretch>
                  <a:fillRect/>
                </a:stretch>
              </a:blipFill>
            </p:spPr>
            <p:txBody>
              <a:bodyPr/>
              <a:lstStyle/>
              <a:p>
                <a:r>
                  <a:rPr lang="en-GB">
                    <a:noFill/>
                  </a:rPr>
                  <a:t> </a:t>
                </a:r>
              </a:p>
            </p:txBody>
          </p:sp>
        </mc:Fallback>
      </mc:AlternateContent>
      <p:cxnSp>
        <p:nvCxnSpPr>
          <p:cNvPr id="105" name="Straight Arrow Connector 104">
            <a:extLst>
              <a:ext uri="{FF2B5EF4-FFF2-40B4-BE49-F238E27FC236}">
                <a16:creationId xmlns:a16="http://schemas.microsoft.com/office/drawing/2014/main" id="{C97D4247-2F49-4AE2-92DD-DB31720E94E2}"/>
              </a:ext>
            </a:extLst>
          </p:cNvPr>
          <p:cNvCxnSpPr/>
          <p:nvPr/>
        </p:nvCxnSpPr>
        <p:spPr>
          <a:xfrm>
            <a:off x="5194169" y="4889249"/>
            <a:ext cx="20489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5052F0-AE9D-90C7-411E-3D3041ACF47C}"/>
              </a:ext>
            </a:extLst>
          </p:cNvPr>
          <p:cNvCxnSpPr>
            <a:cxnSpLocks/>
          </p:cNvCxnSpPr>
          <p:nvPr/>
        </p:nvCxnSpPr>
        <p:spPr>
          <a:xfrm flipH="1">
            <a:off x="9692754" y="5249170"/>
            <a:ext cx="1013231"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1A88568-A8AB-0AF4-A82E-78A4D7829867}"/>
                  </a:ext>
                </a:extLst>
              </p:cNvPr>
              <p:cNvSpPr txBox="1"/>
              <p:nvPr/>
            </p:nvSpPr>
            <p:spPr>
              <a:xfrm>
                <a:off x="1595325" y="4438372"/>
                <a:ext cx="1017491" cy="800219"/>
              </a:xfrm>
              <a:prstGeom prst="rect">
                <a:avLst/>
              </a:prstGeom>
              <a:noFill/>
            </p:spPr>
            <p:txBody>
              <a:bodyPr wrap="square" rtlCol="0">
                <a:spAutoFit/>
              </a:bodyPr>
              <a:lstStyle/>
              <a:p>
                <a14:m>
                  <m:oMath xmlns:m="http://schemas.openxmlformats.org/officeDocument/2006/math">
                    <m:r>
                      <a:rPr lang="en-GB" sz="2800" b="0" i="1" smtClean="0">
                        <a:solidFill>
                          <a:srgbClr val="FF0000"/>
                        </a:solidFill>
                        <a:latin typeface="Cambria Math" panose="02040503050406030204" pitchFamily="18" charset="0"/>
                      </a:rPr>
                      <m:t>𝜌</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𝑧</m:t>
                        </m:r>
                      </m:e>
                    </m:d>
                  </m:oMath>
                </a14:m>
                <a:r>
                  <a:rPr lang="en-GB" sz="2800" b="0" dirty="0">
                    <a:solidFill>
                      <a:srgbClr val="FF0000"/>
                    </a:solidFill>
                  </a:rPr>
                  <a:t> </a:t>
                </a:r>
              </a:p>
              <a:p>
                <a:endParaRPr lang="en-GB" dirty="0"/>
              </a:p>
            </p:txBody>
          </p:sp>
        </mc:Choice>
        <mc:Fallback xmlns="">
          <p:sp>
            <p:nvSpPr>
              <p:cNvPr id="45" name="TextBox 44">
                <a:extLst>
                  <a:ext uri="{FF2B5EF4-FFF2-40B4-BE49-F238E27FC236}">
                    <a16:creationId xmlns:a16="http://schemas.microsoft.com/office/drawing/2014/main" id="{51A88568-A8AB-0AF4-A82E-78A4D7829867}"/>
                  </a:ext>
                </a:extLst>
              </p:cNvPr>
              <p:cNvSpPr txBox="1">
                <a:spLocks noRot="1" noChangeAspect="1" noMove="1" noResize="1" noEditPoints="1" noAdjustHandles="1" noChangeArrowheads="1" noChangeShapeType="1" noTextEdit="1"/>
              </p:cNvSpPr>
              <p:nvPr/>
            </p:nvSpPr>
            <p:spPr>
              <a:xfrm>
                <a:off x="1595325" y="4438372"/>
                <a:ext cx="1017491" cy="800219"/>
              </a:xfrm>
              <a:prstGeom prst="rect">
                <a:avLst/>
              </a:prstGeom>
              <a:blipFill>
                <a:blip r:embed="rId6"/>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77C244B6-251C-BFF8-AE3D-957FDB6E6A69}"/>
              </a:ext>
            </a:extLst>
          </p:cNvPr>
          <p:cNvSpPr txBox="1"/>
          <p:nvPr/>
        </p:nvSpPr>
        <p:spPr>
          <a:xfrm>
            <a:off x="4211782" y="3351095"/>
            <a:ext cx="2321543" cy="369332"/>
          </a:xfrm>
          <a:prstGeom prst="rect">
            <a:avLst/>
          </a:prstGeom>
          <a:noFill/>
        </p:spPr>
        <p:txBody>
          <a:bodyPr wrap="square" rtlCol="0">
            <a:spAutoFit/>
          </a:bodyPr>
          <a:lstStyle/>
          <a:p>
            <a:r>
              <a:rPr lang="en-GB" dirty="0"/>
              <a:t>Stirring rod</a:t>
            </a:r>
          </a:p>
        </p:txBody>
      </p:sp>
    </p:spTree>
    <p:extLst>
      <p:ext uri="{BB962C8B-B14F-4D97-AF65-F5344CB8AC3E}">
        <p14:creationId xmlns:p14="http://schemas.microsoft.com/office/powerpoint/2010/main" val="23149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EC64-E36B-40F6-8DB6-EA5521384D6C}"/>
              </a:ext>
            </a:extLst>
          </p:cNvPr>
          <p:cNvSpPr>
            <a:spLocks noGrp="1"/>
          </p:cNvSpPr>
          <p:nvPr>
            <p:ph type="title"/>
          </p:nvPr>
        </p:nvSpPr>
        <p:spPr/>
        <p:txBody>
          <a:bodyPr/>
          <a:lstStyle/>
          <a:p>
            <a:r>
              <a:rPr lang="en-GB" dirty="0"/>
              <a:t>Negative diffusion leads to layering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E5A494-0DE4-482E-B5AA-A99E9C906A42}"/>
                  </a:ext>
                </a:extLst>
              </p:cNvPr>
              <p:cNvSpPr>
                <a:spLocks noGrp="1"/>
              </p:cNvSpPr>
              <p:nvPr>
                <p:ph idx="1"/>
              </p:nvPr>
            </p:nvSpPr>
            <p:spPr>
              <a:xfrm>
                <a:off x="838200" y="1825625"/>
                <a:ext cx="6438900" cy="4351338"/>
              </a:xfrm>
            </p:spPr>
            <p:txBody>
              <a:bodyPr>
                <a:norm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𝑧</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e>
                        </m:d>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𝑓</m:t>
                        </m:r>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𝑧𝑧</m:t>
                        </m:r>
                      </m:sub>
                    </m:sSub>
                  </m:oMath>
                </a14:m>
                <a:endParaRPr lang="en-GB" b="0" dirty="0"/>
              </a:p>
              <a:p>
                <a14:m>
                  <m:oMath xmlns:m="http://schemas.openxmlformats.org/officeDocument/2006/math">
                    <m:f>
                      <m:fPr>
                        <m:ctrlPr>
                          <a:rPr lang="en-GB"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𝑓</m:t>
                        </m:r>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den>
                    </m:f>
                    <m:r>
                      <a:rPr lang="en-GB" b="0" i="1" smtClean="0">
                        <a:latin typeface="Cambria Math" panose="02040503050406030204" pitchFamily="18" charset="0"/>
                      </a:rPr>
                      <m:t>&lt;0</m:t>
                    </m:r>
                  </m:oMath>
                </a14:m>
                <a:r>
                  <a:rPr lang="en-GB" dirty="0"/>
                  <a:t> for instability – negative diffusion</a:t>
                </a:r>
              </a:p>
              <a:p>
                <a:r>
                  <a:rPr lang="en-GB" sz="1600" dirty="0">
                    <a:latin typeface="Calibri" panose="020F0502020204030204" pitchFamily="34" charset="0"/>
                    <a:cs typeface="Calibri" panose="020F0502020204030204" pitchFamily="34" charset="0"/>
                  </a:rPr>
                  <a:t>[Phillips </a:t>
                </a:r>
                <a:r>
                  <a:rPr lang="en-GB" sz="1600" baseline="30000" dirty="0">
                    <a:latin typeface="Calibri" panose="020F0502020204030204" pitchFamily="34" charset="0"/>
                    <a:cs typeface="Calibri" panose="020F0502020204030204" pitchFamily="34" charset="0"/>
                  </a:rPr>
                  <a:t>1</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Posmentier</a:t>
                </a:r>
                <a:r>
                  <a:rPr lang="en-GB" sz="1600" dirty="0">
                    <a:latin typeface="Calibri" panose="020F0502020204030204" pitchFamily="34" charset="0"/>
                    <a:cs typeface="Calibri" panose="020F0502020204030204" pitchFamily="34" charset="0"/>
                  </a:rPr>
                  <a:t> </a:t>
                </a:r>
                <a:r>
                  <a:rPr lang="en-GB" sz="1600" baseline="30000" dirty="0">
                    <a:latin typeface="Calibri" panose="020F0502020204030204" pitchFamily="34" charset="0"/>
                    <a:cs typeface="Calibri" panose="020F0502020204030204" pitchFamily="34" charset="0"/>
                  </a:rPr>
                  <a:t>2</a:t>
                </a:r>
                <a:r>
                  <a:rPr lang="en-GB" sz="1600" dirty="0">
                    <a:latin typeface="Calibri" panose="020F0502020204030204" pitchFamily="34" charset="0"/>
                    <a:cs typeface="Calibri" panose="020F0502020204030204" pitchFamily="34" charset="0"/>
                  </a:rPr>
                  <a:t>]</a:t>
                </a:r>
                <a:endParaRPr lang="en-GB" sz="1600" b="0" dirty="0">
                  <a:latin typeface="Calibri" panose="020F0502020204030204" pitchFamily="34" charset="0"/>
                  <a:cs typeface="Calibri" panose="020F0502020204030204" pitchFamily="34" charset="0"/>
                </a:endParaRPr>
              </a:p>
              <a:p>
                <a:endParaRPr lang="en-GB" dirty="0"/>
              </a:p>
              <a:p>
                <a:endParaRPr lang="en-GB" dirty="0"/>
              </a:p>
            </p:txBody>
          </p:sp>
        </mc:Choice>
        <mc:Fallback>
          <p:sp>
            <p:nvSpPr>
              <p:cNvPr id="3" name="Content Placeholder 2">
                <a:extLst>
                  <a:ext uri="{FF2B5EF4-FFF2-40B4-BE49-F238E27FC236}">
                    <a16:creationId xmlns:a16="http://schemas.microsoft.com/office/drawing/2014/main" id="{B6E5A494-0DE4-482E-B5AA-A99E9C906A42}"/>
                  </a:ext>
                </a:extLst>
              </p:cNvPr>
              <p:cNvSpPr>
                <a:spLocks noGrp="1" noRot="1" noChangeAspect="1" noMove="1" noResize="1" noEditPoints="1" noAdjustHandles="1" noChangeArrowheads="1" noChangeShapeType="1" noTextEdit="1"/>
              </p:cNvSpPr>
              <p:nvPr>
                <p:ph idx="1"/>
              </p:nvPr>
            </p:nvSpPr>
            <p:spPr>
              <a:xfrm>
                <a:off x="838200" y="1825625"/>
                <a:ext cx="6438900" cy="4351338"/>
              </a:xfrm>
              <a:blipFill>
                <a:blip r:embed="rId3"/>
                <a:stretch>
                  <a:fillRect l="-379" r="-947"/>
                </a:stretch>
              </a:blipFill>
            </p:spPr>
            <p:txBody>
              <a:bodyPr/>
              <a:lstStyle/>
              <a:p>
                <a:r>
                  <a:rPr lang="en-GB">
                    <a:noFill/>
                  </a:rPr>
                  <a:t> </a:t>
                </a:r>
              </a:p>
            </p:txBody>
          </p:sp>
        </mc:Fallback>
      </mc:AlternateContent>
      <p:pic>
        <p:nvPicPr>
          <p:cNvPr id="5" name="Picture 4" descr="Chart, line chart&#10;&#10;Description automatically generated">
            <a:extLst>
              <a:ext uri="{FF2B5EF4-FFF2-40B4-BE49-F238E27FC236}">
                <a16:creationId xmlns:a16="http://schemas.microsoft.com/office/drawing/2014/main" id="{901A8E15-066B-424D-B328-1DD564A4C37F}"/>
              </a:ext>
            </a:extLst>
          </p:cNvPr>
          <p:cNvPicPr>
            <a:picLocks noChangeAspect="1"/>
          </p:cNvPicPr>
          <p:nvPr/>
        </p:nvPicPr>
        <p:blipFill rotWithShape="1">
          <a:blip r:embed="rId4">
            <a:extLst>
              <a:ext uri="{28A0092B-C50C-407E-A947-70E740481C1C}">
                <a14:useLocalDpi xmlns:a14="http://schemas.microsoft.com/office/drawing/2010/main" val="0"/>
              </a:ext>
            </a:extLst>
          </a:blip>
          <a:srcRect l="12301" b="10346"/>
          <a:stretch/>
        </p:blipFill>
        <p:spPr>
          <a:xfrm>
            <a:off x="8332772" y="1825625"/>
            <a:ext cx="3859228" cy="315089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8E39540-1923-BD24-A57E-7DE0D9E1C716}"/>
                  </a:ext>
                </a:extLst>
              </p:cNvPr>
              <p:cNvSpPr txBox="1"/>
              <p:nvPr/>
            </p:nvSpPr>
            <p:spPr>
              <a:xfrm>
                <a:off x="8977311" y="4976523"/>
                <a:ext cx="2847269" cy="646331"/>
              </a:xfrm>
              <a:prstGeom prst="rect">
                <a:avLst/>
              </a:prstGeom>
              <a:noFill/>
            </p:spPr>
            <p:txBody>
              <a:bodyPr wrap="square" rtlCol="0">
                <a:spAutoFit/>
              </a:bodyPr>
              <a:lstStyle/>
              <a:p>
                <a:r>
                  <a:rPr lang="en-GB" dirty="0"/>
                  <a:t>Buoyancy gradient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oMath>
                </a14:m>
                <a:endParaRPr lang="en-GB" dirty="0"/>
              </a:p>
              <a:p>
                <a:endParaRPr lang="en-GB" dirty="0"/>
              </a:p>
            </p:txBody>
          </p:sp>
        </mc:Choice>
        <mc:Fallback xmlns="">
          <p:sp>
            <p:nvSpPr>
              <p:cNvPr id="4" name="TextBox 3">
                <a:extLst>
                  <a:ext uri="{FF2B5EF4-FFF2-40B4-BE49-F238E27FC236}">
                    <a16:creationId xmlns:a16="http://schemas.microsoft.com/office/drawing/2014/main" id="{28E39540-1923-BD24-A57E-7DE0D9E1C716}"/>
                  </a:ext>
                </a:extLst>
              </p:cNvPr>
              <p:cNvSpPr txBox="1">
                <a:spLocks noRot="1" noChangeAspect="1" noMove="1" noResize="1" noEditPoints="1" noAdjustHandles="1" noChangeArrowheads="1" noChangeShapeType="1" noTextEdit="1"/>
              </p:cNvSpPr>
              <p:nvPr/>
            </p:nvSpPr>
            <p:spPr>
              <a:xfrm>
                <a:off x="8977311" y="4976523"/>
                <a:ext cx="2847269" cy="646331"/>
              </a:xfrm>
              <a:prstGeom prst="rect">
                <a:avLst/>
              </a:prstGeom>
              <a:blipFill>
                <a:blip r:embed="rId5"/>
                <a:stretch>
                  <a:fillRect l="-1927" t="-47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7B5308-5419-BADE-1E60-55B5E5B1AFCE}"/>
                  </a:ext>
                </a:extLst>
              </p:cNvPr>
              <p:cNvSpPr txBox="1"/>
              <p:nvPr/>
            </p:nvSpPr>
            <p:spPr>
              <a:xfrm>
                <a:off x="7277100" y="3215517"/>
                <a:ext cx="1195452" cy="923330"/>
              </a:xfrm>
              <a:prstGeom prst="rect">
                <a:avLst/>
              </a:prstGeom>
              <a:noFill/>
            </p:spPr>
            <p:txBody>
              <a:bodyPr wrap="square" rtlCol="0">
                <a:spAutoFit/>
              </a:bodyPr>
              <a:lstStyle/>
              <a:p>
                <a:pPr algn="ctr"/>
                <a:r>
                  <a:rPr lang="en-GB" dirty="0"/>
                  <a:t>Buoyancy flux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  </m:t>
                    </m:r>
                  </m:oMath>
                </a14:m>
                <a:endParaRPr lang="en-GB" dirty="0"/>
              </a:p>
              <a:p>
                <a:pPr algn="ctr"/>
                <a:endParaRPr lang="en-GB" dirty="0"/>
              </a:p>
            </p:txBody>
          </p:sp>
        </mc:Choice>
        <mc:Fallback xmlns="">
          <p:sp>
            <p:nvSpPr>
              <p:cNvPr id="6" name="TextBox 5">
                <a:extLst>
                  <a:ext uri="{FF2B5EF4-FFF2-40B4-BE49-F238E27FC236}">
                    <a16:creationId xmlns:a16="http://schemas.microsoft.com/office/drawing/2014/main" id="{207B5308-5419-BADE-1E60-55B5E5B1AFCE}"/>
                  </a:ext>
                </a:extLst>
              </p:cNvPr>
              <p:cNvSpPr txBox="1">
                <a:spLocks noRot="1" noChangeAspect="1" noMove="1" noResize="1" noEditPoints="1" noAdjustHandles="1" noChangeArrowheads="1" noChangeShapeType="1" noTextEdit="1"/>
              </p:cNvSpPr>
              <p:nvPr/>
            </p:nvSpPr>
            <p:spPr>
              <a:xfrm>
                <a:off x="7277100" y="3215517"/>
                <a:ext cx="1195452" cy="923330"/>
              </a:xfrm>
              <a:prstGeom prst="rect">
                <a:avLst/>
              </a:prstGeom>
              <a:blipFill>
                <a:blip r:embed="rId6"/>
                <a:stretch>
                  <a:fillRect t="-3289" r="-306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363EB9C6-1E56-482B-FEC0-B6BDD10083A0}"/>
              </a:ext>
            </a:extLst>
          </p:cNvPr>
          <p:cNvSpPr txBox="1"/>
          <p:nvPr/>
        </p:nvSpPr>
        <p:spPr>
          <a:xfrm>
            <a:off x="9823010" y="5453577"/>
            <a:ext cx="2580237" cy="338554"/>
          </a:xfrm>
          <a:prstGeom prst="rect">
            <a:avLst/>
          </a:prstGeom>
          <a:noFill/>
        </p:spPr>
        <p:txBody>
          <a:bodyPr wrap="square" rtlCol="0">
            <a:spAutoFit/>
          </a:bodyPr>
          <a:lstStyle/>
          <a:p>
            <a:r>
              <a:rPr lang="en-GB" sz="1600" dirty="0"/>
              <a:t>[</a:t>
            </a:r>
            <a:r>
              <a:rPr lang="en-GB" sz="1600" dirty="0" err="1"/>
              <a:t>Balmforth</a:t>
            </a:r>
            <a:r>
              <a:rPr lang="en-GB" sz="1600" dirty="0"/>
              <a:t> </a:t>
            </a:r>
            <a:r>
              <a:rPr lang="en-GB" sz="1600" i="1" dirty="0"/>
              <a:t>et al.</a:t>
            </a:r>
            <a:r>
              <a:rPr lang="en-GB" sz="1600" dirty="0"/>
              <a:t> </a:t>
            </a:r>
            <a:r>
              <a:rPr lang="en-GB" sz="1600" baseline="30000" dirty="0"/>
              <a:t>3</a:t>
            </a:r>
            <a:r>
              <a:rPr lang="en-GB" sz="1600" dirty="0"/>
              <a:t>]</a:t>
            </a:r>
            <a:endParaRPr lang="en-GB" dirty="0"/>
          </a:p>
        </p:txBody>
      </p:sp>
    </p:spTree>
    <p:extLst>
      <p:ext uri="{BB962C8B-B14F-4D97-AF65-F5344CB8AC3E}">
        <p14:creationId xmlns:p14="http://schemas.microsoft.com/office/powerpoint/2010/main" val="198563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72B-D375-4D18-953B-FD45E6AA1C45}"/>
              </a:ext>
            </a:extLst>
          </p:cNvPr>
          <p:cNvSpPr>
            <a:spLocks noGrp="1"/>
          </p:cNvSpPr>
          <p:nvPr>
            <p:ph type="title"/>
          </p:nvPr>
        </p:nvSpPr>
        <p:spPr/>
        <p:txBody>
          <a:bodyPr/>
          <a:lstStyle/>
          <a:p>
            <a:r>
              <a:rPr lang="en-GB" dirty="0"/>
              <a:t>Horizontally averaged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5FDD1F-DA92-4A09-B40D-EDC2F0A028FF}"/>
                  </a:ext>
                </a:extLst>
              </p:cNvPr>
              <p:cNvSpPr>
                <a:spLocks noGrp="1"/>
              </p:cNvSpPr>
              <p:nvPr>
                <p:ph idx="1"/>
              </p:nvPr>
            </p:nvSpPr>
            <p:spPr/>
            <p:txBody>
              <a:bodyPr>
                <a:normAutofit fontScale="92500"/>
              </a:bodyPr>
              <a:lstStyle/>
              <a:p>
                <a:r>
                  <a:rPr lang="en-GB" dirty="0"/>
                  <a:t>Boussinesq equations + averaging (+mixing length)</a:t>
                </a:r>
                <a:endParaRPr lang="en-GB" b="0" dirty="0">
                  <a:latin typeface="Cambria Math" panose="02040503050406030204" pitchFamily="18" charset="0"/>
                </a:endParaRP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𝑡</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𝑙</m:t>
                                    </m:r>
                                  </m:e>
                                  <m:sup>
                                    <m:r>
                                      <a:rPr lang="en-GB" b="0" i="1" smtClean="0">
                                        <a:latin typeface="Cambria Math" panose="02040503050406030204" pitchFamily="18" charset="0"/>
                                      </a:rPr>
                                      <m:t>2</m:t>
                                    </m:r>
                                  </m:sup>
                                </m:sSup>
                                <m:r>
                                  <a:rPr lang="en-GB" b="0" i="1" smtClean="0">
                                    <a:latin typeface="Cambria Math" panose="02040503050406030204" pitchFamily="18" charset="0"/>
                                  </a:rPr>
                                  <m:t>𝑒</m:t>
                                </m:r>
                              </m:num>
                              <m:den>
                                <m:r>
                                  <a:rPr lang="en-GB" b="0" i="1" smtClean="0">
                                    <a:latin typeface="Cambria Math" panose="02040503050406030204" pitchFamily="18" charset="0"/>
                                  </a:rPr>
                                  <m:t>𝑙</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Pe</m:t>
                                    </m:r>
                                  </m:e>
                                  <m:sup>
                                    <m:r>
                                      <a:rPr lang="en-GB" b="0" i="1" smtClean="0">
                                        <a:latin typeface="Cambria Math" panose="02040503050406030204" pitchFamily="18" charset="0"/>
                                      </a:rPr>
                                      <m:t>−1</m:t>
                                    </m:r>
                                  </m:sup>
                                </m:sSup>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e>
                        </m:d>
                      </m:e>
                      <m:sub>
                        <m:r>
                          <a:rPr lang="en-GB" b="0" i="1" smtClean="0">
                            <a:latin typeface="Cambria Math" panose="02040503050406030204" pitchFamily="18" charset="0"/>
                          </a:rPr>
                          <m:t>𝑧</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Pe</m:t>
                        </m:r>
                      </m:e>
                      <m:sup>
                        <m:r>
                          <a:rPr lang="en-GB" b="0" i="1" smtClean="0">
                            <a:latin typeface="Cambria Math" panose="02040503050406030204" pitchFamily="18" charset="0"/>
                          </a:rPr>
                          <m:t>−1</m:t>
                        </m:r>
                      </m:sup>
                    </m:sSup>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𝑧𝑧</m:t>
                        </m:r>
                      </m:sub>
                    </m:sSub>
                  </m:oMath>
                </a14:m>
                <a:endParaRPr lang="en-GB" b="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𝑡</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𝑙</m:t>
                                    </m:r>
                                  </m:e>
                                  <m:sup>
                                    <m:r>
                                      <a:rPr lang="en-GB" b="0" i="1" smtClean="0">
                                        <a:latin typeface="Cambria Math" panose="02040503050406030204" pitchFamily="18" charset="0"/>
                                      </a:rPr>
                                      <m:t>2</m:t>
                                    </m:r>
                                  </m:sup>
                                </m:sSup>
                                <m:r>
                                  <a:rPr lang="en-GB" b="0" i="1" smtClean="0">
                                    <a:latin typeface="Cambria Math" panose="02040503050406030204" pitchFamily="18" charset="0"/>
                                  </a:rPr>
                                  <m:t>𝑒</m:t>
                                </m:r>
                              </m:num>
                              <m:den>
                                <m:r>
                                  <a:rPr lang="en-GB" b="0" i="1" smtClean="0">
                                    <a:latin typeface="Cambria Math" panose="02040503050406030204" pitchFamily="18" charset="0"/>
                                  </a:rPr>
                                  <m:t>𝑙</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Re</m:t>
                                    </m:r>
                                  </m:e>
                                  <m:sup>
                                    <m:r>
                                      <a:rPr lang="en-GB" b="0" i="1" smtClean="0">
                                        <a:latin typeface="Cambria Math" panose="02040503050406030204" pitchFamily="18" charset="0"/>
                                      </a:rPr>
                                      <m:t>−1</m:t>
                                    </m:r>
                                  </m:sup>
                                </m:sSup>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𝑧</m:t>
                                </m:r>
                              </m:sub>
                            </m:sSub>
                          </m:e>
                        </m:d>
                      </m:e>
                      <m:sub>
                        <m:r>
                          <a:rPr lang="en-GB" b="0" i="1" smtClean="0">
                            <a:latin typeface="Cambria Math" panose="02040503050406030204" pitchFamily="18" charset="0"/>
                          </a:rPr>
                          <m:t>𝑧</m:t>
                        </m:r>
                      </m:sub>
                    </m:sSub>
                    <m:r>
                      <a:rPr lang="en-GB" b="0" i="1" smtClean="0">
                        <a:latin typeface="Cambria Math" panose="02040503050406030204" pitchFamily="18" charset="0"/>
                      </a:rPr>
                      <m:t>−</m:t>
                    </m:r>
                  </m:oMath>
                </a14:m>
                <a:r>
                  <a:rPr lang="en-GB" dirty="0"/>
                  <a:t>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𝑙</m:t>
                            </m:r>
                          </m:e>
                          <m:sup>
                            <m:r>
                              <a:rPr lang="en-GB" b="0" i="1" smtClean="0">
                                <a:latin typeface="Cambria Math" panose="02040503050406030204" pitchFamily="18" charset="0"/>
                              </a:rPr>
                              <m:t>2</m:t>
                            </m:r>
                          </m:sup>
                        </m:sSup>
                        <m:r>
                          <a:rPr lang="en-GB" b="0" i="1" smtClean="0">
                            <a:latin typeface="Cambria Math" panose="02040503050406030204" pitchFamily="18" charset="0"/>
                          </a:rPr>
                          <m:t>𝑒</m:t>
                        </m:r>
                      </m:num>
                      <m:den>
                        <m:r>
                          <a:rPr lang="en-GB" b="0" i="1" smtClean="0">
                            <a:latin typeface="Cambria Math" panose="02040503050406030204" pitchFamily="18" charset="0"/>
                          </a:rPr>
                          <m:t>𝑙</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Pe</m:t>
                            </m:r>
                          </m:e>
                          <m:sup>
                            <m:r>
                              <a:rPr lang="en-GB" b="0" i="1" smtClean="0">
                                <a:latin typeface="Cambria Math" panose="02040503050406030204" pitchFamily="18" charset="0"/>
                              </a:rPr>
                              <m:t>−1</m:t>
                            </m:r>
                          </m:sup>
                        </m:sSup>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Re</m:t>
                        </m:r>
                      </m:e>
                      <m:sup>
                        <m:r>
                          <a:rPr lang="en-GB" b="0" i="1" smtClean="0">
                            <a:latin typeface="Cambria Math" panose="02040503050406030204" pitchFamily="18" charset="0"/>
                          </a:rPr>
                          <m:t>−1</m:t>
                        </m:r>
                      </m:sup>
                    </m:sSup>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𝑧𝑧</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𝑟</m:t>
                        </m:r>
                      </m:den>
                    </m:f>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𝑙</m:t>
                        </m:r>
                        <m:r>
                          <a:rPr lang="en-GB" b="0" i="1" smtClean="0">
                            <a:latin typeface="Cambria Math" panose="02040503050406030204" pitchFamily="18" charset="0"/>
                          </a:rPr>
                          <m:t> </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𝑟</m:t>
                        </m:r>
                      </m:den>
                    </m:f>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𝑙</m:t>
                        </m:r>
                      </m:den>
                    </m:f>
                  </m:oMath>
                </a14:m>
                <a:endParaRPr lang="en-GB" b="0" dirty="0">
                  <a:latin typeface="Cambria" panose="02040503050406030204" pitchFamily="18" charset="0"/>
                  <a:ea typeface="Cambria" panose="02040503050406030204" pitchFamily="18" charset="0"/>
                </a:endParaRPr>
              </a:p>
              <a:p>
                <a:endParaRPr lang="en-GB" dirty="0"/>
              </a:p>
              <a:p>
                <a:r>
                  <a:rPr lang="en-GB" dirty="0"/>
                  <a:t>Linked by mixing length </a:t>
                </a:r>
                <a14:m>
                  <m:oMath xmlns:m="http://schemas.openxmlformats.org/officeDocument/2006/math">
                    <m:r>
                      <a:rPr lang="en-GB" b="0" i="1" smtClean="0">
                        <a:latin typeface="Cambria Math" panose="02040503050406030204" pitchFamily="18" charset="0"/>
                      </a:rPr>
                      <m:t>𝑙</m:t>
                    </m:r>
                  </m:oMath>
                </a14:m>
                <a:endParaRPr lang="en-GB" dirty="0"/>
              </a:p>
              <a:p>
                <a14:m>
                  <m:oMath xmlns:m="http://schemas.openxmlformats.org/officeDocument/2006/math">
                    <m:r>
                      <a:rPr lang="en-GB" b="0" i="1" smtClean="0">
                        <a:latin typeface="Cambria Math" panose="02040503050406030204" pitchFamily="18" charset="0"/>
                      </a:rPr>
                      <m:t>𝑙</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𝑒</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den>
                    </m:f>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2E5FDD1F-DA92-4A09-B40D-EDC2F0A028FF}"/>
                  </a:ext>
                </a:extLst>
              </p:cNvPr>
              <p:cNvSpPr>
                <a:spLocks noGrp="1" noRot="1" noChangeAspect="1" noMove="1" noResize="1" noEditPoints="1" noAdjustHandles="1" noChangeArrowheads="1" noChangeShapeType="1" noTextEdit="1"/>
              </p:cNvSpPr>
              <p:nvPr>
                <p:ph idx="1"/>
              </p:nvPr>
            </p:nvSpPr>
            <p:spPr>
              <a:blipFill>
                <a:blip r:embed="rId3"/>
                <a:stretch>
                  <a:fillRect l="-928" t="-1961"/>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9E0D93C-7738-4DF0-8305-B61EA35138DB}"/>
              </a:ext>
            </a:extLst>
          </p:cNvPr>
          <p:cNvSpPr txBox="1"/>
          <p:nvPr/>
        </p:nvSpPr>
        <p:spPr>
          <a:xfrm>
            <a:off x="2995303" y="4489884"/>
            <a:ext cx="2418460" cy="369332"/>
          </a:xfrm>
          <a:prstGeom prst="rect">
            <a:avLst/>
          </a:prstGeom>
          <a:noFill/>
        </p:spPr>
        <p:txBody>
          <a:bodyPr wrap="square" rtlCol="0">
            <a:spAutoFit/>
          </a:bodyPr>
          <a:lstStyle/>
          <a:p>
            <a:r>
              <a:rPr lang="en-GB" dirty="0">
                <a:solidFill>
                  <a:srgbClr val="FF0000"/>
                </a:solidFill>
              </a:rPr>
              <a:t>Turbulent flux</a:t>
            </a:r>
          </a:p>
        </p:txBody>
      </p:sp>
      <p:sp>
        <p:nvSpPr>
          <p:cNvPr id="5" name="TextBox 4">
            <a:extLst>
              <a:ext uri="{FF2B5EF4-FFF2-40B4-BE49-F238E27FC236}">
                <a16:creationId xmlns:a16="http://schemas.microsoft.com/office/drawing/2014/main" id="{5C3AE19A-D198-4180-89B6-3F46C36F9E3D}"/>
              </a:ext>
            </a:extLst>
          </p:cNvPr>
          <p:cNvSpPr txBox="1"/>
          <p:nvPr/>
        </p:nvSpPr>
        <p:spPr>
          <a:xfrm>
            <a:off x="4792767" y="4489884"/>
            <a:ext cx="2418460" cy="369332"/>
          </a:xfrm>
          <a:prstGeom prst="rect">
            <a:avLst/>
          </a:prstGeom>
          <a:noFill/>
        </p:spPr>
        <p:txBody>
          <a:bodyPr wrap="square" rtlCol="0">
            <a:spAutoFit/>
          </a:bodyPr>
          <a:lstStyle/>
          <a:p>
            <a:r>
              <a:rPr lang="en-GB" dirty="0">
                <a:solidFill>
                  <a:srgbClr val="FF0000"/>
                </a:solidFill>
              </a:rPr>
              <a:t>KE-PE Transfer</a:t>
            </a:r>
          </a:p>
        </p:txBody>
      </p:sp>
      <p:sp>
        <p:nvSpPr>
          <p:cNvPr id="6" name="TextBox 5">
            <a:extLst>
              <a:ext uri="{FF2B5EF4-FFF2-40B4-BE49-F238E27FC236}">
                <a16:creationId xmlns:a16="http://schemas.microsoft.com/office/drawing/2014/main" id="{8F418EA0-C0C8-4E0D-AC16-9E29EE4AC65B}"/>
              </a:ext>
            </a:extLst>
          </p:cNvPr>
          <p:cNvSpPr txBox="1"/>
          <p:nvPr/>
        </p:nvSpPr>
        <p:spPr>
          <a:xfrm>
            <a:off x="6430712" y="4498430"/>
            <a:ext cx="2418460" cy="369332"/>
          </a:xfrm>
          <a:prstGeom prst="rect">
            <a:avLst/>
          </a:prstGeom>
          <a:noFill/>
        </p:spPr>
        <p:txBody>
          <a:bodyPr wrap="square" rtlCol="0">
            <a:spAutoFit/>
          </a:bodyPr>
          <a:lstStyle/>
          <a:p>
            <a:r>
              <a:rPr lang="en-GB" dirty="0">
                <a:solidFill>
                  <a:srgbClr val="FF0000"/>
                </a:solidFill>
              </a:rPr>
              <a:t>Diffusion</a:t>
            </a:r>
          </a:p>
        </p:txBody>
      </p:sp>
      <p:sp>
        <p:nvSpPr>
          <p:cNvPr id="7" name="TextBox 6">
            <a:extLst>
              <a:ext uri="{FF2B5EF4-FFF2-40B4-BE49-F238E27FC236}">
                <a16:creationId xmlns:a16="http://schemas.microsoft.com/office/drawing/2014/main" id="{77EAAFA8-2191-4143-AA17-67796DB9BC80}"/>
              </a:ext>
            </a:extLst>
          </p:cNvPr>
          <p:cNvSpPr txBox="1"/>
          <p:nvPr/>
        </p:nvSpPr>
        <p:spPr>
          <a:xfrm>
            <a:off x="7799461" y="4489884"/>
            <a:ext cx="2418460" cy="369332"/>
          </a:xfrm>
          <a:prstGeom prst="rect">
            <a:avLst/>
          </a:prstGeom>
          <a:noFill/>
        </p:spPr>
        <p:txBody>
          <a:bodyPr wrap="square" rtlCol="0">
            <a:spAutoFit/>
          </a:bodyPr>
          <a:lstStyle/>
          <a:p>
            <a:r>
              <a:rPr lang="en-GB" dirty="0">
                <a:solidFill>
                  <a:srgbClr val="FF0000"/>
                </a:solidFill>
              </a:rPr>
              <a:t>Dissipation</a:t>
            </a:r>
          </a:p>
        </p:txBody>
      </p:sp>
      <p:sp>
        <p:nvSpPr>
          <p:cNvPr id="8" name="TextBox 7">
            <a:extLst>
              <a:ext uri="{FF2B5EF4-FFF2-40B4-BE49-F238E27FC236}">
                <a16:creationId xmlns:a16="http://schemas.microsoft.com/office/drawing/2014/main" id="{F989D9F1-342E-49E1-BBAC-6A92A1F2C74C}"/>
              </a:ext>
            </a:extLst>
          </p:cNvPr>
          <p:cNvSpPr txBox="1"/>
          <p:nvPr/>
        </p:nvSpPr>
        <p:spPr>
          <a:xfrm>
            <a:off x="9227646" y="4506976"/>
            <a:ext cx="2418460" cy="369332"/>
          </a:xfrm>
          <a:prstGeom prst="rect">
            <a:avLst/>
          </a:prstGeom>
          <a:noFill/>
        </p:spPr>
        <p:txBody>
          <a:bodyPr wrap="square" rtlCol="0">
            <a:spAutoFit/>
          </a:bodyPr>
          <a:lstStyle/>
          <a:p>
            <a:r>
              <a:rPr lang="en-GB" dirty="0">
                <a:solidFill>
                  <a:srgbClr val="FF0000"/>
                </a:solidFill>
              </a:rPr>
              <a:t>Stirring</a:t>
            </a:r>
          </a:p>
        </p:txBody>
      </p:sp>
      <p:cxnSp>
        <p:nvCxnSpPr>
          <p:cNvPr id="10" name="Straight Arrow Connector 9">
            <a:extLst>
              <a:ext uri="{FF2B5EF4-FFF2-40B4-BE49-F238E27FC236}">
                <a16:creationId xmlns:a16="http://schemas.microsoft.com/office/drawing/2014/main" id="{89415DCA-8172-48FB-8B84-6C6117D3375F}"/>
              </a:ext>
            </a:extLst>
          </p:cNvPr>
          <p:cNvCxnSpPr>
            <a:cxnSpLocks/>
          </p:cNvCxnSpPr>
          <p:nvPr/>
        </p:nvCxnSpPr>
        <p:spPr>
          <a:xfrm flipH="1" flipV="1">
            <a:off x="3127761" y="4213077"/>
            <a:ext cx="151148" cy="293899"/>
          </a:xfrm>
          <a:prstGeom prst="straightConnector1">
            <a:avLst/>
          </a:prstGeom>
          <a:ln w="254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98EE18-11F0-4A1D-A9A1-06A0EB20E936}"/>
              </a:ext>
            </a:extLst>
          </p:cNvPr>
          <p:cNvCxnSpPr>
            <a:cxnSpLocks/>
          </p:cNvCxnSpPr>
          <p:nvPr/>
        </p:nvCxnSpPr>
        <p:spPr>
          <a:xfrm flipH="1" flipV="1">
            <a:off x="4717193" y="4187439"/>
            <a:ext cx="151148" cy="293899"/>
          </a:xfrm>
          <a:prstGeom prst="straightConnector1">
            <a:avLst/>
          </a:prstGeom>
          <a:ln w="254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6072E9-404E-4AAC-ACCF-79BA77760546}"/>
              </a:ext>
            </a:extLst>
          </p:cNvPr>
          <p:cNvCxnSpPr>
            <a:cxnSpLocks/>
          </p:cNvCxnSpPr>
          <p:nvPr/>
        </p:nvCxnSpPr>
        <p:spPr>
          <a:xfrm flipH="1" flipV="1">
            <a:off x="6559070" y="4001294"/>
            <a:ext cx="128057" cy="480044"/>
          </a:xfrm>
          <a:prstGeom prst="straightConnector1">
            <a:avLst/>
          </a:prstGeom>
          <a:ln w="254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E011C31-B293-4871-BB53-31B503D395BF}"/>
              </a:ext>
            </a:extLst>
          </p:cNvPr>
          <p:cNvCxnSpPr>
            <a:cxnSpLocks/>
          </p:cNvCxnSpPr>
          <p:nvPr/>
        </p:nvCxnSpPr>
        <p:spPr>
          <a:xfrm flipH="1" flipV="1">
            <a:off x="8018416" y="4108241"/>
            <a:ext cx="174239" cy="398735"/>
          </a:xfrm>
          <a:prstGeom prst="straightConnector1">
            <a:avLst/>
          </a:prstGeom>
          <a:ln w="254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9257086-8D1E-4B1B-A9A6-97A3CA5737CB}"/>
              </a:ext>
            </a:extLst>
          </p:cNvPr>
          <p:cNvCxnSpPr>
            <a:cxnSpLocks/>
          </p:cNvCxnSpPr>
          <p:nvPr/>
        </p:nvCxnSpPr>
        <p:spPr>
          <a:xfrm flipH="1" flipV="1">
            <a:off x="9116291" y="4001294"/>
            <a:ext cx="491557" cy="505682"/>
          </a:xfrm>
          <a:prstGeom prst="straightConnector1">
            <a:avLst/>
          </a:prstGeom>
          <a:ln w="25400">
            <a:solidFill>
              <a:srgbClr val="FF0000"/>
            </a:solidFill>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4D596A-13AA-C428-7F43-5543017DB1E3}"/>
                  </a:ext>
                </a:extLst>
              </p:cNvPr>
              <p:cNvSpPr txBox="1"/>
              <p:nvPr/>
            </p:nvSpPr>
            <p:spPr>
              <a:xfrm>
                <a:off x="10139882" y="5069941"/>
                <a:ext cx="1764502" cy="1594283"/>
              </a:xfrm>
              <a:prstGeom prst="rect">
                <a:avLst/>
              </a:prstGeom>
              <a:noFill/>
            </p:spPr>
            <p:txBody>
              <a:bodyPr wrap="square" rtlCol="0">
                <a:spAutoFit/>
              </a:bodyPr>
              <a:lstStyle/>
              <a:p>
                <a14:m>
                  <m:oMath xmlns:m="http://schemas.openxmlformats.org/officeDocument/2006/math">
                    <m:r>
                      <m:rPr>
                        <m:sty m:val="p"/>
                      </m:rPr>
                      <a:rPr lang="en-GB" sz="2000" b="0" i="0" smtClean="0">
                        <a:latin typeface="Cambria Math" panose="02040503050406030204" pitchFamily="18" charset="0"/>
                      </a:rPr>
                      <m:t>Pe</m:t>
                    </m:r>
                    <m:r>
                      <a:rPr lang="en-GB" sz="2000" b="0" i="0"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𝑈𝑑</m:t>
                        </m:r>
                        <m:r>
                          <a:rPr lang="en-GB" sz="2000" b="0" i="0" smtClean="0">
                            <a:latin typeface="Cambria Math" panose="02040503050406030204" pitchFamily="18" charset="0"/>
                          </a:rPr>
                          <m:t> </m:t>
                        </m:r>
                      </m:num>
                      <m:den>
                        <m:r>
                          <a:rPr lang="en-GB" sz="2000" b="0" i="1" smtClean="0">
                            <a:latin typeface="Cambria Math" panose="02040503050406030204" pitchFamily="18" charset="0"/>
                          </a:rPr>
                          <m:t>𝜅</m:t>
                        </m:r>
                      </m:den>
                    </m:f>
                  </m:oMath>
                </a14:m>
                <a:r>
                  <a:rPr lang="en-GB" sz="2000" dirty="0"/>
                  <a:t>	   </a:t>
                </a:r>
                <a14:m>
                  <m:oMath xmlns:m="http://schemas.openxmlformats.org/officeDocument/2006/math">
                    <m:r>
                      <m:rPr>
                        <m:sty m:val="p"/>
                      </m:rPr>
                      <a:rPr lang="en-GB" sz="2000" b="0" i="0" smtClean="0">
                        <a:latin typeface="Cambria Math" panose="02040503050406030204" pitchFamily="18" charset="0"/>
                      </a:rPr>
                      <m:t>Re</m:t>
                    </m:r>
                    <m:r>
                      <a:rPr lang="en-GB" sz="2000" b="0" i="0"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𝑈𝑑</m:t>
                        </m:r>
                      </m:num>
                      <m:den>
                        <m:r>
                          <a:rPr lang="en-GB" sz="2000" b="0" i="1" smtClean="0">
                            <a:latin typeface="Cambria Math" panose="02040503050406030204" pitchFamily="18" charset="0"/>
                          </a:rPr>
                          <m:t>𝜈</m:t>
                        </m:r>
                      </m:den>
                    </m:f>
                  </m:oMath>
                </a14:m>
                <a:r>
                  <a:rPr lang="en-GB" sz="2000" dirty="0"/>
                  <a:t>	 </a:t>
                </a:r>
                <a14:m>
                  <m:oMath xmlns:m="http://schemas.openxmlformats.org/officeDocument/2006/math">
                    <m:r>
                      <a:rPr lang="en-GB" sz="2000" b="0" i="0" smtClean="0">
                        <a:latin typeface="Cambria Math" panose="02040503050406030204" pitchFamily="18" charset="0"/>
                      </a:rPr>
                      <m:t>   </m:t>
                    </m:r>
                  </m:oMath>
                </a14:m>
                <a:endParaRPr lang="en-GB" sz="2000" b="0" i="0" dirty="0">
                  <a:latin typeface="Cambria Math" panose="02040503050406030204" pitchFamily="18" charset="0"/>
                </a:endParaRPr>
              </a:p>
              <a:p>
                <a14:m>
                  <m:oMath xmlns:m="http://schemas.openxmlformats.org/officeDocument/2006/math">
                    <m:r>
                      <a:rPr lang="en-GB" sz="2000" b="0" i="1" smtClean="0">
                        <a:latin typeface="Cambria Math" panose="02040503050406030204" pitchFamily="18" charset="0"/>
                      </a:rPr>
                      <m:t>𝑟</m:t>
                    </m:r>
                  </m:oMath>
                </a14:m>
                <a:r>
                  <a:rPr lang="en-GB" sz="2000" dirty="0"/>
                  <a:t> dissipation</a:t>
                </a:r>
              </a:p>
              <a:p>
                <a:endParaRPr lang="en-GB" sz="2000" dirty="0"/>
              </a:p>
            </p:txBody>
          </p:sp>
        </mc:Choice>
        <mc:Fallback xmlns="">
          <p:sp>
            <p:nvSpPr>
              <p:cNvPr id="9" name="TextBox 8">
                <a:extLst>
                  <a:ext uri="{FF2B5EF4-FFF2-40B4-BE49-F238E27FC236}">
                    <a16:creationId xmlns:a16="http://schemas.microsoft.com/office/drawing/2014/main" id="{284D596A-13AA-C428-7F43-5543017DB1E3}"/>
                  </a:ext>
                </a:extLst>
              </p:cNvPr>
              <p:cNvSpPr txBox="1">
                <a:spLocks noRot="1" noChangeAspect="1" noMove="1" noResize="1" noEditPoints="1" noAdjustHandles="1" noChangeArrowheads="1" noChangeShapeType="1" noTextEdit="1"/>
              </p:cNvSpPr>
              <p:nvPr/>
            </p:nvSpPr>
            <p:spPr>
              <a:xfrm>
                <a:off x="10139882" y="5069941"/>
                <a:ext cx="1764502" cy="159428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4373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A1D84-05EA-4E9F-A037-03EF92136638}"/>
              </a:ext>
            </a:extLst>
          </p:cNvPr>
          <p:cNvPicPr>
            <a:picLocks noChangeAspect="1"/>
          </p:cNvPicPr>
          <p:nvPr/>
        </p:nvPicPr>
        <p:blipFill rotWithShape="1">
          <a:blip r:embed="rId3"/>
          <a:srcRect b="5022"/>
          <a:stretch/>
        </p:blipFill>
        <p:spPr>
          <a:xfrm>
            <a:off x="5352397" y="885825"/>
            <a:ext cx="7392261" cy="4643304"/>
          </a:xfrm>
          <a:prstGeom prst="rect">
            <a:avLst/>
          </a:prstGeom>
        </p:spPr>
      </p:pic>
      <p:sp>
        <p:nvSpPr>
          <p:cNvPr id="2" name="Title 1">
            <a:extLst>
              <a:ext uri="{FF2B5EF4-FFF2-40B4-BE49-F238E27FC236}">
                <a16:creationId xmlns:a16="http://schemas.microsoft.com/office/drawing/2014/main" id="{26BA405F-88EC-4F97-9E13-C95F68EB27F9}"/>
              </a:ext>
            </a:extLst>
          </p:cNvPr>
          <p:cNvSpPr>
            <a:spLocks noGrp="1"/>
          </p:cNvSpPr>
          <p:nvPr>
            <p:ph type="title"/>
          </p:nvPr>
        </p:nvSpPr>
        <p:spPr/>
        <p:txBody>
          <a:bodyPr/>
          <a:lstStyle/>
          <a:p>
            <a:r>
              <a:rPr lang="en-GB" dirty="0"/>
              <a:t>Conditions for layer development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CC0F2D-6D29-4127-81A7-A83BAFA585B1}"/>
                  </a:ext>
                </a:extLst>
              </p:cNvPr>
              <p:cNvSpPr>
                <a:spLocks noGrp="1"/>
              </p:cNvSpPr>
              <p:nvPr>
                <p:ph idx="1"/>
              </p:nvPr>
            </p:nvSpPr>
            <p:spPr>
              <a:xfrm>
                <a:off x="838200" y="1825625"/>
                <a:ext cx="4622563" cy="4351338"/>
              </a:xfrm>
            </p:spPr>
            <p:txBody>
              <a:bodyPr/>
              <a:lstStyle/>
              <a:p>
                <a:r>
                  <a:rPr lang="en-GB" dirty="0"/>
                  <a:t>N-shape exists for small enough </a:t>
                </a:r>
                <a14:m>
                  <m:oMath xmlns:m="http://schemas.openxmlformats.org/officeDocument/2006/math">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Pe</m:t>
                        </m:r>
                      </m:e>
                      <m:sup>
                        <m:r>
                          <a:rPr lang="en-GB" b="0" i="1" smtClean="0">
                            <a:latin typeface="Cambria Math" panose="02040503050406030204" pitchFamily="18" charset="0"/>
                          </a:rPr>
                          <m:t>−1</m:t>
                        </m:r>
                      </m:sup>
                    </m:sSup>
                  </m:oMath>
                </a14:m>
                <a:r>
                  <a:rPr lang="en-GB" dirty="0"/>
                  <a:t>. (= less diffusion)</a:t>
                </a:r>
              </a:p>
              <a:p>
                <a:r>
                  <a:rPr lang="en-GB" dirty="0"/>
                  <a:t>Increasing </a:t>
                </a:r>
                <a14:m>
                  <m:oMath xmlns:m="http://schemas.openxmlformats.org/officeDocument/2006/math">
                    <m:sSup>
                      <m:sSupPr>
                        <m:ctrlPr>
                          <a:rPr lang="en-GB" b="0" i="1" smtClean="0">
                            <a:latin typeface="Cambria Math" panose="02040503050406030204" pitchFamily="18" charset="0"/>
                          </a:rPr>
                        </m:ctrlPr>
                      </m:sSupPr>
                      <m:e>
                        <m:r>
                          <m:rPr>
                            <m:sty m:val="p"/>
                          </m:rPr>
                          <a:rPr lang="en-GB">
                            <a:latin typeface="Cambria Math" panose="02040503050406030204" pitchFamily="18" charset="0"/>
                          </a:rPr>
                          <m:t>Pe</m:t>
                        </m:r>
                      </m:e>
                      <m:sup>
                        <m:r>
                          <a:rPr lang="en-GB" b="0" i="0" smtClean="0">
                            <a:latin typeface="Cambria Math" panose="02040503050406030204" pitchFamily="18" charset="0"/>
                          </a:rPr>
                          <m:t>−1</m:t>
                        </m:r>
                      </m:sup>
                    </m:sSup>
                  </m:oMath>
                </a14:m>
                <a:r>
                  <a:rPr lang="en-GB" dirty="0"/>
                  <a:t>  reduces unstable range of gradients</a:t>
                </a:r>
              </a:p>
              <a:p>
                <a:r>
                  <a:rPr lang="en-GB" dirty="0"/>
                  <a:t>Finite range of unstable gradients always exists for some r</a:t>
                </a:r>
              </a:p>
              <a:p>
                <a:endParaRPr lang="en-GB" dirty="0"/>
              </a:p>
            </p:txBody>
          </p:sp>
        </mc:Choice>
        <mc:Fallback xmlns="">
          <p:sp>
            <p:nvSpPr>
              <p:cNvPr id="3" name="Content Placeholder 2">
                <a:extLst>
                  <a:ext uri="{FF2B5EF4-FFF2-40B4-BE49-F238E27FC236}">
                    <a16:creationId xmlns:a16="http://schemas.microsoft.com/office/drawing/2014/main" id="{6DCC0F2D-6D29-4127-81A7-A83BAFA585B1}"/>
                  </a:ext>
                </a:extLst>
              </p:cNvPr>
              <p:cNvSpPr>
                <a:spLocks noGrp="1" noRot="1" noChangeAspect="1" noMove="1" noResize="1" noEditPoints="1" noAdjustHandles="1" noChangeArrowheads="1" noChangeShapeType="1" noTextEdit="1"/>
              </p:cNvSpPr>
              <p:nvPr>
                <p:ph idx="1"/>
              </p:nvPr>
            </p:nvSpPr>
            <p:spPr>
              <a:xfrm>
                <a:off x="838200" y="1825625"/>
                <a:ext cx="4622563" cy="4351338"/>
              </a:xfrm>
              <a:blipFill>
                <a:blip r:embed="rId4"/>
                <a:stretch>
                  <a:fillRect l="-2375" t="-2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DED340-60FC-4DC8-94BF-9F897DAD2944}"/>
                  </a:ext>
                </a:extLst>
              </p:cNvPr>
              <p:cNvSpPr txBox="1"/>
              <p:nvPr/>
            </p:nvSpPr>
            <p:spPr>
              <a:xfrm>
                <a:off x="6591300" y="4667250"/>
                <a:ext cx="2324100" cy="307777"/>
              </a:xfrm>
              <a:prstGeom prst="rect">
                <a:avLst/>
              </a:prstGeom>
              <a:noFill/>
            </p:spPr>
            <p:txBody>
              <a:bodyPr wrap="square" rtlCol="0">
                <a:spAutoFit/>
              </a:bodyPr>
              <a:lstStyle/>
              <a:p>
                <a:r>
                  <a:rPr lang="en-GB" sz="1400" dirty="0">
                    <a:solidFill>
                      <a:srgbClr val="FF0000"/>
                    </a:solidFill>
                  </a:rPr>
                  <a:t>N-shape for </a:t>
                </a:r>
                <a14:m>
                  <m:oMath xmlns:m="http://schemas.openxmlformats.org/officeDocument/2006/math">
                    <m:sSup>
                      <m:sSupPr>
                        <m:ctrlPr>
                          <a:rPr lang="en-GB" sz="1400" b="0" i="1" smtClean="0">
                            <a:solidFill>
                              <a:srgbClr val="FF0000"/>
                            </a:solidFill>
                            <a:latin typeface="Cambria Math" panose="02040503050406030204" pitchFamily="18" charset="0"/>
                          </a:rPr>
                        </m:ctrlPr>
                      </m:sSupPr>
                      <m:e>
                        <m:r>
                          <m:rPr>
                            <m:sty m:val="p"/>
                          </m:rPr>
                          <a:rPr lang="en-GB" sz="1400" b="0" i="0" smtClean="0">
                            <a:solidFill>
                              <a:srgbClr val="FF0000"/>
                            </a:solidFill>
                            <a:latin typeface="Cambria Math" panose="02040503050406030204" pitchFamily="18" charset="0"/>
                          </a:rPr>
                          <m:t>Pe</m:t>
                        </m:r>
                      </m:e>
                      <m:sup>
                        <m:r>
                          <a:rPr lang="en-GB" sz="1400" b="0" i="1" smtClean="0">
                            <a:solidFill>
                              <a:srgbClr val="FF0000"/>
                            </a:solidFill>
                            <a:latin typeface="Cambria Math" panose="02040503050406030204" pitchFamily="18" charset="0"/>
                          </a:rPr>
                          <m:t>−1</m:t>
                        </m:r>
                      </m:sup>
                    </m:sSup>
                    <m:r>
                      <a:rPr lang="en-GB" sz="1400" b="0" i="0" smtClean="0">
                        <a:solidFill>
                          <a:srgbClr val="FF0000"/>
                        </a:solidFill>
                        <a:latin typeface="Cambria Math" panose="02040503050406030204" pitchFamily="18" charset="0"/>
                      </a:rPr>
                      <m:t>&lt;0.113</m:t>
                    </m:r>
                  </m:oMath>
                </a14:m>
                <a:endParaRPr lang="en-GB" sz="1400" dirty="0">
                  <a:solidFill>
                    <a:srgbClr val="FF0000"/>
                  </a:solidFill>
                </a:endParaRPr>
              </a:p>
            </p:txBody>
          </p:sp>
        </mc:Choice>
        <mc:Fallback xmlns="">
          <p:sp>
            <p:nvSpPr>
              <p:cNvPr id="6" name="TextBox 5">
                <a:extLst>
                  <a:ext uri="{FF2B5EF4-FFF2-40B4-BE49-F238E27FC236}">
                    <a16:creationId xmlns:a16="http://schemas.microsoft.com/office/drawing/2014/main" id="{C9DED340-60FC-4DC8-94BF-9F897DAD2944}"/>
                  </a:ext>
                </a:extLst>
              </p:cNvPr>
              <p:cNvSpPr txBox="1">
                <a:spLocks noRot="1" noChangeAspect="1" noMove="1" noResize="1" noEditPoints="1" noAdjustHandles="1" noChangeArrowheads="1" noChangeShapeType="1" noTextEdit="1"/>
              </p:cNvSpPr>
              <p:nvPr/>
            </p:nvSpPr>
            <p:spPr>
              <a:xfrm>
                <a:off x="6591300" y="4667250"/>
                <a:ext cx="2324100" cy="307777"/>
              </a:xfrm>
              <a:prstGeom prst="rect">
                <a:avLst/>
              </a:prstGeom>
              <a:blipFill>
                <a:blip r:embed="rId5"/>
                <a:stretch>
                  <a:fillRect l="-785" t="-2000" b="-2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AF5CD5-DCE0-4538-ABD2-09DED858C2A1}"/>
                  </a:ext>
                </a:extLst>
              </p:cNvPr>
              <p:cNvSpPr txBox="1"/>
              <p:nvPr/>
            </p:nvSpPr>
            <p:spPr>
              <a:xfrm>
                <a:off x="9887485" y="2401368"/>
                <a:ext cx="13673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𝑟</m:t>
                      </m:r>
                      <m:r>
                        <a:rPr lang="en-GB" sz="1400" b="0" i="1" smtClean="0">
                          <a:solidFill>
                            <a:schemeClr val="tx1"/>
                          </a:solidFill>
                          <a:latin typeface="Cambria Math" panose="02040503050406030204" pitchFamily="18" charset="0"/>
                        </a:rPr>
                        <m:t>∼2/</m:t>
                      </m:r>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𝑔</m:t>
                          </m:r>
                        </m:e>
                        <m:sub>
                          <m:r>
                            <a:rPr lang="en-GB" sz="1400" b="0" i="1" smtClean="0">
                              <a:solidFill>
                                <a:schemeClr val="tx1"/>
                              </a:solidFill>
                              <a:latin typeface="Cambria Math" panose="02040503050406030204" pitchFamily="18" charset="0"/>
                            </a:rPr>
                            <m:t>0</m:t>
                          </m:r>
                        </m:sub>
                      </m:sSub>
                    </m:oMath>
                  </m:oMathPara>
                </a14:m>
                <a:endParaRPr lang="en-GB" sz="1400" dirty="0">
                  <a:solidFill>
                    <a:schemeClr val="tx1"/>
                  </a:solidFill>
                </a:endParaRPr>
              </a:p>
            </p:txBody>
          </p:sp>
        </mc:Choice>
        <mc:Fallback xmlns="">
          <p:sp>
            <p:nvSpPr>
              <p:cNvPr id="4" name="TextBox 3">
                <a:extLst>
                  <a:ext uri="{FF2B5EF4-FFF2-40B4-BE49-F238E27FC236}">
                    <a16:creationId xmlns:a16="http://schemas.microsoft.com/office/drawing/2014/main" id="{B5AF5CD5-DCE0-4538-ABD2-09DED858C2A1}"/>
                  </a:ext>
                </a:extLst>
              </p:cNvPr>
              <p:cNvSpPr txBox="1">
                <a:spLocks noRot="1" noChangeAspect="1" noMove="1" noResize="1" noEditPoints="1" noAdjustHandles="1" noChangeArrowheads="1" noChangeShapeType="1" noTextEdit="1"/>
              </p:cNvSpPr>
              <p:nvPr/>
            </p:nvSpPr>
            <p:spPr>
              <a:xfrm>
                <a:off x="9887485" y="2401368"/>
                <a:ext cx="1367326" cy="307777"/>
              </a:xfrm>
              <a:prstGeom prst="rect">
                <a:avLst/>
              </a:prstGeom>
              <a:blipFill>
                <a:blip r:embed="rId6"/>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A76043-BE31-4A4B-83CB-4A02086049D1}"/>
                  </a:ext>
                </a:extLst>
              </p:cNvPr>
              <p:cNvSpPr txBox="1"/>
              <p:nvPr/>
            </p:nvSpPr>
            <p:spPr>
              <a:xfrm>
                <a:off x="9197294" y="4251406"/>
                <a:ext cx="13673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𝑟</m:t>
                      </m:r>
                      <m:r>
                        <a:rPr lang="en-GB" sz="1400" b="0" i="1" smtClean="0">
                          <a:solidFill>
                            <a:schemeClr val="tx1"/>
                          </a:solidFill>
                          <a:latin typeface="Cambria Math" panose="02040503050406030204" pitchFamily="18" charset="0"/>
                        </a:rPr>
                        <m:t>∼2/</m:t>
                      </m:r>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3</m:t>
                          </m:r>
                          <m:r>
                            <a:rPr lang="en-GB" sz="1400" b="0" i="1" smtClean="0">
                              <a:solidFill>
                                <a:schemeClr val="tx1"/>
                              </a:solidFill>
                              <a:latin typeface="Cambria Math" panose="02040503050406030204" pitchFamily="18" charset="0"/>
                            </a:rPr>
                            <m:t>𝑔</m:t>
                          </m:r>
                        </m:e>
                        <m:sub>
                          <m:r>
                            <a:rPr lang="en-GB" sz="1400" b="0" i="1" smtClean="0">
                              <a:solidFill>
                                <a:schemeClr val="tx1"/>
                              </a:solidFill>
                              <a:latin typeface="Cambria Math" panose="02040503050406030204" pitchFamily="18" charset="0"/>
                            </a:rPr>
                            <m:t>0</m:t>
                          </m:r>
                        </m:sub>
                      </m:sSub>
                    </m:oMath>
                  </m:oMathPara>
                </a14:m>
                <a:endParaRPr lang="en-GB" sz="1400" dirty="0">
                  <a:solidFill>
                    <a:schemeClr val="tx1"/>
                  </a:solidFill>
                </a:endParaRPr>
              </a:p>
            </p:txBody>
          </p:sp>
        </mc:Choice>
        <mc:Fallback xmlns="">
          <p:sp>
            <p:nvSpPr>
              <p:cNvPr id="7" name="TextBox 6">
                <a:extLst>
                  <a:ext uri="{FF2B5EF4-FFF2-40B4-BE49-F238E27FC236}">
                    <a16:creationId xmlns:a16="http://schemas.microsoft.com/office/drawing/2014/main" id="{DEA76043-BE31-4A4B-83CB-4A02086049D1}"/>
                  </a:ext>
                </a:extLst>
              </p:cNvPr>
              <p:cNvSpPr txBox="1">
                <a:spLocks noRot="1" noChangeAspect="1" noMove="1" noResize="1" noEditPoints="1" noAdjustHandles="1" noChangeArrowheads="1" noChangeShapeType="1" noTextEdit="1"/>
              </p:cNvSpPr>
              <p:nvPr/>
            </p:nvSpPr>
            <p:spPr>
              <a:xfrm>
                <a:off x="9197294" y="4251406"/>
                <a:ext cx="1367326" cy="307777"/>
              </a:xfrm>
              <a:prstGeom prst="rect">
                <a:avLst/>
              </a:prstGeom>
              <a:blipFill>
                <a:blip r:embed="rId7"/>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CA9440-5450-48C3-8042-18B466B50FE2}"/>
                  </a:ext>
                </a:extLst>
              </p:cNvPr>
              <p:cNvSpPr txBox="1"/>
              <p:nvPr/>
            </p:nvSpPr>
            <p:spPr>
              <a:xfrm>
                <a:off x="6441393" y="5498402"/>
                <a:ext cx="2324100" cy="307777"/>
              </a:xfrm>
              <a:prstGeom prst="rect">
                <a:avLst/>
              </a:prstGeom>
              <a:noFill/>
            </p:spPr>
            <p:txBody>
              <a:bodyPr wrap="square">
                <a:spAutoFit/>
              </a:bodyPr>
              <a:lstStyle/>
              <a:p>
                <a:r>
                  <a:rPr lang="en-GB" sz="1400" b="0" dirty="0">
                    <a:latin typeface="Times New Roman" panose="02020603050405020304" pitchFamily="18" charset="0"/>
                    <a:cs typeface="Times New Roman" panose="02020603050405020304" pitchFamily="18" charset="0"/>
                  </a:rPr>
                  <a:t>Buoyancy </a:t>
                </a:r>
                <a:r>
                  <a:rPr lang="en-GB" sz="1400" dirty="0">
                    <a:latin typeface="Times New Roman" panose="02020603050405020304" pitchFamily="18" charset="0"/>
                    <a:cs typeface="Times New Roman" panose="02020603050405020304" pitchFamily="18" charset="0"/>
                  </a:rPr>
                  <a:t>gradient </a:t>
                </a:r>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𝑏</m:t>
                        </m:r>
                      </m:e>
                      <m:sub>
                        <m:r>
                          <a:rPr lang="en-GB" sz="1400" b="0" i="1" smtClean="0">
                            <a:latin typeface="Cambria Math" panose="02040503050406030204" pitchFamily="18" charset="0"/>
                          </a:rPr>
                          <m:t>𝑧</m:t>
                        </m:r>
                      </m:sub>
                      <m:sup>
                        <m:r>
                          <a:rPr lang="en-GB" sz="1400" b="0" i="1" smtClean="0">
                            <a:latin typeface="Cambria Math" panose="02040503050406030204" pitchFamily="18" charset="0"/>
                          </a:rPr>
                          <m:t>0</m:t>
                        </m:r>
                      </m:sup>
                    </m:sSubSup>
                  </m:oMath>
                </a14:m>
                <a:endParaRPr lang="en-GB" sz="1400" i="1"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2CA9440-5450-48C3-8042-18B466B50FE2}"/>
                  </a:ext>
                </a:extLst>
              </p:cNvPr>
              <p:cNvSpPr txBox="1">
                <a:spLocks noRot="1" noChangeAspect="1" noMove="1" noResize="1" noEditPoints="1" noAdjustHandles="1" noChangeArrowheads="1" noChangeShapeType="1" noTextEdit="1"/>
              </p:cNvSpPr>
              <p:nvPr/>
            </p:nvSpPr>
            <p:spPr>
              <a:xfrm>
                <a:off x="6441393" y="5498402"/>
                <a:ext cx="2324100" cy="307777"/>
              </a:xfrm>
              <a:prstGeom prst="rect">
                <a:avLst/>
              </a:prstGeom>
              <a:blipFill>
                <a:blip r:embed="rId8"/>
                <a:stretch>
                  <a:fillRect l="-787"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0615A0-D009-4374-895B-3B95A51382E1}"/>
                  </a:ext>
                </a:extLst>
              </p:cNvPr>
              <p:cNvSpPr txBox="1"/>
              <p:nvPr/>
            </p:nvSpPr>
            <p:spPr>
              <a:xfrm>
                <a:off x="9807012" y="5498401"/>
                <a:ext cx="2324100" cy="307777"/>
              </a:xfrm>
              <a:prstGeom prst="rect">
                <a:avLst/>
              </a:prstGeom>
              <a:noFill/>
            </p:spPr>
            <p:txBody>
              <a:bodyPr wrap="square">
                <a:spAutoFit/>
              </a:bodyPr>
              <a:lstStyle/>
              <a:p>
                <a:r>
                  <a:rPr lang="en-GB" sz="1400" b="0" dirty="0">
                    <a:latin typeface="Times New Roman" panose="02020603050405020304" pitchFamily="18" charset="0"/>
                    <a:cs typeface="Times New Roman" panose="02020603050405020304" pitchFamily="18" charset="0"/>
                  </a:rPr>
                  <a:t>Buoyancy </a:t>
                </a:r>
                <a:r>
                  <a:rPr lang="en-GB" sz="1400" dirty="0">
                    <a:latin typeface="Times New Roman" panose="02020603050405020304" pitchFamily="18" charset="0"/>
                    <a:cs typeface="Times New Roman" panose="02020603050405020304" pitchFamily="18" charset="0"/>
                  </a:rPr>
                  <a:t>gradient </a:t>
                </a:r>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𝑏</m:t>
                        </m:r>
                      </m:e>
                      <m:sub>
                        <m:r>
                          <a:rPr lang="en-GB" sz="1400" b="0" i="1" smtClean="0">
                            <a:latin typeface="Cambria Math" panose="02040503050406030204" pitchFamily="18" charset="0"/>
                          </a:rPr>
                          <m:t>𝑧</m:t>
                        </m:r>
                      </m:sub>
                      <m:sup>
                        <m:r>
                          <a:rPr lang="en-GB" sz="1400" b="0" i="1" smtClean="0">
                            <a:latin typeface="Cambria Math" panose="02040503050406030204" pitchFamily="18" charset="0"/>
                          </a:rPr>
                          <m:t>0</m:t>
                        </m:r>
                      </m:sup>
                    </m:sSubSup>
                  </m:oMath>
                </a14:m>
                <a:endParaRPr lang="en-GB" sz="1400" i="1"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F0615A0-D009-4374-895B-3B95A51382E1}"/>
                  </a:ext>
                </a:extLst>
              </p:cNvPr>
              <p:cNvSpPr txBox="1">
                <a:spLocks noRot="1" noChangeAspect="1" noMove="1" noResize="1" noEditPoints="1" noAdjustHandles="1" noChangeArrowheads="1" noChangeShapeType="1" noTextEdit="1"/>
              </p:cNvSpPr>
              <p:nvPr/>
            </p:nvSpPr>
            <p:spPr>
              <a:xfrm>
                <a:off x="9807012" y="5498401"/>
                <a:ext cx="2324100" cy="307777"/>
              </a:xfrm>
              <a:prstGeom prst="rect">
                <a:avLst/>
              </a:prstGeom>
              <a:blipFill>
                <a:blip r:embed="rId9"/>
                <a:stretch>
                  <a:fillRect l="-787"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0F9CB7-3DB4-4A16-AFFA-74BD49F81F9F}"/>
                  </a:ext>
                </a:extLst>
              </p:cNvPr>
              <p:cNvSpPr txBox="1"/>
              <p:nvPr/>
            </p:nvSpPr>
            <p:spPr>
              <a:xfrm>
                <a:off x="10464142" y="3078416"/>
                <a:ext cx="1774479" cy="531492"/>
              </a:xfrm>
              <a:prstGeom prst="rect">
                <a:avLst/>
              </a:prstGeom>
              <a:noFill/>
            </p:spPr>
            <p:txBody>
              <a:bodyPr wrap="square" rtlCol="0">
                <a:spAutoFit/>
              </a:bodyPr>
              <a:lstStyle/>
              <a:p>
                <a:r>
                  <a:rPr lang="en-GB" dirty="0">
                    <a:solidFill>
                      <a:srgbClr val="FF0000"/>
                    </a:solidFill>
                  </a:rPr>
                  <a:t>Locus </a:t>
                </a:r>
                <a14:m>
                  <m:oMath xmlns:m="http://schemas.openxmlformats.org/officeDocument/2006/math">
                    <m:f>
                      <m:fPr>
                        <m:ctrlPr>
                          <a:rPr lang="en-GB" b="0" i="1" smtClean="0">
                            <a:solidFill>
                              <a:srgbClr val="FF0000"/>
                            </a:solidFill>
                            <a:latin typeface="Cambria Math" panose="02040503050406030204" pitchFamily="18" charset="0"/>
                          </a:rPr>
                        </m:ctrlPr>
                      </m:fPr>
                      <m:num>
                        <m:r>
                          <m:rPr>
                            <m:sty m:val="p"/>
                          </m:rPr>
                          <a:rPr lang="en-GB" b="0" i="0" smtClean="0">
                            <a:solidFill>
                              <a:srgbClr val="FF0000"/>
                            </a:solidFill>
                            <a:latin typeface="Cambria Math" panose="02040503050406030204" pitchFamily="18" charset="0"/>
                          </a:rPr>
                          <m:t>d</m:t>
                        </m:r>
                        <m:r>
                          <a:rPr lang="en-GB" b="0" i="1" smtClean="0">
                            <a:solidFill>
                              <a:srgbClr val="FF0000"/>
                            </a:solidFill>
                            <a:latin typeface="Cambria Math" panose="02040503050406030204" pitchFamily="18" charset="0"/>
                          </a:rPr>
                          <m:t>𝑓</m:t>
                        </m:r>
                      </m:num>
                      <m:den>
                        <m:r>
                          <m:rPr>
                            <m:sty m:val="p"/>
                          </m:rPr>
                          <a:rPr lang="en-GB" b="0" i="0" smtClean="0">
                            <a:solidFill>
                              <a:srgbClr val="FF0000"/>
                            </a:solidFill>
                            <a:latin typeface="Cambria Math" panose="02040503050406030204" pitchFamily="18" charset="0"/>
                          </a:rPr>
                          <m:t>d</m:t>
                        </m:r>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𝑏</m:t>
                            </m:r>
                          </m:e>
                          <m:sub>
                            <m:r>
                              <a:rPr lang="en-GB" b="0" i="1" smtClean="0">
                                <a:solidFill>
                                  <a:srgbClr val="FF0000"/>
                                </a:solidFill>
                                <a:latin typeface="Cambria Math" panose="02040503050406030204" pitchFamily="18" charset="0"/>
                              </a:rPr>
                              <m:t>𝑧</m:t>
                            </m:r>
                          </m:sub>
                        </m:sSub>
                      </m:den>
                    </m:f>
                    <m:r>
                      <a:rPr lang="en-GB" b="0" i="1" smtClean="0">
                        <a:solidFill>
                          <a:srgbClr val="FF0000"/>
                        </a:solidFill>
                        <a:latin typeface="Cambria Math" panose="02040503050406030204" pitchFamily="18" charset="0"/>
                      </a:rPr>
                      <m:t>=0</m:t>
                    </m:r>
                  </m:oMath>
                </a14:m>
                <a:endParaRPr lang="en-GB" dirty="0">
                  <a:solidFill>
                    <a:srgbClr val="FF0000"/>
                  </a:solidFill>
                </a:endParaRPr>
              </a:p>
            </p:txBody>
          </p:sp>
        </mc:Choice>
        <mc:Fallback xmlns="">
          <p:sp>
            <p:nvSpPr>
              <p:cNvPr id="8" name="TextBox 7">
                <a:extLst>
                  <a:ext uri="{FF2B5EF4-FFF2-40B4-BE49-F238E27FC236}">
                    <a16:creationId xmlns:a16="http://schemas.microsoft.com/office/drawing/2014/main" id="{240F9CB7-3DB4-4A16-AFFA-74BD49F81F9F}"/>
                  </a:ext>
                </a:extLst>
              </p:cNvPr>
              <p:cNvSpPr txBox="1">
                <a:spLocks noRot="1" noChangeAspect="1" noMove="1" noResize="1" noEditPoints="1" noAdjustHandles="1" noChangeArrowheads="1" noChangeShapeType="1" noTextEdit="1"/>
              </p:cNvSpPr>
              <p:nvPr/>
            </p:nvSpPr>
            <p:spPr>
              <a:xfrm>
                <a:off x="10464142" y="3078416"/>
                <a:ext cx="1774479" cy="531492"/>
              </a:xfrm>
              <a:prstGeom prst="rect">
                <a:avLst/>
              </a:prstGeom>
              <a:blipFill>
                <a:blip r:embed="rId10"/>
                <a:stretch>
                  <a:fillRect l="-3093" b="-1149"/>
                </a:stretch>
              </a:blipFill>
            </p:spPr>
            <p:txBody>
              <a:bodyPr/>
              <a:lstStyle/>
              <a:p>
                <a:r>
                  <a:rPr lang="en-GB">
                    <a:noFill/>
                  </a:rPr>
                  <a:t> </a:t>
                </a:r>
              </a:p>
            </p:txBody>
          </p:sp>
        </mc:Fallback>
      </mc:AlternateContent>
    </p:spTree>
    <p:extLst>
      <p:ext uri="{BB962C8B-B14F-4D97-AF65-F5344CB8AC3E}">
        <p14:creationId xmlns:p14="http://schemas.microsoft.com/office/powerpoint/2010/main" val="288154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FC4CEE-1C1E-4F5E-A652-9F9D2A235C99}"/>
              </a:ext>
            </a:extLst>
          </p:cNvPr>
          <p:cNvPicPr>
            <a:picLocks noChangeAspect="1"/>
          </p:cNvPicPr>
          <p:nvPr/>
        </p:nvPicPr>
        <p:blipFill rotWithShape="1">
          <a:blip r:embed="rId3"/>
          <a:srcRect l="47075" t="9142" r="5575"/>
          <a:stretch/>
        </p:blipFill>
        <p:spPr>
          <a:xfrm>
            <a:off x="7053406" y="1231271"/>
            <a:ext cx="4409036" cy="5590390"/>
          </a:xfrm>
          <a:prstGeom prst="rect">
            <a:avLst/>
          </a:prstGeom>
        </p:spPr>
      </p:pic>
      <p:sp>
        <p:nvSpPr>
          <p:cNvPr id="2" name="Title 1">
            <a:extLst>
              <a:ext uri="{FF2B5EF4-FFF2-40B4-BE49-F238E27FC236}">
                <a16:creationId xmlns:a16="http://schemas.microsoft.com/office/drawing/2014/main" id="{329F70E5-29A8-48DF-9942-44C7805ACCA5}"/>
              </a:ext>
            </a:extLst>
          </p:cNvPr>
          <p:cNvSpPr>
            <a:spLocks noGrp="1"/>
          </p:cNvSpPr>
          <p:nvPr>
            <p:ph type="title"/>
          </p:nvPr>
        </p:nvSpPr>
        <p:spPr/>
        <p:txBody>
          <a:bodyPr/>
          <a:lstStyle/>
          <a:p>
            <a:r>
              <a:rPr lang="en-GB" dirty="0"/>
              <a:t>Long term evolution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CC8164-BCAE-41FB-8457-DE855C177997}"/>
                  </a:ext>
                </a:extLst>
              </p:cNvPr>
              <p:cNvSpPr>
                <a:spLocks noGrp="1"/>
              </p:cNvSpPr>
              <p:nvPr>
                <p:ph idx="1"/>
              </p:nvPr>
            </p:nvSpPr>
            <p:spPr>
              <a:xfrm>
                <a:off x="838200" y="1825625"/>
                <a:ext cx="4676775" cy="4351338"/>
              </a:xfrm>
            </p:spPr>
            <p:txBody>
              <a:bodyPr>
                <a:normAutofit/>
              </a:bodyPr>
              <a:lstStyle/>
              <a:p>
                <a:r>
                  <a:rPr lang="en-GB" dirty="0"/>
                  <a:t>Buoyancy gradient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𝑧</m:t>
                        </m:r>
                      </m:sub>
                    </m:sSub>
                  </m:oMath>
                </a14:m>
                <a:r>
                  <a:rPr lang="en-GB" dirty="0"/>
                  <a:t> plotted at various times </a:t>
                </a:r>
              </a:p>
              <a:p>
                <a:r>
                  <a:rPr lang="en-GB" dirty="0"/>
                  <a:t>Layers of small gradient separated by high gradient spikes (interfaces)</a:t>
                </a:r>
              </a:p>
              <a:p>
                <a:r>
                  <a:rPr lang="en-GB" dirty="0"/>
                  <a:t>Layers merge over time, interfaces get wider to conserve density difference</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E1CC8164-BCAE-41FB-8457-DE855C177997}"/>
                  </a:ext>
                </a:extLst>
              </p:cNvPr>
              <p:cNvSpPr>
                <a:spLocks noGrp="1" noRot="1" noChangeAspect="1" noMove="1" noResize="1" noEditPoints="1" noAdjustHandles="1" noChangeArrowheads="1" noChangeShapeType="1" noTextEdit="1"/>
              </p:cNvSpPr>
              <p:nvPr>
                <p:ph idx="1"/>
              </p:nvPr>
            </p:nvSpPr>
            <p:spPr>
              <a:xfrm>
                <a:off x="838200" y="1825625"/>
                <a:ext cx="4676775" cy="4351338"/>
              </a:xfrm>
              <a:blipFill>
                <a:blip r:embed="rId4"/>
                <a:stretch>
                  <a:fillRect l="-2347" t="-2241" r="-3520"/>
                </a:stretch>
              </a:blipFill>
            </p:spPr>
            <p:txBody>
              <a:bodyPr/>
              <a:lstStyle/>
              <a:p>
                <a:r>
                  <a:rPr lang="en-GB">
                    <a:noFill/>
                  </a:rPr>
                  <a:t> </a:t>
                </a:r>
              </a:p>
            </p:txBody>
          </p:sp>
        </mc:Fallback>
      </mc:AlternateContent>
    </p:spTree>
    <p:extLst>
      <p:ext uri="{BB962C8B-B14F-4D97-AF65-F5344CB8AC3E}">
        <p14:creationId xmlns:p14="http://schemas.microsoft.com/office/powerpoint/2010/main" val="29216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94071-8DB5-453C-96B6-9C756A0EE180}"/>
              </a:ext>
            </a:extLst>
          </p:cNvPr>
          <p:cNvSpPr>
            <a:spLocks noGrp="1"/>
          </p:cNvSpPr>
          <p:nvPr>
            <p:ph type="title"/>
          </p:nvPr>
        </p:nvSpPr>
        <p:spPr/>
        <p:txBody>
          <a:bodyPr/>
          <a:lstStyle/>
          <a:p>
            <a:r>
              <a:rPr lang="en-GB" dirty="0"/>
              <a:t>Long-term merger timescale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5E07AF-5E03-42DB-8352-CDBFEAE37283}"/>
                  </a:ext>
                </a:extLst>
              </p:cNvPr>
              <p:cNvSpPr>
                <a:spLocks noGrp="1"/>
              </p:cNvSpPr>
              <p:nvPr>
                <p:ph idx="1"/>
              </p:nvPr>
            </p:nvSpPr>
            <p:spPr>
              <a:xfrm>
                <a:off x="838200" y="1825625"/>
                <a:ext cx="5166360" cy="4351338"/>
              </a:xfrm>
            </p:spPr>
            <p:txBody>
              <a:bodyPr>
                <a:normAutofit lnSpcReduction="10000"/>
              </a:bodyPr>
              <a:lstStyle/>
              <a:p>
                <a:r>
                  <a:rPr lang="en-GB" dirty="0"/>
                  <a:t>Number of interfaces N has   inverse logarithmic dependence on time:</a:t>
                </a:r>
              </a:p>
              <a:p>
                <a14:m>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𝑁</m:t>
                        </m:r>
                      </m:den>
                    </m:f>
                    <m:r>
                      <a:rPr lang="en-GB" sz="3600" b="0" i="1" smtClean="0">
                        <a:latin typeface="Cambria Math" panose="02040503050406030204" pitchFamily="18" charset="0"/>
                      </a:rPr>
                      <m:t>∼</m:t>
                    </m:r>
                    <m:r>
                      <a:rPr lang="en-GB" sz="3600" b="0" i="1" smtClean="0">
                        <a:latin typeface="Cambria Math" panose="02040503050406030204" pitchFamily="18" charset="0"/>
                      </a:rPr>
                      <m:t>𝛼</m:t>
                    </m:r>
                    <m:func>
                      <m:funcPr>
                        <m:ctrlPr>
                          <a:rPr lang="en-GB" sz="3600" b="0" i="1" smtClean="0">
                            <a:latin typeface="Cambria Math" panose="02040503050406030204" pitchFamily="18" charset="0"/>
                          </a:rPr>
                        </m:ctrlPr>
                      </m:funcPr>
                      <m:fName>
                        <m:r>
                          <m:rPr>
                            <m:sty m:val="p"/>
                          </m:rPr>
                          <a:rPr lang="en-GB" sz="3600" b="0" i="0" smtClean="0">
                            <a:latin typeface="Cambria Math" panose="02040503050406030204" pitchFamily="18" charset="0"/>
                          </a:rPr>
                          <m:t>log</m:t>
                        </m:r>
                      </m:fName>
                      <m:e>
                        <m:r>
                          <a:rPr lang="en-GB" sz="3600" b="0" i="1" smtClean="0">
                            <a:latin typeface="Cambria Math" panose="02040503050406030204" pitchFamily="18" charset="0"/>
                          </a:rPr>
                          <m:t>𝑡</m:t>
                        </m:r>
                        <m:r>
                          <a:rPr lang="en-GB" sz="3600" b="0" i="1" smtClean="0">
                            <a:latin typeface="Cambria Math" panose="02040503050406030204" pitchFamily="18" charset="0"/>
                          </a:rPr>
                          <m:t> </m:t>
                        </m:r>
                      </m:e>
                    </m:func>
                  </m:oMath>
                </a14:m>
                <a:endParaRPr lang="en-GB" b="0" i="1" dirty="0">
                  <a:latin typeface="Cambria Math" panose="02040503050406030204" pitchFamily="18" charset="0"/>
                </a:endParaRPr>
              </a:p>
              <a:p>
                <a:endParaRPr lang="en-GB" dirty="0"/>
              </a:p>
              <a:p>
                <a:endParaRPr lang="en-GB" dirty="0"/>
              </a:p>
              <a:p>
                <a:endParaRPr lang="en-GB" dirty="0"/>
              </a:p>
              <a:p>
                <a:endParaRPr lang="en-GB" dirty="0"/>
              </a:p>
              <a:p>
                <a:r>
                  <a:rPr lang="en-GB" dirty="0"/>
                  <a:t>(Cahn-Hilliard dynamics)</a:t>
                </a:r>
              </a:p>
              <a:p>
                <a:endParaRPr lang="en-GB" dirty="0"/>
              </a:p>
              <a:p>
                <a:endParaRPr lang="en-GB" dirty="0"/>
              </a:p>
            </p:txBody>
          </p:sp>
        </mc:Choice>
        <mc:Fallback xmlns="">
          <p:sp>
            <p:nvSpPr>
              <p:cNvPr id="3" name="Content Placeholder 2">
                <a:extLst>
                  <a:ext uri="{FF2B5EF4-FFF2-40B4-BE49-F238E27FC236}">
                    <a16:creationId xmlns:a16="http://schemas.microsoft.com/office/drawing/2014/main" id="{685E07AF-5E03-42DB-8352-CDBFEAE37283}"/>
                  </a:ext>
                </a:extLst>
              </p:cNvPr>
              <p:cNvSpPr>
                <a:spLocks noGrp="1" noRot="1" noChangeAspect="1" noMove="1" noResize="1" noEditPoints="1" noAdjustHandles="1" noChangeArrowheads="1" noChangeShapeType="1" noTextEdit="1"/>
              </p:cNvSpPr>
              <p:nvPr>
                <p:ph idx="1"/>
              </p:nvPr>
            </p:nvSpPr>
            <p:spPr>
              <a:xfrm>
                <a:off x="838200" y="1825625"/>
                <a:ext cx="5166360" cy="4351338"/>
              </a:xfrm>
              <a:blipFill>
                <a:blip r:embed="rId3"/>
                <a:stretch>
                  <a:fillRect l="-2125" t="-3081" r="-1181" b="-2521"/>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BC5A3AEB-C7D2-DB04-63ED-732E7FD76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17642"/>
            <a:ext cx="5689600" cy="5689600"/>
          </a:xfrm>
          <a:prstGeom prst="rect">
            <a:avLst/>
          </a:prstGeom>
        </p:spPr>
      </p:pic>
    </p:spTree>
    <p:extLst>
      <p:ext uri="{BB962C8B-B14F-4D97-AF65-F5344CB8AC3E}">
        <p14:creationId xmlns:p14="http://schemas.microsoft.com/office/powerpoint/2010/main" val="27008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31A6-9005-3A95-34FA-8A50EE631EE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4CEE85D-2D5C-DE05-F6A3-F71F59094A4F}"/>
              </a:ext>
            </a:extLst>
          </p:cNvPr>
          <p:cNvSpPr>
            <a:spLocks noGrp="1"/>
          </p:cNvSpPr>
          <p:nvPr>
            <p:ph idx="1"/>
          </p:nvPr>
        </p:nvSpPr>
        <p:spPr/>
        <p:txBody>
          <a:bodyPr>
            <a:normAutofit/>
          </a:bodyPr>
          <a:lstStyle/>
          <a:p>
            <a:pPr marL="514350" indent="-514350">
              <a:buFont typeface="+mj-lt"/>
              <a:buAutoNum type="arabicPeriod"/>
            </a:pPr>
            <a:r>
              <a:rPr lang="en-GB" sz="1800" dirty="0">
                <a:effectLst/>
                <a:latin typeface="Arial" panose="020B0604020202020204" pitchFamily="34" charset="0"/>
              </a:rPr>
              <a:t>O. M. Phillips. Turbulence in a strongly stratified fluid—is it unstable? </a:t>
            </a:r>
            <a:r>
              <a:rPr lang="en-GB" sz="1800" i="1" dirty="0">
                <a:effectLst/>
                <a:latin typeface="Arial" panose="020B0604020202020204" pitchFamily="34" charset="0"/>
              </a:rPr>
              <a:t>Deep Sea Res., 19</a:t>
            </a:r>
            <a:r>
              <a:rPr lang="en-GB" sz="1800" dirty="0">
                <a:effectLst/>
                <a:latin typeface="Arial" panose="020B0604020202020204" pitchFamily="34" charset="0"/>
              </a:rPr>
              <a:t>:79 – 81, 1972.</a:t>
            </a:r>
          </a:p>
          <a:p>
            <a:pPr marL="514350" indent="-514350">
              <a:buFont typeface="+mj-lt"/>
              <a:buAutoNum type="arabicPeriod"/>
            </a:pPr>
            <a:r>
              <a:rPr lang="en-GB" sz="1800" dirty="0">
                <a:effectLst/>
                <a:latin typeface="Arial" panose="020B0604020202020204" pitchFamily="34" charset="0"/>
              </a:rPr>
              <a:t>E. S. </a:t>
            </a:r>
            <a:r>
              <a:rPr lang="en-GB" sz="1800" dirty="0" err="1">
                <a:effectLst/>
                <a:latin typeface="Arial" panose="020B0604020202020204" pitchFamily="34" charset="0"/>
              </a:rPr>
              <a:t>Posmentier</a:t>
            </a:r>
            <a:r>
              <a:rPr lang="en-GB" sz="1800" dirty="0">
                <a:effectLst/>
                <a:latin typeface="Arial" panose="020B0604020202020204" pitchFamily="34" charset="0"/>
              </a:rPr>
              <a:t>. The generation of salinity </a:t>
            </a:r>
            <a:r>
              <a:rPr lang="en-GB" sz="1800" dirty="0" err="1">
                <a:effectLst/>
                <a:latin typeface="Arial" panose="020B0604020202020204" pitchFamily="34" charset="0"/>
              </a:rPr>
              <a:t>finestructure</a:t>
            </a:r>
            <a:r>
              <a:rPr lang="en-GB" sz="1800" dirty="0">
                <a:effectLst/>
                <a:latin typeface="Arial" panose="020B0604020202020204" pitchFamily="34" charset="0"/>
              </a:rPr>
              <a:t> by vertical diffusion. </a:t>
            </a:r>
            <a:r>
              <a:rPr lang="en-GB" sz="1800" i="1" dirty="0">
                <a:effectLst/>
                <a:latin typeface="Arial" panose="020B0604020202020204" pitchFamily="34" charset="0"/>
              </a:rPr>
              <a:t>J. Phys. </a:t>
            </a:r>
            <a:r>
              <a:rPr lang="en-GB" sz="1800" i="1" dirty="0" err="1">
                <a:effectLst/>
                <a:latin typeface="Arial" panose="020B0604020202020204" pitchFamily="34" charset="0"/>
              </a:rPr>
              <a:t>Oceanogr</a:t>
            </a:r>
            <a:r>
              <a:rPr lang="en-GB" sz="1800" i="1" dirty="0">
                <a:effectLst/>
                <a:latin typeface="Arial" panose="020B0604020202020204" pitchFamily="34" charset="0"/>
              </a:rPr>
              <a:t>., 7</a:t>
            </a:r>
            <a:r>
              <a:rPr lang="en-GB" sz="1800" dirty="0">
                <a:effectLst/>
                <a:latin typeface="Arial" panose="020B0604020202020204" pitchFamily="34" charset="0"/>
              </a:rPr>
              <a:t>:298–300, 1977</a:t>
            </a:r>
            <a:endParaRPr lang="en-GB" sz="1800" dirty="0">
              <a:latin typeface="Arial" panose="020B0604020202020204" pitchFamily="34" charset="0"/>
            </a:endParaRPr>
          </a:p>
          <a:p>
            <a:pPr marL="514350" indent="-514350">
              <a:buFont typeface="+mj-lt"/>
              <a:buAutoNum type="arabicPeriod"/>
            </a:pPr>
            <a:r>
              <a:rPr lang="en-GB" sz="1800" dirty="0">
                <a:effectLst/>
                <a:latin typeface="Arial" panose="020B0604020202020204" pitchFamily="34" charset="0"/>
              </a:rPr>
              <a:t>N. J. </a:t>
            </a:r>
            <a:r>
              <a:rPr lang="en-GB" sz="1800" dirty="0" err="1">
                <a:effectLst/>
                <a:latin typeface="Arial" panose="020B0604020202020204" pitchFamily="34" charset="0"/>
              </a:rPr>
              <a:t>Balmforth</a:t>
            </a:r>
            <a:r>
              <a:rPr lang="en-GB" sz="1800" dirty="0">
                <a:effectLst/>
                <a:latin typeface="Arial" panose="020B0604020202020204" pitchFamily="34" charset="0"/>
              </a:rPr>
              <a:t>, S. G. Llewellyn Smith, and W. R. Young. Dynamics of interfaces and layers in a stratified turbulent fluid. </a:t>
            </a:r>
            <a:r>
              <a:rPr lang="en-GB" sz="1800" i="1" dirty="0">
                <a:effectLst/>
                <a:latin typeface="Arial" panose="020B0604020202020204" pitchFamily="34" charset="0"/>
              </a:rPr>
              <a:t>J. Fluid Mech., 355</a:t>
            </a:r>
            <a:r>
              <a:rPr lang="en-GB" sz="1800" dirty="0">
                <a:effectLst/>
                <a:latin typeface="Arial" panose="020B0604020202020204" pitchFamily="34" charset="0"/>
              </a:rPr>
              <a:t>:329–358, 1998.</a:t>
            </a:r>
            <a:endParaRPr lang="en-GB" sz="1800" dirty="0"/>
          </a:p>
        </p:txBody>
      </p:sp>
    </p:spTree>
    <p:extLst>
      <p:ext uri="{BB962C8B-B14F-4D97-AF65-F5344CB8AC3E}">
        <p14:creationId xmlns:p14="http://schemas.microsoft.com/office/powerpoint/2010/main" val="3421669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852</TotalTime>
  <Words>1228</Words>
  <Application>Microsoft Office PowerPoint</Application>
  <PresentationFormat>Widescreen</PresentationFormat>
  <Paragraphs>89</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vt:lpstr>
      <vt:lpstr>Cambria Math</vt:lpstr>
      <vt:lpstr>Times New Roman</vt:lpstr>
      <vt:lpstr>Office Theme</vt:lpstr>
      <vt:lpstr>Nonlinear Multiscale Modelling of Layering in Turbulent Stratified Fluids </vt:lpstr>
      <vt:lpstr>Turbulent stratification develops layers </vt:lpstr>
      <vt:lpstr>Negative diffusion leads to layering</vt:lpstr>
      <vt:lpstr>Horizontally averaged model</vt:lpstr>
      <vt:lpstr>Conditions for layer development</vt:lpstr>
      <vt:lpstr>Long term evolution </vt:lpstr>
      <vt:lpstr>Long-term merger timescale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Pruzina</dc:creator>
  <cp:lastModifiedBy>Paul Pruzina</cp:lastModifiedBy>
  <cp:revision>3</cp:revision>
  <dcterms:created xsi:type="dcterms:W3CDTF">2022-02-14T13:33:03Z</dcterms:created>
  <dcterms:modified xsi:type="dcterms:W3CDTF">2022-05-23T07:16:09Z</dcterms:modified>
</cp:coreProperties>
</file>