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514" r:id="rId5"/>
    <p:sldId id="534" r:id="rId6"/>
    <p:sldId id="515" r:id="rId7"/>
    <p:sldId id="519" r:id="rId8"/>
    <p:sldId id="526" r:id="rId9"/>
    <p:sldId id="520" r:id="rId10"/>
    <p:sldId id="521" r:id="rId11"/>
    <p:sldId id="522" r:id="rId12"/>
    <p:sldId id="523" r:id="rId13"/>
    <p:sldId id="51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5A5"/>
    <a:srgbClr val="1D41D5"/>
    <a:srgbClr val="B0D4E3"/>
    <a:srgbClr val="9AD3E8"/>
    <a:srgbClr val="AADDF1"/>
    <a:srgbClr val="9BCDE1"/>
    <a:srgbClr val="96CDE1"/>
    <a:srgbClr val="9BD0E5"/>
    <a:srgbClr val="86A4D1"/>
    <a:srgbClr val="8A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wmf"/><Relationship Id="rId4" Type="http://schemas.openxmlformats.org/officeDocument/2006/relationships/image" Target="../media/image10.wmf"/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0431-5400-4665-8050-DC16D75A90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BAAE-8E12-424F-BB76-BFA7F5ADEE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dirty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predicted ZWD accuracy can be further improved across the globe by considering </a:t>
            </a:r>
            <a:r>
              <a:rPr lang="en-US" b="1" dirty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surface meteorological variables</a:t>
            </a:r>
            <a:r>
              <a:rPr lang="en-US" dirty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especially in regions with monsoon climate type</a:t>
            </a:r>
            <a:endParaRPr lang="en-US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9AD4-D4A5-401E-965A-FEF808C2F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877B-63FE-4F06-B60B-851E1368BA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0" Type="http://schemas.openxmlformats.org/officeDocument/2006/relationships/notesSlide" Target="../notesSlides/notesSlide3.xml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5" Type="http://schemas.openxmlformats.org/officeDocument/2006/relationships/notesSlide" Target="../notesSlides/notesSlide5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Relationship Id="rId3" Type="http://schemas.openxmlformats.org/officeDocument/2006/relationships/tags" Target="../tags/tag1.xml"/><Relationship Id="rId2" Type="http://schemas.openxmlformats.org/officeDocument/2006/relationships/image" Target="../media/image5.tiff"/><Relationship Id="rId19" Type="http://schemas.openxmlformats.org/officeDocument/2006/relationships/notesSlide" Target="../notesSlides/notesSlide7.xml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5" Type="http://schemas.openxmlformats.org/officeDocument/2006/relationships/image" Target="../media/image1.png"/><Relationship Id="rId14" Type="http://schemas.openxmlformats.org/officeDocument/2006/relationships/image" Target="../media/image2.png"/><Relationship Id="rId13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5565" y="3837305"/>
            <a:ext cx="62960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Qinzheng Li</a:t>
            </a:r>
            <a:r>
              <a:rPr lang="en-US" sz="1600" baseline="30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1,2</a:t>
            </a:r>
            <a:r>
              <a:rPr lang="en-US" sz="16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Johannes Böhm</a:t>
            </a:r>
            <a:r>
              <a:rPr lang="en-US" sz="1600" baseline="30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16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Linguo Yuan</a:t>
            </a:r>
            <a:r>
              <a:rPr lang="en-US" sz="1600" baseline="30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16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Robert Weber</a:t>
            </a:r>
            <a:r>
              <a:rPr lang="en-US" sz="1600" baseline="30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endParaRPr lang="en-US" sz="1600" baseline="300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833755" y="2011045"/>
            <a:ext cx="7383780" cy="8134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ts val="3080"/>
              </a:lnSpc>
            </a:pPr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Development of a global model for zenith wet delays based on the random forest approach </a:t>
            </a:r>
            <a:endParaRPr lang="en-US" altLang="zh-CN" sz="25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5500" y="4428490"/>
            <a:ext cx="725741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400" baseline="300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1</a:t>
            </a:r>
            <a:r>
              <a:rPr lang="en-US" sz="14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Department of Geodesy and Geoinformation, Vienna University of Technology (TU Wien), Austria</a:t>
            </a:r>
            <a:r>
              <a:rPr lang="en-US" sz="15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sz="15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1230" y="4723765"/>
            <a:ext cx="70059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400" baseline="300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Faculty of Geosciences and Environmental Engineering, Southwest Jiaotong University, China</a:t>
            </a:r>
            <a:endParaRPr lang="en-US" sz="14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1530" y="6435090"/>
            <a:ext cx="450405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1530" y="6226175"/>
            <a:ext cx="450342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5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5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1530" y="6608445"/>
            <a:ext cx="234505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5" name="图片 14" descr="EGU 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6208395"/>
            <a:ext cx="760095" cy="605790"/>
          </a:xfrm>
          <a:prstGeom prst="rect">
            <a:avLst/>
          </a:prstGeom>
        </p:spPr>
      </p:pic>
      <p:pic>
        <p:nvPicPr>
          <p:cNvPr id="11" name="图片 10" descr="TU_Wien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180" y="46990"/>
            <a:ext cx="3094990" cy="903605"/>
          </a:xfrm>
          <a:prstGeom prst="rect">
            <a:avLst/>
          </a:prstGeom>
        </p:spPr>
      </p:pic>
      <p:pic>
        <p:nvPicPr>
          <p:cNvPr id="9" name="图片 8" descr="SWJTU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35" y="33020"/>
            <a:ext cx="748665" cy="91694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2109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2360" y="1572260"/>
            <a:ext cx="692912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2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RF-based ZWD model with meteorological parameterization (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RF-D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 can achieve an overall accuracy of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2.9 cm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and a bias close to zero</a:t>
            </a:r>
            <a:endParaRPr lang="en-US" sz="17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2360" y="2444750"/>
            <a:ext cx="704024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2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ZWD modeling accuracy is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significantly improved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by the introduction of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surface water vapor pressure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into functional formulation in comparsion with the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surface temperature</a:t>
            </a:r>
            <a:endParaRPr lang="en-US" sz="17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2360" y="3589020"/>
            <a:ext cx="704088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2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RF-based ZWD models clearly mitigate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negative biases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in the regions with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monsoon climate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and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tropical rainforest climate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type</a:t>
            </a:r>
            <a:endParaRPr lang="en-US" sz="17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2995" y="4498975"/>
            <a:ext cx="703961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2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Compared with the GPT3, ZWD modeling accuracy can be improved across the globe by considering 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surface meteorological parameters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sz="17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especially in the regions with monsoon climate type</a:t>
            </a:r>
            <a:endParaRPr lang="en-US" sz="17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572770" y="502285"/>
            <a:ext cx="2979420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Summary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88365" y="170688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88365" y="256413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88365" y="3726815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88365" y="463931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9/9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6" name="图片 15" descr="TU_Wien-Logo"/>
          <p:cNvPicPr>
            <a:picLocks noChangeAspect="1"/>
          </p:cNvPicPr>
          <p:nvPr/>
        </p:nvPicPr>
        <p:blipFill>
          <a:blip r:embed="rId1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6" name="图片 35" descr="EGU 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03020" y="2085340"/>
            <a:ext cx="6296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</a:rPr>
              <a:t>Thank you!</a:t>
            </a:r>
            <a:endParaRPr lang="en-US" sz="3200" b="1" baseline="300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5645" y="4472305"/>
            <a:ext cx="38735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Department of Geodesy and Geoinformation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Vienna University of Technology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Wiedner Hauptstraße 8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1040 Wien, Austria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85615" y="4472305"/>
            <a:ext cx="45091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Faculty of Geosciences and Environmental Engineering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Southwest Jiaotong University 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Xi'an Road 999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 fontAlgn="auto">
              <a:lnSpc>
                <a:spcPts val="2100"/>
              </a:lnSpc>
            </a:pPr>
            <a:r>
              <a:rPr lang="en-US" sz="13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Chengdu 611756, China</a:t>
            </a:r>
            <a:endParaRPr lang="en-US" sz="13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85615" y="4107180"/>
            <a:ext cx="3731260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6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e-mail: qinzheng.li@geo.tuwien.ac.at</a:t>
            </a:r>
            <a:endParaRPr lang="en-US" sz="165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76725" y="3823335"/>
            <a:ext cx="3645535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6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Qinzheng Li</a:t>
            </a:r>
            <a:endParaRPr lang="en-US" sz="165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2790" y="2795270"/>
            <a:ext cx="786828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subroutine of GZWD-RF model can be freely accessed from the VMF Data Server</a:t>
            </a:r>
            <a:endParaRPr lang="en-US" sz="17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98975" y="3101975"/>
            <a:ext cx="394843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100"/>
              </a:lnSpc>
            </a:pPr>
            <a:r>
              <a:rPr lang="en-US" sz="1600" dirty="0">
                <a:solidFill>
                  <a:srgbClr val="0945A5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https://vmf.geo.tuwien.ac.at/codes/gzwd_rf/</a:t>
            </a:r>
            <a:endParaRPr lang="en-US" sz="1600" dirty="0">
              <a:solidFill>
                <a:srgbClr val="0945A5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TU_Wien-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6180" y="38100"/>
            <a:ext cx="3094990" cy="903605"/>
          </a:xfrm>
          <a:prstGeom prst="rect">
            <a:avLst/>
          </a:prstGeom>
        </p:spPr>
      </p:pic>
      <p:pic>
        <p:nvPicPr>
          <p:cNvPr id="4" name="图片 3" descr="SWJTU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35" y="33020"/>
            <a:ext cx="748665" cy="916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1530" y="6435090"/>
            <a:ext cx="450405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1530" y="6226175"/>
            <a:ext cx="4503420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5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5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1530" y="6608445"/>
            <a:ext cx="234505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3" name="图片 22" descr="EGU 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619950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>
            <a:off x="906780" y="6217920"/>
            <a:ext cx="8218805" cy="1270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01980" y="567690"/>
            <a:ext cx="428434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800" y="1757045"/>
            <a:ext cx="745426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High correlation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between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residual delay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and other parameters of interest such as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station height 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and receiver clock bias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165" y="2842260"/>
            <a:ext cx="234442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Incorrect modeling of tropospheric (wet) delay</a:t>
            </a:r>
            <a:r>
              <a:rPr lang="en-US" sz="16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6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3620" y="2616200"/>
            <a:ext cx="471741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affects precision and accuracy of position solution </a:t>
            </a:r>
            <a:endParaRPr lang="en-US" sz="165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9495" y="3027680"/>
            <a:ext cx="50374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causes mis-interpretation of geophysical signals such as crustal deformation, terrestrial water storage variations</a:t>
            </a:r>
            <a:endParaRPr lang="en-US" sz="165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434715" y="2823210"/>
            <a:ext cx="163195" cy="8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437255" y="3444240"/>
            <a:ext cx="163195" cy="8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32175" y="2829560"/>
            <a:ext cx="8890" cy="628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79450" y="1303655"/>
            <a:ext cx="797687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Tropospheric delay is a major error source in the analysis of space geodetic observations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86105" y="1446530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TU_Wien-Logo"/>
          <p:cNvPicPr>
            <a:picLocks noChangeAspect="1"/>
          </p:cNvPicPr>
          <p:nvPr/>
        </p:nvPicPr>
        <p:blipFill>
          <a:blip r:embed="rId1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6" name="图片 35" descr="EGU 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127375" y="3128645"/>
            <a:ext cx="299720" cy="825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79450" y="4773295"/>
            <a:ext cx="7529195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Several positioning and navigation tasks such as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real-time applications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do not have the benefit of post-processing analyses, necessitating the availability of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accurate a-priori estimates for ZWD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.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9450" y="4031615"/>
            <a:ext cx="752983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Performance of tropospheric delay modeling is significantly limited due to the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high dynamics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of the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wet portion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in the neutral atmosphere 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86105" y="4171315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86105" y="4937125"/>
            <a:ext cx="75565" cy="755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01980" y="567690"/>
            <a:ext cx="428434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Introduction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" name="对象 40"/>
          <p:cNvGraphicFramePr/>
          <p:nvPr/>
        </p:nvGraphicFramePr>
        <p:xfrm>
          <a:off x="914400" y="2619375"/>
          <a:ext cx="25844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1" imgW="2463165" imgH="647700" progId="Equation.DSMT4">
                  <p:embed/>
                </p:oleObj>
              </mc:Choice>
              <mc:Fallback>
                <p:oleObj name="" r:id="rId1" imgW="2463165" imgH="647700" progId="Equation.DSMT4">
                  <p:embed/>
                  <p:pic>
                    <p:nvPicPr>
                      <p:cNvPr id="0" name="图片 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2619375"/>
                        <a:ext cx="25844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本框 43"/>
          <p:cNvSpPr txBox="1"/>
          <p:nvPr/>
        </p:nvSpPr>
        <p:spPr>
          <a:xfrm>
            <a:off x="843915" y="1473200"/>
            <a:ext cx="265430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Ray-tracing through NWMs</a:t>
            </a:r>
            <a:r>
              <a:rPr 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47210" y="1473200"/>
            <a:ext cx="397446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Require the knowledge of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vertical profiles 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of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temperature and humidity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3915" y="2259330"/>
            <a:ext cx="272605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Times New Roman" panose="02020603050405020304" pitchFamily="18" charset="0"/>
              </a:rPr>
              <a:t>Saastamoinen (1972) model</a:t>
            </a:r>
            <a:r>
              <a:rPr lang="en-US" sz="1750" dirty="0">
                <a:solidFill>
                  <a:schemeClr val="tx1"/>
                </a:solidFill>
                <a:uFillTx/>
                <a:latin typeface="Consolas" panose="020B0609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750" dirty="0">
              <a:solidFill>
                <a:schemeClr val="tx1"/>
              </a:solidFill>
              <a:uFillTx/>
              <a:latin typeface="Consolas" panose="020B0609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3915" y="3521075"/>
            <a:ext cx="28403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Times New Roman" panose="02020603050405020304" pitchFamily="18" charset="0"/>
              </a:rPr>
              <a:t>Global empirical troposphere models such as GPT3</a:t>
            </a:r>
            <a:endParaRPr lang="en-US" sz="175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3802380" y="1589405"/>
            <a:ext cx="295275" cy="143510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右箭头 54"/>
          <p:cNvSpPr/>
          <p:nvPr/>
        </p:nvSpPr>
        <p:spPr>
          <a:xfrm>
            <a:off x="3802380" y="2616200"/>
            <a:ext cx="295275" cy="143510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右箭头 55"/>
          <p:cNvSpPr/>
          <p:nvPr/>
        </p:nvSpPr>
        <p:spPr>
          <a:xfrm>
            <a:off x="3802380" y="3794125"/>
            <a:ext cx="295275" cy="143510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TU_Wien-Logo"/>
          <p:cNvPicPr>
            <a:picLocks noChangeAspect="1"/>
          </p:cNvPicPr>
          <p:nvPr/>
        </p:nvPicPr>
        <p:blipFill>
          <a:blip r:embed="rId3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6" name="图片 35" descr="EGU logo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47210" y="3521075"/>
            <a:ext cx="397383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Unable to capture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daily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and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complex variations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of meteorological parameters</a:t>
            </a:r>
            <a:endParaRPr lang="en-US" sz="1700" b="1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7210" y="2374900"/>
            <a:ext cx="39960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Unable to account for spatial and temporal variations in the relationship 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3915" y="4862830"/>
            <a:ext cx="251904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RF-based ZWD model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906145" y="5228590"/>
          <a:ext cx="268097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" name="" r:id="rId6" imgW="2336800" imgH="482600" progId="Equation.DSMT4">
                  <p:embed/>
                </p:oleObj>
              </mc:Choice>
              <mc:Fallback>
                <p:oleObj name="" r:id="rId6" imgW="2336800" imgH="482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145" y="5228590"/>
                        <a:ext cx="268097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876040" y="5477510"/>
            <a:ext cx="286194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5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Meteorological data are available</a:t>
            </a:r>
            <a:r>
              <a:rPr lang="en-US" sz="14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4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76040" y="5196840"/>
            <a:ext cx="249936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5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Without meteorological data </a:t>
            </a:r>
            <a:endParaRPr lang="en-US" sz="15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93820" y="4370705"/>
            <a:ext cx="435292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How can we </a:t>
            </a:r>
            <a:r>
              <a:rPr lang="en-US" sz="1600" b="1" dirty="0">
                <a:solidFill>
                  <a:srgbClr val="FF0000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improve ZWD</a:t>
            </a:r>
            <a:r>
              <a:rPr lang="en-US" sz="16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prediction</a:t>
            </a:r>
            <a:r>
              <a:rPr lang="en-US" sz="16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accuracy </a:t>
            </a:r>
            <a:r>
              <a:rPr lang="en-US" sz="1600" dirty="0"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if meteorological data are available at </a:t>
            </a:r>
            <a:r>
              <a:rPr lang="en-US" sz="1600" dirty="0"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some stations</a:t>
            </a:r>
            <a:r>
              <a:rPr lang="en-US" sz="1600" dirty="0"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?</a:t>
            </a:r>
            <a:endParaRPr lang="en-US" sz="16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9" name="左箭头 8"/>
          <p:cNvSpPr/>
          <p:nvPr/>
        </p:nvSpPr>
        <p:spPr>
          <a:xfrm rot="20280000">
            <a:off x="3211195" y="4792345"/>
            <a:ext cx="585470" cy="139065"/>
          </a:xfrm>
          <a:prstGeom prst="leftArrow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/>
      <p:bldP spid="45" grpId="1"/>
      <p:bldP spid="55" grpId="1" animBg="1"/>
      <p:bldP spid="56" grpId="1" animBg="1"/>
      <p:bldP spid="56" grpId="2" bldLvl="0" animBg="1"/>
      <p:bldP spid="5" grpId="0"/>
      <p:bldP spid="55" grpId="2" bldLvl="0" animBg="1"/>
      <p:bldP spid="6" grpId="0"/>
      <p:bldP spid="13" grpId="0"/>
      <p:bldP spid="7" grpId="0"/>
      <p:bldP spid="11" grpId="0"/>
      <p:bldP spid="12" grpId="0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72770" y="502285"/>
            <a:ext cx="4243070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Dataset and Methodology 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980" y="1206500"/>
            <a:ext cx="304355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Radiosonde Measurements</a:t>
            </a:r>
            <a:endParaRPr lang="en-US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2" name="图片 41" descr="1"/>
          <p:cNvPicPr>
            <a:picLocks noChangeAspect="1"/>
          </p:cNvPicPr>
          <p:nvPr/>
        </p:nvPicPr>
        <p:blipFill>
          <a:blip r:embed="rId1"/>
          <a:srcRect l="276" t="12737" r="143" b="6273"/>
          <a:stretch>
            <a:fillRect/>
          </a:stretch>
        </p:blipFill>
        <p:spPr>
          <a:xfrm>
            <a:off x="895350" y="3552190"/>
            <a:ext cx="3778885" cy="23063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980" y="1718310"/>
            <a:ext cx="777113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Meteorological variables at discrete isobaric levels (usually twice per day)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1980" y="2106295"/>
            <a:ext cx="777049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Zenith wet delay (ZWD) are determined by the numerical integration of nonhydrostatic refractivity from the site's height to top sounding profiles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2065020" y="2789555"/>
          <a:ext cx="456819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3898900" imgH="431800" progId="Equation.DSMT4">
                  <p:embed/>
                </p:oleObj>
              </mc:Choice>
              <mc:Fallback>
                <p:oleObj name="" r:id="rId2" imgW="3898900" imgH="431800" progId="Equation.DSMT4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5020" y="2789555"/>
                        <a:ext cx="4568190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053330" y="4979670"/>
            <a:ext cx="307721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Validation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 Sounding profiles for the year </a:t>
            </a: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2020</a:t>
            </a:r>
            <a:r>
              <a:rPr lang="en-US" sz="165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650" b="1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3/9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1" name="图片 10" descr="TU_Wien-Logo"/>
          <p:cNvPicPr>
            <a:picLocks noChangeAspect="1"/>
          </p:cNvPicPr>
          <p:nvPr/>
        </p:nvPicPr>
        <p:blipFill>
          <a:blip r:embed="rId4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6" name="图片 35" descr="EGU logo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7443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53330" y="3977640"/>
            <a:ext cx="294068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Modeling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 10 years </a:t>
            </a: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(2010-2019)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of radiosonde data at 586 sites </a:t>
            </a:r>
            <a:endParaRPr lang="en-US" sz="1700" b="1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rf_stru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395" y="2273300"/>
            <a:ext cx="5719445" cy="35617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365" y="1217930"/>
            <a:ext cx="632079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ZWD modeling based on the RF regression</a:t>
            </a:r>
            <a:endParaRPr lang="en-US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365" y="1649095"/>
            <a:ext cx="311404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Functional formulation (RF-B):</a:t>
            </a:r>
            <a:endParaRPr lang="en-US" sz="165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16300" y="2807970"/>
            <a:ext cx="1440815" cy="4705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4365" y="1642745"/>
            <a:ext cx="311404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Functional formulation (RF-A):</a:t>
            </a:r>
            <a:endParaRPr lang="en-US" sz="165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4365" y="1649730"/>
            <a:ext cx="311404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Functional formulation (RF-D):</a:t>
            </a:r>
            <a:endParaRPr lang="en-US" sz="165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218690" y="2773045"/>
            <a:ext cx="2663825" cy="550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22935" y="1651000"/>
            <a:ext cx="311404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Functional formulation (RF-C):</a:t>
            </a:r>
            <a:endParaRPr lang="en-US" sz="165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362325" y="2738120"/>
            <a:ext cx="2762250" cy="58166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3354705" y="2729230"/>
            <a:ext cx="3846830" cy="63881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标题 1"/>
          <p:cNvSpPr txBox="1"/>
          <p:nvPr/>
        </p:nvSpPr>
        <p:spPr>
          <a:xfrm>
            <a:off x="572770" y="502285"/>
            <a:ext cx="632015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Dataset and Methodology 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3857625" y="1703705"/>
          <a:ext cx="2755900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2" imgW="2044700" imgH="228600" progId="Equation.DSMT4">
                  <p:embed/>
                </p:oleObj>
              </mc:Choice>
              <mc:Fallback>
                <p:oleObj name="" r:id="rId2" imgW="20447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25" y="1703705"/>
                        <a:ext cx="2755900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/>
          <p:nvPr/>
        </p:nvGraphicFramePr>
        <p:xfrm>
          <a:off x="3852545" y="1715770"/>
          <a:ext cx="3626485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4" imgW="2641600" imgH="241300" progId="Equation.DSMT4">
                  <p:embed/>
                </p:oleObj>
              </mc:Choice>
              <mc:Fallback>
                <p:oleObj name="" r:id="rId4" imgW="2641600" imgH="2413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2545" y="1715770"/>
                        <a:ext cx="3626485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/>
          <p:nvPr/>
        </p:nvGraphicFramePr>
        <p:xfrm>
          <a:off x="3855085" y="1706880"/>
          <a:ext cx="3021965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" name="" r:id="rId6" imgW="2197100" imgH="228600" progId="Equation.DSMT4">
                  <p:embed/>
                </p:oleObj>
              </mc:Choice>
              <mc:Fallback>
                <p:oleObj name="" r:id="rId6" imgW="21971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5085" y="1706880"/>
                        <a:ext cx="3021965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/>
          <p:nvPr/>
        </p:nvGraphicFramePr>
        <p:xfrm>
          <a:off x="3855085" y="1696720"/>
          <a:ext cx="324104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" name="" r:id="rId8" imgW="2400300" imgH="228600" progId="Equation.DSMT4">
                  <p:embed/>
                </p:oleObj>
              </mc:Choice>
              <mc:Fallback>
                <p:oleObj name="" r:id="rId8" imgW="24003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5085" y="1696720"/>
                        <a:ext cx="324104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4/9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 descr="TU_Wien-Logo"/>
          <p:cNvPicPr>
            <a:picLocks noChangeAspect="1"/>
          </p:cNvPicPr>
          <p:nvPr/>
        </p:nvPicPr>
        <p:blipFill>
          <a:blip r:embed="rId10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6" name="图片 35" descr="EGU logo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ldLvl="0" animBg="1"/>
      <p:bldP spid="11" grpId="1"/>
      <p:bldP spid="10" grpId="1" bldLvl="0" animBg="1"/>
      <p:bldP spid="28" grpId="0" bldLvl="0" animBg="1"/>
      <p:bldP spid="5" grpId="0"/>
      <p:bldP spid="5" grpId="1"/>
      <p:bldP spid="28" grpId="1" bldLvl="0" animBg="1"/>
      <p:bldP spid="34" grpId="0" bldLvl="0" animBg="1"/>
      <p:bldP spid="33" grpId="0"/>
      <p:bldP spid="34" grpId="1" bldLvl="0" animBg="1"/>
      <p:bldP spid="33" grpId="1"/>
      <p:bldP spid="22" grpId="0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optimal_number_trees_zwd_fnl_1_600pp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215" y="2101850"/>
            <a:ext cx="5076190" cy="38068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9440" y="1191260"/>
            <a:ext cx="553656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Optional number of trees for a random forest system</a:t>
            </a:r>
            <a:endParaRPr lang="en-US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965" y="1596390"/>
            <a:ext cx="263525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10-fold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cross validation</a:t>
            </a:r>
            <a:endParaRPr lang="en-US" sz="1700" b="1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90060" y="3364865"/>
            <a:ext cx="129540" cy="12827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804670" y="3393440"/>
            <a:ext cx="129540" cy="1295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804670" y="5074285"/>
            <a:ext cx="129540" cy="1295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98315" y="5092065"/>
            <a:ext cx="129540" cy="1295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529715" y="3503930"/>
            <a:ext cx="258445" cy="142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040505" y="3478530"/>
            <a:ext cx="258445" cy="142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4039870" y="5239385"/>
            <a:ext cx="258445" cy="142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519555" y="5203825"/>
            <a:ext cx="258445" cy="142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1"/>
          <p:cNvSpPr txBox="1"/>
          <p:nvPr/>
        </p:nvSpPr>
        <p:spPr>
          <a:xfrm>
            <a:off x="572770" y="502285"/>
            <a:ext cx="632015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Dataset and Methodology 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65755" y="1596390"/>
            <a:ext cx="599821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RMS of ZWD differences between modeled and 'observed' values</a:t>
            </a:r>
            <a:r>
              <a:rPr lang="en-US" sz="17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36005" y="4231005"/>
            <a:ext cx="232092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100"/>
              </a:lnSpc>
            </a:pPr>
            <a:r>
              <a:rPr lang="en-US" sz="165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Ensemble learning</a:t>
            </a: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can help the RF-based ZWD model to achieve </a:t>
            </a:r>
            <a:r>
              <a:rPr lang="en-US" sz="165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better generalization ability</a:t>
            </a:r>
            <a:r>
              <a:rPr lang="en-US" sz="165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165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136005" y="2487930"/>
            <a:ext cx="23291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ZWD modeling accuracy tends to be stable when the </a:t>
            </a:r>
            <a:r>
              <a:rPr lang="en-US" sz="165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number of trees</a:t>
            </a: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is larger than </a:t>
            </a:r>
            <a:r>
              <a:rPr lang="en-US" sz="165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20</a:t>
            </a: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lang="en-US" sz="165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5/9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TU_Wien-Logo"/>
          <p:cNvPicPr>
            <a:picLocks noChangeAspect="1"/>
          </p:cNvPicPr>
          <p:nvPr/>
        </p:nvPicPr>
        <p:blipFill>
          <a:blip r:embed="rId2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7" name="图片 36" descr="EGU 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SWJTU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36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9440" y="1164590"/>
            <a:ext cx="545147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Overall performance of the RF-based ZWD models</a:t>
            </a:r>
            <a:r>
              <a:rPr lang="en-US" sz="19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sz="19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572770" y="555625"/>
            <a:ext cx="632015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Results 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 descr="zwd_scatter_1_600pp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2604135"/>
            <a:ext cx="4443730" cy="3352165"/>
          </a:xfrm>
          <a:prstGeom prst="rect">
            <a:avLst/>
          </a:prstGeom>
        </p:spPr>
      </p:pic>
      <p:pic>
        <p:nvPicPr>
          <p:cNvPr id="34" name="图片 33" descr="zwd_scatter_2_600ppi"/>
          <p:cNvPicPr>
            <a:picLocks noChangeAspect="1"/>
          </p:cNvPicPr>
          <p:nvPr/>
        </p:nvPicPr>
        <p:blipFill>
          <a:blip r:embed="rId2"/>
          <a:srcRect t="48683" r="48631"/>
          <a:stretch>
            <a:fillRect/>
          </a:stretch>
        </p:blipFill>
        <p:spPr>
          <a:xfrm>
            <a:off x="2743835" y="2545715"/>
            <a:ext cx="2190750" cy="1698625"/>
          </a:xfrm>
          <a:prstGeom prst="rect">
            <a:avLst/>
          </a:prstGeom>
        </p:spPr>
      </p:pic>
      <p:graphicFrame>
        <p:nvGraphicFramePr>
          <p:cNvPr id="35" name="表格 34"/>
          <p:cNvGraphicFramePr/>
          <p:nvPr>
            <p:custDataLst>
              <p:tags r:id="rId3"/>
            </p:custDataLst>
          </p:nvPr>
        </p:nvGraphicFramePr>
        <p:xfrm>
          <a:off x="5153025" y="3789680"/>
          <a:ext cx="3416300" cy="209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260"/>
                <a:gridCol w="683260"/>
                <a:gridCol w="683260"/>
                <a:gridCol w="683260"/>
                <a:gridCol w="683260"/>
              </a:tblGrid>
              <a:tr h="440690"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Model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Bias [cm]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STD [cm]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RMS [cm]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R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GPT3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-0.48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4.16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4.19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0.92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</a:tr>
              <a:tr h="312420"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RF-A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-0.13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4.14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4.14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0.92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20"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RF-B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-0.12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4.16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4.16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0.92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20"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RF-C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0.03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3.09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3.09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0.95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20"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RF-D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0.04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2.94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2.94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ts val="1540"/>
                        </a:lnSpc>
                        <a:buNone/>
                      </a:pPr>
                      <a:r>
                        <a:rPr lang="en-US" altLang="zh-CN" sz="1450">
                          <a:solidFill>
                            <a:schemeClr val="tx1"/>
                          </a:solidFill>
                          <a:uFillTx/>
                          <a:latin typeface="Calibri" panose="020F0502020204030204" charset="0"/>
                          <a:ea typeface="微软雅黑" panose="020B0503020204020204" charset="-122"/>
                        </a:rPr>
                        <a:t>0.96</a:t>
                      </a:r>
                      <a:endParaRPr lang="en-US" altLang="zh-CN" sz="1450">
                        <a:solidFill>
                          <a:schemeClr val="tx1"/>
                        </a:solidFill>
                        <a:uFillTx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" name="矩形 35"/>
          <p:cNvSpPr/>
          <p:nvPr/>
        </p:nvSpPr>
        <p:spPr>
          <a:xfrm>
            <a:off x="5153025" y="4309745"/>
            <a:ext cx="3397250" cy="55245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37515" y="2572385"/>
            <a:ext cx="4479290" cy="16637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954405" y="1590040"/>
            <a:ext cx="651192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RF-A achieves a bias of -0.1 cm and overall RMS error of 4.1 cm, which is comparable to GPT3</a:t>
            </a:r>
            <a:r>
              <a:rPr lang="en-US" sz="16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en-US" sz="16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9" name="对象 38"/>
          <p:cNvGraphicFramePr/>
          <p:nvPr/>
        </p:nvGraphicFramePr>
        <p:xfrm>
          <a:off x="5151755" y="3012440"/>
          <a:ext cx="2616200" cy="29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4" imgW="1993900" imgH="228600" progId="Equation.DSMT4">
                  <p:embed/>
                </p:oleObj>
              </mc:Choice>
              <mc:Fallback>
                <p:oleObj name="" r:id="rId4" imgW="19939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1755" y="3012440"/>
                        <a:ext cx="2616200" cy="29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/>
          <p:nvPr/>
        </p:nvGraphicFramePr>
        <p:xfrm>
          <a:off x="5151755" y="2632075"/>
          <a:ext cx="2682240" cy="29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6" imgW="2044700" imgH="228600" progId="Equation.DSMT4">
                  <p:embed/>
                </p:oleObj>
              </mc:Choice>
              <mc:Fallback>
                <p:oleObj name="" r:id="rId6" imgW="20447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1755" y="2632075"/>
                        <a:ext cx="2682240" cy="29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/>
          <p:cNvGraphicFramePr/>
          <p:nvPr/>
        </p:nvGraphicFramePr>
        <p:xfrm>
          <a:off x="5153660" y="3011170"/>
          <a:ext cx="3504565" cy="30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8" imgW="2641600" imgH="241300" progId="Equation.DSMT4">
                  <p:embed/>
                </p:oleObj>
              </mc:Choice>
              <mc:Fallback>
                <p:oleObj name="" r:id="rId8" imgW="2641600" imgH="2413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53660" y="3011170"/>
                        <a:ext cx="3504565" cy="30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矩形 54"/>
          <p:cNvSpPr/>
          <p:nvPr/>
        </p:nvSpPr>
        <p:spPr>
          <a:xfrm>
            <a:off x="5162550" y="4624070"/>
            <a:ext cx="3397250" cy="55245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56" name="对象 55"/>
          <p:cNvGraphicFramePr/>
          <p:nvPr/>
        </p:nvGraphicFramePr>
        <p:xfrm>
          <a:off x="5151755" y="3349625"/>
          <a:ext cx="314452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" name="" r:id="rId10" imgW="2400300" imgH="228600" progId="Equation.DSMT4">
                  <p:embed/>
                </p:oleObj>
              </mc:Choice>
              <mc:Fallback>
                <p:oleObj name="" r:id="rId10" imgW="24003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51755" y="3349625"/>
                        <a:ext cx="3144520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/>
          <p:cNvGraphicFramePr/>
          <p:nvPr/>
        </p:nvGraphicFramePr>
        <p:xfrm>
          <a:off x="5153025" y="3013075"/>
          <a:ext cx="290195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" name="" r:id="rId12" imgW="2197100" imgH="228600" progId="Equation.DSMT4">
                  <p:embed/>
                </p:oleObj>
              </mc:Choice>
              <mc:Fallback>
                <p:oleObj name="" r:id="rId12" imgW="2197100" imgH="22860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53025" y="3013075"/>
                        <a:ext cx="2901950" cy="29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矩形 61"/>
          <p:cNvSpPr/>
          <p:nvPr/>
        </p:nvSpPr>
        <p:spPr>
          <a:xfrm>
            <a:off x="5162550" y="5234305"/>
            <a:ext cx="3397250" cy="55245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130800" y="4628515"/>
            <a:ext cx="3437890" cy="23368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46405" y="4245610"/>
            <a:ext cx="4461510" cy="171958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46405" y="2545715"/>
            <a:ext cx="2295525" cy="169862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969010" y="1600200"/>
            <a:ext cx="673417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65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ZWD modeling accuracy cannot be improved by the introduction of a-priori information from the GPT3 model</a:t>
            </a:r>
            <a:endParaRPr lang="en-US" sz="165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53770" y="1597660"/>
            <a:ext cx="732663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ZWD prediction accuracy is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significantly improved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by taking into account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surface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meteorological parameters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in the functional formulation , especially for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e</a:t>
            </a:r>
            <a:r>
              <a:rPr lang="en-US" sz="1700" b="1" baseline="-250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 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6/9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TU_Wien-Logo"/>
          <p:cNvPicPr>
            <a:picLocks noChangeAspect="1"/>
          </p:cNvPicPr>
          <p:nvPr/>
        </p:nvPicPr>
        <p:blipFill>
          <a:blip r:embed="rId14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 descr="EGU logo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animBg="1"/>
      <p:bldP spid="36" grpId="1" bldLvl="0" animBg="1"/>
      <p:bldP spid="38" grpId="0"/>
      <p:bldP spid="55" grpId="0" bldLvl="0" animBg="1"/>
      <p:bldP spid="55" grpId="1" bldLvl="0" animBg="1"/>
      <p:bldP spid="37" grpId="1" animBg="1"/>
      <p:bldP spid="63" grpId="0" bldLvl="0" animBg="1"/>
      <p:bldP spid="62" grpId="0" bldLvl="0" animBg="1"/>
      <p:bldP spid="65" grpId="0" bldLvl="0" animBg="1"/>
      <p:bldP spid="64" grpId="0" bldLvl="0" animBg="1"/>
      <p:bldP spid="38" grpId="1"/>
      <p:bldP spid="66" grpId="0"/>
      <p:bldP spid="66" grpId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bias_mod_wrt_rs_gpt3_1_600ppi"/>
          <p:cNvPicPr>
            <a:picLocks noChangeAspect="1"/>
          </p:cNvPicPr>
          <p:nvPr/>
        </p:nvPicPr>
        <p:blipFill>
          <a:blip r:embed="rId1"/>
          <a:srcRect t="11063" b="3000"/>
          <a:stretch>
            <a:fillRect/>
          </a:stretch>
        </p:blipFill>
        <p:spPr>
          <a:xfrm>
            <a:off x="5258435" y="3792855"/>
            <a:ext cx="3178175" cy="2049145"/>
          </a:xfrm>
          <a:prstGeom prst="rect">
            <a:avLst/>
          </a:prstGeom>
        </p:spPr>
      </p:pic>
      <p:pic>
        <p:nvPicPr>
          <p:cNvPr id="3" name="图片 2" descr="bias_mod_wrt_rs_1_600ppi"/>
          <p:cNvPicPr>
            <a:picLocks noChangeAspect="1"/>
          </p:cNvPicPr>
          <p:nvPr/>
        </p:nvPicPr>
        <p:blipFill>
          <a:blip r:embed="rId2"/>
          <a:srcRect t="7841" b="2302"/>
          <a:stretch>
            <a:fillRect/>
          </a:stretch>
        </p:blipFill>
        <p:spPr>
          <a:xfrm>
            <a:off x="593725" y="2797810"/>
            <a:ext cx="4646930" cy="313309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241415" y="4536440"/>
            <a:ext cx="526415" cy="23622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653020" y="4248150"/>
            <a:ext cx="334010" cy="46355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572770" y="555625"/>
            <a:ext cx="632015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Results 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55650" y="1635125"/>
            <a:ext cx="7680960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RF-based ZWD models mitigate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negative biases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in the regions with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monsoon climate 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and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tropical rainforest climate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types, in particular with the introduction of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surface meteorological information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7/9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 descr="TU_Wien-Logo"/>
          <p:cNvPicPr>
            <a:picLocks noChangeAspect="1"/>
          </p:cNvPicPr>
          <p:nvPr/>
        </p:nvPicPr>
        <p:blipFill>
          <a:blip r:embed="rId3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9440" y="1209675"/>
            <a:ext cx="4399915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9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Spatial features of model accuracy</a:t>
            </a:r>
            <a:endParaRPr lang="en-US" sz="19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6" name="图片 35" descr="EGU logo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SWJTU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445" y="3175"/>
            <a:ext cx="9144635" cy="988060"/>
          </a:xfrm>
          <a:prstGeom prst="rect">
            <a:avLst/>
          </a:prstGeom>
          <a:solidFill>
            <a:srgbClr val="B0D4E3"/>
          </a:solidFill>
          <a:ln>
            <a:solidFill>
              <a:srgbClr val="B0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rms_mod_wrt_rs_gpt3_1_600ppi"/>
          <p:cNvPicPr>
            <a:picLocks noChangeAspect="1"/>
          </p:cNvPicPr>
          <p:nvPr/>
        </p:nvPicPr>
        <p:blipFill>
          <a:blip r:embed="rId1"/>
          <a:srcRect t="10603" b="2778"/>
          <a:stretch>
            <a:fillRect/>
          </a:stretch>
        </p:blipFill>
        <p:spPr>
          <a:xfrm>
            <a:off x="5346065" y="4163060"/>
            <a:ext cx="2691130" cy="17487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9440" y="1209675"/>
            <a:ext cx="7307580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100"/>
              </a:lnSpc>
            </a:pPr>
            <a:r>
              <a:rPr lang="en-US" sz="19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Spatial features of model accuracy</a:t>
            </a:r>
            <a:endParaRPr lang="en-US" sz="1900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rms_mod_wrt_rs_1_600ppi"/>
          <p:cNvPicPr>
            <a:picLocks noChangeAspect="1"/>
          </p:cNvPicPr>
          <p:nvPr/>
        </p:nvPicPr>
        <p:blipFill>
          <a:blip r:embed="rId2"/>
          <a:srcRect t="7619" b="3016"/>
          <a:stretch>
            <a:fillRect/>
          </a:stretch>
        </p:blipFill>
        <p:spPr>
          <a:xfrm>
            <a:off x="589915" y="2792730"/>
            <a:ext cx="4652645" cy="3119120"/>
          </a:xfrm>
          <a:prstGeom prst="rect">
            <a:avLst/>
          </a:prstGeom>
        </p:spPr>
      </p:pic>
      <p:sp>
        <p:nvSpPr>
          <p:cNvPr id="41" name="标题 1"/>
          <p:cNvSpPr txBox="1"/>
          <p:nvPr/>
        </p:nvSpPr>
        <p:spPr>
          <a:xfrm>
            <a:off x="572770" y="555625"/>
            <a:ext cx="6320155" cy="424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Results </a:t>
            </a:r>
            <a:endParaRPr lang="en-US" altLang="zh-CN" sz="28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6105" y="1648460"/>
            <a:ext cx="4901565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100"/>
              </a:lnSpc>
            </a:pP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ZWD prediction acccuracy for RF-C and RF-D is clearly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improved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across the globe by considering the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surface meteorological parameters 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in the modeling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18895" y="3179445"/>
            <a:ext cx="276225" cy="18986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469390" y="3558540"/>
            <a:ext cx="246380" cy="20637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453640" y="3169920"/>
            <a:ext cx="296545" cy="22034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459480" y="3174365"/>
            <a:ext cx="331470" cy="20701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655695" y="3558540"/>
            <a:ext cx="300355" cy="18859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576445" y="3182620"/>
            <a:ext cx="379095" cy="20764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6112510" y="4539615"/>
            <a:ext cx="281305" cy="20383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327775" y="4996180"/>
            <a:ext cx="231775" cy="16891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7426960" y="4548505"/>
            <a:ext cx="367030" cy="22098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pw_residuals_3_600ppi"/>
          <p:cNvPicPr>
            <a:picLocks noChangeAspect="1"/>
          </p:cNvPicPr>
          <p:nvPr/>
        </p:nvPicPr>
        <p:blipFill>
          <a:blip r:embed="rId3"/>
          <a:srcRect l="345" t="10143" b="1381"/>
          <a:stretch>
            <a:fillRect/>
          </a:stretch>
        </p:blipFill>
        <p:spPr>
          <a:xfrm>
            <a:off x="5372100" y="2340610"/>
            <a:ext cx="2695575" cy="179578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113780" y="2694940"/>
            <a:ext cx="340995" cy="25844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435215" y="2722245"/>
            <a:ext cx="367030" cy="25717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304915" y="3187065"/>
            <a:ext cx="299720" cy="1917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98805" y="1657350"/>
            <a:ext cx="4636770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2100"/>
              </a:lnSpc>
            </a:pP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Complex variations 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of the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moisture in the lower atmosphere 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for the regions with </a:t>
            </a:r>
            <a:r>
              <a:rPr lang="en-US" sz="17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monsoon climate</a:t>
            </a:r>
            <a:r>
              <a:rPr lang="en-US" sz="17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type</a:t>
            </a:r>
            <a:endParaRPr lang="en-US" sz="17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872480" y="2527300"/>
            <a:ext cx="203200" cy="14795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7793990" y="2538095"/>
            <a:ext cx="147320" cy="15621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6113780" y="3396615"/>
            <a:ext cx="155575" cy="11938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602980" y="6452235"/>
            <a:ext cx="41211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1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8/9</a:t>
            </a:r>
            <a:endParaRPr lang="en-US" sz="11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3" name="图片 12" descr="TU_Wien-Logo"/>
          <p:cNvPicPr>
            <a:picLocks noChangeAspect="1"/>
          </p:cNvPicPr>
          <p:nvPr/>
        </p:nvPicPr>
        <p:blipFill>
          <a:blip r:embed="rId4"/>
          <a:srcRect r="71278"/>
          <a:stretch>
            <a:fillRect/>
          </a:stretch>
        </p:blipFill>
        <p:spPr>
          <a:xfrm>
            <a:off x="7089775" y="49530"/>
            <a:ext cx="879475" cy="8940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811530" y="6452870"/>
            <a:ext cx="4504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Session G1.3 - Data Science and Machine Learning in Geodesy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1530" y="6252845"/>
            <a:ext cx="45034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1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EGU 2022</a:t>
            </a:r>
            <a:r>
              <a:rPr lang="en-US" sz="12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sz="105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 European Geosciences Union General Assembly</a:t>
            </a:r>
            <a:endParaRPr lang="en-US" altLang="en-US" sz="105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1530" y="6617335"/>
            <a:ext cx="23450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May 23-27, 2022, Wien, Austria</a:t>
            </a:r>
            <a:endParaRPr lang="en-US" sz="10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9" name="图片 38" descr="EGU logo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6217285"/>
            <a:ext cx="760095" cy="605790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 flipV="1">
            <a:off x="906780" y="6247765"/>
            <a:ext cx="8233410" cy="5715"/>
          </a:xfrm>
          <a:prstGeom prst="line">
            <a:avLst/>
          </a:prstGeom>
          <a:ln w="19050">
            <a:solidFill>
              <a:srgbClr val="B0D4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图片 41" descr="SWJTU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880" y="49530"/>
            <a:ext cx="768985" cy="92138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600700" y="1675130"/>
            <a:ext cx="3072130" cy="527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1700"/>
              </a:lnSpc>
            </a:pPr>
            <a:r>
              <a:rPr lang="en-US" sz="14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Mean values</a:t>
            </a:r>
            <a:r>
              <a:rPr lang="en-US" sz="14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and </a:t>
            </a:r>
            <a:r>
              <a:rPr lang="en-US" sz="1400" b="1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seasonal components</a:t>
            </a:r>
            <a:r>
              <a:rPr lang="en-US" sz="1400" dirty="0">
                <a:solidFill>
                  <a:schemeClr val="tx1"/>
                </a:solidFill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in PW time series were removed</a:t>
            </a:r>
            <a:endParaRPr lang="en-US" sz="1400" dirty="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6" grpId="0" bldLvl="0" animBg="1"/>
      <p:bldP spid="47" grpId="0" bldLvl="0" animBg="1"/>
      <p:bldP spid="49" grpId="0" bldLvl="0" animBg="1"/>
      <p:bldP spid="9" grpId="0" bldLvl="0" animBg="1"/>
      <p:bldP spid="11" grpId="0" bldLvl="0" animBg="1"/>
      <p:bldP spid="10" grpId="0" bldLvl="0" animBg="1"/>
      <p:bldP spid="8" grpId="0" bldLvl="0" animBg="1"/>
      <p:bldP spid="6" grpId="0" bldLvl="0" animBg="1"/>
      <p:bldP spid="7" grpId="0" bldLvl="0" animBg="1"/>
      <p:bldP spid="46" grpId="1" animBg="1"/>
      <p:bldP spid="47" grpId="1" animBg="1"/>
      <p:bldP spid="49" grpId="1" animBg="1"/>
      <p:bldP spid="9" grpId="1" animBg="1"/>
      <p:bldP spid="11" grpId="1" animBg="1"/>
      <p:bldP spid="10" grpId="1" animBg="1"/>
      <p:bldP spid="8" grpId="1" animBg="1"/>
      <p:bldP spid="6" grpId="1" animBg="1"/>
      <p:bldP spid="7" grpId="1" animBg="1"/>
      <p:bldP spid="19" grpId="0"/>
      <p:bldP spid="14" grpId="0" animBg="1"/>
      <p:bldP spid="15" grpId="0" animBg="1"/>
      <p:bldP spid="16" grpId="0" animBg="1"/>
      <p:bldP spid="19" grpId="1"/>
      <p:bldP spid="43" grpId="0"/>
    </p:bldLst>
  </p:timing>
</p:sld>
</file>

<file path=ppt/tags/tag1.xml><?xml version="1.0" encoding="utf-8"?>
<p:tagLst xmlns:p="http://schemas.openxmlformats.org/presentationml/2006/main">
  <p:tag name="KSO_WM_UNIT_TABLE_BEAUTIFY" val="smartTable{861d23ee-55c9-45b3-9c0b-c222599b3698}"/>
  <p:tag name="TABLE_ENDDRAG_ORIGIN_RECT" val="269*156"/>
  <p:tag name="TABLE_ENDDRAG_RECT" val="405*298*269*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6267</Words>
  <Application>WPS 演示</Application>
  <PresentationFormat>全屏显示(4:3)</PresentationFormat>
  <Paragraphs>282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微软雅黑</vt:lpstr>
      <vt:lpstr>Calibri</vt:lpstr>
      <vt:lpstr>Consolas</vt:lpstr>
      <vt:lpstr>等线</vt:lpstr>
      <vt:lpstr>Arial Unicode MS</vt:lpstr>
      <vt:lpstr>等线 Light</vt:lpstr>
      <vt:lpstr>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Qinzheng</dc:creator>
  <cp:lastModifiedBy>Qinzh</cp:lastModifiedBy>
  <cp:revision>317</cp:revision>
  <dcterms:created xsi:type="dcterms:W3CDTF">2020-11-09T01:36:00Z</dcterms:created>
  <dcterms:modified xsi:type="dcterms:W3CDTF">2022-05-26T21:33:05Z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