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588" r:id="rId3"/>
    <p:sldId id="590" r:id="rId4"/>
    <p:sldId id="591" r:id="rId5"/>
    <p:sldId id="589" r:id="rId6"/>
    <p:sldId id="578" r:id="rId7"/>
    <p:sldId id="583" r:id="rId8"/>
    <p:sldId id="593" r:id="rId9"/>
    <p:sldId id="592" r:id="rId10"/>
    <p:sldId id="594" r:id="rId11"/>
    <p:sldId id="309" r:id="rId12"/>
    <p:sldId id="26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63D"/>
    <a:srgbClr val="00B050"/>
    <a:srgbClr val="00CC00"/>
    <a:srgbClr val="FF3300"/>
    <a:srgbClr val="0000CC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A3EA-5E47-49EB-B3D1-4B3D325075BC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20D6-02AA-4921-AA49-F947C408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pPr/>
              <a:t>27-05-2022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3372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6150"/>
            <a:ext cx="12178303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99" y="0"/>
            <a:ext cx="2720405" cy="749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31387" cy="7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2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lum bright="3000"/>
          </a:blip>
          <a:stretch>
            <a:fillRect/>
          </a:stretch>
        </p:blipFill>
        <p:spPr>
          <a:xfrm>
            <a:off x="2497430" y="2118212"/>
            <a:ext cx="7095541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40872" y="1173984"/>
            <a:ext cx="11690849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541CC-1A00-42FE-ADA7-DA9D8E2EC371}"/>
              </a:ext>
            </a:extLst>
          </p:cNvPr>
          <p:cNvSpPr txBox="1"/>
          <p:nvPr userDrawn="1"/>
        </p:nvSpPr>
        <p:spPr>
          <a:xfrm>
            <a:off x="4705004" y="6587123"/>
            <a:ext cx="2313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Department of Hydrology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3" y="106018"/>
            <a:ext cx="2744160" cy="782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4" y="96867"/>
            <a:ext cx="2831387" cy="7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0" y="2118212"/>
            <a:ext cx="7095541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72" y="1132413"/>
            <a:ext cx="5718139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72" y="1613044"/>
            <a:ext cx="5718139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5167"/>
            <a:ext cx="565616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13044"/>
            <a:ext cx="565616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2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3119D1-65A6-43BD-B336-7B9A28D479D6}"/>
              </a:ext>
            </a:extLst>
          </p:cNvPr>
          <p:cNvSpPr txBox="1"/>
          <p:nvPr userDrawn="1"/>
        </p:nvSpPr>
        <p:spPr>
          <a:xfrm>
            <a:off x="4939112" y="6587122"/>
            <a:ext cx="2313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Department of Hydrology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358" y="123029"/>
            <a:ext cx="2720405" cy="749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25" y="163494"/>
            <a:ext cx="2831387" cy="7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0" y="2118212"/>
            <a:ext cx="7095541" cy="35105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2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95" y="130376"/>
            <a:ext cx="2720405" cy="749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84" y="130376"/>
            <a:ext cx="2831387" cy="7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85218" y="2971801"/>
            <a:ext cx="3270249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94033" y="3619535"/>
            <a:ext cx="267940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06WR005422" TargetMode="External"/><Relationship Id="rId2" Type="http://schemas.openxmlformats.org/officeDocument/2006/relationships/hyperlink" Target="https://doi.org/10.1029/2007WR0062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61/(ASCE)0733-9429(1985)111:4(625)" TargetMode="External"/><Relationship Id="rId4" Type="http://schemas.openxmlformats.org/officeDocument/2006/relationships/hyperlink" Target="https://doi.org/10.2208/prohe1975.25.2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umit.sen@hy.iitr.ac.in" TargetMode="External"/><Relationship Id="rId5" Type="http://schemas.openxmlformats.org/officeDocument/2006/relationships/hyperlink" Target="mailto:ayadav@hy.iitr.ac.in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598" y="1643896"/>
            <a:ext cx="7679771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Increased flow resistance and sediment clustering in steep coarse-bed streams?</a:t>
            </a:r>
            <a:endParaRPr lang="en-IN" sz="2800" dirty="0"/>
          </a:p>
          <a:p>
            <a:pPr algn="ctr"/>
            <a:r>
              <a:rPr lang="en-US" b="1" dirty="0" smtClean="0"/>
              <a:t>Anshul Yadav, </a:t>
            </a:r>
            <a:r>
              <a:rPr lang="en-US" b="1" dirty="0"/>
              <a:t>and </a:t>
            </a:r>
            <a:r>
              <a:rPr lang="en-US" b="1" dirty="0" err="1"/>
              <a:t>Sumit</a:t>
            </a:r>
            <a:r>
              <a:rPr lang="en-US" b="1" dirty="0"/>
              <a:t> </a:t>
            </a:r>
            <a:r>
              <a:rPr lang="en-US" b="1" dirty="0" smtClean="0"/>
              <a:t>Sen</a:t>
            </a:r>
            <a:endParaRPr lang="en-IN" b="1" dirty="0"/>
          </a:p>
          <a:p>
            <a:pPr algn="ctr"/>
            <a:r>
              <a:rPr lang="en-US" dirty="0" smtClean="0"/>
              <a:t>Department </a:t>
            </a:r>
            <a:r>
              <a:rPr lang="en-US" dirty="0"/>
              <a:t>of Hydrology, Indian Institute of Technology </a:t>
            </a:r>
            <a:r>
              <a:rPr lang="en-US" dirty="0" err="1"/>
              <a:t>Roorkee</a:t>
            </a:r>
            <a:r>
              <a:rPr lang="en-US" dirty="0"/>
              <a:t>, </a:t>
            </a:r>
            <a:r>
              <a:rPr lang="en-US" dirty="0" smtClean="0"/>
              <a:t>India</a:t>
            </a:r>
            <a:endParaRPr lang="en-IN" dirty="0"/>
          </a:p>
          <a:p>
            <a:r>
              <a:rPr lang="en-US" b="1" dirty="0"/>
              <a:t> 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810000" y="747412"/>
            <a:ext cx="4572000" cy="831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P</a:t>
            </a:r>
            <a:r>
              <a:rPr lang="en-I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resentation</a:t>
            </a:r>
            <a:endParaRPr lang="en-IN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2466" y="3858107"/>
            <a:ext cx="2746827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By:-</a:t>
            </a:r>
            <a:endParaRPr lang="en-IN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Anshul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Yadav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(19917001)</a:t>
            </a:r>
            <a:endParaRPr lang="en-IN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6" y="3678274"/>
            <a:ext cx="1712121" cy="1667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1" y="3640484"/>
            <a:ext cx="1705486" cy="1705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4" y="3678274"/>
            <a:ext cx="1424479" cy="1667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3499" y="3216609"/>
            <a:ext cx="1498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Open Sans"/>
              </a:rPr>
              <a:t>EGU22-270</a:t>
            </a:r>
          </a:p>
        </p:txBody>
      </p:sp>
    </p:spTree>
    <p:extLst>
      <p:ext uri="{BB962C8B-B14F-4D97-AF65-F5344CB8AC3E}">
        <p14:creationId xmlns:p14="http://schemas.microsoft.com/office/powerpoint/2010/main" val="10449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043356"/>
            <a:ext cx="12192000" cy="5223272"/>
          </a:xfrm>
        </p:spPr>
        <p:txBody>
          <a:bodyPr/>
          <a:lstStyle/>
          <a:p>
            <a:r>
              <a:rPr lang="en-US" dirty="0" smtClean="0"/>
              <a:t>Non-uniform sediment are liable to develop armoring and sediment clusters </a:t>
            </a:r>
            <a:r>
              <a:rPr lang="en-US" dirty="0" smtClean="0">
                <a:sym typeface="Wingdings" panose="05000000000000000000" pitchFamily="2" charset="2"/>
              </a:rPr>
              <a:t> increased flow resistance in the rivers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reduced resistance for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10 might be associated with the large sand proportion causing smoother flow conditions in between larger grains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Flume based experiments on different sediment might be useful to draw more realistic inferences on the sediment non-uniformity affects </a:t>
            </a:r>
          </a:p>
          <a:p>
            <a:endParaRPr lang="en-US" dirty="0" smtClean="0"/>
          </a:p>
          <a:p>
            <a:r>
              <a:rPr lang="en-US" dirty="0" smtClean="0"/>
              <a:t>Sediment non-uniformity is important in gravel bed rivers and should be considered to study the other fluvial processes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0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References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056418"/>
            <a:ext cx="12192000" cy="5344381"/>
          </a:xfrm>
        </p:spPr>
        <p:txBody>
          <a:bodyPr/>
          <a:lstStyle/>
          <a:p>
            <a:pPr algn="just"/>
            <a:r>
              <a:rPr lang="en-IN" sz="950" dirty="0" err="1"/>
              <a:t>Recking</a:t>
            </a:r>
            <a:r>
              <a:rPr lang="en-IN" sz="950" dirty="0"/>
              <a:t>, A., Frey, P., </a:t>
            </a:r>
            <a:r>
              <a:rPr lang="en-IN" sz="950" dirty="0" err="1"/>
              <a:t>Paquier</a:t>
            </a:r>
            <a:r>
              <a:rPr lang="en-IN" sz="950" dirty="0"/>
              <a:t>, A., </a:t>
            </a:r>
            <a:r>
              <a:rPr lang="en-IN" sz="950" dirty="0" err="1"/>
              <a:t>Belleudy</a:t>
            </a:r>
            <a:r>
              <a:rPr lang="en-IN" sz="950" dirty="0"/>
              <a:t>, P., Champagne, J.Y., 2008. Feedback between bed load transport and flow resistance in gravel and cobble bed rivers. Water </a:t>
            </a:r>
            <a:r>
              <a:rPr lang="en-IN" sz="950" dirty="0" err="1"/>
              <a:t>Resour</a:t>
            </a:r>
            <a:r>
              <a:rPr lang="en-IN" sz="950" dirty="0"/>
              <a:t>. Res. </a:t>
            </a:r>
            <a:r>
              <a:rPr lang="en-IN" sz="950" dirty="0">
                <a:hlinkClick r:id="rId2"/>
              </a:rPr>
              <a:t>https://doi.org/10.1029/2007WR006219</a:t>
            </a:r>
            <a:endParaRPr lang="en-IN" sz="950" dirty="0"/>
          </a:p>
          <a:p>
            <a:pPr algn="just"/>
            <a:r>
              <a:rPr lang="en-IN" sz="950" dirty="0"/>
              <a:t>Yen, B. C. (Ed.). (1992). Channel flow resistance: centennial of Manning's formula. Water Resources Publication.</a:t>
            </a:r>
          </a:p>
          <a:p>
            <a:pPr algn="just"/>
            <a:r>
              <a:rPr lang="en-IN" sz="950" dirty="0" err="1"/>
              <a:t>Wohl</a:t>
            </a:r>
            <a:r>
              <a:rPr lang="en-IN" sz="950" dirty="0"/>
              <a:t>, E. E. (2000). Mountain rivers. American Geophysical Union.</a:t>
            </a:r>
          </a:p>
          <a:p>
            <a:pPr algn="just"/>
            <a:r>
              <a:rPr lang="en-IN" sz="950" dirty="0" err="1"/>
              <a:t>Rickenmann</a:t>
            </a:r>
            <a:r>
              <a:rPr lang="en-IN" sz="950" dirty="0"/>
              <a:t>, D., </a:t>
            </a:r>
            <a:r>
              <a:rPr lang="en-IN" sz="950" dirty="0" err="1"/>
              <a:t>Recking</a:t>
            </a:r>
            <a:r>
              <a:rPr lang="en-IN" sz="950" dirty="0"/>
              <a:t>, A., 2011. Evaluation of flow resistance in gravel-bed rivers through a large field data set. Water </a:t>
            </a:r>
            <a:r>
              <a:rPr lang="en-IN" sz="950" dirty="0" err="1"/>
              <a:t>Resour</a:t>
            </a:r>
            <a:r>
              <a:rPr lang="en-IN" sz="950" dirty="0"/>
              <a:t>. Res. https://doi.org/10.1029/ 2010WR009793.</a:t>
            </a:r>
          </a:p>
          <a:p>
            <a:pPr algn="just"/>
            <a:r>
              <a:rPr lang="en-IN" sz="950" dirty="0"/>
              <a:t>Ferguson, R., 2007. Flow resistance equations for gravel- and boulder-bed streams. Water </a:t>
            </a:r>
            <a:r>
              <a:rPr lang="en-IN" sz="950" dirty="0" err="1"/>
              <a:t>Resour</a:t>
            </a:r>
            <a:r>
              <a:rPr lang="en-IN" sz="950" dirty="0"/>
              <a:t>. Res. 43 </a:t>
            </a:r>
            <a:r>
              <a:rPr lang="en-IN" sz="950" dirty="0">
                <a:hlinkClick r:id="rId3"/>
              </a:rPr>
              <a:t>https://doi.org/10.1029/2006WR005422</a:t>
            </a:r>
            <a:r>
              <a:rPr lang="en-IN" sz="950" dirty="0"/>
              <a:t>.</a:t>
            </a:r>
          </a:p>
          <a:p>
            <a:pPr algn="just"/>
            <a:r>
              <a:rPr lang="en-IN" sz="950" dirty="0" err="1"/>
              <a:t>Nitsche</a:t>
            </a:r>
            <a:r>
              <a:rPr lang="en-IN" sz="950" dirty="0"/>
              <a:t>, M., </a:t>
            </a:r>
            <a:r>
              <a:rPr lang="en-IN" sz="950" dirty="0" err="1"/>
              <a:t>Rickenmann</a:t>
            </a:r>
            <a:r>
              <a:rPr lang="en-IN" sz="950" dirty="0"/>
              <a:t>, D., Kirchner, J. W., </a:t>
            </a:r>
            <a:r>
              <a:rPr lang="en-IN" sz="950" dirty="0" err="1"/>
              <a:t>Turowski</a:t>
            </a:r>
            <a:r>
              <a:rPr lang="en-IN" sz="950" dirty="0"/>
              <a:t>, J. M., &amp; </a:t>
            </a:r>
            <a:r>
              <a:rPr lang="en-IN" sz="950" dirty="0" err="1"/>
              <a:t>Badoux</a:t>
            </a:r>
            <a:r>
              <a:rPr lang="en-IN" sz="950" dirty="0"/>
              <a:t>, A. (2012). </a:t>
            </a:r>
            <a:r>
              <a:rPr lang="en-IN" sz="950" dirty="0" err="1"/>
              <a:t>Macroroughness</a:t>
            </a:r>
            <a:r>
              <a:rPr lang="en-IN" sz="950" dirty="0"/>
              <a:t> and variations in reach-averaged flow resistance in steep mountain streams. Water Resources Research. https://doi.org/10.1029/2012WR012091</a:t>
            </a:r>
          </a:p>
          <a:p>
            <a:pPr algn="just"/>
            <a:r>
              <a:rPr lang="en-IN" sz="950" dirty="0" err="1"/>
              <a:t>Mendicino</a:t>
            </a:r>
            <a:r>
              <a:rPr lang="en-IN" sz="950" dirty="0"/>
              <a:t>, G., </a:t>
            </a:r>
            <a:r>
              <a:rPr lang="en-IN" sz="950" dirty="0" err="1"/>
              <a:t>Colosimo</a:t>
            </a:r>
            <a:r>
              <a:rPr lang="en-IN" sz="950" dirty="0"/>
              <a:t>, F., 2019. Analysis of Flow Resistance Equations in Gravel-Bed Rivers With Intermittent Regimes: Calabrian </a:t>
            </a:r>
            <a:r>
              <a:rPr lang="en-IN" sz="950" dirty="0" err="1"/>
              <a:t>fiumare</a:t>
            </a:r>
            <a:r>
              <a:rPr lang="en-IN" sz="950" dirty="0"/>
              <a:t> Data Set. Water </a:t>
            </a:r>
            <a:r>
              <a:rPr lang="en-IN" sz="950" dirty="0" err="1"/>
              <a:t>Resour</a:t>
            </a:r>
            <a:r>
              <a:rPr lang="en-IN" sz="950" dirty="0"/>
              <a:t>. Res. 55, 7294–7319. https://doi.org/10.1029/2019WR024819. </a:t>
            </a:r>
          </a:p>
          <a:p>
            <a:pPr algn="just"/>
            <a:r>
              <a:rPr lang="en-IN" sz="950" dirty="0" err="1"/>
              <a:t>Misset</a:t>
            </a:r>
            <a:r>
              <a:rPr lang="en-IN" sz="950" dirty="0"/>
              <a:t>, C., </a:t>
            </a:r>
            <a:r>
              <a:rPr lang="en-IN" sz="950" dirty="0" err="1"/>
              <a:t>Recking</a:t>
            </a:r>
            <a:r>
              <a:rPr lang="en-IN" sz="950" dirty="0"/>
              <a:t>, A., </a:t>
            </a:r>
            <a:r>
              <a:rPr lang="en-IN" sz="950" dirty="0" err="1"/>
              <a:t>Navratil</a:t>
            </a:r>
            <a:r>
              <a:rPr lang="en-IN" sz="950" dirty="0"/>
              <a:t>, O., </a:t>
            </a:r>
            <a:r>
              <a:rPr lang="en-IN" sz="950" dirty="0" err="1"/>
              <a:t>Legout</a:t>
            </a:r>
            <a:r>
              <a:rPr lang="en-IN" sz="950" dirty="0"/>
              <a:t>, C., </a:t>
            </a:r>
            <a:r>
              <a:rPr lang="en-IN" sz="950" dirty="0" err="1"/>
              <a:t>Poirel</a:t>
            </a:r>
            <a:r>
              <a:rPr lang="en-IN" sz="950" dirty="0"/>
              <a:t>, A., </a:t>
            </a:r>
            <a:r>
              <a:rPr lang="en-IN" sz="950" dirty="0" err="1"/>
              <a:t>Cazilhac</a:t>
            </a:r>
            <a:r>
              <a:rPr lang="en-IN" sz="950" dirty="0"/>
              <a:t>, M., </a:t>
            </a:r>
            <a:r>
              <a:rPr lang="en-IN" sz="950" dirty="0" err="1"/>
              <a:t>Briguet</a:t>
            </a:r>
            <a:r>
              <a:rPr lang="en-IN" sz="950" dirty="0"/>
              <a:t>, V., </a:t>
            </a:r>
            <a:r>
              <a:rPr lang="en-IN" sz="950" dirty="0" err="1"/>
              <a:t>Esteves</a:t>
            </a:r>
            <a:r>
              <a:rPr lang="en-IN" sz="950" dirty="0"/>
              <a:t>, M., 2019. Quantifying bed-related suspended load in gravel bed rivers through an analysis of the </a:t>
            </a:r>
            <a:r>
              <a:rPr lang="en-IN" sz="950" dirty="0" err="1"/>
              <a:t>bedload</a:t>
            </a:r>
            <a:r>
              <a:rPr lang="en-IN" sz="950" dirty="0"/>
              <a:t>-suspended load relationship. Earth Surf. Process. Landforms 44, 1722–1733. </a:t>
            </a:r>
          </a:p>
          <a:p>
            <a:pPr algn="just"/>
            <a:r>
              <a:rPr lang="en-IN" sz="950" dirty="0" err="1"/>
              <a:t>Monsalve</a:t>
            </a:r>
            <a:r>
              <a:rPr lang="en-IN" sz="950" dirty="0"/>
              <a:t>, A., </a:t>
            </a:r>
            <a:r>
              <a:rPr lang="en-IN" sz="950" dirty="0" err="1"/>
              <a:t>Yager</a:t>
            </a:r>
            <a:r>
              <a:rPr lang="en-IN" sz="950" dirty="0"/>
              <a:t>, E.M., </a:t>
            </a:r>
            <a:r>
              <a:rPr lang="en-IN" sz="950" dirty="0" err="1"/>
              <a:t>Schmeeckle</a:t>
            </a:r>
            <a:r>
              <a:rPr lang="en-IN" sz="950" dirty="0"/>
              <a:t>, M.W., 2017. Effects of bed forms and large protruding grains on near-bed flow hydraulics in low relative submergence conditions. J. </a:t>
            </a:r>
            <a:r>
              <a:rPr lang="en-IN" sz="950" dirty="0" err="1"/>
              <a:t>Geophys</a:t>
            </a:r>
            <a:r>
              <a:rPr lang="en-IN" sz="950" dirty="0"/>
              <a:t>. Res. Earth Surf. 122, 1845–1866.</a:t>
            </a:r>
          </a:p>
          <a:p>
            <a:pPr algn="just"/>
            <a:r>
              <a:rPr lang="en-IN" sz="950" dirty="0"/>
              <a:t>Hodge, R. A., </a:t>
            </a:r>
            <a:r>
              <a:rPr lang="en-IN" sz="950" dirty="0" err="1"/>
              <a:t>Voepel</a:t>
            </a:r>
            <a:r>
              <a:rPr lang="en-IN" sz="950" dirty="0"/>
              <a:t>, H., Leyland, J., Sear, D. A., &amp; Ahmed, S. (2020). X-ray computed tomography reveals that grain protrusion controls critical shear stress for entrainment of fluvial gravels. Geology, 48(2), 149–153.</a:t>
            </a:r>
          </a:p>
          <a:p>
            <a:pPr algn="just"/>
            <a:r>
              <a:rPr lang="en-IN" sz="950" dirty="0" err="1"/>
              <a:t>Keulegan</a:t>
            </a:r>
            <a:r>
              <a:rPr lang="en-IN" sz="950" dirty="0"/>
              <a:t>, G.H., 1938. Laws of turbulent flow in open channels. J. Res. Natl. Bur. Stand. (1934). https://doi.org/10.6028/jres.021.039.</a:t>
            </a:r>
          </a:p>
          <a:p>
            <a:pPr algn="just"/>
            <a:r>
              <a:rPr lang="en-IN" sz="950" dirty="0" err="1"/>
              <a:t>Strickler</a:t>
            </a:r>
            <a:r>
              <a:rPr lang="en-IN" sz="950" dirty="0"/>
              <a:t>, A., 1923. </a:t>
            </a:r>
            <a:r>
              <a:rPr lang="en-IN" sz="950" dirty="0" err="1"/>
              <a:t>Beitr¨age</a:t>
            </a:r>
            <a:r>
              <a:rPr lang="en-IN" sz="950" dirty="0"/>
              <a:t> </a:t>
            </a:r>
            <a:r>
              <a:rPr lang="en-IN" sz="950" dirty="0" err="1"/>
              <a:t>zur</a:t>
            </a:r>
            <a:r>
              <a:rPr lang="en-IN" sz="950" dirty="0"/>
              <a:t> </a:t>
            </a:r>
            <a:r>
              <a:rPr lang="en-IN" sz="950" dirty="0" err="1"/>
              <a:t>Frage</a:t>
            </a:r>
            <a:r>
              <a:rPr lang="en-IN" sz="950" dirty="0"/>
              <a:t> der </a:t>
            </a:r>
            <a:r>
              <a:rPr lang="en-IN" sz="950" dirty="0" err="1"/>
              <a:t>Geschwindigkeitsformel</a:t>
            </a:r>
            <a:r>
              <a:rPr lang="en-IN" sz="950" dirty="0"/>
              <a:t> und der </a:t>
            </a:r>
            <a:r>
              <a:rPr lang="en-IN" sz="950" dirty="0" err="1"/>
              <a:t>Rauhigkeitszahlen</a:t>
            </a:r>
            <a:r>
              <a:rPr lang="en-IN" sz="950" dirty="0"/>
              <a:t> </a:t>
            </a:r>
            <a:r>
              <a:rPr lang="en-IN" sz="950" dirty="0" err="1"/>
              <a:t>für</a:t>
            </a:r>
            <a:r>
              <a:rPr lang="en-IN" sz="950" dirty="0"/>
              <a:t> </a:t>
            </a:r>
            <a:r>
              <a:rPr lang="en-IN" sz="950" dirty="0" err="1"/>
              <a:t>Str¨ome</a:t>
            </a:r>
            <a:r>
              <a:rPr lang="en-IN" sz="950" dirty="0"/>
              <a:t>. </a:t>
            </a:r>
            <a:r>
              <a:rPr lang="en-IN" sz="950" dirty="0" err="1"/>
              <a:t>Kan¨ale</a:t>
            </a:r>
            <a:r>
              <a:rPr lang="en-IN" sz="950" dirty="0"/>
              <a:t> und </a:t>
            </a:r>
            <a:r>
              <a:rPr lang="en-IN" sz="950" dirty="0" err="1"/>
              <a:t>geschlossene</a:t>
            </a:r>
            <a:r>
              <a:rPr lang="en-IN" sz="950" dirty="0"/>
              <a:t> </a:t>
            </a:r>
            <a:r>
              <a:rPr lang="en-IN" sz="950" dirty="0" err="1"/>
              <a:t>Leitungen</a:t>
            </a:r>
            <a:r>
              <a:rPr lang="en-IN" sz="950" dirty="0"/>
              <a:t>.</a:t>
            </a:r>
          </a:p>
          <a:p>
            <a:pPr algn="just"/>
            <a:r>
              <a:rPr lang="en-IN" sz="950" dirty="0"/>
              <a:t>Hey, R.D., 1979. FLOW RESISTANCE IN GRAVEL-BED RIVERS. ASCE J </a:t>
            </a:r>
            <a:r>
              <a:rPr lang="en-IN" sz="950" dirty="0" err="1"/>
              <a:t>Hydraul</a:t>
            </a:r>
            <a:r>
              <a:rPr lang="en-IN" sz="950" dirty="0"/>
              <a:t> Div. </a:t>
            </a:r>
            <a:r>
              <a:rPr lang="en-IN" sz="950" dirty="0">
                <a:hlinkClick r:id="rId4"/>
              </a:rPr>
              <a:t>https://doi.org/10.2208/prohe1975.25.21</a:t>
            </a:r>
            <a:r>
              <a:rPr lang="en-IN" sz="950" dirty="0" smtClean="0"/>
              <a:t>.</a:t>
            </a:r>
          </a:p>
          <a:p>
            <a:pPr algn="just"/>
            <a:r>
              <a:rPr lang="en-IN" sz="950" dirty="0" err="1"/>
              <a:t>Monsalve</a:t>
            </a:r>
            <a:r>
              <a:rPr lang="en-IN" sz="950" dirty="0"/>
              <a:t>, A., </a:t>
            </a:r>
            <a:r>
              <a:rPr lang="en-IN" sz="950" dirty="0" err="1"/>
              <a:t>Yager</a:t>
            </a:r>
            <a:r>
              <a:rPr lang="en-IN" sz="950" dirty="0"/>
              <a:t>, E.M., </a:t>
            </a:r>
            <a:r>
              <a:rPr lang="en-IN" sz="950" dirty="0" err="1"/>
              <a:t>Schmeeckle</a:t>
            </a:r>
            <a:r>
              <a:rPr lang="en-IN" sz="950" dirty="0"/>
              <a:t>, M.W., 2017. Effects of bed forms and large protruding grains on near‐bed flow hydraulics in low relative submergence conditions. J. </a:t>
            </a:r>
            <a:r>
              <a:rPr lang="en-IN" sz="950" dirty="0" err="1"/>
              <a:t>Geophys</a:t>
            </a:r>
            <a:r>
              <a:rPr lang="en-IN" sz="950" dirty="0"/>
              <a:t>. Res. Earth Surf. 122, 1845–1866.</a:t>
            </a:r>
          </a:p>
          <a:p>
            <a:pPr algn="just"/>
            <a:r>
              <a:rPr lang="en-IN" sz="950" dirty="0"/>
              <a:t>Smart, G.M., </a:t>
            </a:r>
            <a:r>
              <a:rPr lang="en-IN" sz="950" dirty="0" err="1"/>
              <a:t>Jäggi</a:t>
            </a:r>
            <a:r>
              <a:rPr lang="en-IN" sz="950" dirty="0"/>
              <a:t>, M., 1983. </a:t>
            </a:r>
            <a:r>
              <a:rPr lang="en-IN" sz="950" dirty="0" err="1"/>
              <a:t>Sedimenttransport</a:t>
            </a:r>
            <a:r>
              <a:rPr lang="en-IN" sz="950" dirty="0"/>
              <a:t> in </a:t>
            </a:r>
            <a:r>
              <a:rPr lang="en-IN" sz="950" dirty="0" err="1"/>
              <a:t>steilen</a:t>
            </a:r>
            <a:r>
              <a:rPr lang="en-IN" sz="950" dirty="0"/>
              <a:t> </a:t>
            </a:r>
            <a:r>
              <a:rPr lang="en-IN" sz="950" dirty="0" err="1"/>
              <a:t>Gerinnen</a:t>
            </a:r>
            <a:r>
              <a:rPr lang="en-IN" sz="950" dirty="0"/>
              <a:t>: sediment transport on steep slopes.</a:t>
            </a:r>
          </a:p>
          <a:p>
            <a:pPr algn="just"/>
            <a:r>
              <a:rPr lang="en-IN" sz="950" dirty="0"/>
              <a:t>Bathurst, J.C., 1985. Flow resistance estimation in mountain rivers. J. </a:t>
            </a:r>
            <a:r>
              <a:rPr lang="en-IN" sz="950" dirty="0" err="1"/>
              <a:t>Hydraul</a:t>
            </a:r>
            <a:r>
              <a:rPr lang="en-IN" sz="950" dirty="0"/>
              <a:t>. Eng. </a:t>
            </a:r>
            <a:r>
              <a:rPr lang="en-IN" sz="950" dirty="0">
                <a:hlinkClick r:id="rId5"/>
              </a:rPr>
              <a:t>https://doi.org/10.1061/(ASCE)0733-9429(1985)111:4(625)</a:t>
            </a:r>
            <a:r>
              <a:rPr lang="en-IN" sz="950" dirty="0"/>
              <a:t>.</a:t>
            </a:r>
          </a:p>
          <a:p>
            <a:pPr algn="just"/>
            <a:r>
              <a:rPr lang="en-IN" sz="950" dirty="0"/>
              <a:t>Trask, P. D. (1933). Origin and environment of source sediments.</a:t>
            </a:r>
          </a:p>
          <a:p>
            <a:pPr algn="just"/>
            <a:r>
              <a:rPr lang="en-IN" sz="950" dirty="0"/>
              <a:t>Folk, R. L., &amp; Ward, W. C. (1957). </a:t>
            </a:r>
            <a:r>
              <a:rPr lang="en-IN" sz="950" dirty="0" err="1"/>
              <a:t>Brazos</a:t>
            </a:r>
            <a:r>
              <a:rPr lang="en-IN" sz="950" dirty="0"/>
              <a:t> River bar [Texas]; a study in the significance of grain size parameters. Journal of Sedimentary Research, 27(1), 3–26.</a:t>
            </a:r>
          </a:p>
          <a:p>
            <a:pPr algn="just"/>
            <a:r>
              <a:rPr lang="en-IN" sz="950" dirty="0"/>
              <a:t>Friedman, G. M. (1962). On sorting, sorting coefficients, and the </a:t>
            </a:r>
            <a:r>
              <a:rPr lang="en-IN" sz="950" dirty="0" err="1"/>
              <a:t>lognormality</a:t>
            </a:r>
            <a:r>
              <a:rPr lang="en-IN" sz="950" dirty="0"/>
              <a:t> of the grain-size distribution of sandstones. The Journal of Geology, 70(6), 737–753.</a:t>
            </a:r>
          </a:p>
          <a:p>
            <a:pPr algn="just"/>
            <a:r>
              <a:rPr lang="en-IN" sz="950" dirty="0"/>
              <a:t>Johnson, Joel P L. (2017). Clustering statistics, roughness feedbacks, and randomness in experimental step‐pool </a:t>
            </a:r>
            <a:r>
              <a:rPr lang="en-IN" sz="950" dirty="0" err="1"/>
              <a:t>morphodynamics</a:t>
            </a:r>
            <a:r>
              <a:rPr lang="en-IN" sz="950" dirty="0"/>
              <a:t>. Geophysical Research Letters, 44(8), 3653–3662.</a:t>
            </a:r>
          </a:p>
          <a:p>
            <a:pPr algn="just"/>
            <a:r>
              <a:rPr lang="en-IN" sz="950" dirty="0"/>
              <a:t>Condit, R., Ashton, P. S., Baker, P., </a:t>
            </a:r>
            <a:r>
              <a:rPr lang="en-IN" sz="950" dirty="0" err="1"/>
              <a:t>Bunyavejchewin</a:t>
            </a:r>
            <a:r>
              <a:rPr lang="en-IN" sz="950" dirty="0"/>
              <a:t>, S., </a:t>
            </a:r>
            <a:r>
              <a:rPr lang="en-IN" sz="950" dirty="0" err="1"/>
              <a:t>Gunatilleke</a:t>
            </a:r>
            <a:r>
              <a:rPr lang="en-IN" sz="950" dirty="0"/>
              <a:t>, S., </a:t>
            </a:r>
            <a:r>
              <a:rPr lang="en-IN" sz="950" dirty="0" err="1"/>
              <a:t>Gunatilleke</a:t>
            </a:r>
            <a:r>
              <a:rPr lang="en-IN" sz="950" dirty="0"/>
              <a:t>, N., et al. (2000). Spatial patterns in the distribution of tropical tree species. Science, 288(5470), 1414–1418.</a:t>
            </a:r>
          </a:p>
          <a:p>
            <a:pPr algn="just"/>
            <a:r>
              <a:rPr lang="en-IN" sz="950" dirty="0"/>
              <a:t>Church, Michael, Hassan, M. A., &amp; Wolcott, J. F. (1998). Stabilizing self‐organized structures in gravel‐bed stream channels: Field and experimental observations. Water Resources Research, 34(11), 3169–3179.</a:t>
            </a:r>
          </a:p>
          <a:p>
            <a:pPr algn="just"/>
            <a:r>
              <a:rPr lang="en-IN" sz="950" dirty="0"/>
              <a:t>Dietrich, W. E., Kirchner, J. W., Ikeda, H., &amp; </a:t>
            </a:r>
            <a:r>
              <a:rPr lang="en-IN" sz="950" dirty="0" err="1"/>
              <a:t>Iseya</a:t>
            </a:r>
            <a:r>
              <a:rPr lang="en-IN" sz="950" dirty="0"/>
              <a:t>, F. (1989). Sediment supply and the development of the coarse surface layer in gravel-bedded rivers. Nature, 340(6230), 215–217.</a:t>
            </a:r>
          </a:p>
          <a:p>
            <a:pPr algn="just"/>
            <a:r>
              <a:rPr lang="en-IN" sz="950" dirty="0"/>
              <a:t>Wilcock, P. R., &amp; </a:t>
            </a:r>
            <a:r>
              <a:rPr lang="en-IN" sz="950" dirty="0" err="1"/>
              <a:t>McArdell</a:t>
            </a:r>
            <a:r>
              <a:rPr lang="en-IN" sz="950" dirty="0"/>
              <a:t>, B. W. (1993). Surface‐based fractional transport rates: Mobilization thresholds and partial transport of a sand‐gravel sediment. Water Resources Research, 29(4), 1297–1312.</a:t>
            </a:r>
          </a:p>
          <a:p>
            <a:pPr algn="just"/>
            <a:r>
              <a:rPr lang="en-IN" sz="950" dirty="0"/>
              <a:t>Wong, M., &amp; Parker, G. (2006). Reanalysis and correction of bed-load relation of Meyer-Peter and Müller using their own database. Journal of Hydraulic Engineering, 132(11), 1159–1168</a:t>
            </a:r>
            <a:r>
              <a:rPr lang="en-IN" sz="950" dirty="0" smtClean="0"/>
              <a:t>.</a:t>
            </a:r>
            <a:endParaRPr lang="en-IN" sz="950" dirty="0"/>
          </a:p>
        </p:txBody>
      </p:sp>
    </p:spTree>
    <p:extLst>
      <p:ext uri="{BB962C8B-B14F-4D97-AF65-F5344CB8AC3E}">
        <p14:creationId xmlns:p14="http://schemas.microsoft.com/office/powerpoint/2010/main" val="21011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2" y="1349051"/>
            <a:ext cx="2436381" cy="324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1349052"/>
            <a:ext cx="2438401" cy="3248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94" y="415636"/>
            <a:ext cx="2064573" cy="2064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871" y="4879849"/>
            <a:ext cx="11180618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suggestions, and queries are most welcome</a:t>
            </a:r>
            <a:r>
              <a:rPr lang="en-US" sz="2400" dirty="0"/>
              <a:t>.</a:t>
            </a:r>
            <a:r>
              <a:rPr lang="en-US" sz="2400" dirty="0" smtClean="0"/>
              <a:t> For </a:t>
            </a:r>
            <a:r>
              <a:rPr lang="en-US" sz="2400" dirty="0" smtClean="0"/>
              <a:t>more details, p</a:t>
            </a:r>
            <a:r>
              <a:rPr lang="en-US" sz="2400" dirty="0" smtClean="0"/>
              <a:t>lease contact: </a:t>
            </a:r>
          </a:p>
          <a:p>
            <a:endParaRPr lang="en-US" sz="2400" dirty="0" smtClean="0"/>
          </a:p>
          <a:p>
            <a:r>
              <a:rPr lang="en-US" sz="2400" dirty="0" smtClean="0"/>
              <a:t>Contact details: 	Anshul Yadav: </a:t>
            </a:r>
            <a:r>
              <a:rPr lang="en-US" sz="2400" dirty="0" smtClean="0">
                <a:hlinkClick r:id="rId5"/>
              </a:rPr>
              <a:t>ayadav@hy.iitr.ac.in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smtClean="0"/>
              <a:t>	</a:t>
            </a:r>
            <a:r>
              <a:rPr lang="en-US" sz="2400" dirty="0" err="1" smtClean="0"/>
              <a:t>Sumit</a:t>
            </a:r>
            <a:r>
              <a:rPr lang="en-US" sz="2400" dirty="0" smtClean="0"/>
              <a:t> </a:t>
            </a:r>
            <a:r>
              <a:rPr lang="en-US" sz="2400" dirty="0" smtClean="0"/>
              <a:t>Sen: </a:t>
            </a:r>
            <a:r>
              <a:rPr lang="en-IN" sz="2400" dirty="0" smtClean="0">
                <a:hlinkClick r:id="rId6"/>
              </a:rPr>
              <a:t>sumit.sen@hy.iitr.ac.in</a:t>
            </a:r>
            <a:endParaRPr lang="en-IN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85857" y="46304"/>
            <a:ext cx="1498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Open Sans"/>
              </a:rPr>
              <a:t>EGU22-270</a:t>
            </a:r>
          </a:p>
        </p:txBody>
      </p:sp>
    </p:spTree>
    <p:extLst>
      <p:ext uri="{BB962C8B-B14F-4D97-AF65-F5344CB8AC3E}">
        <p14:creationId xmlns:p14="http://schemas.microsoft.com/office/powerpoint/2010/main" val="30070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/>
              <a:t>Introduction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021584"/>
                <a:ext cx="12192000" cy="5708955"/>
              </a:xfrm>
            </p:spPr>
            <p:txBody>
              <a:bodyPr/>
              <a:lstStyle/>
              <a:p>
                <a:pPr algn="just"/>
                <a:r>
                  <a:rPr lang="en-US" sz="2200" dirty="0">
                    <a:latin typeface="+mn-lt"/>
                  </a:rPr>
                  <a:t>Mean flow velocity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dirty="0">
                    <a:latin typeface="+mn-lt"/>
                  </a:rPr>
                  <a:t>primary importance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2200" dirty="0">
                    <a:latin typeface="+mn-lt"/>
                  </a:rPr>
                  <a:t> river engineering, environmental engineering, numerical modeling, and various other </a:t>
                </a:r>
                <a:r>
                  <a:rPr lang="en-US" sz="2200" dirty="0" smtClean="0">
                    <a:latin typeface="+mn-lt"/>
                  </a:rPr>
                  <a:t>purposes</a:t>
                </a:r>
              </a:p>
              <a:p>
                <a:pPr marL="0" indent="0" algn="just">
                  <a:buNone/>
                </a:pPr>
                <a:endParaRPr lang="en-IN" sz="2200" dirty="0">
                  <a:latin typeface="+mn-lt"/>
                </a:endParaRPr>
              </a:p>
              <a:p>
                <a:pPr algn="just"/>
                <a:r>
                  <a:rPr lang="en-IN" sz="2200" dirty="0">
                    <a:latin typeface="+mn-lt"/>
                  </a:rPr>
                  <a:t>In many cases direct measurements </a:t>
                </a:r>
                <a:r>
                  <a:rPr lang="en-US" sz="2200" dirty="0">
                    <a:latin typeface="+mn-lt"/>
                  </a:rPr>
                  <a:t>are not possible, and a </a:t>
                </a:r>
                <a:r>
                  <a:rPr lang="en-US" sz="2200" b="1" i="1" dirty="0">
                    <a:latin typeface="+mn-lt"/>
                  </a:rPr>
                  <a:t>flow resistance equation</a:t>
                </a:r>
                <a:r>
                  <a:rPr lang="en-US" sz="2200" dirty="0">
                    <a:latin typeface="+mn-lt"/>
                  </a:rPr>
                  <a:t> must be </a:t>
                </a:r>
                <a:r>
                  <a:rPr lang="en-IN" sz="2200" dirty="0" smtClean="0">
                    <a:latin typeface="+mn-lt"/>
                  </a:rPr>
                  <a:t>used</a:t>
                </a:r>
              </a:p>
              <a:p>
                <a:pPr algn="just"/>
                <a:endParaRPr lang="en-IN" sz="2200" dirty="0">
                  <a:latin typeface="+mn-lt"/>
                </a:endParaRPr>
              </a:p>
              <a:p>
                <a:pPr algn="just"/>
                <a:r>
                  <a:rPr lang="en-US" sz="2200" dirty="0">
                    <a:latin typeface="+mn-lt"/>
                  </a:rPr>
                  <a:t>The </a:t>
                </a:r>
                <a:r>
                  <a:rPr lang="en-US" sz="2200" b="1" i="1" dirty="0" err="1" smtClean="0">
                    <a:latin typeface="+mn-lt"/>
                  </a:rPr>
                  <a:t>Chezy’s</a:t>
                </a:r>
                <a:r>
                  <a:rPr lang="en-US" sz="2200" dirty="0" smtClean="0">
                    <a:latin typeface="+mn-lt"/>
                  </a:rPr>
                  <a:t>, </a:t>
                </a:r>
                <a:r>
                  <a:rPr lang="en-US" sz="2200" dirty="0">
                    <a:latin typeface="+mn-lt"/>
                  </a:rPr>
                  <a:t>the </a:t>
                </a:r>
                <a:r>
                  <a:rPr lang="en-US" sz="2200" b="1" i="1" dirty="0" smtClean="0">
                    <a:latin typeface="+mn-lt"/>
                  </a:rPr>
                  <a:t>Manning’s</a:t>
                </a:r>
                <a:r>
                  <a:rPr lang="en-US" sz="2200" dirty="0" smtClean="0">
                    <a:latin typeface="+mn-lt"/>
                  </a:rPr>
                  <a:t>, </a:t>
                </a:r>
                <a:r>
                  <a:rPr lang="en-US" sz="2200" dirty="0">
                    <a:latin typeface="+mn-lt"/>
                  </a:rPr>
                  <a:t>and the </a:t>
                </a:r>
                <a:r>
                  <a:rPr lang="en-US" sz="2200" b="1" i="1" dirty="0">
                    <a:latin typeface="+mn-lt"/>
                  </a:rPr>
                  <a:t>Darcy-</a:t>
                </a:r>
                <a:r>
                  <a:rPr lang="en-US" sz="2200" b="1" i="1" dirty="0" err="1">
                    <a:latin typeface="+mn-lt"/>
                  </a:rPr>
                  <a:t>Weisbach</a:t>
                </a:r>
                <a:r>
                  <a:rPr lang="en-US" sz="2200" dirty="0">
                    <a:latin typeface="+mn-lt"/>
                  </a:rPr>
                  <a:t> equations are most commonly used and are </a:t>
                </a:r>
                <a:r>
                  <a:rPr lang="en-IN" sz="2200" dirty="0">
                    <a:latin typeface="+mn-lt"/>
                  </a:rPr>
                  <a:t>given by: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𝐶</m:t>
                      </m:r>
                      <m:rad>
                        <m:radPr>
                          <m:degHide m:val="on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rad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𝑔𝑦</m:t>
                              </m:r>
                              <m:sSub>
                                <m:sSub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 marL="0" indent="0" algn="just">
                  <a:buNone/>
                </a:pPr>
                <a:endParaRPr lang="en-US" sz="2200" dirty="0">
                  <a:latin typeface="+mn-lt"/>
                </a:endParaRPr>
              </a:p>
              <a:p>
                <a:pPr algn="just"/>
                <a:r>
                  <a:rPr lang="en-US" sz="2200" dirty="0">
                    <a:latin typeface="+mn-lt"/>
                  </a:rPr>
                  <a:t>In low‐gradient rivers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dirty="0">
                    <a:latin typeface="+mn-lt"/>
                  </a:rPr>
                  <a:t>sandy &amp; small </a:t>
                </a:r>
                <a:r>
                  <a:rPr lang="en-US" sz="2200" dirty="0" smtClean="0">
                    <a:latin typeface="+mn-lt"/>
                  </a:rPr>
                  <a:t>gravels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2200" dirty="0">
                    <a:latin typeface="+mn-lt"/>
                  </a:rPr>
                  <a:t> acceptable performances (Yen, 1992</a:t>
                </a:r>
                <a:r>
                  <a:rPr lang="en-US" sz="2200" dirty="0" smtClean="0">
                    <a:latin typeface="+mn-lt"/>
                  </a:rPr>
                  <a:t>)</a:t>
                </a:r>
              </a:p>
              <a:p>
                <a:pPr algn="just"/>
                <a:endParaRPr lang="en-US" sz="2200" dirty="0" smtClean="0">
                  <a:latin typeface="+mn-lt"/>
                </a:endParaRPr>
              </a:p>
              <a:p>
                <a:pPr algn="just"/>
                <a:r>
                  <a:rPr lang="en-US" sz="2200" dirty="0" smtClean="0">
                    <a:latin typeface="+mn-lt"/>
                  </a:rPr>
                  <a:t>High‐gradient </a:t>
                </a:r>
                <a:r>
                  <a:rPr lang="en-US" sz="2200" dirty="0">
                    <a:latin typeface="+mn-lt"/>
                  </a:rPr>
                  <a:t>channels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dirty="0">
                    <a:latin typeface="+mn-lt"/>
                  </a:rPr>
                  <a:t>gravels, boulders, and even cobbles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2200" dirty="0">
                    <a:latin typeface="+mn-lt"/>
                  </a:rPr>
                  <a:t> flow resistance equations less efficient (</a:t>
                </a:r>
                <a:r>
                  <a:rPr lang="en-US" sz="2200" dirty="0" err="1">
                    <a:latin typeface="+mn-lt"/>
                  </a:rPr>
                  <a:t>Wohl</a:t>
                </a:r>
                <a:r>
                  <a:rPr lang="en-US" sz="2200" dirty="0">
                    <a:latin typeface="+mn-lt"/>
                  </a:rPr>
                  <a:t>, 2000; Ferguson, 2007; </a:t>
                </a:r>
                <a:r>
                  <a:rPr lang="en-US" sz="2200" dirty="0" err="1">
                    <a:latin typeface="+mn-lt"/>
                  </a:rPr>
                  <a:t>Rickenmann</a:t>
                </a:r>
                <a:r>
                  <a:rPr lang="en-US" sz="2200" dirty="0">
                    <a:latin typeface="+mn-lt"/>
                  </a:rPr>
                  <a:t> and </a:t>
                </a:r>
                <a:r>
                  <a:rPr lang="en-US" sz="2200" dirty="0" err="1">
                    <a:latin typeface="+mn-lt"/>
                  </a:rPr>
                  <a:t>Recking</a:t>
                </a:r>
                <a:r>
                  <a:rPr lang="en-US" sz="2200" dirty="0">
                    <a:latin typeface="+mn-lt"/>
                  </a:rPr>
                  <a:t>, 2011)</a:t>
                </a:r>
                <a:endParaRPr lang="en-IN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021584"/>
                <a:ext cx="12192000" cy="5708955"/>
              </a:xfrm>
              <a:blipFill>
                <a:blip r:embed="rId2"/>
                <a:stretch>
                  <a:fillRect l="-550" t="-855" r="-650" b="-9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6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/>
              <a:t>Concept of flow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049293"/>
                <a:ext cx="11931721" cy="5223272"/>
              </a:xfrm>
            </p:spPr>
            <p:txBody>
              <a:bodyPr/>
              <a:lstStyle/>
              <a:p>
                <a:pPr algn="just"/>
                <a:r>
                  <a:rPr lang="en-US" sz="22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84</m:t>
                                </m:r>
                              </m:sub>
                            </m:sSub>
                          </m:den>
                        </m:f>
                        <m:r>
                          <a:rPr lang="en-IN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&gt;10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the main sources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b="1" i="1" dirty="0">
                    <a:latin typeface="+mn-lt"/>
                  </a:rPr>
                  <a:t>form drag</a:t>
                </a:r>
                <a:r>
                  <a:rPr lang="en-US" sz="2200" dirty="0">
                    <a:latin typeface="+mn-lt"/>
                  </a:rPr>
                  <a:t> on individual bed particles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b="1" i="1" dirty="0">
                    <a:latin typeface="+mn-lt"/>
                  </a:rPr>
                  <a:t>viscous friction (skin friction)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US" sz="2200" dirty="0">
                    <a:latin typeface="+mn-lt"/>
                  </a:rPr>
                  <a:t> also large‐scale bed‐form characteristics.</a:t>
                </a:r>
              </a:p>
              <a:p>
                <a:pPr marL="0" indent="0" algn="just">
                  <a:buNone/>
                </a:pPr>
                <a:endParaRPr lang="en-US" sz="2200" dirty="0">
                  <a:latin typeface="+mn-lt"/>
                </a:endParaRPr>
              </a:p>
              <a:p>
                <a:pPr algn="just"/>
                <a:r>
                  <a:rPr lang="en-IN" sz="22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IN" sz="2200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84</m:t>
                                </m:r>
                              </m:sub>
                            </m:sSub>
                          </m:den>
                        </m:f>
                        <m:r>
                          <a:rPr lang="en-IN" sz="2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~1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US" sz="2200" b="1" i="1" dirty="0">
                    <a:latin typeface="+mn-lt"/>
                  </a:rPr>
                  <a:t>form drag</a:t>
                </a:r>
                <a:r>
                  <a:rPr lang="en-US" sz="2200" dirty="0">
                    <a:latin typeface="+mn-lt"/>
                  </a:rPr>
                  <a:t>, </a:t>
                </a:r>
                <a:r>
                  <a:rPr lang="en-US" sz="2200" b="1" i="1" dirty="0">
                    <a:latin typeface="+mn-lt"/>
                  </a:rPr>
                  <a:t>turbulent wakes </a:t>
                </a:r>
                <a:r>
                  <a:rPr lang="en-US" sz="2200" dirty="0">
                    <a:latin typeface="+mn-lt"/>
                  </a:rPr>
                  <a:t>of large roughness elements (</a:t>
                </a:r>
                <a:r>
                  <a:rPr lang="en-US" sz="2200" b="1" i="1" dirty="0">
                    <a:latin typeface="+mn-lt"/>
                  </a:rPr>
                  <a:t>wake vortices</a:t>
                </a:r>
                <a:r>
                  <a:rPr lang="en-US" sz="2200" dirty="0">
                    <a:latin typeface="+mn-lt"/>
                  </a:rPr>
                  <a:t>), </a:t>
                </a:r>
                <a:r>
                  <a:rPr lang="en-US" sz="2200" b="1" i="1" dirty="0">
                    <a:latin typeface="+mn-lt"/>
                  </a:rPr>
                  <a:t>free surface </a:t>
                </a:r>
                <a:r>
                  <a:rPr lang="en-US" sz="2200" b="1" i="1" dirty="0" smtClean="0">
                    <a:latin typeface="+mn-lt"/>
                  </a:rPr>
                  <a:t>distortions</a:t>
                </a:r>
                <a:r>
                  <a:rPr lang="en-US" sz="2200" dirty="0" smtClean="0">
                    <a:latin typeface="+mn-lt"/>
                  </a:rPr>
                  <a:t> (</a:t>
                </a:r>
                <a:r>
                  <a:rPr lang="en-US" sz="2200" dirty="0">
                    <a:latin typeface="+mn-lt"/>
                  </a:rPr>
                  <a:t>Ferguson, </a:t>
                </a:r>
                <a:r>
                  <a:rPr lang="en-US" sz="2200" dirty="0" smtClean="0">
                    <a:latin typeface="+mn-lt"/>
                  </a:rPr>
                  <a:t>2007; </a:t>
                </a:r>
                <a:r>
                  <a:rPr lang="en-US" sz="2200" dirty="0" err="1">
                    <a:latin typeface="+mn-lt"/>
                  </a:rPr>
                  <a:t>Nitsche</a:t>
                </a:r>
                <a:r>
                  <a:rPr lang="en-US" sz="2200" dirty="0">
                    <a:latin typeface="+mn-lt"/>
                  </a:rPr>
                  <a:t> et al., 2012; </a:t>
                </a:r>
                <a:r>
                  <a:rPr lang="en-IN" sz="2200" dirty="0" err="1">
                    <a:latin typeface="+mn-lt"/>
                  </a:rPr>
                  <a:t>Rickenmann</a:t>
                </a:r>
                <a:r>
                  <a:rPr lang="en-IN" sz="2200" dirty="0">
                    <a:latin typeface="+mn-lt"/>
                  </a:rPr>
                  <a:t> &amp; </a:t>
                </a:r>
                <a:r>
                  <a:rPr lang="en-IN" sz="2200" dirty="0" err="1">
                    <a:latin typeface="+mn-lt"/>
                  </a:rPr>
                  <a:t>Recking</a:t>
                </a:r>
                <a:r>
                  <a:rPr lang="en-IN" sz="2200" dirty="0">
                    <a:latin typeface="+mn-lt"/>
                  </a:rPr>
                  <a:t>, 2011).</a:t>
                </a:r>
              </a:p>
              <a:p>
                <a:pPr marL="0" indent="0" algn="just">
                  <a:buNone/>
                </a:pPr>
                <a:endParaRPr lang="en-US" sz="2200" dirty="0">
                  <a:latin typeface="+mn-lt"/>
                </a:endParaRPr>
              </a:p>
              <a:p>
                <a:pPr algn="just"/>
                <a:r>
                  <a:rPr lang="en-US" sz="2200" dirty="0" smtClean="0">
                    <a:latin typeface="+mn-lt"/>
                  </a:rPr>
                  <a:t>Protrusions from the channel bed forms the major source of resistance (</a:t>
                </a:r>
                <a:r>
                  <a:rPr lang="en-US" sz="2200" dirty="0">
                    <a:latin typeface="+mn-lt"/>
                  </a:rPr>
                  <a:t>Hodge et al., 2020; </a:t>
                </a:r>
                <a:r>
                  <a:rPr lang="en-US" sz="2200" dirty="0" err="1">
                    <a:latin typeface="+mn-lt"/>
                  </a:rPr>
                  <a:t>Monsalve</a:t>
                </a:r>
                <a:r>
                  <a:rPr lang="en-US" sz="2200" dirty="0">
                    <a:latin typeface="+mn-lt"/>
                  </a:rPr>
                  <a:t> et al., 2017) </a:t>
                </a:r>
                <a:endParaRPr lang="en-IN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049293"/>
                <a:ext cx="11931721" cy="5223272"/>
              </a:xfrm>
              <a:blipFill>
                <a:blip r:embed="rId2"/>
                <a:stretch>
                  <a:fillRect l="-562" r="-6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903F72-D17D-4BB0-B78A-B6F65B2E5B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8616424"/>
                  </p:ext>
                </p:extLst>
              </p:nvPr>
            </p:nvGraphicFramePr>
            <p:xfrm>
              <a:off x="1224282" y="1049293"/>
              <a:ext cx="9914770" cy="484854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772971">
                      <a:extLst>
                        <a:ext uri="{9D8B030D-6E8A-4147-A177-3AD203B41FA5}">
                          <a16:colId xmlns:a16="http://schemas.microsoft.com/office/drawing/2014/main" val="4061938693"/>
                        </a:ext>
                      </a:extLst>
                    </a:gridCol>
                    <a:gridCol w="2218447">
                      <a:extLst>
                        <a:ext uri="{9D8B030D-6E8A-4147-A177-3AD203B41FA5}">
                          <a16:colId xmlns:a16="http://schemas.microsoft.com/office/drawing/2014/main" val="1675096974"/>
                        </a:ext>
                      </a:extLst>
                    </a:gridCol>
                    <a:gridCol w="6923352">
                      <a:extLst>
                        <a:ext uri="{9D8B030D-6E8A-4147-A177-3AD203B41FA5}">
                          <a16:colId xmlns:a16="http://schemas.microsoft.com/office/drawing/2014/main" val="393734386"/>
                        </a:ext>
                      </a:extLst>
                    </a:gridCol>
                  </a:tblGrid>
                  <a:tr h="267471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 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000" dirty="0"/>
                            <a:t>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9143903"/>
                      </a:ext>
                    </a:extLst>
                  </a:tr>
                  <a:tr h="616051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Smart &amp; </a:t>
                          </a:r>
                          <a:r>
                            <a:rPr lang="en-IN" sz="20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Jäggi</a:t>
                          </a:r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(1983)</a:t>
                          </a:r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=5.75</m:t>
                                </m:r>
                                <m:sSup>
                                  <m:sSup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−0.05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IN" sz="2000" b="0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IN" sz="20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sz="20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sz="20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90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IN" sz="20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IN" sz="20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IN" sz="20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sz="20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8.2</m:t>
                                        </m:r>
                                        <m:f>
                                          <m:f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000" b="0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90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6007966"/>
                      </a:ext>
                    </a:extLst>
                  </a:tr>
                  <a:tr h="616051">
                    <a:tc>
                      <a:txBody>
                        <a:bodyPr/>
                        <a:lstStyle/>
                        <a:p>
                          <a:r>
                            <a:rPr lang="en-IN" sz="2000"/>
                            <a:t>5</a:t>
                          </a:r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Bathurst (1985)</a:t>
                          </a:r>
                          <a:endParaRPr lang="en-IN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=4+5.62</m:t>
                                </m:r>
                                <m:func>
                                  <m:func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IN" sz="20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000" b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84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217160"/>
                      </a:ext>
                    </a:extLst>
                  </a:tr>
                  <a:tr h="742723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6</a:t>
                          </a:r>
                        </a:p>
                        <a:p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Ferguson (2007) </a:t>
                          </a:r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2000" b="0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84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p>
                                          <m:sSup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lin"/>
                                                    <m:ctrlPr>
                                                      <a:rPr lang="en-IN" sz="20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IN" sz="2000" b="0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IN" sz="2000" i="1" kern="120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IN" sz="2000" kern="120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𝐷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IN" sz="2000" kern="120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84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den>
                                            </m:f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688718"/>
                      </a:ext>
                    </a:extLst>
                  </a:tr>
                  <a:tr h="908041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Rickenmann</a:t>
                          </a:r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&amp; Recking (2011)</a:t>
                          </a:r>
                        </a:p>
                        <a:p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N" sz="20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num>
                                      <m:den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IN" sz="20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0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20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4.416</m:t>
                                    </m:r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IN" sz="2000" b="0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IN" sz="20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sz="20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𝐷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sz="2000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84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1.904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IN" sz="20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IN" sz="20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20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sz="20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IN" sz="20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IN" sz="2000" i="1" kern="120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IN" sz="2000" b="0" kern="1200" smtClean="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𝑦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IN" sz="2000" kern="1200">
                                                            <a:solidFill>
                                                              <a:schemeClr val="dk1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1.283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IN" sz="2000" i="1" kern="1200">
                                                                <a:solidFill>
                                                                  <a:schemeClr val="dk1"/>
                                                                </a:solidFill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IN" sz="2000" kern="1200">
                                                                <a:solidFill>
                                                                  <a:schemeClr val="dk1"/>
                                                                </a:solidFill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𝐷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IN" sz="2000" kern="1200">
                                                                <a:solidFill>
                                                                  <a:schemeClr val="dk1"/>
                                                                </a:solidFill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84</m:t>
                                                            </m:r>
                                                          </m:sub>
                                                        </m:sSub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en-IN" sz="2000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1.618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N" sz="20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1.083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IN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7149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F903F72-D17D-4BB0-B78A-B6F65B2E5B0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8616424"/>
                  </p:ext>
                </p:extLst>
              </p:nvPr>
            </p:nvGraphicFramePr>
            <p:xfrm>
              <a:off x="1224282" y="1049293"/>
              <a:ext cx="9914770" cy="4848543"/>
            </p:xfrm>
            <a:graphic>
              <a:graphicData uri="http://schemas.openxmlformats.org/drawingml/2006/table">
                <a:tbl>
                  <a:tblPr firstRow="1" bandRow="1">
                    <a:tableStyleId>{10A1B5D5-9B99-4C35-A422-299274C87663}</a:tableStyleId>
                  </a:tblPr>
                  <a:tblGrid>
                    <a:gridCol w="772971">
                      <a:extLst>
                        <a:ext uri="{9D8B030D-6E8A-4147-A177-3AD203B41FA5}">
                          <a16:colId xmlns:a16="http://schemas.microsoft.com/office/drawing/2014/main" val="4061938693"/>
                        </a:ext>
                      </a:extLst>
                    </a:gridCol>
                    <a:gridCol w="2218447">
                      <a:extLst>
                        <a:ext uri="{9D8B030D-6E8A-4147-A177-3AD203B41FA5}">
                          <a16:colId xmlns:a16="http://schemas.microsoft.com/office/drawing/2014/main" val="1675096974"/>
                        </a:ext>
                      </a:extLst>
                    </a:gridCol>
                    <a:gridCol w="6923352">
                      <a:extLst>
                        <a:ext uri="{9D8B030D-6E8A-4147-A177-3AD203B41FA5}">
                          <a16:colId xmlns:a16="http://schemas.microsoft.com/office/drawing/2014/main" val="39373438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S 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000" dirty="0"/>
                            <a:t>Equations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9143903"/>
                      </a:ext>
                    </a:extLst>
                  </a:tr>
                  <a:tr h="991997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Smart &amp; </a:t>
                          </a:r>
                          <a:r>
                            <a:rPr lang="en-IN" sz="20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Jäggi</a:t>
                          </a:r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(1983)</a:t>
                          </a:r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272" t="-42945" r="-176" b="-3496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6007966"/>
                      </a:ext>
                    </a:extLst>
                  </a:tr>
                  <a:tr h="991997">
                    <a:tc>
                      <a:txBody>
                        <a:bodyPr/>
                        <a:lstStyle/>
                        <a:p>
                          <a:r>
                            <a:rPr lang="en-IN" sz="2000"/>
                            <a:t>5</a:t>
                          </a:r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Bathurst (1985)</a:t>
                          </a:r>
                          <a:endParaRPr lang="en-IN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272" t="-142945" r="-176" b="-2496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217160"/>
                      </a:ext>
                    </a:extLst>
                  </a:tr>
                  <a:tr h="991997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6</a:t>
                          </a:r>
                        </a:p>
                        <a:p>
                          <a:endParaRPr lang="en-IN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Ferguson (2007) </a:t>
                          </a:r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272" t="-242945" r="-176" b="-1496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688718"/>
                      </a:ext>
                    </a:extLst>
                  </a:tr>
                  <a:tr h="1476312">
                    <a:tc>
                      <a:txBody>
                        <a:bodyPr/>
                        <a:lstStyle/>
                        <a:p>
                          <a:r>
                            <a:rPr lang="en-IN" sz="20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kern="1200" dirty="0" err="1">
                              <a:solidFill>
                                <a:schemeClr val="dk1"/>
                              </a:solidFill>
                              <a:effectLst/>
                            </a:rPr>
                            <a:t>Rickenmann</a:t>
                          </a:r>
                          <a:r>
                            <a:rPr lang="en-IN" sz="2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&amp; Recking (2011)</a:t>
                          </a:r>
                        </a:p>
                        <a:p>
                          <a:endParaRPr lang="en-IN" sz="20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272" t="-230992" r="-176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714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84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Hypothesis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Non-uniform sediments </a:t>
                </a:r>
                <a:r>
                  <a:rPr lang="en-US" dirty="0" smtClean="0">
                    <a:sym typeface="Wingdings" panose="05000000000000000000" pitchFamily="2" charset="2"/>
                  </a:rPr>
                  <a:t> increased bed protrusions  increased flow resistance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Non-uniformity of sediments usually characterized by geometric standard deviation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Non-uniformity coefficients (</a:t>
                </a:r>
                <a:r>
                  <a:rPr lang="en-US" dirty="0" err="1"/>
                  <a:t>σ</a:t>
                </a:r>
                <a:r>
                  <a:rPr lang="en-US" baseline="-25000" dirty="0" err="1"/>
                  <a:t>G</a:t>
                </a:r>
                <a:r>
                  <a:rPr lang="en-US" dirty="0" smtClean="0">
                    <a:sym typeface="Wingdings" panose="05000000000000000000" pitchFamily="2" charset="2"/>
                  </a:rPr>
                  <a:t>):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Geometric standard deviation (</a:t>
                </a:r>
                <a:r>
                  <a:rPr lang="en-US" dirty="0" err="1" smtClean="0"/>
                  <a:t>σ</a:t>
                </a:r>
                <a:r>
                  <a:rPr lang="en-US" baseline="-25000" dirty="0" err="1" smtClean="0"/>
                  <a:t>g</a:t>
                </a:r>
                <a:r>
                  <a:rPr lang="en-US" dirty="0" smtClean="0">
                    <a:sym typeface="Wingdings" panose="05000000000000000000" pitchFamily="2" charset="2"/>
                  </a:rPr>
                  <a:t>):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730" t="-818" r="-8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2113" y="3785620"/>
            <a:ext cx="10848365" cy="1230645"/>
            <a:chOff x="675700" y="3643225"/>
            <a:chExt cx="10848365" cy="1230645"/>
          </a:xfrm>
        </p:grpSpPr>
        <p:sp>
          <p:nvSpPr>
            <p:cNvPr id="4" name="Rectangle 3"/>
            <p:cNvSpPr/>
            <p:nvPr/>
          </p:nvSpPr>
          <p:spPr>
            <a:xfrm>
              <a:off x="4486694" y="3647121"/>
              <a:ext cx="3302936" cy="120032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dirty="0"/>
                <a:t>Folk &amp; Ward (1957)</a:t>
              </a:r>
              <a:endParaRPr lang="en-US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σ</a:t>
              </a:r>
              <a:r>
                <a:rPr lang="en-US" baseline="-25000" dirty="0" err="1" smtClean="0"/>
                <a:t>G</a:t>
              </a:r>
              <a:r>
                <a:rPr lang="en-US" dirty="0" smtClean="0"/>
                <a:t> </a:t>
              </a:r>
              <a:r>
                <a:rPr lang="en-US" dirty="0"/>
                <a:t>&lt; 2 (well sorted)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2 </a:t>
              </a:r>
              <a:r>
                <a:rPr lang="en-IN" dirty="0"/>
                <a:t>≤</a:t>
              </a:r>
              <a:r>
                <a:rPr lang="en-US" dirty="0" smtClean="0"/>
                <a:t> </a:t>
              </a: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&lt; 4 (poorly sorted)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&gt; 4 (very poorly sorted)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5700" y="3673541"/>
              <a:ext cx="3416729" cy="120032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dirty="0" smtClean="0"/>
                <a:t>Trask </a:t>
              </a:r>
              <a:r>
                <a:rPr lang="en-US" b="1" dirty="0"/>
                <a:t>(</a:t>
              </a:r>
              <a:r>
                <a:rPr lang="en-US" b="1" dirty="0" smtClean="0"/>
                <a:t>1933)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σ</a:t>
              </a:r>
              <a:r>
                <a:rPr lang="en-US" baseline="-25000" dirty="0" err="1" smtClean="0"/>
                <a:t>G</a:t>
              </a:r>
              <a:r>
                <a:rPr lang="en-US" dirty="0" smtClean="0"/>
                <a:t> </a:t>
              </a:r>
              <a:r>
                <a:rPr lang="en-US" dirty="0"/>
                <a:t>&lt; </a:t>
              </a:r>
              <a:r>
                <a:rPr lang="en-US" dirty="0" smtClean="0"/>
                <a:t>2.5 </a:t>
              </a:r>
              <a:r>
                <a:rPr lang="en-US" dirty="0"/>
                <a:t>(well sorted)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2.5 </a:t>
              </a:r>
              <a:r>
                <a:rPr lang="en-IN" dirty="0"/>
                <a:t>≤</a:t>
              </a:r>
              <a:r>
                <a:rPr lang="en-US" dirty="0" smtClean="0"/>
                <a:t> </a:t>
              </a: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&lt; </a:t>
              </a:r>
              <a:r>
                <a:rPr lang="en-US" dirty="0" smtClean="0"/>
                <a:t>4.5 (normally </a:t>
              </a:r>
              <a:r>
                <a:rPr lang="en-US" dirty="0"/>
                <a:t>sorted)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&gt; </a:t>
              </a:r>
              <a:r>
                <a:rPr lang="en-US" dirty="0" smtClean="0"/>
                <a:t>4.5 (poorly </a:t>
              </a:r>
              <a:r>
                <a:rPr lang="en-US" dirty="0"/>
                <a:t>sorted)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62755" y="3643225"/>
              <a:ext cx="3361310" cy="120032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b="1" dirty="0"/>
                <a:t>Friedman (1962</a:t>
              </a:r>
              <a:r>
                <a:rPr lang="en-US" b="1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σ</a:t>
              </a:r>
              <a:r>
                <a:rPr lang="en-US" baseline="-25000" dirty="0" err="1" smtClean="0"/>
                <a:t>G</a:t>
              </a:r>
              <a:r>
                <a:rPr lang="en-US" dirty="0" smtClean="0"/>
                <a:t> </a:t>
              </a:r>
              <a:r>
                <a:rPr lang="en-US" dirty="0"/>
                <a:t>&lt; </a:t>
              </a:r>
              <a:r>
                <a:rPr lang="en-US" dirty="0" smtClean="0"/>
                <a:t>2.8 </a:t>
              </a:r>
              <a:r>
                <a:rPr lang="en-US" dirty="0"/>
                <a:t>(well sorted)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2.8 </a:t>
              </a:r>
              <a:r>
                <a:rPr lang="en-IN" dirty="0"/>
                <a:t>≤</a:t>
              </a:r>
              <a:r>
                <a:rPr lang="en-US" dirty="0" smtClean="0"/>
                <a:t> </a:t>
              </a: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&lt; </a:t>
              </a:r>
              <a:r>
                <a:rPr lang="en-US" dirty="0" smtClean="0"/>
                <a:t>5.2 </a:t>
              </a:r>
              <a:r>
                <a:rPr lang="en-US" dirty="0"/>
                <a:t>(poorly sorted)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/>
                <a:t>σ</a:t>
              </a:r>
              <a:r>
                <a:rPr lang="en-US" baseline="-25000" dirty="0" err="1"/>
                <a:t>G</a:t>
              </a:r>
              <a:r>
                <a:rPr lang="en-US" dirty="0"/>
                <a:t> &gt; </a:t>
              </a:r>
              <a:r>
                <a:rPr lang="en-US" dirty="0" smtClean="0"/>
                <a:t>5.2 </a:t>
              </a:r>
              <a:r>
                <a:rPr lang="en-US" dirty="0"/>
                <a:t>(very poorly sorted)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FB74C2-71B5-495F-A44F-A5275CDD0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6191"/>
              </p:ext>
            </p:extLst>
          </p:nvPr>
        </p:nvGraphicFramePr>
        <p:xfrm>
          <a:off x="1726394" y="1994402"/>
          <a:ext cx="8160327" cy="349134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720109">
                  <a:extLst>
                    <a:ext uri="{9D8B030D-6E8A-4147-A177-3AD203B41FA5}">
                      <a16:colId xmlns:a16="http://schemas.microsoft.com/office/drawing/2014/main" val="867867261"/>
                    </a:ext>
                  </a:extLst>
                </a:gridCol>
                <a:gridCol w="2720109">
                  <a:extLst>
                    <a:ext uri="{9D8B030D-6E8A-4147-A177-3AD203B41FA5}">
                      <a16:colId xmlns:a16="http://schemas.microsoft.com/office/drawing/2014/main" val="3473947149"/>
                    </a:ext>
                  </a:extLst>
                </a:gridCol>
                <a:gridCol w="2720109">
                  <a:extLst>
                    <a:ext uri="{9D8B030D-6E8A-4147-A177-3AD203B41FA5}">
                      <a16:colId xmlns:a16="http://schemas.microsoft.com/office/drawing/2014/main" val="74011126"/>
                    </a:ext>
                  </a:extLst>
                </a:gridCol>
              </a:tblGrid>
              <a:tr h="10393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Non-uniformity of bed material 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Geometric standard deviation (</a:t>
                      </a:r>
                      <a:r>
                        <a:rPr lang="en-IN" sz="2000" dirty="0" err="1">
                          <a:effectLst/>
                        </a:rPr>
                        <a:t>σ</a:t>
                      </a:r>
                      <a:r>
                        <a:rPr lang="en-IN" sz="2000" baseline="-25000" dirty="0" err="1">
                          <a:effectLst/>
                        </a:rPr>
                        <a:t>g</a:t>
                      </a:r>
                      <a:r>
                        <a:rPr lang="en-IN" sz="2000" dirty="0">
                          <a:effectLst/>
                        </a:rPr>
                        <a:t>)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No of observations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866123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Very small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σ</a:t>
                      </a:r>
                      <a:r>
                        <a:rPr lang="en-IN" sz="2000" baseline="-25000">
                          <a:effectLst/>
                        </a:rPr>
                        <a:t>g</a:t>
                      </a:r>
                      <a:r>
                        <a:rPr lang="en-IN" sz="2000">
                          <a:effectLst/>
                        </a:rPr>
                        <a:t> &lt; 2.5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1070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776537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Small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2.5 ≤ σ</a:t>
                      </a:r>
                      <a:r>
                        <a:rPr lang="en-IN" sz="2000" baseline="-25000">
                          <a:effectLst/>
                        </a:rPr>
                        <a:t>g</a:t>
                      </a:r>
                      <a:r>
                        <a:rPr lang="en-IN" sz="2000">
                          <a:effectLst/>
                        </a:rPr>
                        <a:t> &lt; 5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816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752684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Intermediate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5 ≤ σ</a:t>
                      </a:r>
                      <a:r>
                        <a:rPr lang="en-IN" sz="2000" baseline="-25000">
                          <a:effectLst/>
                        </a:rPr>
                        <a:t>g </a:t>
                      </a:r>
                      <a:r>
                        <a:rPr lang="en-IN" sz="2000">
                          <a:effectLst/>
                        </a:rPr>
                        <a:t>&lt; 7.5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504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710467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Large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>
                          <a:effectLst/>
                        </a:rPr>
                        <a:t>7.5 ≤ σ</a:t>
                      </a:r>
                      <a:r>
                        <a:rPr lang="en-IN" sz="2000" baseline="-25000">
                          <a:effectLst/>
                        </a:rPr>
                        <a:t>g</a:t>
                      </a:r>
                      <a:r>
                        <a:rPr lang="en-IN" sz="2000">
                          <a:effectLst/>
                        </a:rPr>
                        <a:t> &lt; 10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165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073776"/>
                  </a:ext>
                </a:extLst>
              </a:tr>
              <a:tr h="4903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Enormous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 err="1">
                          <a:effectLst/>
                        </a:rPr>
                        <a:t>σ</a:t>
                      </a:r>
                      <a:r>
                        <a:rPr lang="en-IN" sz="2000" baseline="-25000" dirty="0" err="1">
                          <a:effectLst/>
                        </a:rPr>
                        <a:t>g</a:t>
                      </a:r>
                      <a:r>
                        <a:rPr lang="en-IN" sz="2000" dirty="0">
                          <a:effectLst/>
                        </a:rPr>
                        <a:t> ≥ 10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2000" dirty="0">
                          <a:effectLst/>
                        </a:rPr>
                        <a:t>67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329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5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C2A09C2-EE9B-4FA4-9017-0B954556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/>
          <a:p>
            <a:r>
              <a:rPr lang="en-US" sz="2800" dirty="0"/>
              <a:t>The Dataset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D025F0-A8A5-446C-AE37-32CC3321B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872" y="1036894"/>
            <a:ext cx="6101205" cy="3124045"/>
          </a:xfrm>
        </p:spPr>
        <p:txBody>
          <a:bodyPr/>
          <a:lstStyle/>
          <a:p>
            <a:pPr algn="just"/>
            <a:r>
              <a:rPr lang="en-IN" sz="2200" dirty="0"/>
              <a:t>Literature data</a:t>
            </a:r>
            <a:r>
              <a:rPr lang="en-IN" sz="2200" dirty="0">
                <a:sym typeface="Wingdings" panose="05000000000000000000" pitchFamily="2" charset="2"/>
              </a:rPr>
              <a:t></a:t>
            </a:r>
            <a:r>
              <a:rPr lang="en-IN" sz="2200" dirty="0"/>
              <a:t> 2396 from </a:t>
            </a:r>
            <a:r>
              <a:rPr lang="en-IN" sz="2200" dirty="0" err="1"/>
              <a:t>Misset</a:t>
            </a:r>
            <a:r>
              <a:rPr lang="en-IN" sz="2200" dirty="0"/>
              <a:t> et al., 2019; and 409 from </a:t>
            </a:r>
            <a:r>
              <a:rPr lang="en-IN" sz="2200" dirty="0" err="1"/>
              <a:t>Mendicino</a:t>
            </a:r>
            <a:r>
              <a:rPr lang="en-IN" sz="2200" dirty="0"/>
              <a:t> &amp; </a:t>
            </a:r>
            <a:r>
              <a:rPr lang="en-IN" sz="2200" dirty="0" err="1"/>
              <a:t>Colosimo</a:t>
            </a:r>
            <a:r>
              <a:rPr lang="en-IN" sz="2200" dirty="0"/>
              <a:t>, 2019</a:t>
            </a:r>
          </a:p>
          <a:p>
            <a:pPr algn="just"/>
            <a:r>
              <a:rPr lang="en-IN" sz="2200" dirty="0"/>
              <a:t>Missing variables (depth, discharge, or grain size distribution) </a:t>
            </a:r>
            <a:r>
              <a:rPr lang="en-IN" sz="2200" dirty="0">
                <a:sym typeface="Wingdings" panose="05000000000000000000" pitchFamily="2" charset="2"/>
              </a:rPr>
              <a:t> eliminated 180 measurements</a:t>
            </a:r>
          </a:p>
          <a:p>
            <a:pPr algn="just"/>
            <a:r>
              <a:rPr lang="en-IN" sz="2200" dirty="0">
                <a:sym typeface="Wingdings" panose="05000000000000000000" pitchFamily="2" charset="2"/>
              </a:rPr>
              <a:t>Criteria suggested by </a:t>
            </a:r>
            <a:r>
              <a:rPr lang="en-IN" sz="2200" dirty="0" err="1" smtClean="0">
                <a:sym typeface="Wingdings" panose="05000000000000000000" pitchFamily="2" charset="2"/>
              </a:rPr>
              <a:t>Rickenmann</a:t>
            </a:r>
            <a:r>
              <a:rPr lang="en-IN" sz="2200" dirty="0" smtClean="0">
                <a:sym typeface="Wingdings" panose="05000000000000000000" pitchFamily="2" charset="2"/>
              </a:rPr>
              <a:t> and </a:t>
            </a:r>
            <a:r>
              <a:rPr lang="en-IN" sz="2200" dirty="0" err="1" smtClean="0">
                <a:sym typeface="Wingdings" panose="05000000000000000000" pitchFamily="2" charset="2"/>
              </a:rPr>
              <a:t>Recking</a:t>
            </a:r>
            <a:r>
              <a:rPr lang="en-IN" sz="2200" dirty="0" smtClean="0">
                <a:sym typeface="Wingdings" panose="05000000000000000000" pitchFamily="2" charset="2"/>
              </a:rPr>
              <a:t> (2011</a:t>
            </a:r>
            <a:r>
              <a:rPr lang="en-IN" sz="2200" dirty="0">
                <a:sym typeface="Wingdings" panose="05000000000000000000" pitchFamily="2" charset="2"/>
              </a:rPr>
              <a:t>) to eliminate data characterised by very flat beds  3 measurements removed</a:t>
            </a:r>
          </a:p>
          <a:p>
            <a:pPr algn="just"/>
            <a:r>
              <a:rPr lang="en-IN" sz="2200" dirty="0">
                <a:sym typeface="Wingdings" panose="05000000000000000000" pitchFamily="2" charset="2"/>
              </a:rPr>
              <a:t>Database of 2622 measurements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536769F-4FFC-4447-9E95-CC468ED2C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7" y="1800200"/>
            <a:ext cx="5656161" cy="424212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52946" y="198447"/>
            <a:ext cx="10044545" cy="6328229"/>
            <a:chOff x="1052946" y="198447"/>
            <a:chExt cx="10044545" cy="6328229"/>
          </a:xfrm>
        </p:grpSpPr>
        <p:grpSp>
          <p:nvGrpSpPr>
            <p:cNvPr id="12" name="Group 11"/>
            <p:cNvGrpSpPr/>
            <p:nvPr/>
          </p:nvGrpSpPr>
          <p:grpSpPr>
            <a:xfrm>
              <a:off x="1052946" y="198447"/>
              <a:ext cx="10044545" cy="5975731"/>
              <a:chOff x="0" y="0"/>
              <a:chExt cx="6121285" cy="6311290"/>
            </a:xfrm>
          </p:grpSpPr>
          <p:pic>
            <p:nvPicPr>
              <p:cNvPr id="15" name="Picture 14" descr="Chart, box and whisker chart&#10;&#10;Description automatically generated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876"/>
                <a:ext cx="3194050" cy="3194050"/>
              </a:xfrm>
              <a:prstGeom prst="rect">
                <a:avLst/>
              </a:prstGeom>
            </p:spPr>
          </p:pic>
          <p:pic>
            <p:nvPicPr>
              <p:cNvPr id="16" name="Picture 15" descr="Chart, box and whisker chart&#10;&#10;Description automatically generated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455" y="0"/>
                <a:ext cx="3194050" cy="3194050"/>
              </a:xfrm>
              <a:prstGeom prst="rect">
                <a:avLst/>
              </a:prstGeom>
            </p:spPr>
          </p:pic>
          <p:pic>
            <p:nvPicPr>
              <p:cNvPr id="17" name="Picture 16" descr="Chart, box and whisker chart&#10;&#10;Description automatically generated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8" y="3105398"/>
                <a:ext cx="3194050" cy="3194050"/>
              </a:xfrm>
              <a:prstGeom prst="rect">
                <a:avLst/>
              </a:prstGeom>
            </p:spPr>
          </p:pic>
          <p:pic>
            <p:nvPicPr>
              <p:cNvPr id="18" name="Picture 17" descr="Chart, box and whisker chart&#10;&#10;Description automatically generated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9455" y="3099460"/>
                <a:ext cx="3211830" cy="321183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759527" y="6157344"/>
              <a:ext cx="8811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dirty="0"/>
                <a:t>Distribution </a:t>
              </a:r>
              <a:r>
                <a:rPr lang="en-IN" dirty="0" smtClean="0"/>
                <a:t>range of </a:t>
              </a:r>
              <a:r>
                <a:rPr lang="en-IN" dirty="0"/>
                <a:t>flow and channel parameters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2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F4E365-5279-4489-8A08-EAC79A04A4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09926"/>
                <a:ext cx="9389440" cy="554587"/>
              </a:xfrm>
            </p:spPr>
            <p:txBody>
              <a:bodyPr/>
              <a:lstStyle/>
              <a:p>
                <a:r>
                  <a:rPr lang="en-IN" sz="2800" dirty="0"/>
                  <a:t>Conventional equations different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/>
                      <m:t>σ</m:t>
                    </m:r>
                    <m:r>
                      <a:rPr lang="el-GR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F4E365-5279-4489-8A08-EAC79A04A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09926"/>
                <a:ext cx="9389440" cy="554587"/>
              </a:xfrm>
              <a:blipFill>
                <a:blip r:embed="rId2"/>
                <a:stretch>
                  <a:fillRect l="-1299" t="-6593" b="-28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436913" y="1103086"/>
            <a:ext cx="9376229" cy="5754914"/>
            <a:chOff x="0" y="0"/>
            <a:chExt cx="6598177" cy="5287214"/>
          </a:xfrm>
        </p:grpSpPr>
        <p:pic>
          <p:nvPicPr>
            <p:cNvPr id="14" name="Picture 13" descr="Chart, box and whisker chart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58" y="0"/>
              <a:ext cx="3392805" cy="2544445"/>
            </a:xfrm>
            <a:prstGeom prst="rect">
              <a:avLst/>
            </a:prstGeom>
          </p:spPr>
        </p:pic>
        <p:pic>
          <p:nvPicPr>
            <p:cNvPr id="15" name="Picture 14" descr="Chart, box and whisker chart&#10;&#10;Description automatically generate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8641" y="0"/>
              <a:ext cx="3416300" cy="2561590"/>
            </a:xfrm>
            <a:prstGeom prst="rect">
              <a:avLst/>
            </a:prstGeom>
          </p:spPr>
        </p:pic>
        <p:pic>
          <p:nvPicPr>
            <p:cNvPr id="16" name="Picture 15" descr="Chart, box and whisker chart&#10;&#10;Description automatically generate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674189"/>
              <a:ext cx="3484880" cy="26130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3147" y="2700068"/>
              <a:ext cx="3415030" cy="2561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9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98D3BC-785A-4E97-8786-FB3212BF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3" y="202991"/>
            <a:ext cx="9389440" cy="554587"/>
          </a:xfrm>
        </p:spPr>
        <p:txBody>
          <a:bodyPr/>
          <a:lstStyle/>
          <a:p>
            <a:r>
              <a:rPr lang="en-US" sz="2800" dirty="0"/>
              <a:t>Performances in terms of statistical indices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8756255"/>
              </p:ext>
            </p:extLst>
          </p:nvPr>
        </p:nvGraphicFramePr>
        <p:xfrm>
          <a:off x="522514" y="1117601"/>
          <a:ext cx="11074400" cy="526868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3645524468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826838945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70737167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305376526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4168355108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03227399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70939451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757022292"/>
                    </a:ext>
                  </a:extLst>
                </a:gridCol>
              </a:tblGrid>
              <a:tr h="1728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Equation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Statistical Indices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Whole Dataset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 =2622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σ</a:t>
                      </a:r>
                      <a:r>
                        <a:rPr lang="en-IN" sz="1600" baseline="-25000" dirty="0" err="1">
                          <a:effectLst/>
                        </a:rPr>
                        <a:t>g</a:t>
                      </a:r>
                      <a:r>
                        <a:rPr lang="en-IN" sz="1600" dirty="0">
                          <a:effectLst/>
                        </a:rPr>
                        <a:t> &lt; 2.5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N=1070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2.5 ≤ </a:t>
                      </a:r>
                      <a:r>
                        <a:rPr lang="en-IN" sz="1600" dirty="0" err="1">
                          <a:effectLst/>
                        </a:rPr>
                        <a:t>σ</a:t>
                      </a:r>
                      <a:r>
                        <a:rPr lang="en-IN" sz="1600" baseline="-25000" dirty="0" err="1">
                          <a:effectLst/>
                        </a:rPr>
                        <a:t>g</a:t>
                      </a:r>
                      <a:r>
                        <a:rPr lang="en-IN" sz="1600" dirty="0">
                          <a:effectLst/>
                        </a:rPr>
                        <a:t> &lt;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N=816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 ≤ σ</a:t>
                      </a:r>
                      <a:r>
                        <a:rPr lang="en-IN" sz="1600" baseline="-25000">
                          <a:effectLst/>
                        </a:rPr>
                        <a:t>g</a:t>
                      </a:r>
                      <a:r>
                        <a:rPr lang="en-IN" sz="1600">
                          <a:effectLst/>
                        </a:rPr>
                        <a:t> &lt; 7.5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N=504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7.5 ≤ σ</a:t>
                      </a:r>
                      <a:r>
                        <a:rPr lang="en-IN" sz="1600" baseline="-25000">
                          <a:effectLst/>
                        </a:rPr>
                        <a:t>g</a:t>
                      </a:r>
                      <a:r>
                        <a:rPr lang="en-IN" sz="1600">
                          <a:effectLst/>
                        </a:rPr>
                        <a:t> &lt; 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N=165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σ</a:t>
                      </a:r>
                      <a:r>
                        <a:rPr lang="en-IN" sz="1600" baseline="-25000" dirty="0" err="1">
                          <a:effectLst/>
                        </a:rPr>
                        <a:t>g</a:t>
                      </a:r>
                      <a:r>
                        <a:rPr lang="en-IN" sz="1600" dirty="0">
                          <a:effectLst/>
                        </a:rPr>
                        <a:t> ≥ 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N=67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1176450153"/>
                  </a:ext>
                </a:extLst>
              </a:tr>
              <a:tr h="4321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Smart &amp; Jäggi (1983)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RMSE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0.60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0.63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0.41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1502573420"/>
                  </a:ext>
                </a:extLst>
              </a:tr>
              <a:tr h="4321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MSPE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84.78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77.23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57.83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130.32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121.26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101.35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230316878"/>
                  </a:ext>
                </a:extLst>
              </a:tr>
              <a:tr h="4321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Bathurst (1985)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RMSE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0.77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0.72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0.75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1.40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0.52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420528105"/>
                  </a:ext>
                </a:extLst>
              </a:tr>
              <a:tr h="4321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MSPE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181.86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143.13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98.59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215.82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757.99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140.08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1621539107"/>
                  </a:ext>
                </a:extLst>
              </a:tr>
              <a:tr h="4321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Ferguson (2007)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RMSE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0.51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0.49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0.92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0.43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1509675242"/>
                  </a:ext>
                </a:extLst>
              </a:tr>
              <a:tr h="4321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MSPE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79.73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51.89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55.89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112.45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276.45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83.96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1897688324"/>
                  </a:ext>
                </a:extLst>
              </a:tr>
              <a:tr h="4321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Rickenmann and Recking (2011)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RMSE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0.62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0.57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0.63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1.15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0.44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2639261850"/>
                  </a:ext>
                </a:extLst>
              </a:tr>
              <a:tr h="5148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MSPE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115.08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86.15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75.95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136.06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434.50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108.99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9" marR="35739" marT="0" marB="0"/>
                </a:tc>
                <a:extLst>
                  <a:ext uri="{0D108BD9-81ED-4DB2-BD59-A6C34878D82A}">
                    <a16:rowId xmlns:a16="http://schemas.microsoft.com/office/drawing/2014/main" val="52224478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795657" y="2801257"/>
            <a:ext cx="1393372" cy="3585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240872" y="1117601"/>
            <a:ext cx="11559242" cy="5152570"/>
            <a:chOff x="0" y="0"/>
            <a:chExt cx="5545993" cy="2908935"/>
          </a:xfrm>
        </p:grpSpPr>
        <p:pic>
          <p:nvPicPr>
            <p:cNvPr id="12" name="Picture 11" descr="Chart, scatter chart&#10;&#10;Description automatically generate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08935" cy="2908935"/>
            </a:xfrm>
            <a:prstGeom prst="rect">
              <a:avLst/>
            </a:prstGeom>
          </p:spPr>
        </p:pic>
        <p:pic>
          <p:nvPicPr>
            <p:cNvPr id="13" name="Picture 12" descr="Chart, scatter chart&#10;&#10;Description automatically generate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7693" y="0"/>
              <a:ext cx="2908300" cy="29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5282"/>
            <a:ext cx="7592291" cy="554587"/>
          </a:xfrm>
        </p:spPr>
        <p:txBody>
          <a:bodyPr/>
          <a:lstStyle/>
          <a:p>
            <a:r>
              <a:rPr lang="en-US" sz="2800" dirty="0"/>
              <a:t>Surface coarsening using motion thresholds</a:t>
            </a:r>
            <a:endParaRPr lang="en-I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072384"/>
                <a:ext cx="11713029" cy="5299388"/>
              </a:xfrm>
            </p:spPr>
            <p:txBody>
              <a:bodyPr/>
              <a:lstStyle/>
              <a:p>
                <a:r>
                  <a:rPr lang="en-US" sz="2000" dirty="0" smtClean="0"/>
                  <a:t>Dietrich et al. (1989)</a:t>
                </a:r>
                <a:endParaRPr lang="en-IN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IN" sz="2000" dirty="0" smtClean="0"/>
              </a:p>
              <a:p>
                <a:pPr marL="0" indent="0">
                  <a:buNone/>
                </a:pPr>
                <a:endParaRPr lang="en-IN" sz="2000" dirty="0" smtClean="0"/>
              </a:p>
              <a:p>
                <a:r>
                  <a:rPr lang="en-US" sz="2000" dirty="0" smtClean="0"/>
                  <a:t>For fully </a:t>
                </a:r>
                <a:r>
                  <a:rPr lang="en-US" sz="2000" dirty="0" err="1" smtClean="0"/>
                  <a:t>armoured</a:t>
                </a:r>
                <a:r>
                  <a:rPr lang="en-US" sz="2000" dirty="0" smtClean="0"/>
                  <a:t> bed, Church </a:t>
                </a:r>
                <a:r>
                  <a:rPr lang="en-US" sz="2000" dirty="0"/>
                  <a:t>et al., </a:t>
                </a:r>
                <a:r>
                  <a:rPr lang="en-US" sz="2000" dirty="0" smtClean="0"/>
                  <a:t>(1998) simplified above relation as q* approaches 0.001: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000" dirty="0" smtClean="0"/>
              </a:p>
              <a:p>
                <a:pPr marL="0" indent="0">
                  <a:buNone/>
                </a:pPr>
                <a:endParaRPr lang="en-IN" sz="2000" dirty="0" smtClean="0"/>
              </a:p>
              <a:p>
                <a:r>
                  <a:rPr lang="en-US" sz="2000" dirty="0" smtClean="0"/>
                  <a:t>T</a:t>
                </a:r>
                <a:r>
                  <a:rPr lang="en-US" sz="2000" baseline="-25000" dirty="0" smtClean="0"/>
                  <a:t>b 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depth-slope approach), and </a:t>
                </a:r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cl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/>
                  <a:t>by assuming </a:t>
                </a:r>
                <a:r>
                  <a:rPr lang="en-US" sz="2000" dirty="0" err="1" smtClean="0"/>
                  <a:t>τ</a:t>
                </a:r>
                <a:r>
                  <a:rPr lang="en-US" sz="2000" baseline="-25000" dirty="0" err="1" smtClean="0"/>
                  <a:t>cl</a:t>
                </a:r>
                <a:r>
                  <a:rPr lang="en-US" sz="2000" baseline="30000" dirty="0"/>
                  <a:t>*</a:t>
                </a:r>
                <a:r>
                  <a:rPr lang="en-US" sz="2000" dirty="0"/>
                  <a:t> as 0.045 (P. R. Wilcock &amp; </a:t>
                </a:r>
                <a:r>
                  <a:rPr lang="en-US" sz="2000" dirty="0" err="1"/>
                  <a:t>McArdell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1993; </a:t>
                </a:r>
                <a:r>
                  <a:rPr lang="en-US" sz="2000" dirty="0"/>
                  <a:t>Wong &amp; Parker, 2006</a:t>
                </a:r>
                <a:r>
                  <a:rPr lang="en-US" sz="2000" dirty="0" smtClean="0"/>
                  <a:t>)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The back-calculated values of D</a:t>
                </a:r>
                <a:r>
                  <a:rPr lang="en-US" sz="2000" baseline="-25000" dirty="0" smtClean="0"/>
                  <a:t>50s</a:t>
                </a:r>
                <a:r>
                  <a:rPr lang="en-US" sz="2000" dirty="0" smtClean="0"/>
                  <a:t>/D</a:t>
                </a:r>
                <a:r>
                  <a:rPr lang="en-US" sz="2000" baseline="-25000" dirty="0" smtClean="0"/>
                  <a:t>50l</a:t>
                </a:r>
                <a:r>
                  <a:rPr lang="en-US" sz="2000" dirty="0" smtClean="0"/>
                  <a:t> were used to draw inference on bed </a:t>
                </a:r>
                <a:r>
                  <a:rPr lang="en-US" sz="2000" dirty="0" err="1" smtClean="0"/>
                  <a:t>armouring</a:t>
                </a:r>
                <a:endParaRPr lang="en-US" sz="2000" dirty="0" smtClean="0"/>
              </a:p>
              <a:p>
                <a:endParaRPr lang="en-IN" sz="2000" dirty="0"/>
              </a:p>
              <a:p>
                <a:endParaRPr lang="en-IN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072384"/>
                <a:ext cx="11713029" cy="5299388"/>
              </a:xfrm>
              <a:blipFill>
                <a:blip r:embed="rId2"/>
                <a:stretch>
                  <a:fillRect l="-469" t="-575" r="-4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box and whisker chart&#10;&#10;Description automatically generated"/>
          <p:cNvPicPr/>
          <p:nvPr/>
        </p:nvPicPr>
        <p:blipFill rotWithShape="1">
          <a:blip r:embed="rId3"/>
          <a:srcRect l="230" t="7462" r="5167" b="3699"/>
          <a:stretch/>
        </p:blipFill>
        <p:spPr bwMode="auto">
          <a:xfrm>
            <a:off x="2091515" y="1072384"/>
            <a:ext cx="8127721" cy="529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90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Clustering Statistics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144955"/>
                <a:ext cx="6531429" cy="5223272"/>
              </a:xfrm>
            </p:spPr>
            <p:txBody>
              <a:bodyPr/>
              <a:lstStyle/>
              <a:p>
                <a:r>
                  <a:rPr lang="en-US" sz="2000" dirty="0" smtClean="0"/>
                  <a:t>Ripley’s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000" dirty="0" smtClean="0"/>
                  <a:t>(</a:t>
                </a:r>
                <a:r>
                  <a:rPr lang="en-US" sz="2000" dirty="0"/>
                  <a:t>Condit et al., 2000</a:t>
                </a:r>
                <a:r>
                  <a:rPr lang="en-IN" sz="2000" dirty="0" smtClean="0"/>
                  <a:t>)</a:t>
                </a:r>
              </a:p>
              <a:p>
                <a:endParaRPr lang="en-IN" sz="2000" dirty="0" smtClean="0"/>
              </a:p>
              <a:p>
                <a:pPr marL="0" indent="0">
                  <a:buNone/>
                </a:pPr>
                <a:endParaRPr lang="en-IN" sz="2000" dirty="0" smtClean="0"/>
              </a:p>
              <a:p>
                <a:r>
                  <a:rPr lang="en-US" sz="2000" dirty="0" smtClean="0"/>
                  <a:t>Johnson (2017) </a:t>
                </a:r>
                <a:r>
                  <a:rPr lang="en-US" sz="2000" dirty="0"/>
                  <a:t>modified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normalizing with πr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dimensionless measure of </a:t>
                </a:r>
                <a:r>
                  <a:rPr lang="en-US" sz="2000" dirty="0" smtClean="0"/>
                  <a:t>clustering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IN" sz="2000" dirty="0" smtClean="0"/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Using flume observations, Johnson (2017) related clustering statistic (J) with f and D</a:t>
                </a:r>
                <a:r>
                  <a:rPr lang="en-US" sz="2000" baseline="-25000" dirty="0" smtClean="0">
                    <a:sym typeface="Wingdings" panose="05000000000000000000" pitchFamily="2" charset="2"/>
                  </a:rPr>
                  <a:t>84</a:t>
                </a:r>
              </a:p>
              <a:p>
                <a:endParaRPr lang="en-IN" sz="2000" i="1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=0.083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1.19</m:t>
                          </m:r>
                        </m:sup>
                      </m:sSup>
                      <m:sSubSup>
                        <m:sSub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0.82</m:t>
                          </m:r>
                        </m:sup>
                      </m:sSubSup>
                    </m:oMath>
                  </m:oMathPara>
                </a14:m>
                <a:endParaRPr lang="en-IN" sz="2000" dirty="0" smtClean="0"/>
              </a:p>
              <a:p>
                <a:r>
                  <a:rPr lang="en-US" sz="2000" dirty="0" smtClean="0"/>
                  <a:t>The back-calculated J(r) was then used to draw inference on clustering </a:t>
                </a:r>
                <a:endParaRPr lang="en-IN" sz="2000" dirty="0"/>
              </a:p>
              <a:p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144955"/>
                <a:ext cx="6531429" cy="5223272"/>
              </a:xfrm>
              <a:blipFill>
                <a:blip r:embed="rId2"/>
                <a:stretch>
                  <a:fillRect l="-840" t="-583" b="-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schematic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6109535" y="1144955"/>
            <a:ext cx="6082465" cy="49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5711</TotalTime>
  <Words>648</Words>
  <Application>Microsoft Office PowerPoint</Application>
  <PresentationFormat>Widescreen</PresentationFormat>
  <Paragraphs>235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Franklin Gothic Demi</vt:lpstr>
      <vt:lpstr>Open Sans</vt:lpstr>
      <vt:lpstr>Times New Roman</vt:lpstr>
      <vt:lpstr>Wingdings</vt:lpstr>
      <vt:lpstr>IITR_PPT_Template</vt:lpstr>
      <vt:lpstr>PowerPoint Presentation</vt:lpstr>
      <vt:lpstr>Introduction</vt:lpstr>
      <vt:lpstr>Concept of flow resistance</vt:lpstr>
      <vt:lpstr>Hypothesis</vt:lpstr>
      <vt:lpstr>The Dataset</vt:lpstr>
      <vt:lpstr>Conventional equations different "σ" g</vt:lpstr>
      <vt:lpstr>Performances in terms of statistical indices</vt:lpstr>
      <vt:lpstr>Surface coarsening using motion thresholds</vt:lpstr>
      <vt:lpstr>Clustering Statistics</vt:lpstr>
      <vt:lpstr>Conclusions</vt:lpstr>
      <vt:lpstr>References</vt:lpstr>
      <vt:lpstr>Thanks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ANSHUL YADAV</cp:lastModifiedBy>
  <cp:revision>551</cp:revision>
  <dcterms:created xsi:type="dcterms:W3CDTF">2015-07-18T13:17:54Z</dcterms:created>
  <dcterms:modified xsi:type="dcterms:W3CDTF">2022-05-27T10:56:11Z</dcterms:modified>
  <cp:version>v1</cp:version>
</cp:coreProperties>
</file>