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5"/>
    <p:sldMasterId id="2147483653" r:id="rId6"/>
  </p:sldMasterIdLst>
  <p:notesMasterIdLst>
    <p:notesMasterId r:id="rId20"/>
  </p:notesMasterIdLst>
  <p:handoutMasterIdLst>
    <p:handoutMasterId r:id="rId21"/>
  </p:handoutMasterIdLst>
  <p:sldIdLst>
    <p:sldId id="404" r:id="rId7"/>
    <p:sldId id="375" r:id="rId8"/>
    <p:sldId id="431" r:id="rId9"/>
    <p:sldId id="408" r:id="rId10"/>
    <p:sldId id="432" r:id="rId11"/>
    <p:sldId id="423" r:id="rId12"/>
    <p:sldId id="433" r:id="rId13"/>
    <p:sldId id="418" r:id="rId14"/>
    <p:sldId id="419" r:id="rId15"/>
    <p:sldId id="430" r:id="rId16"/>
    <p:sldId id="425" r:id="rId17"/>
    <p:sldId id="400" r:id="rId18"/>
    <p:sldId id="405" r:id="rId19"/>
  </p:sldIdLst>
  <p:sldSz cx="9144000" cy="6858000" type="screen4x3"/>
  <p:notesSz cx="6797675" cy="9926638"/>
  <p:defaultTextStyle>
    <a:defPPr>
      <a:defRPr lang="it-IT"/>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E6FECE"/>
    <a:srgbClr val="FFCC99"/>
    <a:srgbClr val="E5FFE5"/>
    <a:srgbClr val="CCFFCC"/>
    <a:srgbClr val="CCECFF"/>
    <a:srgbClr val="FFFFCC"/>
    <a:srgbClr val="D7FFCD"/>
    <a:srgbClr val="CCFF99"/>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6" autoAdjust="0"/>
    <p:restoredTop sz="95116" autoAdjust="0"/>
  </p:normalViewPr>
  <p:slideViewPr>
    <p:cSldViewPr>
      <p:cViewPr varScale="1">
        <p:scale>
          <a:sx n="80" d="100"/>
          <a:sy n="80" d="100"/>
        </p:scale>
        <p:origin x="134" y="67"/>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56" y="-9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u="none"/>
            </a:lvl1pPr>
          </a:lstStyle>
          <a:p>
            <a:pPr>
              <a:defRPr/>
            </a:pPr>
            <a:endParaRPr lang="it-IT"/>
          </a:p>
        </p:txBody>
      </p:sp>
      <p:sp>
        <p:nvSpPr>
          <p:cNvPr id="133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u="none"/>
            </a:lvl1pPr>
          </a:lstStyle>
          <a:p>
            <a:pPr>
              <a:defRPr/>
            </a:pPr>
            <a:endParaRPr lang="it-IT"/>
          </a:p>
        </p:txBody>
      </p:sp>
      <p:sp>
        <p:nvSpPr>
          <p:cNvPr id="133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u="none"/>
            </a:lvl1pPr>
          </a:lstStyle>
          <a:p>
            <a:pPr>
              <a:defRPr/>
            </a:pPr>
            <a:endParaRPr lang="it-IT"/>
          </a:p>
        </p:txBody>
      </p:sp>
      <p:sp>
        <p:nvSpPr>
          <p:cNvPr id="133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u="none"/>
            </a:lvl1pPr>
          </a:lstStyle>
          <a:p>
            <a:pPr>
              <a:defRPr/>
            </a:pPr>
            <a:fld id="{93DE0974-B4A0-4243-BFAF-F3A6AC81D571}" type="slidenum">
              <a:rPr lang="it-IT"/>
              <a:pPr>
                <a:defRPr/>
              </a:pPr>
              <a:t>‹N›</a:t>
            </a:fld>
            <a:endParaRPr lang="it-IT"/>
          </a:p>
        </p:txBody>
      </p:sp>
    </p:spTree>
    <p:extLst>
      <p:ext uri="{BB962C8B-B14F-4D97-AF65-F5344CB8AC3E}">
        <p14:creationId xmlns:p14="http://schemas.microsoft.com/office/powerpoint/2010/main" val="4038540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u="none"/>
            </a:lvl1pPr>
          </a:lstStyle>
          <a:p>
            <a:pPr>
              <a:defRPr/>
            </a:pPr>
            <a:endParaRPr lang="it-IT"/>
          </a:p>
        </p:txBody>
      </p:sp>
      <p:sp>
        <p:nvSpPr>
          <p:cNvPr id="102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u="none"/>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02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u="none"/>
            </a:lvl1pPr>
          </a:lstStyle>
          <a:p>
            <a:pPr>
              <a:defRPr/>
            </a:pPr>
            <a:endParaRPr lang="it-IT"/>
          </a:p>
        </p:txBody>
      </p:sp>
      <p:sp>
        <p:nvSpPr>
          <p:cNvPr id="102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u="none"/>
            </a:lvl1pPr>
          </a:lstStyle>
          <a:p>
            <a:pPr>
              <a:defRPr/>
            </a:pPr>
            <a:fld id="{81B482C8-9EBC-4667-936B-731F0E2F871A}" type="slidenum">
              <a:rPr lang="it-IT"/>
              <a:pPr>
                <a:defRPr/>
              </a:pPr>
              <a:t>‹N›</a:t>
            </a:fld>
            <a:endParaRPr lang="it-IT"/>
          </a:p>
        </p:txBody>
      </p:sp>
    </p:spTree>
    <p:extLst>
      <p:ext uri="{BB962C8B-B14F-4D97-AF65-F5344CB8AC3E}">
        <p14:creationId xmlns:p14="http://schemas.microsoft.com/office/powerpoint/2010/main" val="144457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1</a:t>
            </a:fld>
            <a:endParaRPr lang="it-IT" dirty="0"/>
          </a:p>
        </p:txBody>
      </p:sp>
    </p:spTree>
    <p:extLst>
      <p:ext uri="{BB962C8B-B14F-4D97-AF65-F5344CB8AC3E}">
        <p14:creationId xmlns:p14="http://schemas.microsoft.com/office/powerpoint/2010/main" val="107149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10</a:t>
            </a:fld>
            <a:endParaRPr lang="it-IT"/>
          </a:p>
        </p:txBody>
      </p:sp>
    </p:spTree>
    <p:extLst>
      <p:ext uri="{BB962C8B-B14F-4D97-AF65-F5344CB8AC3E}">
        <p14:creationId xmlns:p14="http://schemas.microsoft.com/office/powerpoint/2010/main" val="146126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11</a:t>
            </a:fld>
            <a:endParaRPr lang="it-IT"/>
          </a:p>
        </p:txBody>
      </p:sp>
    </p:spTree>
    <p:extLst>
      <p:ext uri="{BB962C8B-B14F-4D97-AF65-F5344CB8AC3E}">
        <p14:creationId xmlns:p14="http://schemas.microsoft.com/office/powerpoint/2010/main" val="316584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12</a:t>
            </a:fld>
            <a:endParaRPr lang="it-IT"/>
          </a:p>
        </p:txBody>
      </p:sp>
    </p:spTree>
    <p:extLst>
      <p:ext uri="{BB962C8B-B14F-4D97-AF65-F5344CB8AC3E}">
        <p14:creationId xmlns:p14="http://schemas.microsoft.com/office/powerpoint/2010/main" val="161812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6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2</a:t>
            </a:fld>
            <a:endParaRPr lang="it-IT"/>
          </a:p>
        </p:txBody>
      </p:sp>
    </p:spTree>
    <p:extLst>
      <p:ext uri="{BB962C8B-B14F-4D97-AF65-F5344CB8AC3E}">
        <p14:creationId xmlns:p14="http://schemas.microsoft.com/office/powerpoint/2010/main" val="161182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3</a:t>
            </a:fld>
            <a:endParaRPr lang="it-IT"/>
          </a:p>
        </p:txBody>
      </p:sp>
    </p:spTree>
    <p:extLst>
      <p:ext uri="{BB962C8B-B14F-4D97-AF65-F5344CB8AC3E}">
        <p14:creationId xmlns:p14="http://schemas.microsoft.com/office/powerpoint/2010/main" val="342304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4</a:t>
            </a:fld>
            <a:endParaRPr lang="it-IT"/>
          </a:p>
        </p:txBody>
      </p:sp>
    </p:spTree>
    <p:extLst>
      <p:ext uri="{BB962C8B-B14F-4D97-AF65-F5344CB8AC3E}">
        <p14:creationId xmlns:p14="http://schemas.microsoft.com/office/powerpoint/2010/main" val="312344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5</a:t>
            </a:fld>
            <a:endParaRPr lang="it-IT"/>
          </a:p>
        </p:txBody>
      </p:sp>
    </p:spTree>
    <p:extLst>
      <p:ext uri="{BB962C8B-B14F-4D97-AF65-F5344CB8AC3E}">
        <p14:creationId xmlns:p14="http://schemas.microsoft.com/office/powerpoint/2010/main" val="156964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6</a:t>
            </a:fld>
            <a:endParaRPr lang="it-IT"/>
          </a:p>
        </p:txBody>
      </p:sp>
    </p:spTree>
    <p:extLst>
      <p:ext uri="{BB962C8B-B14F-4D97-AF65-F5344CB8AC3E}">
        <p14:creationId xmlns:p14="http://schemas.microsoft.com/office/powerpoint/2010/main" val="165885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7</a:t>
            </a:fld>
            <a:endParaRPr lang="it-IT"/>
          </a:p>
        </p:txBody>
      </p:sp>
    </p:spTree>
    <p:extLst>
      <p:ext uri="{BB962C8B-B14F-4D97-AF65-F5344CB8AC3E}">
        <p14:creationId xmlns:p14="http://schemas.microsoft.com/office/powerpoint/2010/main" val="392835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8</a:t>
            </a:fld>
            <a:endParaRPr lang="it-IT"/>
          </a:p>
        </p:txBody>
      </p:sp>
    </p:spTree>
    <p:extLst>
      <p:ext uri="{BB962C8B-B14F-4D97-AF65-F5344CB8AC3E}">
        <p14:creationId xmlns:p14="http://schemas.microsoft.com/office/powerpoint/2010/main" val="295330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81B482C8-9EBC-4667-936B-731F0E2F871A}" type="slidenum">
              <a:rPr lang="it-IT" smtClean="0"/>
              <a:pPr>
                <a:defRPr/>
              </a:pPr>
              <a:t>9</a:t>
            </a:fld>
            <a:endParaRPr lang="it-IT"/>
          </a:p>
        </p:txBody>
      </p:sp>
    </p:spTree>
    <p:extLst>
      <p:ext uri="{BB962C8B-B14F-4D97-AF65-F5344CB8AC3E}">
        <p14:creationId xmlns:p14="http://schemas.microsoft.com/office/powerpoint/2010/main" val="356076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ANDA ROSSA OPT BOLOGNA RAST"/>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454775"/>
            <a:ext cx="9144000" cy="401638"/>
          </a:xfrm>
          <a:prstGeom prst="rect">
            <a:avLst/>
          </a:prstGeom>
          <a:noFill/>
          <a:ln w="9525">
            <a:noFill/>
            <a:miter lim="800000"/>
            <a:headEnd/>
            <a:tailEnd/>
          </a:ln>
        </p:spPr>
      </p:pic>
      <p:sp>
        <p:nvSpPr>
          <p:cNvPr id="1027" name="Line 23"/>
          <p:cNvSpPr>
            <a:spLocks noChangeShapeType="1"/>
          </p:cNvSpPr>
          <p:nvPr userDrawn="1"/>
        </p:nvSpPr>
        <p:spPr bwMode="auto">
          <a:xfrm>
            <a:off x="8316913" y="6424613"/>
            <a:ext cx="0" cy="352425"/>
          </a:xfrm>
          <a:prstGeom prst="line">
            <a:avLst/>
          </a:prstGeom>
          <a:noFill/>
          <a:ln w="38100">
            <a:solidFill>
              <a:schemeClr val="bg1"/>
            </a:solidFill>
            <a:round/>
            <a:headEnd/>
            <a:tailEnd/>
          </a:ln>
        </p:spPr>
        <p:txBody>
          <a:bodyPr/>
          <a:lstStyle/>
          <a:p>
            <a:endParaRPr lang="it-IT"/>
          </a:p>
        </p:txBody>
      </p:sp>
      <p:sp>
        <p:nvSpPr>
          <p:cNvPr id="1028" name="Line 24"/>
          <p:cNvSpPr>
            <a:spLocks noChangeShapeType="1"/>
          </p:cNvSpPr>
          <p:nvPr userDrawn="1"/>
        </p:nvSpPr>
        <p:spPr bwMode="auto">
          <a:xfrm>
            <a:off x="8316913" y="6092825"/>
            <a:ext cx="0" cy="360363"/>
          </a:xfrm>
          <a:prstGeom prst="line">
            <a:avLst/>
          </a:prstGeom>
          <a:noFill/>
          <a:ln w="38100">
            <a:solidFill>
              <a:srgbClr val="5F5F5F"/>
            </a:solidFill>
            <a:round/>
            <a:headEnd/>
            <a:tailEnd/>
          </a:ln>
        </p:spPr>
        <p:txBody>
          <a:bodyPr/>
          <a:lstStyle/>
          <a:p>
            <a:endParaRPr lang="it-IT"/>
          </a:p>
        </p:txBody>
      </p:sp>
      <p:pic>
        <p:nvPicPr>
          <p:cNvPr id="1029" name="Picture 25" descr="Alma-Mater TAGLIATO"/>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207963"/>
            <a:ext cx="1292225" cy="1660525"/>
          </a:xfrm>
          <a:prstGeom prst="rect">
            <a:avLst/>
          </a:prstGeom>
          <a:noFill/>
          <a:ln w="9525">
            <a:noFill/>
            <a:miter lim="800000"/>
            <a:headEnd/>
            <a:tailEnd/>
          </a:ln>
        </p:spPr>
      </p:pic>
      <p:sp>
        <p:nvSpPr>
          <p:cNvPr id="1030" name="Line 26"/>
          <p:cNvSpPr>
            <a:spLocks noChangeShapeType="1"/>
          </p:cNvSpPr>
          <p:nvPr userDrawn="1"/>
        </p:nvSpPr>
        <p:spPr bwMode="auto">
          <a:xfrm>
            <a:off x="92075" y="0"/>
            <a:ext cx="0" cy="1871663"/>
          </a:xfrm>
          <a:prstGeom prst="line">
            <a:avLst/>
          </a:prstGeom>
          <a:noFill/>
          <a:ln w="190500">
            <a:solidFill>
              <a:srgbClr val="CC0000"/>
            </a:solidFill>
            <a:round/>
            <a:headEnd/>
            <a:tailEnd/>
          </a:ln>
        </p:spPr>
        <p:txBody>
          <a:bodyPr/>
          <a:lstStyle/>
          <a:p>
            <a:endParaRPr lang="it-IT"/>
          </a:p>
        </p:txBody>
      </p:sp>
      <p:sp>
        <p:nvSpPr>
          <p:cNvPr id="1031" name="Line 27"/>
          <p:cNvSpPr>
            <a:spLocks noChangeShapeType="1"/>
          </p:cNvSpPr>
          <p:nvPr userDrawn="1"/>
        </p:nvSpPr>
        <p:spPr bwMode="auto">
          <a:xfrm>
            <a:off x="0" y="1870075"/>
            <a:ext cx="8305800" cy="0"/>
          </a:xfrm>
          <a:prstGeom prst="line">
            <a:avLst/>
          </a:prstGeom>
          <a:noFill/>
          <a:ln w="38100">
            <a:solidFill>
              <a:srgbClr val="5F5F5F"/>
            </a:solidFill>
            <a:round/>
            <a:headEnd/>
            <a:tailEnd/>
          </a:ln>
        </p:spPr>
        <p:txBody>
          <a:bodyPr/>
          <a:lstStyle/>
          <a:p>
            <a:endParaRPr lang="it-IT"/>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6" descr="BANDA ROSSA 2 OPT BOLOGNA RAST"/>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454775"/>
            <a:ext cx="9144000" cy="401638"/>
          </a:xfrm>
          <a:prstGeom prst="rect">
            <a:avLst/>
          </a:prstGeom>
          <a:noFill/>
          <a:ln w="9525">
            <a:noFill/>
            <a:miter lim="800000"/>
            <a:headEnd/>
            <a:tailEnd/>
          </a:ln>
        </p:spPr>
      </p:pic>
      <p:pic>
        <p:nvPicPr>
          <p:cNvPr id="2051" name="Picture 25" descr="Alma-Mater TAGLIATO"/>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1438" y="103188"/>
            <a:ext cx="846137" cy="1087437"/>
          </a:xfrm>
          <a:prstGeom prst="rect">
            <a:avLst/>
          </a:prstGeom>
          <a:noFill/>
          <a:ln w="9525">
            <a:noFill/>
            <a:miter lim="800000"/>
            <a:headEnd/>
            <a:tailEnd/>
          </a:ln>
        </p:spPr>
      </p:pic>
      <p:sp>
        <p:nvSpPr>
          <p:cNvPr id="2052" name="Line 26"/>
          <p:cNvSpPr>
            <a:spLocks noChangeAspect="1" noChangeShapeType="1"/>
          </p:cNvSpPr>
          <p:nvPr userDrawn="1"/>
        </p:nvSpPr>
        <p:spPr bwMode="auto">
          <a:xfrm>
            <a:off x="82550" y="0"/>
            <a:ext cx="1588" cy="1184275"/>
          </a:xfrm>
          <a:prstGeom prst="line">
            <a:avLst/>
          </a:prstGeom>
          <a:noFill/>
          <a:ln w="171450">
            <a:solidFill>
              <a:srgbClr val="CC0000"/>
            </a:solidFill>
            <a:round/>
            <a:headEnd/>
            <a:tailEnd/>
          </a:ln>
        </p:spPr>
        <p:txBody>
          <a:bodyPr/>
          <a:lstStyle/>
          <a:p>
            <a:endParaRPr lang="it-IT"/>
          </a:p>
        </p:txBody>
      </p:sp>
      <p:sp>
        <p:nvSpPr>
          <p:cNvPr id="2053" name="Line 27"/>
          <p:cNvSpPr>
            <a:spLocks noChangeAspect="1" noChangeShapeType="1"/>
          </p:cNvSpPr>
          <p:nvPr userDrawn="1"/>
        </p:nvSpPr>
        <p:spPr bwMode="auto">
          <a:xfrm>
            <a:off x="0" y="1182688"/>
            <a:ext cx="8266113" cy="1587"/>
          </a:xfrm>
          <a:prstGeom prst="line">
            <a:avLst/>
          </a:prstGeom>
          <a:noFill/>
          <a:ln w="19050">
            <a:solidFill>
              <a:srgbClr val="5F5F5F"/>
            </a:solidFill>
            <a:round/>
            <a:headEnd/>
            <a:tailEnd/>
          </a:ln>
        </p:spPr>
        <p:txBody>
          <a:bodyPr/>
          <a:lstStyle/>
          <a:p>
            <a:endParaRPr lang="it-IT"/>
          </a:p>
        </p:txBody>
      </p:sp>
      <p:sp>
        <p:nvSpPr>
          <p:cNvPr id="2054" name="Line 34"/>
          <p:cNvSpPr>
            <a:spLocks noChangeShapeType="1"/>
          </p:cNvSpPr>
          <p:nvPr userDrawn="1"/>
        </p:nvSpPr>
        <p:spPr bwMode="auto">
          <a:xfrm>
            <a:off x="8316913" y="6424613"/>
            <a:ext cx="0" cy="352425"/>
          </a:xfrm>
          <a:prstGeom prst="line">
            <a:avLst/>
          </a:prstGeom>
          <a:noFill/>
          <a:ln w="38100">
            <a:solidFill>
              <a:schemeClr val="bg1"/>
            </a:solidFill>
            <a:round/>
            <a:headEnd/>
            <a:tailEnd/>
          </a:ln>
        </p:spPr>
        <p:txBody>
          <a:bodyPr/>
          <a:lstStyle/>
          <a:p>
            <a:endParaRPr lang="it-IT"/>
          </a:p>
        </p:txBody>
      </p:sp>
      <p:sp>
        <p:nvSpPr>
          <p:cNvPr id="2055" name="Line 35"/>
          <p:cNvSpPr>
            <a:spLocks noChangeShapeType="1"/>
          </p:cNvSpPr>
          <p:nvPr userDrawn="1"/>
        </p:nvSpPr>
        <p:spPr bwMode="auto">
          <a:xfrm>
            <a:off x="8316913" y="6092825"/>
            <a:ext cx="0" cy="360363"/>
          </a:xfrm>
          <a:prstGeom prst="line">
            <a:avLst/>
          </a:prstGeom>
          <a:noFill/>
          <a:ln w="38100">
            <a:solidFill>
              <a:srgbClr val="5F5F5F"/>
            </a:solidFill>
            <a:round/>
            <a:headEnd/>
            <a:tailEnd/>
          </a:ln>
        </p:spPr>
        <p:txBody>
          <a:bodyPr/>
          <a:lstStyle/>
          <a:p>
            <a:endParaRPr lang="it-I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tif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5">
            <a:extLst>
              <a:ext uri="{FF2B5EF4-FFF2-40B4-BE49-F238E27FC236}">
                <a16:creationId xmlns:a16="http://schemas.microsoft.com/office/drawing/2014/main" id="{38DF050E-37D4-5F7E-17AE-0488473A6937}"/>
              </a:ext>
            </a:extLst>
          </p:cNvPr>
          <p:cNvSpPr>
            <a:spLocks noChangeArrowheads="1"/>
          </p:cNvSpPr>
          <p:nvPr/>
        </p:nvSpPr>
        <p:spPr bwMode="auto">
          <a:xfrm>
            <a:off x="0" y="544522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u="none" dirty="0">
                <a:latin typeface="Tw Cen MT" panose="020B0602020104020603" pitchFamily="34" charset="0"/>
                <a:ea typeface="Times New Roman" panose="02020603050405020304" pitchFamily="18" charset="0"/>
                <a:cs typeface="Tahoma" panose="020B0604030504040204" pitchFamily="34" charset="0"/>
              </a:rPr>
              <a:t>EGU, 2022 - Vienna, Austria &amp; Online </a:t>
            </a:r>
          </a:p>
          <a:p>
            <a:pPr algn="ctr">
              <a:lnSpc>
                <a:spcPct val="100000"/>
              </a:lnSpc>
              <a:spcBef>
                <a:spcPct val="0"/>
              </a:spcBef>
              <a:buFontTx/>
              <a:buNone/>
            </a:pPr>
            <a:r>
              <a:rPr lang="en-US" altLang="en-US" sz="2400" u="none" dirty="0">
                <a:latin typeface="Tw Cen MT" panose="020B0602020104020603" pitchFamily="34" charset="0"/>
                <a:ea typeface="Times New Roman" panose="02020603050405020304" pitchFamily="18" charset="0"/>
                <a:cs typeface="Tahoma" panose="020B0604030504040204" pitchFamily="34" charset="0"/>
              </a:rPr>
              <a:t>23–27 May 2022</a:t>
            </a:r>
          </a:p>
        </p:txBody>
      </p:sp>
      <p:sp>
        <p:nvSpPr>
          <p:cNvPr id="5" name="Rettangolo 6">
            <a:extLst>
              <a:ext uri="{FF2B5EF4-FFF2-40B4-BE49-F238E27FC236}">
                <a16:creationId xmlns:a16="http://schemas.microsoft.com/office/drawing/2014/main" id="{7D34CB0F-1360-85B2-BB62-F5BD523AF175}"/>
              </a:ext>
            </a:extLst>
          </p:cNvPr>
          <p:cNvSpPr>
            <a:spLocks noChangeArrowheads="1"/>
          </p:cNvSpPr>
          <p:nvPr/>
        </p:nvSpPr>
        <p:spPr bwMode="auto">
          <a:xfrm>
            <a:off x="0" y="1448980"/>
            <a:ext cx="9144000" cy="138499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0"/>
              </a:spcAft>
              <a:buFontTx/>
              <a:buNone/>
              <a:defRPr/>
            </a:pPr>
            <a:r>
              <a:rPr lang="en-US" altLang="it-IT" u="none" dirty="0">
                <a:solidFill>
                  <a:srgbClr val="0070C0"/>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The difficult prediction of earthquake-induced </a:t>
            </a:r>
          </a:p>
          <a:p>
            <a:pPr algn="ctr" eaLnBrk="1" hangingPunct="1">
              <a:lnSpc>
                <a:spcPct val="100000"/>
              </a:lnSpc>
              <a:spcBef>
                <a:spcPct val="0"/>
              </a:spcBef>
              <a:spcAft>
                <a:spcPts val="0"/>
              </a:spcAft>
              <a:buFontTx/>
              <a:buNone/>
              <a:defRPr/>
            </a:pPr>
            <a:r>
              <a:rPr lang="en-US" altLang="it-IT" u="none" dirty="0">
                <a:solidFill>
                  <a:srgbClr val="0070C0"/>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landslide displacements: the case of Gaggio Montano </a:t>
            </a:r>
          </a:p>
          <a:p>
            <a:pPr algn="ctr" eaLnBrk="1" hangingPunct="1">
              <a:lnSpc>
                <a:spcPct val="100000"/>
              </a:lnSpc>
              <a:spcBef>
                <a:spcPct val="0"/>
              </a:spcBef>
              <a:spcAft>
                <a:spcPts val="0"/>
              </a:spcAft>
              <a:buFontTx/>
              <a:buNone/>
              <a:defRPr/>
            </a:pPr>
            <a:r>
              <a:rPr lang="en-US" altLang="it-IT" u="none" dirty="0">
                <a:solidFill>
                  <a:srgbClr val="0070C0"/>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(northern Apennines, Italy)</a:t>
            </a:r>
            <a:endParaRPr lang="en-GB" altLang="it-IT" u="none" dirty="0">
              <a:solidFill>
                <a:srgbClr val="0070C0"/>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endParaRPr>
          </a:p>
        </p:txBody>
      </p:sp>
      <p:sp>
        <p:nvSpPr>
          <p:cNvPr id="8" name="Rettangolo 5">
            <a:extLst>
              <a:ext uri="{FF2B5EF4-FFF2-40B4-BE49-F238E27FC236}">
                <a16:creationId xmlns:a16="http://schemas.microsoft.com/office/drawing/2014/main" id="{798C5C7D-378A-E6E9-B217-D9D4070A6C85}"/>
              </a:ext>
            </a:extLst>
          </p:cNvPr>
          <p:cNvSpPr>
            <a:spLocks noChangeArrowheads="1"/>
          </p:cNvSpPr>
          <p:nvPr/>
        </p:nvSpPr>
        <p:spPr bwMode="auto">
          <a:xfrm>
            <a:off x="2411760" y="3050289"/>
            <a:ext cx="6660232" cy="212365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b="1" u="none" dirty="0">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Tahoma" panose="020B0604030504040204" pitchFamily="34" charset="0"/>
              </a:rPr>
              <a:t>Gianluigi Di Paola</a:t>
            </a:r>
          </a:p>
          <a:p>
            <a:pPr algn="ctr">
              <a:lnSpc>
                <a:spcPct val="100000"/>
              </a:lnSpc>
              <a:spcBef>
                <a:spcPct val="0"/>
              </a:spcBef>
              <a:buFontTx/>
              <a:buNone/>
              <a:defRPr/>
            </a:pPr>
            <a:r>
              <a:rPr lang="en-US" sz="1800" b="0" i="0" u="none" strike="noStrike" baseline="0" dirty="0">
                <a:effectLst>
                  <a:outerShdw blurRad="38100" dist="38100" dir="2700000" algn="tl">
                    <a:srgbClr val="000000">
                      <a:alpha val="43137"/>
                    </a:srgbClr>
                  </a:outerShdw>
                </a:effectLst>
                <a:latin typeface="OpenSans"/>
              </a:rPr>
              <a:t>Department of Biological, Geological and Environmental Sciences </a:t>
            </a:r>
          </a:p>
          <a:p>
            <a:pPr algn="ctr">
              <a:lnSpc>
                <a:spcPct val="100000"/>
              </a:lnSpc>
              <a:spcBef>
                <a:spcPct val="0"/>
              </a:spcBef>
              <a:buFontTx/>
              <a:buNone/>
              <a:defRPr/>
            </a:pPr>
            <a:r>
              <a:rPr lang="en-US" sz="1800" b="0" i="0" u="none" strike="noStrike" baseline="0" dirty="0">
                <a:effectLst>
                  <a:outerShdw blurRad="38100" dist="38100" dir="2700000" algn="tl">
                    <a:srgbClr val="000000">
                      <a:alpha val="43137"/>
                    </a:srgbClr>
                  </a:outerShdw>
                </a:effectLst>
                <a:latin typeface="OpenSans"/>
              </a:rPr>
              <a:t>University of Bologna, Bologna, Italy</a:t>
            </a:r>
          </a:p>
          <a:p>
            <a:pPr algn="ctr">
              <a:lnSpc>
                <a:spcPct val="100000"/>
              </a:lnSpc>
              <a:spcBef>
                <a:spcPct val="0"/>
              </a:spcBef>
              <a:buFontTx/>
              <a:buNone/>
              <a:defRPr/>
            </a:pPr>
            <a:r>
              <a:rPr lang="en-US" sz="1800" i="1" u="none" dirty="0">
                <a:effectLst>
                  <a:outerShdw blurRad="38100" dist="38100" dir="2700000" algn="tl">
                    <a:srgbClr val="000000">
                      <a:alpha val="43137"/>
                    </a:srgbClr>
                  </a:outerShdw>
                </a:effectLst>
                <a:latin typeface="OpenSans"/>
              </a:rPr>
              <a:t>gianluigi.dipaola@unibo.it</a:t>
            </a:r>
            <a:endParaRPr lang="en-US" sz="1800" b="0" i="1" u="none" strike="noStrike" baseline="0" dirty="0">
              <a:effectLst>
                <a:outerShdw blurRad="38100" dist="38100" dir="2700000" algn="tl">
                  <a:srgbClr val="000000">
                    <a:alpha val="43137"/>
                  </a:srgbClr>
                </a:outerShdw>
              </a:effectLst>
              <a:latin typeface="OpenSans"/>
            </a:endParaRPr>
          </a:p>
          <a:p>
            <a:pPr algn="ctr">
              <a:lnSpc>
                <a:spcPct val="100000"/>
              </a:lnSpc>
              <a:spcBef>
                <a:spcPct val="0"/>
              </a:spcBef>
              <a:buFontTx/>
              <a:buNone/>
              <a:defRPr/>
            </a:pPr>
            <a:endParaRPr lang="en-US" altLang="en-US" sz="1500" u="none" dirty="0">
              <a:latin typeface="OpenSans"/>
              <a:ea typeface="Times New Roman" panose="02020603050405020304" pitchFamily="18" charset="0"/>
              <a:cs typeface="Tahoma" panose="020B0604030504040204" pitchFamily="34" charset="0"/>
            </a:endParaRPr>
          </a:p>
          <a:p>
            <a:pPr algn="ctr">
              <a:lnSpc>
                <a:spcPct val="100000"/>
              </a:lnSpc>
              <a:spcBef>
                <a:spcPct val="0"/>
              </a:spcBef>
              <a:buFontTx/>
              <a:buNone/>
              <a:defRPr/>
            </a:pPr>
            <a:r>
              <a:rPr lang="en-US" altLang="en-US" sz="1800" u="none" dirty="0">
                <a:latin typeface="OpenSans"/>
                <a:ea typeface="Times New Roman" panose="02020603050405020304" pitchFamily="18" charset="0"/>
                <a:cs typeface="Tahoma" panose="020B0604030504040204" pitchFamily="34" charset="0"/>
              </a:rPr>
              <a:t>Co-authors:</a:t>
            </a:r>
          </a:p>
          <a:p>
            <a:pPr algn="ctr">
              <a:lnSpc>
                <a:spcPct val="100000"/>
              </a:lnSpc>
              <a:spcBef>
                <a:spcPct val="0"/>
              </a:spcBef>
              <a:buFontTx/>
              <a:buNone/>
              <a:defRPr/>
            </a:pPr>
            <a:r>
              <a:rPr lang="it-IT" altLang="en-US" sz="1800" i="1" u="none" dirty="0">
                <a:latin typeface="OpenSans"/>
                <a:cs typeface="Tahoma" panose="020B0604030504040204" pitchFamily="34" charset="0"/>
              </a:rPr>
              <a:t>Giovanni Lattanzi, Rodolfo </a:t>
            </a:r>
            <a:r>
              <a:rPr lang="en-US" altLang="en-US" sz="1800" i="1" u="none" dirty="0">
                <a:latin typeface="OpenSans"/>
                <a:cs typeface="Tahoma" panose="020B0604030504040204" pitchFamily="34" charset="0"/>
              </a:rPr>
              <a:t>Rani</a:t>
            </a:r>
            <a:r>
              <a:rPr lang="it-IT" altLang="en-US" sz="1800" i="1" u="none" dirty="0">
                <a:latin typeface="OpenSans"/>
                <a:cs typeface="Tahoma" panose="020B0604030504040204" pitchFamily="34" charset="0"/>
              </a:rPr>
              <a:t>, Silvia Castellaro and Matteo Berti</a:t>
            </a:r>
            <a:endParaRPr lang="en-US" altLang="en-US" sz="1800" i="1" u="none" dirty="0">
              <a:latin typeface="OpenSans"/>
              <a:cs typeface="Tahoma" panose="020B0604030504040204" pitchFamily="34" charset="0"/>
            </a:endParaRPr>
          </a:p>
        </p:txBody>
      </p:sp>
      <p:cxnSp>
        <p:nvCxnSpPr>
          <p:cNvPr id="10" name="Connettore diritto 9">
            <a:extLst>
              <a:ext uri="{FF2B5EF4-FFF2-40B4-BE49-F238E27FC236}">
                <a16:creationId xmlns:a16="http://schemas.microsoft.com/office/drawing/2014/main" id="{9E41BD87-3628-B753-7B3C-B0AE51980A2C}"/>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14" name="Picture 2" descr="EGU General Assembly 2022">
            <a:extLst>
              <a:ext uri="{FF2B5EF4-FFF2-40B4-BE49-F238E27FC236}">
                <a16:creationId xmlns:a16="http://schemas.microsoft.com/office/drawing/2014/main" id="{9A836A59-C78C-B689-1E63-9963A8D247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almamater studiorum università di Bologna">
            <a:extLst>
              <a:ext uri="{FF2B5EF4-FFF2-40B4-BE49-F238E27FC236}">
                <a16:creationId xmlns:a16="http://schemas.microsoft.com/office/drawing/2014/main" id="{2157A5C4-6D20-0D68-7DC1-10E9C46DCD8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5518" r="24877" b="22644"/>
          <a:stretch/>
        </p:blipFill>
        <p:spPr bwMode="auto">
          <a:xfrm>
            <a:off x="251520" y="3174945"/>
            <a:ext cx="1819657" cy="187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444816"/>
      </p:ext>
    </p:extLst>
  </p:cSld>
  <p:clrMapOvr>
    <a:masterClrMapping/>
  </p:clrMapOvr>
  <mc:AlternateContent xmlns:mc="http://schemas.openxmlformats.org/markup-compatibility/2006" xmlns:p14="http://schemas.microsoft.com/office/powerpoint/2010/main">
    <mc:Choice Requires="p14">
      <p:transition spd="slow" p14:dur="2000" advTm="6013"/>
    </mc:Choice>
    <mc:Fallback xmlns="">
      <p:transition spd="slow" advTm="6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a:extLst>
              <a:ext uri="{FF2B5EF4-FFF2-40B4-BE49-F238E27FC236}">
                <a16:creationId xmlns:a16="http://schemas.microsoft.com/office/drawing/2014/main" id="{55F9FA24-72F6-4812-BAB6-30020D14D0D1}"/>
              </a:ext>
            </a:extLst>
          </p:cNvPr>
          <p:cNvSpPr txBox="1"/>
          <p:nvPr/>
        </p:nvSpPr>
        <p:spPr>
          <a:xfrm>
            <a:off x="1590227" y="5536479"/>
            <a:ext cx="2243451" cy="861774"/>
          </a:xfrm>
          <a:prstGeom prst="rect">
            <a:avLst/>
          </a:prstGeom>
          <a:solidFill>
            <a:schemeClr val="accent6">
              <a:lumMod val="20000"/>
              <a:lumOff val="80000"/>
            </a:schemeClr>
          </a:solidFill>
        </p:spPr>
        <p:txBody>
          <a:bodyPr wrap="square" rtlCol="0">
            <a:spAutoFit/>
          </a:bodyPr>
          <a:lstStyle/>
          <a:p>
            <a:pPr algn="ctr"/>
            <a:r>
              <a:rPr lang="it-IT" sz="1000" b="1" i="1" u="none" dirty="0">
                <a:solidFill>
                  <a:srgbClr val="FF0000"/>
                </a:solidFill>
                <a:effectLst>
                  <a:outerShdw blurRad="38100" dist="38100" dir="2700000" algn="tl">
                    <a:srgbClr val="000000">
                      <a:alpha val="43137"/>
                    </a:srgbClr>
                  </a:outerShdw>
                </a:effectLst>
                <a:highlight>
                  <a:srgbClr val="FFFF00"/>
                </a:highlight>
              </a:rPr>
              <a:t>TASK D</a:t>
            </a:r>
          </a:p>
          <a:p>
            <a:pPr algn="ctr"/>
            <a:r>
              <a:rPr lang="it-IT" sz="1000" b="1" u="none" dirty="0" err="1">
                <a:solidFill>
                  <a:srgbClr val="FF0000"/>
                </a:solidFill>
                <a:highlight>
                  <a:srgbClr val="FFFF00"/>
                </a:highlight>
              </a:rPr>
              <a:t>Seismo-induced</a:t>
            </a:r>
            <a:r>
              <a:rPr lang="it-IT" sz="1000" b="1" u="none" dirty="0">
                <a:solidFill>
                  <a:srgbClr val="FF0000"/>
                </a:solidFill>
                <a:highlight>
                  <a:srgbClr val="FFFF00"/>
                </a:highlight>
              </a:rPr>
              <a:t> </a:t>
            </a:r>
            <a:r>
              <a:rPr lang="it-IT" sz="1000" b="1" u="none" dirty="0" err="1">
                <a:solidFill>
                  <a:srgbClr val="FF0000"/>
                </a:solidFill>
                <a:highlight>
                  <a:srgbClr val="FFFF00"/>
                </a:highlight>
              </a:rPr>
              <a:t>displacement</a:t>
            </a:r>
            <a:r>
              <a:rPr lang="it-IT" sz="1000" b="1" u="none" dirty="0">
                <a:solidFill>
                  <a:srgbClr val="FF0000"/>
                </a:solidFill>
                <a:highlight>
                  <a:srgbClr val="FFFF00"/>
                </a:highlight>
              </a:rPr>
              <a:t> monitoring</a:t>
            </a:r>
          </a:p>
          <a:p>
            <a:pPr algn="ctr"/>
            <a:r>
              <a:rPr lang="it-IT" sz="1000" u="none" dirty="0">
                <a:solidFill>
                  <a:srgbClr val="FF0000"/>
                </a:solidFill>
                <a:highlight>
                  <a:srgbClr val="FFFF00"/>
                </a:highlight>
              </a:rPr>
              <a:t>(GPS-Shake monitoring, </a:t>
            </a:r>
          </a:p>
          <a:p>
            <a:pPr algn="ctr"/>
            <a:r>
              <a:rPr lang="it-IT" sz="1000" u="none" dirty="0">
                <a:solidFill>
                  <a:srgbClr val="FF0000"/>
                </a:solidFill>
                <a:highlight>
                  <a:srgbClr val="FFFF00"/>
                </a:highlight>
              </a:rPr>
              <a:t>satellite data </a:t>
            </a:r>
            <a:r>
              <a:rPr lang="it-IT" sz="1000" u="none" dirty="0" err="1">
                <a:solidFill>
                  <a:srgbClr val="FF0000"/>
                </a:solidFill>
                <a:highlight>
                  <a:srgbClr val="FFFF00"/>
                </a:highlight>
              </a:rPr>
              <a:t>analysis</a:t>
            </a:r>
            <a:r>
              <a:rPr lang="it-IT" sz="1000" u="none" dirty="0">
                <a:solidFill>
                  <a:srgbClr val="FF0000"/>
                </a:solidFill>
                <a:highlight>
                  <a:srgbClr val="FFFF00"/>
                </a:highlight>
              </a:rPr>
              <a:t>)</a:t>
            </a:r>
          </a:p>
        </p:txBody>
      </p:sp>
      <p:sp>
        <p:nvSpPr>
          <p:cNvPr id="62" name="Rettangolo 61">
            <a:extLst>
              <a:ext uri="{FF2B5EF4-FFF2-40B4-BE49-F238E27FC236}">
                <a16:creationId xmlns:a16="http://schemas.microsoft.com/office/drawing/2014/main" id="{D5F3F619-0735-4790-812B-1E1BD5FBDAF6}"/>
              </a:ext>
            </a:extLst>
          </p:cNvPr>
          <p:cNvSpPr/>
          <p:nvPr/>
        </p:nvSpPr>
        <p:spPr bwMode="auto">
          <a:xfrm>
            <a:off x="5513316" y="2008340"/>
            <a:ext cx="2297742" cy="96382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6" name="Rectangle 12"/>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it-IT" sz="1900" u="none" dirty="0" err="1">
                <a:solidFill>
                  <a:schemeClr val="tx2">
                    <a:lumMod val="75000"/>
                  </a:schemeClr>
                </a:solidFill>
                <a:latin typeface="+mj-lt"/>
              </a:rPr>
              <a:t>Aim</a:t>
            </a:r>
            <a:r>
              <a:rPr lang="it-IT" sz="1900" u="none" dirty="0">
                <a:solidFill>
                  <a:schemeClr val="tx2">
                    <a:lumMod val="75000"/>
                  </a:schemeClr>
                </a:solidFill>
                <a:latin typeface="+mj-lt"/>
              </a:rPr>
              <a:t>, </a:t>
            </a:r>
            <a:r>
              <a:rPr lang="it-IT" sz="1900" u="none" dirty="0" err="1">
                <a:solidFill>
                  <a:schemeClr val="tx2">
                    <a:lumMod val="75000"/>
                  </a:schemeClr>
                </a:solidFill>
                <a:latin typeface="+mj-lt"/>
              </a:rPr>
              <a:t>materials</a:t>
            </a:r>
            <a:r>
              <a:rPr lang="it-IT" sz="1900" u="none" dirty="0">
                <a:solidFill>
                  <a:schemeClr val="tx2">
                    <a:lumMod val="75000"/>
                  </a:schemeClr>
                </a:solidFill>
                <a:latin typeface="+mj-lt"/>
              </a:rPr>
              <a:t> </a:t>
            </a:r>
          </a:p>
          <a:p>
            <a:pPr>
              <a:lnSpc>
                <a:spcPct val="130000"/>
              </a:lnSpc>
            </a:pPr>
            <a:r>
              <a:rPr lang="it-IT" sz="1900" u="none" dirty="0">
                <a:solidFill>
                  <a:schemeClr val="tx2">
                    <a:lumMod val="75000"/>
                  </a:schemeClr>
                </a:solidFill>
                <a:latin typeface="+mj-lt"/>
              </a:rPr>
              <a:t>and </a:t>
            </a:r>
            <a:r>
              <a:rPr lang="it-IT" sz="1900" u="none" dirty="0" err="1">
                <a:solidFill>
                  <a:schemeClr val="tx2">
                    <a:lumMod val="75000"/>
                  </a:schemeClr>
                </a:solidFill>
                <a:latin typeface="+mj-lt"/>
              </a:rPr>
              <a:t>metodology</a:t>
            </a:r>
            <a:endParaRPr lang="it-IT" sz="1900" u="none" dirty="0">
              <a:solidFill>
                <a:schemeClr val="tx2">
                  <a:lumMod val="75000"/>
                </a:schemeClr>
              </a:solidFill>
              <a:latin typeface="+mj-lt"/>
            </a:endParaRPr>
          </a:p>
        </p:txBody>
      </p:sp>
      <p:sp>
        <p:nvSpPr>
          <p:cNvPr id="2" name="Rettangolo 1">
            <a:extLst>
              <a:ext uri="{FF2B5EF4-FFF2-40B4-BE49-F238E27FC236}">
                <a16:creationId xmlns:a16="http://schemas.microsoft.com/office/drawing/2014/main" id="{E62ACAB9-E6D4-4545-8446-ABEB01B7688B}"/>
              </a:ext>
            </a:extLst>
          </p:cNvPr>
          <p:cNvSpPr/>
          <p:nvPr/>
        </p:nvSpPr>
        <p:spPr bwMode="auto">
          <a:xfrm>
            <a:off x="1615474" y="267347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3" name="CasellaDiTesto 2">
            <a:extLst>
              <a:ext uri="{FF2B5EF4-FFF2-40B4-BE49-F238E27FC236}">
                <a16:creationId xmlns:a16="http://schemas.microsoft.com/office/drawing/2014/main" id="{7AC9B87A-236E-488D-BFD6-349EDDDEA9C9}"/>
              </a:ext>
            </a:extLst>
          </p:cNvPr>
          <p:cNvSpPr txBox="1"/>
          <p:nvPr/>
        </p:nvSpPr>
        <p:spPr>
          <a:xfrm>
            <a:off x="1581180" y="2673477"/>
            <a:ext cx="2308725" cy="553998"/>
          </a:xfrm>
          <a:prstGeom prst="rect">
            <a:avLst/>
          </a:prstGeom>
          <a:noFill/>
        </p:spPr>
        <p:txBody>
          <a:bodyPr wrap="square" rtlCol="0">
            <a:spAutoFit/>
          </a:bodyPr>
          <a:lstStyle/>
          <a:p>
            <a:pPr algn="ctr"/>
            <a:r>
              <a:rPr lang="it-IT" sz="1000" b="1" u="none" dirty="0" err="1"/>
              <a:t>Stratigraphy</a:t>
            </a:r>
            <a:endParaRPr lang="it-IT" sz="1000" b="1" u="none" dirty="0"/>
          </a:p>
          <a:p>
            <a:pPr algn="ctr"/>
            <a:r>
              <a:rPr lang="it-IT" sz="1000" u="none" dirty="0"/>
              <a:t>(</a:t>
            </a:r>
            <a:r>
              <a:rPr lang="en-US" sz="1000" u="none" dirty="0"/>
              <a:t>geological map, interpretation of existing boreholes and inclinometers</a:t>
            </a:r>
            <a:r>
              <a:rPr lang="it-IT" sz="1000" u="none" dirty="0"/>
              <a:t>)</a:t>
            </a:r>
          </a:p>
        </p:txBody>
      </p:sp>
      <p:sp>
        <p:nvSpPr>
          <p:cNvPr id="7" name="Rettangolo 6">
            <a:extLst>
              <a:ext uri="{FF2B5EF4-FFF2-40B4-BE49-F238E27FC236}">
                <a16:creationId xmlns:a16="http://schemas.microsoft.com/office/drawing/2014/main" id="{00FA9842-7422-4346-A150-09EBDB35705D}"/>
              </a:ext>
            </a:extLst>
          </p:cNvPr>
          <p:cNvSpPr/>
          <p:nvPr/>
        </p:nvSpPr>
        <p:spPr bwMode="auto">
          <a:xfrm>
            <a:off x="1614371" y="335603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 name="CasellaDiTesto 7">
            <a:extLst>
              <a:ext uri="{FF2B5EF4-FFF2-40B4-BE49-F238E27FC236}">
                <a16:creationId xmlns:a16="http://schemas.microsoft.com/office/drawing/2014/main" id="{E8C68972-C00A-4D9C-95FD-53F3A3E9EAD6}"/>
              </a:ext>
            </a:extLst>
          </p:cNvPr>
          <p:cNvSpPr txBox="1"/>
          <p:nvPr/>
        </p:nvSpPr>
        <p:spPr>
          <a:xfrm>
            <a:off x="1615474" y="3359556"/>
            <a:ext cx="2212111" cy="553998"/>
          </a:xfrm>
          <a:prstGeom prst="rect">
            <a:avLst/>
          </a:prstGeom>
          <a:noFill/>
        </p:spPr>
        <p:txBody>
          <a:bodyPr wrap="square" rtlCol="0">
            <a:spAutoFit/>
          </a:bodyPr>
          <a:lstStyle/>
          <a:p>
            <a:pPr algn="ctr"/>
            <a:r>
              <a:rPr lang="it-IT" sz="1000" b="1" u="none" dirty="0" err="1"/>
              <a:t>Hydrogeology</a:t>
            </a:r>
            <a:endParaRPr lang="it-IT" sz="1000" b="1" u="none" dirty="0"/>
          </a:p>
          <a:p>
            <a:pPr algn="ctr"/>
            <a:r>
              <a:rPr lang="it-IT" sz="1000" u="none" dirty="0"/>
              <a:t>(</a:t>
            </a:r>
            <a:r>
              <a:rPr lang="en-US" sz="1000" u="none" dirty="0"/>
              <a:t>existing piezometric data,</a:t>
            </a:r>
          </a:p>
          <a:p>
            <a:pPr algn="ctr"/>
            <a:r>
              <a:rPr lang="en-US" sz="1000" u="none" dirty="0"/>
              <a:t>new measurement survey</a:t>
            </a:r>
            <a:r>
              <a:rPr lang="it-IT" sz="1000" u="none" dirty="0"/>
              <a:t>)</a:t>
            </a:r>
          </a:p>
        </p:txBody>
      </p:sp>
      <p:sp>
        <p:nvSpPr>
          <p:cNvPr id="9" name="Rettangolo 8">
            <a:extLst>
              <a:ext uri="{FF2B5EF4-FFF2-40B4-BE49-F238E27FC236}">
                <a16:creationId xmlns:a16="http://schemas.microsoft.com/office/drawing/2014/main" id="{8F578443-DBF1-449E-9474-9F3F55D984E8}"/>
              </a:ext>
            </a:extLst>
          </p:cNvPr>
          <p:cNvSpPr/>
          <p:nvPr/>
        </p:nvSpPr>
        <p:spPr bwMode="auto">
          <a:xfrm>
            <a:off x="1600230" y="2036438"/>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 name="CasellaDiTesto 9">
            <a:extLst>
              <a:ext uri="{FF2B5EF4-FFF2-40B4-BE49-F238E27FC236}">
                <a16:creationId xmlns:a16="http://schemas.microsoft.com/office/drawing/2014/main" id="{4A9B4120-B5A7-4FF5-8BDC-74CE13166CDB}"/>
              </a:ext>
            </a:extLst>
          </p:cNvPr>
          <p:cNvSpPr txBox="1"/>
          <p:nvPr/>
        </p:nvSpPr>
        <p:spPr>
          <a:xfrm>
            <a:off x="1615475" y="2036438"/>
            <a:ext cx="2194096" cy="553998"/>
          </a:xfrm>
          <a:prstGeom prst="rect">
            <a:avLst/>
          </a:prstGeom>
          <a:noFill/>
        </p:spPr>
        <p:txBody>
          <a:bodyPr wrap="square" rtlCol="0">
            <a:spAutoFit/>
          </a:bodyPr>
          <a:lstStyle/>
          <a:p>
            <a:pPr algn="ctr"/>
            <a:r>
              <a:rPr lang="it-IT" sz="1000" b="1" u="none" dirty="0" err="1"/>
              <a:t>Geomorphology</a:t>
            </a:r>
            <a:endParaRPr lang="it-IT" sz="1000" b="1" u="none" dirty="0"/>
          </a:p>
          <a:p>
            <a:pPr algn="ctr"/>
            <a:r>
              <a:rPr lang="it-IT" sz="1000" u="none" dirty="0"/>
              <a:t>(</a:t>
            </a:r>
            <a:r>
              <a:rPr lang="da-DK" sz="1000" u="none" dirty="0"/>
              <a:t>landslide map, landslide archive and aerial photo analysis</a:t>
            </a:r>
            <a:r>
              <a:rPr lang="it-IT" sz="1000" u="none" dirty="0"/>
              <a:t>)</a:t>
            </a:r>
          </a:p>
        </p:txBody>
      </p:sp>
      <p:sp>
        <p:nvSpPr>
          <p:cNvPr id="11" name="Rettangolo 10">
            <a:extLst>
              <a:ext uri="{FF2B5EF4-FFF2-40B4-BE49-F238E27FC236}">
                <a16:creationId xmlns:a16="http://schemas.microsoft.com/office/drawing/2014/main" id="{A9127CA1-E13F-48AB-A8FA-001A2AC4FC12}"/>
              </a:ext>
            </a:extLst>
          </p:cNvPr>
          <p:cNvSpPr/>
          <p:nvPr/>
        </p:nvSpPr>
        <p:spPr bwMode="auto">
          <a:xfrm>
            <a:off x="1584985" y="4727708"/>
            <a:ext cx="2257844"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2" name="CasellaDiTesto 11">
            <a:extLst>
              <a:ext uri="{FF2B5EF4-FFF2-40B4-BE49-F238E27FC236}">
                <a16:creationId xmlns:a16="http://schemas.microsoft.com/office/drawing/2014/main" id="{5B9885D3-C6AE-4CE8-ACD0-5A7FBE52481F}"/>
              </a:ext>
            </a:extLst>
          </p:cNvPr>
          <p:cNvSpPr txBox="1"/>
          <p:nvPr/>
        </p:nvSpPr>
        <p:spPr>
          <a:xfrm>
            <a:off x="1600229" y="4727708"/>
            <a:ext cx="2226253" cy="553998"/>
          </a:xfrm>
          <a:prstGeom prst="rect">
            <a:avLst/>
          </a:prstGeom>
          <a:noFill/>
        </p:spPr>
        <p:txBody>
          <a:bodyPr wrap="square" rtlCol="0">
            <a:spAutoFit/>
          </a:bodyPr>
          <a:lstStyle/>
          <a:p>
            <a:pPr algn="ctr"/>
            <a:r>
              <a:rPr lang="en-US" sz="1000" b="1" u="none" dirty="0"/>
              <a:t>Dynamic characteristics</a:t>
            </a:r>
          </a:p>
          <a:p>
            <a:pPr algn="ctr"/>
            <a:r>
              <a:rPr lang="en-US" sz="1000" u="none" dirty="0"/>
              <a:t>(existing seismic tests, new survey campaign)</a:t>
            </a:r>
            <a:endParaRPr lang="it-IT" sz="1000" u="none" dirty="0"/>
          </a:p>
        </p:txBody>
      </p:sp>
      <p:sp>
        <p:nvSpPr>
          <p:cNvPr id="13" name="Rettangolo 12">
            <a:extLst>
              <a:ext uri="{FF2B5EF4-FFF2-40B4-BE49-F238E27FC236}">
                <a16:creationId xmlns:a16="http://schemas.microsoft.com/office/drawing/2014/main" id="{323ADDBD-4972-42D2-8C13-2EC0F11140F5}"/>
              </a:ext>
            </a:extLst>
          </p:cNvPr>
          <p:cNvSpPr/>
          <p:nvPr/>
        </p:nvSpPr>
        <p:spPr bwMode="auto">
          <a:xfrm>
            <a:off x="1600230" y="4041629"/>
            <a:ext cx="2242599"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4" name="CasellaDiTesto 13">
            <a:extLst>
              <a:ext uri="{FF2B5EF4-FFF2-40B4-BE49-F238E27FC236}">
                <a16:creationId xmlns:a16="http://schemas.microsoft.com/office/drawing/2014/main" id="{F371C984-D652-41CD-97E4-59D0EDDA97AA}"/>
              </a:ext>
            </a:extLst>
          </p:cNvPr>
          <p:cNvSpPr txBox="1"/>
          <p:nvPr/>
        </p:nvSpPr>
        <p:spPr>
          <a:xfrm>
            <a:off x="1614371" y="4041629"/>
            <a:ext cx="2212111" cy="553998"/>
          </a:xfrm>
          <a:prstGeom prst="rect">
            <a:avLst/>
          </a:prstGeom>
          <a:noFill/>
        </p:spPr>
        <p:txBody>
          <a:bodyPr wrap="square" rtlCol="0">
            <a:spAutoFit/>
          </a:bodyPr>
          <a:lstStyle/>
          <a:p>
            <a:pPr algn="ctr"/>
            <a:r>
              <a:rPr lang="it-IT" sz="1000" b="1" u="none" dirty="0" err="1"/>
              <a:t>Geotechnical</a:t>
            </a:r>
            <a:r>
              <a:rPr lang="it-IT" sz="1000" b="1" u="none" dirty="0"/>
              <a:t> </a:t>
            </a:r>
            <a:r>
              <a:rPr lang="it-IT" sz="1000" b="1" u="none" dirty="0" err="1"/>
              <a:t>characteristics</a:t>
            </a:r>
            <a:endParaRPr lang="it-IT" sz="1000" b="1" u="none" dirty="0"/>
          </a:p>
          <a:p>
            <a:pPr algn="ctr"/>
            <a:r>
              <a:rPr lang="it-IT" sz="1000" u="none" dirty="0"/>
              <a:t>(</a:t>
            </a:r>
            <a:r>
              <a:rPr lang="en-US" sz="1000" u="none" dirty="0"/>
              <a:t>interpretation of existing site and laboratory tests</a:t>
            </a:r>
            <a:r>
              <a:rPr lang="it-IT" sz="1000" u="none" dirty="0"/>
              <a:t>)</a:t>
            </a:r>
          </a:p>
        </p:txBody>
      </p:sp>
      <p:sp>
        <p:nvSpPr>
          <p:cNvPr id="17" name="Rettangolo 16">
            <a:extLst>
              <a:ext uri="{FF2B5EF4-FFF2-40B4-BE49-F238E27FC236}">
                <a16:creationId xmlns:a16="http://schemas.microsoft.com/office/drawing/2014/main" id="{2A6E8501-1F44-4721-9590-18A8A1565B8F}"/>
              </a:ext>
            </a:extLst>
          </p:cNvPr>
          <p:cNvSpPr/>
          <p:nvPr/>
        </p:nvSpPr>
        <p:spPr bwMode="auto">
          <a:xfrm>
            <a:off x="5552212" y="4419217"/>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8" name="CasellaDiTesto 17">
            <a:extLst>
              <a:ext uri="{FF2B5EF4-FFF2-40B4-BE49-F238E27FC236}">
                <a16:creationId xmlns:a16="http://schemas.microsoft.com/office/drawing/2014/main" id="{B8FF0652-E85B-4A2F-8D61-BD6713FD086C}"/>
              </a:ext>
            </a:extLst>
          </p:cNvPr>
          <p:cNvSpPr txBox="1"/>
          <p:nvPr/>
        </p:nvSpPr>
        <p:spPr>
          <a:xfrm>
            <a:off x="5556377" y="4418781"/>
            <a:ext cx="2190725"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C</a:t>
            </a:r>
          </a:p>
          <a:p>
            <a:pPr algn="ctr"/>
            <a:r>
              <a:rPr lang="en-US" sz="1000" b="1" u="none" dirty="0"/>
              <a:t>Stability analysis under static and dynamic conditions</a:t>
            </a:r>
            <a:endParaRPr lang="it-IT" sz="1000" u="none" dirty="0"/>
          </a:p>
        </p:txBody>
      </p:sp>
      <p:sp>
        <p:nvSpPr>
          <p:cNvPr id="19" name="Rettangolo 18">
            <a:extLst>
              <a:ext uri="{FF2B5EF4-FFF2-40B4-BE49-F238E27FC236}">
                <a16:creationId xmlns:a16="http://schemas.microsoft.com/office/drawing/2014/main" id="{CF52145F-CCA7-4965-84EF-C588D63403E9}"/>
              </a:ext>
            </a:extLst>
          </p:cNvPr>
          <p:cNvSpPr/>
          <p:nvPr/>
        </p:nvSpPr>
        <p:spPr bwMode="auto">
          <a:xfrm>
            <a:off x="6770392" y="3337071"/>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0" name="CasellaDiTesto 19">
            <a:extLst>
              <a:ext uri="{FF2B5EF4-FFF2-40B4-BE49-F238E27FC236}">
                <a16:creationId xmlns:a16="http://schemas.microsoft.com/office/drawing/2014/main" id="{CFD58A07-BE29-4F12-8337-4435CF1D5AC4}"/>
              </a:ext>
            </a:extLst>
          </p:cNvPr>
          <p:cNvSpPr txBox="1"/>
          <p:nvPr/>
        </p:nvSpPr>
        <p:spPr>
          <a:xfrm>
            <a:off x="6849103" y="3359556"/>
            <a:ext cx="2050176"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TASK B</a:t>
            </a:r>
          </a:p>
          <a:p>
            <a:pPr algn="ctr"/>
            <a:r>
              <a:rPr lang="it-IT" sz="1000" b="1" u="none" dirty="0"/>
              <a:t>Local </a:t>
            </a:r>
            <a:r>
              <a:rPr lang="it-IT" sz="1000" b="1" u="none" dirty="0" err="1"/>
              <a:t>seismic</a:t>
            </a:r>
            <a:r>
              <a:rPr lang="it-IT" sz="1000" b="1" u="none" dirty="0"/>
              <a:t> </a:t>
            </a:r>
            <a:r>
              <a:rPr lang="it-IT" sz="1000" b="1" u="none" dirty="0" err="1"/>
              <a:t>response</a:t>
            </a:r>
            <a:endParaRPr lang="it-IT" sz="1000" b="1" u="none" dirty="0"/>
          </a:p>
          <a:p>
            <a:pPr algn="ctr"/>
            <a:r>
              <a:rPr lang="it-IT" sz="1000" u="none" dirty="0"/>
              <a:t>(</a:t>
            </a:r>
            <a:r>
              <a:rPr lang="en-US" sz="1000" u="none" dirty="0"/>
              <a:t>Italian legislation</a:t>
            </a:r>
            <a:r>
              <a:rPr lang="it-IT" sz="1000" u="none" dirty="0"/>
              <a:t>, 2D </a:t>
            </a:r>
            <a:r>
              <a:rPr lang="it-IT" sz="1000" u="none" dirty="0" err="1"/>
              <a:t>analysis</a:t>
            </a:r>
            <a:r>
              <a:rPr lang="it-IT" sz="1000" u="none" dirty="0"/>
              <a:t>)</a:t>
            </a:r>
          </a:p>
        </p:txBody>
      </p:sp>
      <p:sp>
        <p:nvSpPr>
          <p:cNvPr id="21" name="Rettangolo 20">
            <a:extLst>
              <a:ext uri="{FF2B5EF4-FFF2-40B4-BE49-F238E27FC236}">
                <a16:creationId xmlns:a16="http://schemas.microsoft.com/office/drawing/2014/main" id="{CEF11ED6-39FC-4EF7-A440-EC538A2AC533}"/>
              </a:ext>
            </a:extLst>
          </p:cNvPr>
          <p:cNvSpPr/>
          <p:nvPr/>
        </p:nvSpPr>
        <p:spPr bwMode="auto">
          <a:xfrm>
            <a:off x="4337877" y="3356037"/>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2" name="CasellaDiTesto 21">
            <a:extLst>
              <a:ext uri="{FF2B5EF4-FFF2-40B4-BE49-F238E27FC236}">
                <a16:creationId xmlns:a16="http://schemas.microsoft.com/office/drawing/2014/main" id="{6E7403BA-20B5-4082-9066-1E5DAB244DD5}"/>
              </a:ext>
            </a:extLst>
          </p:cNvPr>
          <p:cNvSpPr txBox="1"/>
          <p:nvPr/>
        </p:nvSpPr>
        <p:spPr>
          <a:xfrm>
            <a:off x="4332163" y="3374043"/>
            <a:ext cx="2175481"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A</a:t>
            </a:r>
          </a:p>
          <a:p>
            <a:pPr algn="ctr"/>
            <a:r>
              <a:rPr lang="en-US" sz="1000" b="1" u="none" dirty="0"/>
              <a:t>Geological-technical model of the slope</a:t>
            </a:r>
            <a:endParaRPr lang="it-IT" sz="1000" u="none" dirty="0"/>
          </a:p>
        </p:txBody>
      </p:sp>
      <p:sp>
        <p:nvSpPr>
          <p:cNvPr id="23" name="Rettangolo 22">
            <a:extLst>
              <a:ext uri="{FF2B5EF4-FFF2-40B4-BE49-F238E27FC236}">
                <a16:creationId xmlns:a16="http://schemas.microsoft.com/office/drawing/2014/main" id="{6FCF504E-BCD2-45FF-9FA7-46C8A9354DAD}"/>
              </a:ext>
            </a:extLst>
          </p:cNvPr>
          <p:cNvSpPr/>
          <p:nvPr/>
        </p:nvSpPr>
        <p:spPr bwMode="auto">
          <a:xfrm>
            <a:off x="1583031" y="5541861"/>
            <a:ext cx="2243451" cy="85639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7" name="Rettangolo 26">
            <a:extLst>
              <a:ext uri="{FF2B5EF4-FFF2-40B4-BE49-F238E27FC236}">
                <a16:creationId xmlns:a16="http://schemas.microsoft.com/office/drawing/2014/main" id="{09714947-EB79-4589-8A19-8CCD661B4B88}"/>
              </a:ext>
            </a:extLst>
          </p:cNvPr>
          <p:cNvSpPr/>
          <p:nvPr/>
        </p:nvSpPr>
        <p:spPr bwMode="auto">
          <a:xfrm>
            <a:off x="5565139" y="5694980"/>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8" name="CasellaDiTesto 27">
            <a:extLst>
              <a:ext uri="{FF2B5EF4-FFF2-40B4-BE49-F238E27FC236}">
                <a16:creationId xmlns:a16="http://schemas.microsoft.com/office/drawing/2014/main" id="{04517250-5150-476B-ACB5-3636BB5DAB6E}"/>
              </a:ext>
            </a:extLst>
          </p:cNvPr>
          <p:cNvSpPr txBox="1"/>
          <p:nvPr/>
        </p:nvSpPr>
        <p:spPr>
          <a:xfrm>
            <a:off x="5733967" y="5694544"/>
            <a:ext cx="1860075"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RESULTS</a:t>
            </a:r>
          </a:p>
          <a:p>
            <a:pPr algn="ctr"/>
            <a:r>
              <a:rPr lang="it-IT" sz="1000" b="1" u="none" dirty="0" err="1"/>
              <a:t>Landslide</a:t>
            </a:r>
            <a:r>
              <a:rPr lang="it-IT" sz="1000" b="1" u="none" dirty="0"/>
              <a:t> </a:t>
            </a:r>
            <a:r>
              <a:rPr lang="it-IT" sz="1000" b="1" u="none" dirty="0" err="1"/>
              <a:t>response</a:t>
            </a:r>
            <a:r>
              <a:rPr lang="it-IT" sz="1000" b="1" u="none" dirty="0"/>
              <a:t> </a:t>
            </a:r>
            <a:r>
              <a:rPr lang="it-IT" sz="1000" b="1" u="none" dirty="0" err="1"/>
              <a:t>during</a:t>
            </a:r>
            <a:r>
              <a:rPr lang="it-IT" sz="1000" b="1" u="none" dirty="0"/>
              <a:t> the </a:t>
            </a:r>
            <a:r>
              <a:rPr lang="it-IT" sz="1000" b="1" u="none" dirty="0" err="1"/>
              <a:t>earthquake</a:t>
            </a:r>
            <a:r>
              <a:rPr lang="it-IT" sz="1000" b="1" u="none" dirty="0"/>
              <a:t> event</a:t>
            </a:r>
            <a:endParaRPr lang="it-IT" sz="1000" u="none" dirty="0"/>
          </a:p>
        </p:txBody>
      </p:sp>
      <p:sp>
        <p:nvSpPr>
          <p:cNvPr id="29" name="Figura a mano libera: forma 28">
            <a:extLst>
              <a:ext uri="{FF2B5EF4-FFF2-40B4-BE49-F238E27FC236}">
                <a16:creationId xmlns:a16="http://schemas.microsoft.com/office/drawing/2014/main" id="{DE637605-6D03-4F5E-A90B-48E72DDEFED0}"/>
              </a:ext>
            </a:extLst>
          </p:cNvPr>
          <p:cNvSpPr/>
          <p:nvPr/>
        </p:nvSpPr>
        <p:spPr bwMode="auto">
          <a:xfrm>
            <a:off x="3828185" y="2283052"/>
            <a:ext cx="264523" cy="267788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Lst>
            <a:ahLst/>
            <a:cxnLst>
              <a:cxn ang="0">
                <a:pos x="connsiteX0" y="connsiteY0"/>
              </a:cxn>
              <a:cxn ang="0">
                <a:pos x="connsiteX1" y="connsiteY1"/>
              </a:cxn>
              <a:cxn ang="0">
                <a:pos x="connsiteX2" y="connsiteY2"/>
              </a:cxn>
              <a:cxn ang="0">
                <a:pos x="connsiteX3" y="connsiteY3"/>
              </a:cxn>
            </a:cxnLst>
            <a:rect l="l" t="t" r="r" b="b"/>
            <a:pathLst>
              <a:path w="121494" h="2677885">
                <a:moveTo>
                  <a:pt x="0" y="0"/>
                </a:moveTo>
                <a:lnTo>
                  <a:pt x="121494" y="0"/>
                </a:lnTo>
                <a:lnTo>
                  <a:pt x="121494" y="2672861"/>
                </a:lnTo>
                <a:lnTo>
                  <a:pt x="9952" y="2677885"/>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31" name="Connettore diritto 30">
            <a:extLst>
              <a:ext uri="{FF2B5EF4-FFF2-40B4-BE49-F238E27FC236}">
                <a16:creationId xmlns:a16="http://schemas.microsoft.com/office/drawing/2014/main" id="{3FCB872F-009A-467B-A72B-18C9CBDDA2DA}"/>
              </a:ext>
            </a:extLst>
          </p:cNvPr>
          <p:cNvCxnSpPr>
            <a:cxnSpLocks/>
            <a:stCxn id="2" idx="3"/>
          </p:cNvCxnSpPr>
          <p:nvPr/>
        </p:nvCxnSpPr>
        <p:spPr bwMode="auto">
          <a:xfrm>
            <a:off x="3842829" y="2950476"/>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4" name="Connettore diritto 33">
            <a:extLst>
              <a:ext uri="{FF2B5EF4-FFF2-40B4-BE49-F238E27FC236}">
                <a16:creationId xmlns:a16="http://schemas.microsoft.com/office/drawing/2014/main" id="{1EAA61AC-6D95-4581-A050-8D632B3A9DAE}"/>
              </a:ext>
            </a:extLst>
          </p:cNvPr>
          <p:cNvCxnSpPr>
            <a:cxnSpLocks/>
          </p:cNvCxnSpPr>
          <p:nvPr/>
        </p:nvCxnSpPr>
        <p:spPr bwMode="auto">
          <a:xfrm>
            <a:off x="3842829" y="3625522"/>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5" name="Connettore diritto 34">
            <a:extLst>
              <a:ext uri="{FF2B5EF4-FFF2-40B4-BE49-F238E27FC236}">
                <a16:creationId xmlns:a16="http://schemas.microsoft.com/office/drawing/2014/main" id="{0521798B-4B61-4B54-9666-4AE852BD5A40}"/>
              </a:ext>
            </a:extLst>
          </p:cNvPr>
          <p:cNvCxnSpPr>
            <a:cxnSpLocks/>
          </p:cNvCxnSpPr>
          <p:nvPr/>
        </p:nvCxnSpPr>
        <p:spPr bwMode="auto">
          <a:xfrm>
            <a:off x="3842829" y="4300568"/>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 name="Connettore diritto 35">
            <a:extLst>
              <a:ext uri="{FF2B5EF4-FFF2-40B4-BE49-F238E27FC236}">
                <a16:creationId xmlns:a16="http://schemas.microsoft.com/office/drawing/2014/main" id="{2DE95A8D-4D77-4F05-BEB9-7F2093ED9158}"/>
              </a:ext>
            </a:extLst>
          </p:cNvPr>
          <p:cNvCxnSpPr>
            <a:cxnSpLocks/>
          </p:cNvCxnSpPr>
          <p:nvPr/>
        </p:nvCxnSpPr>
        <p:spPr bwMode="auto">
          <a:xfrm>
            <a:off x="4087998" y="3621994"/>
            <a:ext cx="249879"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41" name="Figura a mano libera: forma 40">
            <a:extLst>
              <a:ext uri="{FF2B5EF4-FFF2-40B4-BE49-F238E27FC236}">
                <a16:creationId xmlns:a16="http://schemas.microsoft.com/office/drawing/2014/main" id="{119AC60B-C1D0-4C37-BA76-477A62E8EFCB}"/>
              </a:ext>
            </a:extLst>
          </p:cNvPr>
          <p:cNvSpPr/>
          <p:nvPr/>
        </p:nvSpPr>
        <p:spPr bwMode="auto">
          <a:xfrm rot="5400000">
            <a:off x="6558182" y="2769255"/>
            <a:ext cx="261405" cy="250503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 name="connsiteX0" fmla="*/ 0 w 116878"/>
              <a:gd name="connsiteY0" fmla="*/ 0 h 2677886"/>
              <a:gd name="connsiteX1" fmla="*/ 116878 w 116878"/>
              <a:gd name="connsiteY1" fmla="*/ 1 h 2677886"/>
              <a:gd name="connsiteX2" fmla="*/ 116878 w 116878"/>
              <a:gd name="connsiteY2" fmla="*/ 2672862 h 2677886"/>
              <a:gd name="connsiteX3" fmla="*/ 5336 w 116878"/>
              <a:gd name="connsiteY3" fmla="*/ 2677886 h 2677886"/>
            </a:gdLst>
            <a:ahLst/>
            <a:cxnLst>
              <a:cxn ang="0">
                <a:pos x="connsiteX0" y="connsiteY0"/>
              </a:cxn>
              <a:cxn ang="0">
                <a:pos x="connsiteX1" y="connsiteY1"/>
              </a:cxn>
              <a:cxn ang="0">
                <a:pos x="connsiteX2" y="connsiteY2"/>
              </a:cxn>
              <a:cxn ang="0">
                <a:pos x="connsiteX3" y="connsiteY3"/>
              </a:cxn>
            </a:cxnLst>
            <a:rect l="l" t="t" r="r" b="b"/>
            <a:pathLst>
              <a:path w="116878" h="2677886">
                <a:moveTo>
                  <a:pt x="0" y="0"/>
                </a:moveTo>
                <a:lnTo>
                  <a:pt x="116878" y="1"/>
                </a:lnTo>
                <a:lnTo>
                  <a:pt x="116878" y="2672862"/>
                </a:lnTo>
                <a:lnTo>
                  <a:pt x="5336" y="2677886"/>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43" name="Connettore diritto 42">
            <a:extLst>
              <a:ext uri="{FF2B5EF4-FFF2-40B4-BE49-F238E27FC236}">
                <a16:creationId xmlns:a16="http://schemas.microsoft.com/office/drawing/2014/main" id="{796568E8-7D43-486B-AABD-39840C1EAFC2}"/>
              </a:ext>
            </a:extLst>
          </p:cNvPr>
          <p:cNvCxnSpPr>
            <a:cxnSpLocks/>
            <a:endCxn id="17" idx="0"/>
          </p:cNvCxnSpPr>
          <p:nvPr/>
        </p:nvCxnSpPr>
        <p:spPr bwMode="auto">
          <a:xfrm>
            <a:off x="6649260" y="4149070"/>
            <a:ext cx="0" cy="270147"/>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49" name="Connettore diritto 48">
            <a:extLst>
              <a:ext uri="{FF2B5EF4-FFF2-40B4-BE49-F238E27FC236}">
                <a16:creationId xmlns:a16="http://schemas.microsoft.com/office/drawing/2014/main" id="{4EBA4815-317C-4C0C-A6FB-13EC51711689}"/>
              </a:ext>
            </a:extLst>
          </p:cNvPr>
          <p:cNvCxnSpPr>
            <a:cxnSpLocks/>
            <a:stCxn id="18" idx="2"/>
            <a:endCxn id="27" idx="0"/>
          </p:cNvCxnSpPr>
          <p:nvPr/>
        </p:nvCxnSpPr>
        <p:spPr bwMode="auto">
          <a:xfrm>
            <a:off x="6651740" y="4972779"/>
            <a:ext cx="10447" cy="72220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51" name="Connettore diritto 50">
            <a:extLst>
              <a:ext uri="{FF2B5EF4-FFF2-40B4-BE49-F238E27FC236}">
                <a16:creationId xmlns:a16="http://schemas.microsoft.com/office/drawing/2014/main" id="{D6F632F8-F0BC-452A-9963-90F552EAB84B}"/>
              </a:ext>
            </a:extLst>
          </p:cNvPr>
          <p:cNvCxnSpPr>
            <a:cxnSpLocks/>
            <a:stCxn id="23" idx="3"/>
            <a:endCxn id="27" idx="1"/>
          </p:cNvCxnSpPr>
          <p:nvPr/>
        </p:nvCxnSpPr>
        <p:spPr bwMode="auto">
          <a:xfrm>
            <a:off x="3826482" y="5970057"/>
            <a:ext cx="1738657" cy="1922"/>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55" name="Rettangolo 54">
            <a:extLst>
              <a:ext uri="{FF2B5EF4-FFF2-40B4-BE49-F238E27FC236}">
                <a16:creationId xmlns:a16="http://schemas.microsoft.com/office/drawing/2014/main" id="{EF70030E-0871-43E3-8F05-D7AA8A7BBD1D}"/>
              </a:ext>
            </a:extLst>
          </p:cNvPr>
          <p:cNvSpPr/>
          <p:nvPr/>
        </p:nvSpPr>
        <p:spPr bwMode="auto">
          <a:xfrm>
            <a:off x="5573514" y="2084189"/>
            <a:ext cx="213876" cy="150639"/>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56" name="CasellaDiTesto 55">
            <a:extLst>
              <a:ext uri="{FF2B5EF4-FFF2-40B4-BE49-F238E27FC236}">
                <a16:creationId xmlns:a16="http://schemas.microsoft.com/office/drawing/2014/main" id="{E0021C9C-6A99-4095-830F-2FFF0827E8A0}"/>
              </a:ext>
            </a:extLst>
          </p:cNvPr>
          <p:cNvSpPr txBox="1"/>
          <p:nvPr/>
        </p:nvSpPr>
        <p:spPr>
          <a:xfrm>
            <a:off x="5745759" y="2036137"/>
            <a:ext cx="2098088" cy="246221"/>
          </a:xfrm>
          <a:prstGeom prst="rect">
            <a:avLst/>
          </a:prstGeom>
          <a:noFill/>
        </p:spPr>
        <p:txBody>
          <a:bodyPr wrap="square" rtlCol="0">
            <a:spAutoFit/>
          </a:bodyPr>
          <a:lstStyle/>
          <a:p>
            <a:r>
              <a:rPr lang="en-US" sz="1000" u="none" dirty="0"/>
              <a:t>Data, laboratory analysis, surveys</a:t>
            </a:r>
            <a:endParaRPr lang="it-IT" sz="1000" u="none" dirty="0"/>
          </a:p>
        </p:txBody>
      </p:sp>
      <p:sp>
        <p:nvSpPr>
          <p:cNvPr id="57" name="Rettangolo 56">
            <a:extLst>
              <a:ext uri="{FF2B5EF4-FFF2-40B4-BE49-F238E27FC236}">
                <a16:creationId xmlns:a16="http://schemas.microsoft.com/office/drawing/2014/main" id="{19022A18-8BC0-40CD-A564-65276410742A}"/>
              </a:ext>
            </a:extLst>
          </p:cNvPr>
          <p:cNvSpPr/>
          <p:nvPr/>
        </p:nvSpPr>
        <p:spPr bwMode="auto">
          <a:xfrm>
            <a:off x="5690049" y="2389565"/>
            <a:ext cx="213876" cy="150639"/>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58" name="CasellaDiTesto 57">
            <a:extLst>
              <a:ext uri="{FF2B5EF4-FFF2-40B4-BE49-F238E27FC236}">
                <a16:creationId xmlns:a16="http://schemas.microsoft.com/office/drawing/2014/main" id="{CCA85657-EAA6-4617-99B7-652CA84F6B55}"/>
              </a:ext>
            </a:extLst>
          </p:cNvPr>
          <p:cNvSpPr txBox="1"/>
          <p:nvPr/>
        </p:nvSpPr>
        <p:spPr>
          <a:xfrm>
            <a:off x="5856198" y="2335417"/>
            <a:ext cx="825132" cy="246221"/>
          </a:xfrm>
          <a:prstGeom prst="rect">
            <a:avLst/>
          </a:prstGeom>
          <a:noFill/>
        </p:spPr>
        <p:txBody>
          <a:bodyPr wrap="square" rtlCol="0">
            <a:spAutoFit/>
          </a:bodyPr>
          <a:lstStyle/>
          <a:p>
            <a:r>
              <a:rPr lang="it-IT" sz="1000" u="none" dirty="0"/>
              <a:t>Monitoring</a:t>
            </a:r>
          </a:p>
        </p:txBody>
      </p:sp>
      <p:sp>
        <p:nvSpPr>
          <p:cNvPr id="59" name="Rettangolo 58">
            <a:extLst>
              <a:ext uri="{FF2B5EF4-FFF2-40B4-BE49-F238E27FC236}">
                <a16:creationId xmlns:a16="http://schemas.microsoft.com/office/drawing/2014/main" id="{9613A9B1-F943-4A3D-8B9C-D36600D6D7B9}"/>
              </a:ext>
            </a:extLst>
          </p:cNvPr>
          <p:cNvSpPr/>
          <p:nvPr/>
        </p:nvSpPr>
        <p:spPr bwMode="auto">
          <a:xfrm>
            <a:off x="6168507" y="2694586"/>
            <a:ext cx="213876" cy="150639"/>
          </a:xfrm>
          <a:prstGeom prst="rect">
            <a:avLst/>
          </a:prstGeom>
          <a:solidFill>
            <a:srgbClr val="E6FECE"/>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60" name="CasellaDiTesto 59">
            <a:extLst>
              <a:ext uri="{FF2B5EF4-FFF2-40B4-BE49-F238E27FC236}">
                <a16:creationId xmlns:a16="http://schemas.microsoft.com/office/drawing/2014/main" id="{E10722BC-186B-4C45-A749-799AC55766C2}"/>
              </a:ext>
            </a:extLst>
          </p:cNvPr>
          <p:cNvSpPr txBox="1"/>
          <p:nvPr/>
        </p:nvSpPr>
        <p:spPr>
          <a:xfrm>
            <a:off x="6376309" y="2651604"/>
            <a:ext cx="936071" cy="246221"/>
          </a:xfrm>
          <a:prstGeom prst="rect">
            <a:avLst/>
          </a:prstGeom>
          <a:noFill/>
        </p:spPr>
        <p:txBody>
          <a:bodyPr wrap="square" rtlCol="0">
            <a:spAutoFit/>
          </a:bodyPr>
          <a:lstStyle/>
          <a:p>
            <a:r>
              <a:rPr lang="en-US" sz="1000" u="none" dirty="0"/>
              <a:t>Interpretation</a:t>
            </a:r>
          </a:p>
        </p:txBody>
      </p:sp>
      <p:cxnSp>
        <p:nvCxnSpPr>
          <p:cNvPr id="65" name="Connettore a gomito 64">
            <a:extLst>
              <a:ext uri="{FF2B5EF4-FFF2-40B4-BE49-F238E27FC236}">
                <a16:creationId xmlns:a16="http://schemas.microsoft.com/office/drawing/2014/main" id="{45770D14-CF12-4FE6-B86C-F3C59D384D4F}"/>
              </a:ext>
            </a:extLst>
          </p:cNvPr>
          <p:cNvCxnSpPr>
            <a:cxnSpLocks/>
            <a:endCxn id="18" idx="1"/>
          </p:cNvCxnSpPr>
          <p:nvPr/>
        </p:nvCxnSpPr>
        <p:spPr bwMode="auto">
          <a:xfrm flipV="1">
            <a:off x="3858073" y="4695780"/>
            <a:ext cx="1698304" cy="1134901"/>
          </a:xfrm>
          <a:prstGeom prst="bentConnector3">
            <a:avLst>
              <a:gd name="adj1" fmla="val 50000"/>
            </a:avLst>
          </a:prstGeom>
          <a:solidFill>
            <a:schemeClr val="accent1"/>
          </a:solidFill>
          <a:ln w="9525" cap="flat" cmpd="sng" algn="ctr">
            <a:solidFill>
              <a:schemeClr val="tx1"/>
            </a:solidFill>
            <a:prstDash val="dash"/>
            <a:round/>
            <a:headEnd type="none" w="med" len="med"/>
            <a:tailEnd type="arrow" w="med" len="med"/>
          </a:ln>
          <a:effectLst/>
        </p:spPr>
      </p:cxnSp>
      <p:sp>
        <p:nvSpPr>
          <p:cNvPr id="68" name="CasellaDiTesto 67">
            <a:extLst>
              <a:ext uri="{FF2B5EF4-FFF2-40B4-BE49-F238E27FC236}">
                <a16:creationId xmlns:a16="http://schemas.microsoft.com/office/drawing/2014/main" id="{67070EEC-14F9-4657-9772-BA75BD507A96}"/>
              </a:ext>
            </a:extLst>
          </p:cNvPr>
          <p:cNvSpPr txBox="1"/>
          <p:nvPr/>
        </p:nvSpPr>
        <p:spPr>
          <a:xfrm>
            <a:off x="4665639" y="4498941"/>
            <a:ext cx="847677" cy="246221"/>
          </a:xfrm>
          <a:prstGeom prst="rect">
            <a:avLst/>
          </a:prstGeom>
          <a:noFill/>
        </p:spPr>
        <p:txBody>
          <a:bodyPr wrap="square" rtlCol="0">
            <a:spAutoFit/>
          </a:bodyPr>
          <a:lstStyle/>
          <a:p>
            <a:pPr algn="ctr"/>
            <a:r>
              <a:rPr lang="it-IT" sz="1000" b="1" i="1" u="none" dirty="0" err="1"/>
              <a:t>validation</a:t>
            </a:r>
            <a:endParaRPr lang="it-IT" sz="1000" b="1" i="1" u="none" dirty="0"/>
          </a:p>
        </p:txBody>
      </p:sp>
      <p:sp>
        <p:nvSpPr>
          <p:cNvPr id="81" name="Ovale 80">
            <a:extLst>
              <a:ext uri="{FF2B5EF4-FFF2-40B4-BE49-F238E27FC236}">
                <a16:creationId xmlns:a16="http://schemas.microsoft.com/office/drawing/2014/main" id="{4F7A3E7C-522E-445E-A5CA-15381AA35553}"/>
              </a:ext>
            </a:extLst>
          </p:cNvPr>
          <p:cNvSpPr/>
          <p:nvPr/>
        </p:nvSpPr>
        <p:spPr bwMode="auto">
          <a:xfrm>
            <a:off x="4067824" y="359504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pic>
        <p:nvPicPr>
          <p:cNvPr id="50" name="Picture 2" descr="EGU General Assembly 2022">
            <a:extLst>
              <a:ext uri="{FF2B5EF4-FFF2-40B4-BE49-F238E27FC236}">
                <a16:creationId xmlns:a16="http://schemas.microsoft.com/office/drawing/2014/main" id="{99B11579-E3FB-4A1D-FC0F-66AEA84B7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53" name="Rettangolo 52">
            <a:extLst>
              <a:ext uri="{FF2B5EF4-FFF2-40B4-BE49-F238E27FC236}">
                <a16:creationId xmlns:a16="http://schemas.microsoft.com/office/drawing/2014/main" id="{DEDC0624-9889-897B-2321-5DEF0C035271}"/>
              </a:ext>
            </a:extLst>
          </p:cNvPr>
          <p:cNvSpPr/>
          <p:nvPr/>
        </p:nvSpPr>
        <p:spPr bwMode="auto">
          <a:xfrm>
            <a:off x="6717905" y="2379462"/>
            <a:ext cx="213876" cy="150639"/>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54" name="CasellaDiTesto 53">
            <a:extLst>
              <a:ext uri="{FF2B5EF4-FFF2-40B4-BE49-F238E27FC236}">
                <a16:creationId xmlns:a16="http://schemas.microsoft.com/office/drawing/2014/main" id="{6FB4EEED-9F26-4784-8AFE-9F8EA16A0057}"/>
              </a:ext>
            </a:extLst>
          </p:cNvPr>
          <p:cNvSpPr txBox="1"/>
          <p:nvPr/>
        </p:nvSpPr>
        <p:spPr>
          <a:xfrm>
            <a:off x="6904029" y="2331775"/>
            <a:ext cx="778716" cy="246221"/>
          </a:xfrm>
          <a:prstGeom prst="rect">
            <a:avLst/>
          </a:prstGeom>
          <a:noFill/>
        </p:spPr>
        <p:txBody>
          <a:bodyPr wrap="square" rtlCol="0">
            <a:spAutoFit/>
          </a:bodyPr>
          <a:lstStyle/>
          <a:p>
            <a:r>
              <a:rPr lang="it-IT" sz="1000" u="none" dirty="0"/>
              <a:t>Evaluation</a:t>
            </a:r>
          </a:p>
        </p:txBody>
      </p:sp>
      <p:sp>
        <p:nvSpPr>
          <p:cNvPr id="63" name="CasellaDiTesto 62">
            <a:extLst>
              <a:ext uri="{FF2B5EF4-FFF2-40B4-BE49-F238E27FC236}">
                <a16:creationId xmlns:a16="http://schemas.microsoft.com/office/drawing/2014/main" id="{3C920E85-B711-0B6E-17C0-9C48E81312D9}"/>
              </a:ext>
            </a:extLst>
          </p:cNvPr>
          <p:cNvSpPr txBox="1"/>
          <p:nvPr/>
        </p:nvSpPr>
        <p:spPr>
          <a:xfrm>
            <a:off x="0" y="1253359"/>
            <a:ext cx="9144000" cy="615553"/>
          </a:xfrm>
          <a:prstGeom prst="rect">
            <a:avLst/>
          </a:prstGeom>
          <a:noFill/>
        </p:spPr>
        <p:txBody>
          <a:bodyPr wrap="square">
            <a:spAutoFit/>
          </a:bodyPr>
          <a:lstStyle/>
          <a:p>
            <a:pPr algn="ctr"/>
            <a:r>
              <a:rPr lang="en-US" sz="1700" b="1" u="none" dirty="0">
                <a:effectLst>
                  <a:outerShdw blurRad="38100" dist="38100" dir="2700000" algn="tl">
                    <a:srgbClr val="000000">
                      <a:alpha val="43137"/>
                    </a:srgbClr>
                  </a:outerShdw>
                </a:effectLst>
                <a:latin typeface="Tw Cen MT" panose="020B0602020104020603" pitchFamily="34" charset="0"/>
              </a:rPr>
              <a:t>The aim of the work is to highlight the existing difficulties in modeling earthquake-induced displacement of a slope considering its geotechnical characteristics</a:t>
            </a:r>
            <a:endParaRPr lang="it-IT" sz="1700" b="1" u="none" dirty="0">
              <a:effectLst>
                <a:outerShdw blurRad="38100" dist="38100" dir="2700000" algn="tl">
                  <a:srgbClr val="000000">
                    <a:alpha val="43137"/>
                  </a:srgbClr>
                </a:outerShdw>
              </a:effectLst>
              <a:latin typeface="Tw Cen MT" panose="020B0602020104020603" pitchFamily="34" charset="0"/>
            </a:endParaRPr>
          </a:p>
        </p:txBody>
      </p:sp>
      <p:sp>
        <p:nvSpPr>
          <p:cNvPr id="66" name="CasellaDiTesto 65">
            <a:extLst>
              <a:ext uri="{FF2B5EF4-FFF2-40B4-BE49-F238E27FC236}">
                <a16:creationId xmlns:a16="http://schemas.microsoft.com/office/drawing/2014/main" id="{FAB20C88-E091-8936-D240-214C246AFE23}"/>
              </a:ext>
            </a:extLst>
          </p:cNvPr>
          <p:cNvSpPr txBox="1"/>
          <p:nvPr/>
        </p:nvSpPr>
        <p:spPr>
          <a:xfrm>
            <a:off x="86867" y="1966085"/>
            <a:ext cx="1471916" cy="615553"/>
          </a:xfrm>
          <a:prstGeom prst="rect">
            <a:avLst/>
          </a:prstGeom>
          <a:noFill/>
        </p:spPr>
        <p:txBody>
          <a:bodyPr wrap="square">
            <a:spAutoFit/>
          </a:bodyPr>
          <a:lstStyle/>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Materials and</a:t>
            </a:r>
          </a:p>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Methodology</a:t>
            </a:r>
            <a:endParaRPr lang="it-IT" sz="1700" u="none" dirty="0">
              <a:solidFill>
                <a:srgbClr val="FF0000"/>
              </a:solidFill>
              <a:effectLst>
                <a:outerShdw blurRad="38100" dist="38100" dir="2700000" algn="tl">
                  <a:srgbClr val="000000">
                    <a:alpha val="43137"/>
                  </a:srgbClr>
                </a:outerShdw>
              </a:effectLst>
              <a:latin typeface="Tw Cen MT" panose="020B0602020104020603" pitchFamily="34" charset="0"/>
            </a:endParaRPr>
          </a:p>
        </p:txBody>
      </p:sp>
      <p:cxnSp>
        <p:nvCxnSpPr>
          <p:cNvPr id="48" name="Connettore diritto 47">
            <a:extLst>
              <a:ext uri="{FF2B5EF4-FFF2-40B4-BE49-F238E27FC236}">
                <a16:creationId xmlns:a16="http://schemas.microsoft.com/office/drawing/2014/main" id="{5D65585D-B115-02B1-44CC-6369E301500C}"/>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4789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GU General Assembly 2022">
            <a:extLst>
              <a:ext uri="{FF2B5EF4-FFF2-40B4-BE49-F238E27FC236}">
                <a16:creationId xmlns:a16="http://schemas.microsoft.com/office/drawing/2014/main" id="{23EBB74B-C365-8F02-AA66-ED74455FE8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
            <a:extLst>
              <a:ext uri="{FF2B5EF4-FFF2-40B4-BE49-F238E27FC236}">
                <a16:creationId xmlns:a16="http://schemas.microsoft.com/office/drawing/2014/main" id="{4F6E8D88-8EB8-6DFC-7180-20074EC47DFA}"/>
              </a:ext>
            </a:extLst>
          </p:cNvPr>
          <p:cNvSpPr>
            <a:spLocks noChangeArrowheads="1"/>
          </p:cNvSpPr>
          <p:nvPr/>
        </p:nvSpPr>
        <p:spPr bwMode="auto">
          <a:xfrm>
            <a:off x="1007604" y="233256"/>
            <a:ext cx="7128792" cy="850939"/>
          </a:xfrm>
          <a:prstGeom prst="rect">
            <a:avLst/>
          </a:prstGeom>
          <a:noFill/>
          <a:ln w="9525">
            <a:noFill/>
            <a:miter lim="800000"/>
            <a:headEnd/>
            <a:tailEnd/>
          </a:ln>
        </p:spPr>
        <p:txBody>
          <a:bodyPr wrap="square">
            <a:spAutoFit/>
          </a:bodyPr>
          <a:lstStyle/>
          <a:p>
            <a:pPr>
              <a:lnSpc>
                <a:spcPct val="130000"/>
              </a:lnSpc>
            </a:pPr>
            <a:r>
              <a:rPr lang="it-IT" sz="1900" u="none" dirty="0">
                <a:solidFill>
                  <a:schemeClr val="tx2">
                    <a:lumMod val="75000"/>
                  </a:schemeClr>
                </a:solidFill>
                <a:latin typeface="+mj-lt"/>
              </a:rPr>
              <a:t>Task E: </a:t>
            </a:r>
            <a:r>
              <a:rPr lang="it-IT" sz="2000" b="1" u="none" dirty="0" err="1"/>
              <a:t>Seismo-induced</a:t>
            </a:r>
            <a:r>
              <a:rPr lang="it-IT" sz="2000" b="1" u="none" dirty="0"/>
              <a:t> </a:t>
            </a:r>
          </a:p>
          <a:p>
            <a:pPr>
              <a:lnSpc>
                <a:spcPct val="130000"/>
              </a:lnSpc>
            </a:pPr>
            <a:r>
              <a:rPr lang="it-IT" sz="2000" b="1" u="none" dirty="0" err="1"/>
              <a:t>displacement</a:t>
            </a:r>
            <a:r>
              <a:rPr lang="it-IT" sz="2000" b="1" u="none" dirty="0"/>
              <a:t> monitoring</a:t>
            </a:r>
          </a:p>
        </p:txBody>
      </p:sp>
      <p:pic>
        <p:nvPicPr>
          <p:cNvPr id="9" name="Immagine 8" descr="Immagine che contiene mappa&#10;&#10;Descrizione generata automaticamente">
            <a:extLst>
              <a:ext uri="{FF2B5EF4-FFF2-40B4-BE49-F238E27FC236}">
                <a16:creationId xmlns:a16="http://schemas.microsoft.com/office/drawing/2014/main" id="{098FAE44-1803-04E1-5219-0F464C57AE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1280623"/>
            <a:ext cx="4942850" cy="2951965"/>
          </a:xfrm>
          <a:prstGeom prst="rect">
            <a:avLst/>
          </a:prstGeom>
        </p:spPr>
      </p:pic>
      <p:pic>
        <p:nvPicPr>
          <p:cNvPr id="10" name="Immagine 9">
            <a:extLst>
              <a:ext uri="{FF2B5EF4-FFF2-40B4-BE49-F238E27FC236}">
                <a16:creationId xmlns:a16="http://schemas.microsoft.com/office/drawing/2014/main" id="{AD773906-BA38-EF26-849B-461266A3C8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4210487"/>
            <a:ext cx="2808312" cy="2234085"/>
          </a:xfrm>
          <a:prstGeom prst="rect">
            <a:avLst/>
          </a:prstGeom>
        </p:spPr>
      </p:pic>
      <p:pic>
        <p:nvPicPr>
          <p:cNvPr id="12" name="Immagine 11">
            <a:extLst>
              <a:ext uri="{FF2B5EF4-FFF2-40B4-BE49-F238E27FC236}">
                <a16:creationId xmlns:a16="http://schemas.microsoft.com/office/drawing/2014/main" id="{B077C76C-F58D-2047-0BFC-9ABBA35AC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1799" y="4240972"/>
            <a:ext cx="2839659" cy="2203600"/>
          </a:xfrm>
          <a:prstGeom prst="rect">
            <a:avLst/>
          </a:prstGeom>
        </p:spPr>
      </p:pic>
      <p:graphicFrame>
        <p:nvGraphicFramePr>
          <p:cNvPr id="2" name="Tabella 1">
            <a:extLst>
              <a:ext uri="{FF2B5EF4-FFF2-40B4-BE49-F238E27FC236}">
                <a16:creationId xmlns:a16="http://schemas.microsoft.com/office/drawing/2014/main" id="{96501BF4-BC6E-FAE1-3B35-6A1813AF790D}"/>
              </a:ext>
            </a:extLst>
          </p:cNvPr>
          <p:cNvGraphicFramePr>
            <a:graphicFrameLocks noGrp="1"/>
          </p:cNvGraphicFramePr>
          <p:nvPr>
            <p:extLst>
              <p:ext uri="{D42A27DB-BD31-4B8C-83A1-F6EECF244321}">
                <p14:modId xmlns:p14="http://schemas.microsoft.com/office/powerpoint/2010/main" val="2588687685"/>
              </p:ext>
            </p:extLst>
          </p:nvPr>
        </p:nvGraphicFramePr>
        <p:xfrm>
          <a:off x="5542908" y="4446755"/>
          <a:ext cx="3302163" cy="1708215"/>
        </p:xfrm>
        <a:graphic>
          <a:graphicData uri="http://schemas.openxmlformats.org/drawingml/2006/table">
            <a:tbl>
              <a:tblPr firstRow="1" firstCol="1" bandRow="1">
                <a:tableStyleId>{21E4AEA4-8DFA-4A89-87EB-49C32662AFE0}</a:tableStyleId>
              </a:tblPr>
              <a:tblGrid>
                <a:gridCol w="975640">
                  <a:extLst>
                    <a:ext uri="{9D8B030D-6E8A-4147-A177-3AD203B41FA5}">
                      <a16:colId xmlns:a16="http://schemas.microsoft.com/office/drawing/2014/main" val="1536082641"/>
                    </a:ext>
                  </a:extLst>
                </a:gridCol>
                <a:gridCol w="525344">
                  <a:extLst>
                    <a:ext uri="{9D8B030D-6E8A-4147-A177-3AD203B41FA5}">
                      <a16:colId xmlns:a16="http://schemas.microsoft.com/office/drawing/2014/main" val="4234705358"/>
                    </a:ext>
                  </a:extLst>
                </a:gridCol>
                <a:gridCol w="900590">
                  <a:extLst>
                    <a:ext uri="{9D8B030D-6E8A-4147-A177-3AD203B41FA5}">
                      <a16:colId xmlns:a16="http://schemas.microsoft.com/office/drawing/2014/main" val="1221216113"/>
                    </a:ext>
                  </a:extLst>
                </a:gridCol>
                <a:gridCol w="900589">
                  <a:extLst>
                    <a:ext uri="{9D8B030D-6E8A-4147-A177-3AD203B41FA5}">
                      <a16:colId xmlns:a16="http://schemas.microsoft.com/office/drawing/2014/main" val="4093425765"/>
                    </a:ext>
                  </a:extLst>
                </a:gridCol>
              </a:tblGrid>
              <a:tr h="0">
                <a:tc rowSpan="2">
                  <a:txBody>
                    <a:bodyPr/>
                    <a:lstStyle/>
                    <a:p>
                      <a:pPr algn="ctr">
                        <a:lnSpc>
                          <a:spcPct val="120000"/>
                        </a:lnSpc>
                        <a:spcAft>
                          <a:spcPts val="800"/>
                        </a:spcAft>
                      </a:pPr>
                      <a:r>
                        <a:rPr lang="it-IT" sz="1200">
                          <a:effectLst/>
                        </a:rPr>
                        <a:t>Dataset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20000"/>
                        </a:lnSpc>
                        <a:spcAft>
                          <a:spcPts val="800"/>
                        </a:spcAft>
                      </a:pPr>
                      <a:r>
                        <a:rPr lang="en-US" sz="1200" dirty="0">
                          <a:effectLst/>
                        </a:rPr>
                        <a:t>Most intense earthquake occurred during the monitoring period</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32652480"/>
                  </a:ext>
                </a:extLst>
              </a:tr>
              <a:tr h="0">
                <a:tc vMerge="1">
                  <a:txBody>
                    <a:bodyPr/>
                    <a:lstStyle/>
                    <a:p>
                      <a:endParaRPr lang="it-IT"/>
                    </a:p>
                  </a:txBody>
                  <a:tcPr/>
                </a:tc>
                <a:tc>
                  <a:txBody>
                    <a:bodyPr/>
                    <a:lstStyle/>
                    <a:p>
                      <a:pPr algn="ctr">
                        <a:lnSpc>
                          <a:spcPct val="120000"/>
                        </a:lnSpc>
                        <a:spcAft>
                          <a:spcPts val="800"/>
                        </a:spcAft>
                      </a:pPr>
                      <a:r>
                        <a:rPr lang="it-IT" sz="1200">
                          <a:effectLst/>
                        </a:rPr>
                        <a:t>Data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it-IT" sz="1200" dirty="0" err="1">
                          <a:effectLst/>
                        </a:rPr>
                        <a:t>Magnitude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it-IT" sz="1200" dirty="0" err="1">
                          <a:effectLst/>
                        </a:rPr>
                        <a:t>Distance</a:t>
                      </a:r>
                      <a:r>
                        <a:rPr lang="it-IT" sz="1200" dirty="0">
                          <a:effectLst/>
                        </a:rPr>
                        <a:t> (km)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9082904"/>
                  </a:ext>
                </a:extLst>
              </a:tr>
              <a:tr h="0">
                <a:tc>
                  <a:txBody>
                    <a:bodyPr/>
                    <a:lstStyle/>
                    <a:p>
                      <a:pPr algn="ctr">
                        <a:lnSpc>
                          <a:spcPct val="120000"/>
                        </a:lnSpc>
                        <a:spcAft>
                          <a:spcPts val="800"/>
                        </a:spcAft>
                      </a:pPr>
                      <a:r>
                        <a:rPr lang="it-IT" sz="1200" dirty="0">
                          <a:effectLst/>
                        </a:rPr>
                        <a:t>SENTINEL</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Aft>
                          <a:spcPts val="0"/>
                        </a:spcAft>
                      </a:pPr>
                      <a:r>
                        <a:rPr lang="it-IT" sz="1200" baseline="0" dirty="0">
                          <a:effectLst/>
                        </a:rPr>
                        <a:t>09</a:t>
                      </a:r>
                    </a:p>
                    <a:p>
                      <a:pPr algn="ctr">
                        <a:lnSpc>
                          <a:spcPct val="120000"/>
                        </a:lnSpc>
                        <a:spcAft>
                          <a:spcPts val="0"/>
                        </a:spcAft>
                      </a:pPr>
                      <a:r>
                        <a:rPr lang="it-IT" sz="1200" baseline="0" dirty="0" err="1">
                          <a:effectLst/>
                        </a:rPr>
                        <a:t>Dec</a:t>
                      </a:r>
                      <a:endParaRPr lang="it-IT" sz="1200" baseline="0" dirty="0">
                        <a:effectLst/>
                      </a:endParaRPr>
                    </a:p>
                    <a:p>
                      <a:pPr algn="ctr">
                        <a:lnSpc>
                          <a:spcPct val="120000"/>
                        </a:lnSpc>
                        <a:spcAft>
                          <a:spcPts val="0"/>
                        </a:spcAft>
                      </a:pPr>
                      <a:r>
                        <a:rPr lang="it-IT" sz="1200" baseline="0" dirty="0">
                          <a:effectLst/>
                        </a:rPr>
                        <a:t>2019</a:t>
                      </a:r>
                      <a:endParaRPr lang="it-IT"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it-IT" sz="1200" dirty="0">
                          <a:effectLst/>
                        </a:rPr>
                        <a:t>4.5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it-IT" sz="1200" dirty="0">
                          <a:effectLst/>
                        </a:rPr>
                        <a:t>36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642695"/>
                  </a:ext>
                </a:extLst>
              </a:tr>
            </a:tbl>
          </a:graphicData>
        </a:graphic>
      </p:graphicFrame>
      <p:sp>
        <p:nvSpPr>
          <p:cNvPr id="13" name="CasellaDiTesto 12">
            <a:extLst>
              <a:ext uri="{FF2B5EF4-FFF2-40B4-BE49-F238E27FC236}">
                <a16:creationId xmlns:a16="http://schemas.microsoft.com/office/drawing/2014/main" id="{5EDB7D16-857F-13BD-B31F-2DCABAC0B17E}"/>
              </a:ext>
            </a:extLst>
          </p:cNvPr>
          <p:cNvSpPr txBox="1"/>
          <p:nvPr/>
        </p:nvSpPr>
        <p:spPr>
          <a:xfrm>
            <a:off x="5475022" y="1355120"/>
            <a:ext cx="3302163" cy="2708434"/>
          </a:xfrm>
          <a:prstGeom prst="rect">
            <a:avLst/>
          </a:prstGeom>
          <a:noFill/>
        </p:spPr>
        <p:txBody>
          <a:bodyPr wrap="square">
            <a:spAutoFit/>
          </a:bodyPr>
          <a:lstStyle/>
          <a:p>
            <a:pPr algn="ctr"/>
            <a:r>
              <a:rPr lang="en-GB" sz="1700" u="none" dirty="0">
                <a:effectLst>
                  <a:outerShdw blurRad="38100" dist="38100" dir="2700000" algn="tl">
                    <a:srgbClr val="000000">
                      <a:alpha val="43137"/>
                    </a:srgbClr>
                  </a:outerShdw>
                </a:effectLst>
                <a:latin typeface="Tw Cen MT" panose="020B0602020104020603" pitchFamily="34" charset="0"/>
              </a:rPr>
              <a:t>Maximum velocity values are on the order of 10 mm/year and are in line with those of previous years. The fastest moving portions are located in the central portion of the landslide and at the foot. Movement is also noted in the sports field area and downstream slope, which insist at least in part on a large quiescent landslide body</a:t>
            </a:r>
          </a:p>
        </p:txBody>
      </p:sp>
      <p:sp>
        <p:nvSpPr>
          <p:cNvPr id="15" name="CasellaDiTesto 14">
            <a:extLst>
              <a:ext uri="{FF2B5EF4-FFF2-40B4-BE49-F238E27FC236}">
                <a16:creationId xmlns:a16="http://schemas.microsoft.com/office/drawing/2014/main" id="{08C2C68D-5FEE-529E-0F70-8230294AB5FF}"/>
              </a:ext>
            </a:extLst>
          </p:cNvPr>
          <p:cNvSpPr txBox="1"/>
          <p:nvPr/>
        </p:nvSpPr>
        <p:spPr>
          <a:xfrm>
            <a:off x="4186086" y="3871933"/>
            <a:ext cx="1208261" cy="338554"/>
          </a:xfrm>
          <a:prstGeom prst="rect">
            <a:avLst/>
          </a:prstGeom>
          <a:noFill/>
        </p:spPr>
        <p:txBody>
          <a:bodyPr wrap="square">
            <a:spAutoFit/>
          </a:bodyPr>
          <a:lstStyle/>
          <a:p>
            <a:r>
              <a:rPr lang="it-IT" sz="1600" dirty="0">
                <a:effectLst/>
                <a:latin typeface="Times New Roman" panose="02020603050405020304" pitchFamily="18" charset="0"/>
                <a:ea typeface="Calibri" panose="020F0502020204030204" pitchFamily="34" charset="0"/>
              </a:rPr>
              <a:t>2015-2021</a:t>
            </a:r>
            <a:endParaRPr lang="it-IT" sz="1600" dirty="0"/>
          </a:p>
        </p:txBody>
      </p:sp>
      <p:sp>
        <p:nvSpPr>
          <p:cNvPr id="5" name="Rettangolo 4">
            <a:extLst>
              <a:ext uri="{FF2B5EF4-FFF2-40B4-BE49-F238E27FC236}">
                <a16:creationId xmlns:a16="http://schemas.microsoft.com/office/drawing/2014/main" id="{65F4D410-3E20-39F2-118C-D265872B25E1}"/>
              </a:ext>
            </a:extLst>
          </p:cNvPr>
          <p:cNvSpPr/>
          <p:nvPr/>
        </p:nvSpPr>
        <p:spPr bwMode="auto">
          <a:xfrm>
            <a:off x="4355976" y="1340768"/>
            <a:ext cx="720080" cy="144016"/>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7" name="CasellaDiTesto 16">
            <a:extLst>
              <a:ext uri="{FF2B5EF4-FFF2-40B4-BE49-F238E27FC236}">
                <a16:creationId xmlns:a16="http://schemas.microsoft.com/office/drawing/2014/main" id="{4C57F097-970B-6D71-E863-0E3D8FCF4CBF}"/>
              </a:ext>
            </a:extLst>
          </p:cNvPr>
          <p:cNvSpPr txBox="1"/>
          <p:nvPr/>
        </p:nvSpPr>
        <p:spPr>
          <a:xfrm>
            <a:off x="4263009" y="1304996"/>
            <a:ext cx="1054417" cy="215444"/>
          </a:xfrm>
          <a:prstGeom prst="rect">
            <a:avLst/>
          </a:prstGeom>
          <a:noFill/>
        </p:spPr>
        <p:txBody>
          <a:bodyPr wrap="square">
            <a:spAutoFit/>
          </a:bodyPr>
          <a:lstStyle/>
          <a:p>
            <a:pPr algn="ctr"/>
            <a:r>
              <a:rPr lang="it-IT" sz="800" u="none" dirty="0" err="1">
                <a:latin typeface="Tw Cen MT" panose="020B0602020104020603" pitchFamily="34" charset="0"/>
              </a:rPr>
              <a:t>Velocity</a:t>
            </a:r>
            <a:r>
              <a:rPr lang="it-IT" sz="800" u="none" dirty="0">
                <a:latin typeface="Tw Cen MT" panose="020B0602020104020603" pitchFamily="34" charset="0"/>
              </a:rPr>
              <a:t> (mm/</a:t>
            </a:r>
            <a:r>
              <a:rPr lang="it-IT" sz="800" u="none" dirty="0" err="1">
                <a:latin typeface="Tw Cen MT" panose="020B0602020104020603" pitchFamily="34" charset="0"/>
              </a:rPr>
              <a:t>year</a:t>
            </a:r>
            <a:r>
              <a:rPr lang="it-IT" sz="800" u="none" dirty="0">
                <a:latin typeface="Tw Cen MT" panose="020B0602020104020603" pitchFamily="34" charset="0"/>
              </a:rPr>
              <a:t>)</a:t>
            </a:r>
          </a:p>
        </p:txBody>
      </p:sp>
      <p:sp>
        <p:nvSpPr>
          <p:cNvPr id="6" name="Rettangolo 5">
            <a:extLst>
              <a:ext uri="{FF2B5EF4-FFF2-40B4-BE49-F238E27FC236}">
                <a16:creationId xmlns:a16="http://schemas.microsoft.com/office/drawing/2014/main" id="{6222A90C-68A7-FE7D-BD7F-43F89734B839}"/>
              </a:ext>
            </a:extLst>
          </p:cNvPr>
          <p:cNvSpPr/>
          <p:nvPr/>
        </p:nvSpPr>
        <p:spPr bwMode="auto">
          <a:xfrm>
            <a:off x="293048" y="4941168"/>
            <a:ext cx="144016" cy="636209"/>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9" name="Rettangolo 18">
            <a:extLst>
              <a:ext uri="{FF2B5EF4-FFF2-40B4-BE49-F238E27FC236}">
                <a16:creationId xmlns:a16="http://schemas.microsoft.com/office/drawing/2014/main" id="{F2355CFD-6B2E-E027-1AF6-2E7767F03042}"/>
              </a:ext>
            </a:extLst>
          </p:cNvPr>
          <p:cNvSpPr/>
          <p:nvPr/>
        </p:nvSpPr>
        <p:spPr bwMode="auto">
          <a:xfrm>
            <a:off x="2920683" y="5089758"/>
            <a:ext cx="144016" cy="636209"/>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0" name="CasellaDiTesto 19">
            <a:extLst>
              <a:ext uri="{FF2B5EF4-FFF2-40B4-BE49-F238E27FC236}">
                <a16:creationId xmlns:a16="http://schemas.microsoft.com/office/drawing/2014/main" id="{25263587-89AB-BA62-4FFA-1D65F5C43C4C}"/>
              </a:ext>
            </a:extLst>
          </p:cNvPr>
          <p:cNvSpPr txBox="1"/>
          <p:nvPr/>
        </p:nvSpPr>
        <p:spPr>
          <a:xfrm rot="16200000">
            <a:off x="-215328" y="5212113"/>
            <a:ext cx="1054417" cy="230832"/>
          </a:xfrm>
          <a:prstGeom prst="rect">
            <a:avLst/>
          </a:prstGeom>
          <a:noFill/>
        </p:spPr>
        <p:txBody>
          <a:bodyPr wrap="square">
            <a:spAutoFit/>
          </a:bodyPr>
          <a:lstStyle/>
          <a:p>
            <a:pPr algn="ctr"/>
            <a:r>
              <a:rPr lang="it-IT" sz="900" u="none" dirty="0" err="1">
                <a:latin typeface="Tw Cen MT" panose="020B0602020104020603" pitchFamily="34" charset="0"/>
              </a:rPr>
              <a:t>Displacement</a:t>
            </a:r>
            <a:r>
              <a:rPr lang="it-IT" sz="900" u="none" dirty="0">
                <a:latin typeface="Tw Cen MT" panose="020B0602020104020603" pitchFamily="34" charset="0"/>
              </a:rPr>
              <a:t> (mm)</a:t>
            </a:r>
          </a:p>
        </p:txBody>
      </p:sp>
      <p:sp>
        <p:nvSpPr>
          <p:cNvPr id="21" name="CasellaDiTesto 20">
            <a:extLst>
              <a:ext uri="{FF2B5EF4-FFF2-40B4-BE49-F238E27FC236}">
                <a16:creationId xmlns:a16="http://schemas.microsoft.com/office/drawing/2014/main" id="{1F172649-24DF-9C00-DDE6-58C619FC03C9}"/>
              </a:ext>
            </a:extLst>
          </p:cNvPr>
          <p:cNvSpPr txBox="1"/>
          <p:nvPr/>
        </p:nvSpPr>
        <p:spPr>
          <a:xfrm rot="16200000">
            <a:off x="2425268" y="5231653"/>
            <a:ext cx="1054417" cy="230832"/>
          </a:xfrm>
          <a:prstGeom prst="rect">
            <a:avLst/>
          </a:prstGeom>
          <a:noFill/>
        </p:spPr>
        <p:txBody>
          <a:bodyPr wrap="square">
            <a:spAutoFit/>
          </a:bodyPr>
          <a:lstStyle/>
          <a:p>
            <a:pPr algn="ctr"/>
            <a:r>
              <a:rPr lang="it-IT" sz="900" u="none" dirty="0" err="1">
                <a:latin typeface="Tw Cen MT" panose="020B0602020104020603" pitchFamily="34" charset="0"/>
              </a:rPr>
              <a:t>Displacement</a:t>
            </a:r>
            <a:r>
              <a:rPr lang="it-IT" sz="900" u="none" dirty="0">
                <a:latin typeface="Tw Cen MT" panose="020B0602020104020603" pitchFamily="34" charset="0"/>
              </a:rPr>
              <a:t> (mm)</a:t>
            </a:r>
          </a:p>
        </p:txBody>
      </p:sp>
      <p:sp>
        <p:nvSpPr>
          <p:cNvPr id="22" name="Rettangolo 5">
            <a:extLst>
              <a:ext uri="{FF2B5EF4-FFF2-40B4-BE49-F238E27FC236}">
                <a16:creationId xmlns:a16="http://schemas.microsoft.com/office/drawing/2014/main" id="{8B674AA6-2F18-6653-8291-B2D0F192F8D8}"/>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6/7</a:t>
            </a:r>
          </a:p>
        </p:txBody>
      </p:sp>
      <p:cxnSp>
        <p:nvCxnSpPr>
          <p:cNvPr id="23" name="Connettore diritto 22">
            <a:extLst>
              <a:ext uri="{FF2B5EF4-FFF2-40B4-BE49-F238E27FC236}">
                <a16:creationId xmlns:a16="http://schemas.microsoft.com/office/drawing/2014/main" id="{89484595-9DB9-6221-6356-07B95612B227}"/>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1587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43608" y="547853"/>
            <a:ext cx="7128792" cy="432875"/>
          </a:xfrm>
          <a:prstGeom prst="rect">
            <a:avLst/>
          </a:prstGeom>
          <a:noFill/>
          <a:ln w="9525">
            <a:noFill/>
            <a:miter lim="800000"/>
            <a:headEnd/>
            <a:tailEnd/>
          </a:ln>
        </p:spPr>
        <p:txBody>
          <a:bodyPr wrap="square">
            <a:spAutoFit/>
          </a:bodyPr>
          <a:lstStyle/>
          <a:p>
            <a:pPr>
              <a:lnSpc>
                <a:spcPct val="130000"/>
              </a:lnSpc>
            </a:pPr>
            <a:r>
              <a:rPr lang="it-IT" sz="1900" u="none" dirty="0" err="1">
                <a:solidFill>
                  <a:schemeClr val="tx2">
                    <a:lumMod val="75000"/>
                  </a:schemeClr>
                </a:solidFill>
                <a:latin typeface="+mj-lt"/>
              </a:rPr>
              <a:t>Main</a:t>
            </a:r>
            <a:r>
              <a:rPr lang="it-IT" sz="1900" u="none" dirty="0">
                <a:solidFill>
                  <a:schemeClr val="tx2">
                    <a:lumMod val="75000"/>
                  </a:schemeClr>
                </a:solidFill>
                <a:latin typeface="+mj-lt"/>
              </a:rPr>
              <a:t> </a:t>
            </a:r>
            <a:r>
              <a:rPr lang="it-IT" sz="1900" u="none" dirty="0" err="1">
                <a:solidFill>
                  <a:schemeClr val="tx2">
                    <a:lumMod val="75000"/>
                  </a:schemeClr>
                </a:solidFill>
                <a:latin typeface="+mj-lt"/>
              </a:rPr>
              <a:t>remarks</a:t>
            </a:r>
            <a:endParaRPr lang="it-IT" sz="1900" u="none" dirty="0">
              <a:solidFill>
                <a:schemeClr val="tx2">
                  <a:lumMod val="75000"/>
                </a:schemeClr>
              </a:solidFill>
              <a:latin typeface="+mj-lt"/>
            </a:endParaRPr>
          </a:p>
        </p:txBody>
      </p:sp>
      <p:pic>
        <p:nvPicPr>
          <p:cNvPr id="17" name="Picture 2" descr="EGU General Assembly 2022">
            <a:extLst>
              <a:ext uri="{FF2B5EF4-FFF2-40B4-BE49-F238E27FC236}">
                <a16:creationId xmlns:a16="http://schemas.microsoft.com/office/drawing/2014/main" id="{97D87188-1B88-C463-1184-D04338B795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879EB93F-E2E6-C0D5-5A9F-2DD6B716BD55}"/>
              </a:ext>
            </a:extLst>
          </p:cNvPr>
          <p:cNvSpPr txBox="1"/>
          <p:nvPr/>
        </p:nvSpPr>
        <p:spPr>
          <a:xfrm>
            <a:off x="345754" y="1563983"/>
            <a:ext cx="8591311" cy="4154984"/>
          </a:xfrm>
          <a:prstGeom prst="rect">
            <a:avLst/>
          </a:prstGeom>
          <a:noFill/>
        </p:spPr>
        <p:txBody>
          <a:bodyPr wrap="square">
            <a:spAutoFit/>
          </a:bodyPr>
          <a:lstStyle/>
          <a:p>
            <a:pPr marL="285750" indent="-285750">
              <a:buFont typeface="Arial" panose="020B0604020202020204" pitchFamily="34" charset="0"/>
              <a:buChar char="•"/>
            </a:pPr>
            <a:r>
              <a:rPr lang="en-GB" sz="2200" u="none" dirty="0">
                <a:effectLst>
                  <a:outerShdw blurRad="38100" dist="38100" dir="2700000" algn="tl">
                    <a:srgbClr val="000000">
                      <a:alpha val="43137"/>
                    </a:srgbClr>
                  </a:outerShdw>
                </a:effectLst>
                <a:latin typeface="Tw Cen MT" panose="020B0602020104020603" pitchFamily="34" charset="0"/>
              </a:rPr>
              <a:t>The </a:t>
            </a:r>
            <a:r>
              <a:rPr lang="en-GB" sz="2200" u="none" dirty="0" err="1">
                <a:effectLst>
                  <a:outerShdw blurRad="38100" dist="38100" dir="2700000" algn="tl">
                    <a:srgbClr val="000000">
                      <a:alpha val="43137"/>
                    </a:srgbClr>
                  </a:outerShdw>
                </a:effectLst>
                <a:latin typeface="Tw Cen MT" panose="020B0602020104020603" pitchFamily="34" charset="0"/>
              </a:rPr>
              <a:t>Gaggio</a:t>
            </a:r>
            <a:r>
              <a:rPr lang="en-GB" sz="2200" u="none" dirty="0">
                <a:effectLst>
                  <a:outerShdw blurRad="38100" dist="38100" dir="2700000" algn="tl">
                    <a:srgbClr val="000000">
                      <a:alpha val="43137"/>
                    </a:srgbClr>
                  </a:outerShdw>
                </a:effectLst>
                <a:latin typeface="Tw Cen MT" panose="020B0602020104020603" pitchFamily="34" charset="0"/>
              </a:rPr>
              <a:t> Montano landslide is slowly moving (mm or cm/year) and the static Factor of Safety is likely ‘‘close to 1’’</a:t>
            </a:r>
          </a:p>
          <a:p>
            <a:pPr marL="285750" indent="-285750">
              <a:buFont typeface="Arial" panose="020B0604020202020204" pitchFamily="34" charset="0"/>
              <a:buChar char="•"/>
            </a:pPr>
            <a:endParaRPr lang="en-GB" sz="2200" u="none" dirty="0">
              <a:effectLst>
                <a:outerShdw blurRad="38100" dist="38100" dir="2700000" algn="tl">
                  <a:srgbClr val="000000">
                    <a:alpha val="43137"/>
                  </a:srgbClr>
                </a:outerShdw>
              </a:effectLst>
              <a:latin typeface="Tw Cen MT" panose="020B0602020104020603" pitchFamily="34" charset="0"/>
            </a:endParaRPr>
          </a:p>
          <a:p>
            <a:pPr marL="285750" indent="-285750">
              <a:buFont typeface="Arial" panose="020B0604020202020204" pitchFamily="34" charset="0"/>
              <a:buChar char="•"/>
            </a:pPr>
            <a:r>
              <a:rPr lang="en-GB" sz="2200" u="none" dirty="0">
                <a:effectLst>
                  <a:outerShdw blurRad="38100" dist="38100" dir="2700000" algn="tl">
                    <a:srgbClr val="000000">
                      <a:alpha val="43137"/>
                    </a:srgbClr>
                  </a:outerShdw>
                </a:effectLst>
                <a:latin typeface="Tw Cen MT" panose="020B0602020104020603" pitchFamily="34" charset="0"/>
              </a:rPr>
              <a:t>Dynamic analyses under undrained conditions indicate no displacement under earthquake (PGA=0.18 g)</a:t>
            </a:r>
          </a:p>
          <a:p>
            <a:pPr marL="285750" indent="-285750">
              <a:buFont typeface="Arial" panose="020B0604020202020204" pitchFamily="34" charset="0"/>
              <a:buChar char="•"/>
            </a:pPr>
            <a:endParaRPr lang="it-IT" sz="2200" u="none" dirty="0">
              <a:effectLst>
                <a:outerShdw blurRad="38100" dist="38100" dir="2700000" algn="tl">
                  <a:srgbClr val="000000">
                    <a:alpha val="43137"/>
                  </a:srgbClr>
                </a:outerShdw>
              </a:effectLst>
              <a:latin typeface="Tw Cen MT" panose="020B0602020104020603" pitchFamily="34" charset="0"/>
            </a:endParaRPr>
          </a:p>
          <a:p>
            <a:pPr marL="285750" indent="-285750">
              <a:buFont typeface="Arial" panose="020B0604020202020204" pitchFamily="34" charset="0"/>
              <a:buChar char="•"/>
            </a:pPr>
            <a:r>
              <a:rPr lang="en-US" sz="2200" u="none" dirty="0">
                <a:effectLst>
                  <a:outerShdw blurRad="38100" dist="38100" dir="2700000" algn="tl">
                    <a:srgbClr val="000000">
                      <a:alpha val="43137"/>
                    </a:srgbClr>
                  </a:outerShdw>
                </a:effectLst>
                <a:latin typeface="Tw Cen MT" panose="020B0602020104020603" pitchFamily="34" charset="0"/>
              </a:rPr>
              <a:t>In the case of quiescent/inactive landslides, earthquake-induced displacements are strongly influenced by shear strength </a:t>
            </a:r>
            <a:r>
              <a:rPr lang="en-US" sz="2200" u="none" dirty="0" err="1">
                <a:effectLst>
                  <a:outerShdw blurRad="38100" dist="38100" dir="2700000" algn="tl">
                    <a:srgbClr val="000000">
                      <a:alpha val="43137"/>
                    </a:srgbClr>
                  </a:outerShdw>
                </a:effectLst>
                <a:latin typeface="Tw Cen MT" panose="020B0602020104020603" pitchFamily="34" charset="0"/>
              </a:rPr>
              <a:t>parmeters</a:t>
            </a:r>
            <a:r>
              <a:rPr lang="en-US" sz="2200" u="none" dirty="0">
                <a:effectLst>
                  <a:outerShdw blurRad="38100" dist="38100" dir="2700000" algn="tl">
                    <a:srgbClr val="000000">
                      <a:alpha val="43137"/>
                    </a:srgbClr>
                  </a:outerShdw>
                </a:effectLst>
                <a:latin typeface="Tw Cen MT" panose="020B0602020104020603" pitchFamily="34" charset="0"/>
              </a:rPr>
              <a:t>, therefore the technical geological model must be extremely detailed</a:t>
            </a:r>
          </a:p>
          <a:p>
            <a:pPr marL="285750" indent="-285750">
              <a:buFont typeface="Arial" panose="020B0604020202020204" pitchFamily="34" charset="0"/>
              <a:buChar char="•"/>
            </a:pPr>
            <a:endParaRPr lang="en-US" sz="2200" u="none" dirty="0">
              <a:effectLst>
                <a:outerShdw blurRad="38100" dist="38100" dir="2700000" algn="tl">
                  <a:srgbClr val="000000">
                    <a:alpha val="43137"/>
                  </a:srgbClr>
                </a:outerShdw>
              </a:effectLst>
              <a:latin typeface="Tw Cen MT" panose="020B0602020104020603" pitchFamily="34" charset="0"/>
            </a:endParaRPr>
          </a:p>
          <a:p>
            <a:pPr marL="285750" indent="-285750">
              <a:buFont typeface="Arial" panose="020B0604020202020204" pitchFamily="34" charset="0"/>
              <a:buChar char="•"/>
            </a:pPr>
            <a:r>
              <a:rPr lang="en-US" sz="2200" u="none" dirty="0">
                <a:effectLst>
                  <a:outerShdw blurRad="38100" dist="38100" dir="2700000" algn="tl">
                    <a:srgbClr val="000000">
                      <a:alpha val="43137"/>
                    </a:srgbClr>
                  </a:outerShdw>
                </a:effectLst>
                <a:latin typeface="Tw Cen MT" panose="020B0602020104020603" pitchFamily="34" charset="0"/>
              </a:rPr>
              <a:t>Analysis of satellite data can help to understand and validate analyses performed in contexts contradicted by slow landslides</a:t>
            </a:r>
            <a:endParaRPr lang="it-IT" sz="2200" u="none" dirty="0">
              <a:effectLst>
                <a:outerShdw blurRad="38100" dist="38100" dir="2700000" algn="tl">
                  <a:srgbClr val="000000">
                    <a:alpha val="43137"/>
                  </a:srgbClr>
                </a:outerShdw>
              </a:effectLst>
              <a:latin typeface="Tw Cen MT" panose="020B0602020104020603" pitchFamily="34" charset="0"/>
            </a:endParaRPr>
          </a:p>
        </p:txBody>
      </p:sp>
      <p:sp>
        <p:nvSpPr>
          <p:cNvPr id="19" name="Rettangolo 5">
            <a:extLst>
              <a:ext uri="{FF2B5EF4-FFF2-40B4-BE49-F238E27FC236}">
                <a16:creationId xmlns:a16="http://schemas.microsoft.com/office/drawing/2014/main" id="{938D1748-640D-7BFE-05FB-E0F156B40C93}"/>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7/7</a:t>
            </a:r>
          </a:p>
        </p:txBody>
      </p:sp>
      <p:cxnSp>
        <p:nvCxnSpPr>
          <p:cNvPr id="7" name="Connettore diritto 6">
            <a:extLst>
              <a:ext uri="{FF2B5EF4-FFF2-40B4-BE49-F238E27FC236}">
                <a16:creationId xmlns:a16="http://schemas.microsoft.com/office/drawing/2014/main" id="{5E23C34F-6471-990A-C1C2-5AEE9D18E0A8}"/>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0521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GU General Assembly 2022">
            <a:extLst>
              <a:ext uri="{FF2B5EF4-FFF2-40B4-BE49-F238E27FC236}">
                <a16:creationId xmlns:a16="http://schemas.microsoft.com/office/drawing/2014/main" id="{62366ABD-39EA-62EB-1073-12C12CBF3E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descr="Immagine che contiene erba, esterni, cielo, campo&#10;&#10;Descrizione generata automaticamente">
            <a:extLst>
              <a:ext uri="{FF2B5EF4-FFF2-40B4-BE49-F238E27FC236}">
                <a16:creationId xmlns:a16="http://schemas.microsoft.com/office/drawing/2014/main" id="{A54987E7-7A66-9EC8-80CC-A5A4C79F76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816" y="1412776"/>
            <a:ext cx="7884368" cy="3547966"/>
          </a:xfrm>
          <a:prstGeom prst="rect">
            <a:avLst/>
          </a:prstGeom>
          <a:ln>
            <a:noFill/>
          </a:ln>
          <a:effectLst>
            <a:softEdge rad="112500"/>
          </a:effectLst>
        </p:spPr>
      </p:pic>
      <p:sp>
        <p:nvSpPr>
          <p:cNvPr id="5" name="Rettangolo 6">
            <a:extLst>
              <a:ext uri="{FF2B5EF4-FFF2-40B4-BE49-F238E27FC236}">
                <a16:creationId xmlns:a16="http://schemas.microsoft.com/office/drawing/2014/main" id="{7D34CB0F-1360-85B2-BB62-F5BD523AF175}"/>
              </a:ext>
            </a:extLst>
          </p:cNvPr>
          <p:cNvSpPr>
            <a:spLocks noChangeArrowheads="1"/>
          </p:cNvSpPr>
          <p:nvPr/>
        </p:nvSpPr>
        <p:spPr bwMode="auto">
          <a:xfrm>
            <a:off x="4139952" y="3401737"/>
            <a:ext cx="4032448"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0"/>
              </a:spcAft>
              <a:buFontTx/>
              <a:buNone/>
              <a:defRPr/>
            </a:pPr>
            <a:r>
              <a:rPr lang="en-US" altLang="it-IT" sz="3200" u="none" dirty="0">
                <a:solidFill>
                  <a:schemeClr val="accent3"/>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Thank you </a:t>
            </a:r>
          </a:p>
          <a:p>
            <a:pPr algn="ctr" eaLnBrk="1" hangingPunct="1">
              <a:lnSpc>
                <a:spcPct val="100000"/>
              </a:lnSpc>
              <a:spcBef>
                <a:spcPct val="0"/>
              </a:spcBef>
              <a:spcAft>
                <a:spcPts val="0"/>
              </a:spcAft>
              <a:buFontTx/>
              <a:buNone/>
              <a:defRPr/>
            </a:pPr>
            <a:r>
              <a:rPr lang="en-US" altLang="it-IT" sz="3200" u="none" dirty="0">
                <a:solidFill>
                  <a:schemeClr val="accent3"/>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for your attention</a:t>
            </a:r>
          </a:p>
        </p:txBody>
      </p:sp>
      <p:sp>
        <p:nvSpPr>
          <p:cNvPr id="8" name="Rettangolo 5">
            <a:extLst>
              <a:ext uri="{FF2B5EF4-FFF2-40B4-BE49-F238E27FC236}">
                <a16:creationId xmlns:a16="http://schemas.microsoft.com/office/drawing/2014/main" id="{798C5C7D-378A-E6E9-B217-D9D4070A6C85}"/>
              </a:ext>
            </a:extLst>
          </p:cNvPr>
          <p:cNvSpPr>
            <a:spLocks noChangeArrowheads="1"/>
          </p:cNvSpPr>
          <p:nvPr/>
        </p:nvSpPr>
        <p:spPr bwMode="auto">
          <a:xfrm>
            <a:off x="41970" y="5014954"/>
            <a:ext cx="9108504" cy="129266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u="none" dirty="0">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Tahoma" panose="020B0604030504040204" pitchFamily="34" charset="0"/>
              </a:rPr>
              <a:t>Gianluigi Di Paola</a:t>
            </a:r>
          </a:p>
          <a:p>
            <a:pPr algn="ctr">
              <a:lnSpc>
                <a:spcPct val="100000"/>
              </a:lnSpc>
              <a:spcBef>
                <a:spcPct val="0"/>
              </a:spcBef>
              <a:buFontTx/>
              <a:buNone/>
              <a:defRPr/>
            </a:pPr>
            <a:r>
              <a:rPr lang="en-US" sz="1800" b="0" i="0" u="none" strike="noStrike" baseline="0" dirty="0">
                <a:effectLst>
                  <a:outerShdw blurRad="38100" dist="38100" dir="2700000" algn="tl">
                    <a:srgbClr val="000000">
                      <a:alpha val="43137"/>
                    </a:srgbClr>
                  </a:outerShdw>
                </a:effectLst>
                <a:latin typeface="OpenSans"/>
              </a:rPr>
              <a:t>Department of Biological, Geological, and Environmental Sciences, </a:t>
            </a:r>
          </a:p>
          <a:p>
            <a:pPr algn="ctr">
              <a:lnSpc>
                <a:spcPct val="100000"/>
              </a:lnSpc>
              <a:spcBef>
                <a:spcPct val="0"/>
              </a:spcBef>
              <a:buFontTx/>
              <a:buNone/>
              <a:defRPr/>
            </a:pPr>
            <a:r>
              <a:rPr lang="en-US" sz="1800" b="0" i="0" u="none" strike="noStrike" baseline="0" dirty="0">
                <a:effectLst>
                  <a:outerShdw blurRad="38100" dist="38100" dir="2700000" algn="tl">
                    <a:srgbClr val="000000">
                      <a:alpha val="43137"/>
                    </a:srgbClr>
                  </a:outerShdw>
                </a:effectLst>
                <a:latin typeface="OpenSans"/>
              </a:rPr>
              <a:t>University of Bologna, Bologna, Italy</a:t>
            </a:r>
          </a:p>
          <a:p>
            <a:pPr algn="ctr">
              <a:lnSpc>
                <a:spcPct val="100000"/>
              </a:lnSpc>
              <a:spcBef>
                <a:spcPct val="0"/>
              </a:spcBef>
              <a:buFontTx/>
              <a:buNone/>
              <a:defRPr/>
            </a:pPr>
            <a:r>
              <a:rPr lang="en-US" sz="1800" i="1" u="none" dirty="0">
                <a:effectLst>
                  <a:outerShdw blurRad="38100" dist="38100" dir="2700000" algn="tl">
                    <a:srgbClr val="000000">
                      <a:alpha val="43137"/>
                    </a:srgbClr>
                  </a:outerShdw>
                </a:effectLst>
                <a:latin typeface="OpenSans"/>
              </a:rPr>
              <a:t>gianluigi.dipaola@unibo.it</a:t>
            </a:r>
            <a:endParaRPr lang="en-US" sz="1800" b="0" i="1" u="none" strike="noStrike" baseline="0" dirty="0">
              <a:effectLst>
                <a:outerShdw blurRad="38100" dist="38100" dir="2700000" algn="tl">
                  <a:srgbClr val="000000">
                    <a:alpha val="43137"/>
                  </a:srgbClr>
                </a:outerShdw>
              </a:effectLst>
              <a:latin typeface="OpenSans"/>
            </a:endParaRPr>
          </a:p>
        </p:txBody>
      </p:sp>
      <p:cxnSp>
        <p:nvCxnSpPr>
          <p:cNvPr id="7" name="Connettore diritto 6">
            <a:extLst>
              <a:ext uri="{FF2B5EF4-FFF2-40B4-BE49-F238E27FC236}">
                <a16:creationId xmlns:a16="http://schemas.microsoft.com/office/drawing/2014/main" id="{D2CEE239-B27F-F9BA-1FD1-9B17D233F9B5}"/>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2888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en-GB" sz="1900" u="none" dirty="0">
                <a:solidFill>
                  <a:schemeClr val="tx2">
                    <a:lumMod val="75000"/>
                  </a:schemeClr>
                </a:solidFill>
                <a:latin typeface="+mj-lt"/>
              </a:rPr>
              <a:t>Aim</a:t>
            </a:r>
            <a:r>
              <a:rPr lang="it-IT" sz="1900" u="none" dirty="0">
                <a:solidFill>
                  <a:schemeClr val="tx2">
                    <a:lumMod val="75000"/>
                  </a:schemeClr>
                </a:solidFill>
                <a:latin typeface="+mj-lt"/>
              </a:rPr>
              <a:t>, </a:t>
            </a:r>
            <a:r>
              <a:rPr lang="it-IT" sz="1900" u="none" dirty="0" err="1">
                <a:solidFill>
                  <a:schemeClr val="tx2">
                    <a:lumMod val="75000"/>
                  </a:schemeClr>
                </a:solidFill>
                <a:latin typeface="+mj-lt"/>
              </a:rPr>
              <a:t>materials</a:t>
            </a:r>
            <a:r>
              <a:rPr lang="it-IT" sz="1900" u="none" dirty="0">
                <a:solidFill>
                  <a:schemeClr val="tx2">
                    <a:lumMod val="75000"/>
                  </a:schemeClr>
                </a:solidFill>
                <a:latin typeface="+mj-lt"/>
              </a:rPr>
              <a:t> </a:t>
            </a:r>
          </a:p>
          <a:p>
            <a:pPr>
              <a:lnSpc>
                <a:spcPct val="130000"/>
              </a:lnSpc>
            </a:pPr>
            <a:r>
              <a:rPr lang="it-IT" sz="1900" u="none" dirty="0">
                <a:solidFill>
                  <a:schemeClr val="tx2">
                    <a:lumMod val="75000"/>
                  </a:schemeClr>
                </a:solidFill>
                <a:latin typeface="+mj-lt"/>
              </a:rPr>
              <a:t>and </a:t>
            </a:r>
            <a:r>
              <a:rPr lang="it-IT" sz="1900" u="none" dirty="0" err="1">
                <a:solidFill>
                  <a:schemeClr val="tx2">
                    <a:lumMod val="75000"/>
                  </a:schemeClr>
                </a:solidFill>
                <a:latin typeface="+mj-lt"/>
              </a:rPr>
              <a:t>metodology</a:t>
            </a:r>
            <a:endParaRPr lang="it-IT" sz="1900" u="none" dirty="0">
              <a:solidFill>
                <a:schemeClr val="tx2">
                  <a:lumMod val="75000"/>
                </a:schemeClr>
              </a:solidFill>
              <a:latin typeface="+mj-lt"/>
            </a:endParaRPr>
          </a:p>
        </p:txBody>
      </p:sp>
      <p:pic>
        <p:nvPicPr>
          <p:cNvPr id="50" name="Picture 2" descr="EGU General Assembly 2022">
            <a:extLst>
              <a:ext uri="{FF2B5EF4-FFF2-40B4-BE49-F238E27FC236}">
                <a16:creationId xmlns:a16="http://schemas.microsoft.com/office/drawing/2014/main" id="{99B11579-E3FB-4A1D-FC0F-66AEA84B7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3C920E85-B711-0B6E-17C0-9C48E81312D9}"/>
              </a:ext>
            </a:extLst>
          </p:cNvPr>
          <p:cNvSpPr txBox="1"/>
          <p:nvPr/>
        </p:nvSpPr>
        <p:spPr>
          <a:xfrm>
            <a:off x="0" y="1253359"/>
            <a:ext cx="9144000" cy="615553"/>
          </a:xfrm>
          <a:prstGeom prst="rect">
            <a:avLst/>
          </a:prstGeom>
          <a:noFill/>
        </p:spPr>
        <p:txBody>
          <a:bodyPr wrap="square">
            <a:spAutoFit/>
          </a:bodyPr>
          <a:lstStyle/>
          <a:p>
            <a:pPr algn="ctr"/>
            <a:r>
              <a:rPr lang="en-US" sz="1700" b="1" u="none" dirty="0">
                <a:effectLst>
                  <a:outerShdw blurRad="38100" dist="38100" dir="2700000" algn="tl">
                    <a:srgbClr val="000000">
                      <a:alpha val="43137"/>
                    </a:srgbClr>
                  </a:outerShdw>
                </a:effectLst>
                <a:latin typeface="Tw Cen MT" panose="020B0602020104020603" pitchFamily="34" charset="0"/>
              </a:rPr>
              <a:t>The aim of the work is to highlight the existing difficulties in modeling earthquake-induced displacement of a slope considering its geotechnical characteristics</a:t>
            </a:r>
            <a:endParaRPr lang="it-IT" sz="1700" b="1" u="none" dirty="0">
              <a:effectLst>
                <a:outerShdw blurRad="38100" dist="38100" dir="2700000" algn="tl">
                  <a:srgbClr val="000000">
                    <a:alpha val="43137"/>
                  </a:srgbClr>
                </a:outerShdw>
              </a:effectLst>
              <a:latin typeface="Tw Cen MT" panose="020B0602020104020603" pitchFamily="34" charset="0"/>
            </a:endParaRPr>
          </a:p>
        </p:txBody>
      </p:sp>
      <p:sp>
        <p:nvSpPr>
          <p:cNvPr id="64" name="Rettangolo 5">
            <a:extLst>
              <a:ext uri="{FF2B5EF4-FFF2-40B4-BE49-F238E27FC236}">
                <a16:creationId xmlns:a16="http://schemas.microsoft.com/office/drawing/2014/main" id="{5C726329-FE6B-173B-0FA2-5FAAFCA5A3C5}"/>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1/7</a:t>
            </a:r>
          </a:p>
        </p:txBody>
      </p:sp>
      <p:sp>
        <p:nvSpPr>
          <p:cNvPr id="61" name="CasellaDiTesto 60">
            <a:extLst>
              <a:ext uri="{FF2B5EF4-FFF2-40B4-BE49-F238E27FC236}">
                <a16:creationId xmlns:a16="http://schemas.microsoft.com/office/drawing/2014/main" id="{B1B42A06-84D0-8BF9-715A-93B2F3991C91}"/>
              </a:ext>
            </a:extLst>
          </p:cNvPr>
          <p:cNvSpPr txBox="1"/>
          <p:nvPr/>
        </p:nvSpPr>
        <p:spPr>
          <a:xfrm>
            <a:off x="1590227" y="5536479"/>
            <a:ext cx="2243451" cy="861774"/>
          </a:xfrm>
          <a:prstGeom prst="rect">
            <a:avLst/>
          </a:prstGeom>
          <a:solidFill>
            <a:schemeClr val="accent6">
              <a:lumMod val="20000"/>
              <a:lumOff val="80000"/>
            </a:schemeClr>
          </a:solidFill>
        </p:spPr>
        <p:txBody>
          <a:bodyPr wrap="square" rtlCol="0">
            <a:spAutoFit/>
          </a:bodyPr>
          <a:lstStyle/>
          <a:p>
            <a:pPr algn="ctr"/>
            <a:r>
              <a:rPr lang="it-IT" sz="1000" b="1" i="1" u="none" dirty="0">
                <a:effectLst>
                  <a:outerShdw blurRad="38100" dist="38100" dir="2700000" algn="tl">
                    <a:srgbClr val="000000">
                      <a:alpha val="43137"/>
                    </a:srgbClr>
                  </a:outerShdw>
                </a:effectLst>
              </a:rPr>
              <a:t>TASK D</a:t>
            </a:r>
          </a:p>
          <a:p>
            <a:pPr algn="ctr"/>
            <a:r>
              <a:rPr lang="it-IT" sz="1000" b="1" u="none" dirty="0" err="1"/>
              <a:t>Seismo-induced</a:t>
            </a:r>
            <a:r>
              <a:rPr lang="it-IT" sz="1000" b="1" u="none" dirty="0"/>
              <a:t> </a:t>
            </a:r>
            <a:r>
              <a:rPr lang="it-IT" sz="1000" b="1" u="none" dirty="0" err="1"/>
              <a:t>displacement</a:t>
            </a:r>
            <a:r>
              <a:rPr lang="it-IT" sz="1000" b="1" u="none" dirty="0"/>
              <a:t> monitoring</a:t>
            </a:r>
          </a:p>
          <a:p>
            <a:pPr algn="ctr"/>
            <a:r>
              <a:rPr lang="it-IT" sz="1000" u="none" dirty="0"/>
              <a:t>(GPS-Shake monitoring, </a:t>
            </a:r>
          </a:p>
          <a:p>
            <a:pPr algn="ctr"/>
            <a:r>
              <a:rPr lang="it-IT" sz="1000" u="none" dirty="0"/>
              <a:t>satellite data </a:t>
            </a:r>
            <a:r>
              <a:rPr lang="it-IT" sz="1000" u="none" dirty="0" err="1"/>
              <a:t>analysis</a:t>
            </a:r>
            <a:r>
              <a:rPr lang="it-IT" sz="1000" u="none" dirty="0"/>
              <a:t>)</a:t>
            </a:r>
          </a:p>
        </p:txBody>
      </p:sp>
      <p:sp>
        <p:nvSpPr>
          <p:cNvPr id="67" name="Rettangolo 66">
            <a:extLst>
              <a:ext uri="{FF2B5EF4-FFF2-40B4-BE49-F238E27FC236}">
                <a16:creationId xmlns:a16="http://schemas.microsoft.com/office/drawing/2014/main" id="{EB7D5C88-DEF4-F691-69CB-32B0F93AB325}"/>
              </a:ext>
            </a:extLst>
          </p:cNvPr>
          <p:cNvSpPr/>
          <p:nvPr/>
        </p:nvSpPr>
        <p:spPr bwMode="auto">
          <a:xfrm>
            <a:off x="5513316" y="2008340"/>
            <a:ext cx="2297742" cy="96382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0" name="Rettangolo 69">
            <a:extLst>
              <a:ext uri="{FF2B5EF4-FFF2-40B4-BE49-F238E27FC236}">
                <a16:creationId xmlns:a16="http://schemas.microsoft.com/office/drawing/2014/main" id="{679AECF4-7B0F-1696-5FEC-7F40E5ED7F66}"/>
              </a:ext>
            </a:extLst>
          </p:cNvPr>
          <p:cNvSpPr/>
          <p:nvPr/>
        </p:nvSpPr>
        <p:spPr bwMode="auto">
          <a:xfrm>
            <a:off x="1615474" y="267347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1" name="CasellaDiTesto 70">
            <a:extLst>
              <a:ext uri="{FF2B5EF4-FFF2-40B4-BE49-F238E27FC236}">
                <a16:creationId xmlns:a16="http://schemas.microsoft.com/office/drawing/2014/main" id="{1968F71C-0893-F1A9-4999-5F3608766064}"/>
              </a:ext>
            </a:extLst>
          </p:cNvPr>
          <p:cNvSpPr txBox="1"/>
          <p:nvPr/>
        </p:nvSpPr>
        <p:spPr>
          <a:xfrm>
            <a:off x="1581180" y="2673477"/>
            <a:ext cx="2308725" cy="553998"/>
          </a:xfrm>
          <a:prstGeom prst="rect">
            <a:avLst/>
          </a:prstGeom>
          <a:noFill/>
        </p:spPr>
        <p:txBody>
          <a:bodyPr wrap="square" rtlCol="0">
            <a:spAutoFit/>
          </a:bodyPr>
          <a:lstStyle/>
          <a:p>
            <a:pPr algn="ctr"/>
            <a:r>
              <a:rPr lang="it-IT" sz="1000" b="1" u="none" dirty="0" err="1"/>
              <a:t>Stratigraphy</a:t>
            </a:r>
            <a:endParaRPr lang="it-IT" sz="1000" b="1" u="none" dirty="0"/>
          </a:p>
          <a:p>
            <a:pPr algn="ctr"/>
            <a:r>
              <a:rPr lang="it-IT" sz="1000" u="none" dirty="0"/>
              <a:t>(</a:t>
            </a:r>
            <a:r>
              <a:rPr lang="en-US" sz="1000" u="none" dirty="0"/>
              <a:t>geological map, interpretation of existing boreholes and inclinometers</a:t>
            </a:r>
            <a:r>
              <a:rPr lang="it-IT" sz="1000" u="none" dirty="0"/>
              <a:t>)</a:t>
            </a:r>
          </a:p>
        </p:txBody>
      </p:sp>
      <p:sp>
        <p:nvSpPr>
          <p:cNvPr id="72" name="Rettangolo 71">
            <a:extLst>
              <a:ext uri="{FF2B5EF4-FFF2-40B4-BE49-F238E27FC236}">
                <a16:creationId xmlns:a16="http://schemas.microsoft.com/office/drawing/2014/main" id="{9C29C80C-ADC4-7AF0-DE23-54D2DD6BC3B2}"/>
              </a:ext>
            </a:extLst>
          </p:cNvPr>
          <p:cNvSpPr/>
          <p:nvPr/>
        </p:nvSpPr>
        <p:spPr bwMode="auto">
          <a:xfrm>
            <a:off x="1614371" y="335603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3" name="CasellaDiTesto 72">
            <a:extLst>
              <a:ext uri="{FF2B5EF4-FFF2-40B4-BE49-F238E27FC236}">
                <a16:creationId xmlns:a16="http://schemas.microsoft.com/office/drawing/2014/main" id="{963DF01C-FB80-DB5B-09C4-742D96C4E7AC}"/>
              </a:ext>
            </a:extLst>
          </p:cNvPr>
          <p:cNvSpPr txBox="1"/>
          <p:nvPr/>
        </p:nvSpPr>
        <p:spPr>
          <a:xfrm>
            <a:off x="1615474" y="3359556"/>
            <a:ext cx="2212111" cy="553998"/>
          </a:xfrm>
          <a:prstGeom prst="rect">
            <a:avLst/>
          </a:prstGeom>
          <a:noFill/>
        </p:spPr>
        <p:txBody>
          <a:bodyPr wrap="square" rtlCol="0">
            <a:spAutoFit/>
          </a:bodyPr>
          <a:lstStyle/>
          <a:p>
            <a:pPr algn="ctr"/>
            <a:r>
              <a:rPr lang="it-IT" sz="1000" b="1" u="none" dirty="0" err="1"/>
              <a:t>Hydrogeology</a:t>
            </a:r>
            <a:endParaRPr lang="it-IT" sz="1000" b="1" u="none" dirty="0"/>
          </a:p>
          <a:p>
            <a:pPr algn="ctr"/>
            <a:r>
              <a:rPr lang="it-IT" sz="1000" u="none" dirty="0"/>
              <a:t>(</a:t>
            </a:r>
            <a:r>
              <a:rPr lang="en-US" sz="1000" u="none" dirty="0"/>
              <a:t>existing piezometric data,</a:t>
            </a:r>
          </a:p>
          <a:p>
            <a:pPr algn="ctr"/>
            <a:r>
              <a:rPr lang="en-US" sz="1000" u="none" dirty="0"/>
              <a:t>new measurement survey</a:t>
            </a:r>
            <a:r>
              <a:rPr lang="it-IT" sz="1000" u="none" dirty="0"/>
              <a:t>)</a:t>
            </a:r>
          </a:p>
        </p:txBody>
      </p:sp>
      <p:sp>
        <p:nvSpPr>
          <p:cNvPr id="74" name="Rettangolo 73">
            <a:extLst>
              <a:ext uri="{FF2B5EF4-FFF2-40B4-BE49-F238E27FC236}">
                <a16:creationId xmlns:a16="http://schemas.microsoft.com/office/drawing/2014/main" id="{5C5B540D-70A2-424D-8FD7-D7F19AC0252B}"/>
              </a:ext>
            </a:extLst>
          </p:cNvPr>
          <p:cNvSpPr/>
          <p:nvPr/>
        </p:nvSpPr>
        <p:spPr bwMode="auto">
          <a:xfrm>
            <a:off x="1600230" y="2036438"/>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5" name="CasellaDiTesto 74">
            <a:extLst>
              <a:ext uri="{FF2B5EF4-FFF2-40B4-BE49-F238E27FC236}">
                <a16:creationId xmlns:a16="http://schemas.microsoft.com/office/drawing/2014/main" id="{A719BAA2-C905-4445-A0DE-87D94EBDF681}"/>
              </a:ext>
            </a:extLst>
          </p:cNvPr>
          <p:cNvSpPr txBox="1"/>
          <p:nvPr/>
        </p:nvSpPr>
        <p:spPr>
          <a:xfrm>
            <a:off x="1615475" y="2036438"/>
            <a:ext cx="2194096" cy="553998"/>
          </a:xfrm>
          <a:prstGeom prst="rect">
            <a:avLst/>
          </a:prstGeom>
          <a:noFill/>
        </p:spPr>
        <p:txBody>
          <a:bodyPr wrap="square" rtlCol="0">
            <a:spAutoFit/>
          </a:bodyPr>
          <a:lstStyle/>
          <a:p>
            <a:pPr algn="ctr"/>
            <a:r>
              <a:rPr lang="it-IT" sz="1000" b="1" u="none" dirty="0" err="1"/>
              <a:t>Geomorphology</a:t>
            </a:r>
            <a:endParaRPr lang="it-IT" sz="1000" b="1" u="none" dirty="0"/>
          </a:p>
          <a:p>
            <a:pPr algn="ctr"/>
            <a:r>
              <a:rPr lang="it-IT" sz="1000" u="none" dirty="0"/>
              <a:t>(</a:t>
            </a:r>
            <a:r>
              <a:rPr lang="da-DK" sz="1000" u="none" dirty="0"/>
              <a:t>landslide map, landslide archive and aerial photo analysis</a:t>
            </a:r>
            <a:r>
              <a:rPr lang="it-IT" sz="1000" u="none" dirty="0"/>
              <a:t>)</a:t>
            </a:r>
          </a:p>
        </p:txBody>
      </p:sp>
      <p:sp>
        <p:nvSpPr>
          <p:cNvPr id="76" name="Rettangolo 75">
            <a:extLst>
              <a:ext uri="{FF2B5EF4-FFF2-40B4-BE49-F238E27FC236}">
                <a16:creationId xmlns:a16="http://schemas.microsoft.com/office/drawing/2014/main" id="{E09AE2FC-CA4D-5372-3494-21208D397ABB}"/>
              </a:ext>
            </a:extLst>
          </p:cNvPr>
          <p:cNvSpPr/>
          <p:nvPr/>
        </p:nvSpPr>
        <p:spPr bwMode="auto">
          <a:xfrm>
            <a:off x="1584985" y="4727708"/>
            <a:ext cx="2257844"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7" name="CasellaDiTesto 76">
            <a:extLst>
              <a:ext uri="{FF2B5EF4-FFF2-40B4-BE49-F238E27FC236}">
                <a16:creationId xmlns:a16="http://schemas.microsoft.com/office/drawing/2014/main" id="{FAC9D2E2-7260-AD8A-DF44-6FDF2632B93B}"/>
              </a:ext>
            </a:extLst>
          </p:cNvPr>
          <p:cNvSpPr txBox="1"/>
          <p:nvPr/>
        </p:nvSpPr>
        <p:spPr>
          <a:xfrm>
            <a:off x="1600229" y="4727708"/>
            <a:ext cx="2226253" cy="553998"/>
          </a:xfrm>
          <a:prstGeom prst="rect">
            <a:avLst/>
          </a:prstGeom>
          <a:noFill/>
        </p:spPr>
        <p:txBody>
          <a:bodyPr wrap="square" rtlCol="0">
            <a:spAutoFit/>
          </a:bodyPr>
          <a:lstStyle/>
          <a:p>
            <a:pPr algn="ctr"/>
            <a:r>
              <a:rPr lang="en-US" sz="1000" b="1" u="none" dirty="0"/>
              <a:t>Dynamic characteristics</a:t>
            </a:r>
          </a:p>
          <a:p>
            <a:pPr algn="ctr"/>
            <a:r>
              <a:rPr lang="en-US" sz="1000" u="none" dirty="0"/>
              <a:t>(existing seismic tests, new survey campaign)</a:t>
            </a:r>
            <a:endParaRPr lang="it-IT" sz="1000" u="none" dirty="0"/>
          </a:p>
        </p:txBody>
      </p:sp>
      <p:sp>
        <p:nvSpPr>
          <p:cNvPr id="78" name="Rettangolo 77">
            <a:extLst>
              <a:ext uri="{FF2B5EF4-FFF2-40B4-BE49-F238E27FC236}">
                <a16:creationId xmlns:a16="http://schemas.microsoft.com/office/drawing/2014/main" id="{4F4621F6-73C5-3599-BA6C-516B822527FB}"/>
              </a:ext>
            </a:extLst>
          </p:cNvPr>
          <p:cNvSpPr/>
          <p:nvPr/>
        </p:nvSpPr>
        <p:spPr bwMode="auto">
          <a:xfrm>
            <a:off x="1600230" y="4041629"/>
            <a:ext cx="2242599"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9" name="CasellaDiTesto 78">
            <a:extLst>
              <a:ext uri="{FF2B5EF4-FFF2-40B4-BE49-F238E27FC236}">
                <a16:creationId xmlns:a16="http://schemas.microsoft.com/office/drawing/2014/main" id="{A44A0E4C-07DB-1A15-E043-1BD2B896DF07}"/>
              </a:ext>
            </a:extLst>
          </p:cNvPr>
          <p:cNvSpPr txBox="1"/>
          <p:nvPr/>
        </p:nvSpPr>
        <p:spPr>
          <a:xfrm>
            <a:off x="1614371" y="4041629"/>
            <a:ext cx="2212111" cy="553998"/>
          </a:xfrm>
          <a:prstGeom prst="rect">
            <a:avLst/>
          </a:prstGeom>
          <a:noFill/>
        </p:spPr>
        <p:txBody>
          <a:bodyPr wrap="square" rtlCol="0">
            <a:spAutoFit/>
          </a:bodyPr>
          <a:lstStyle/>
          <a:p>
            <a:pPr algn="ctr"/>
            <a:r>
              <a:rPr lang="it-IT" sz="1000" b="1" u="none" dirty="0" err="1"/>
              <a:t>Geotechnical</a:t>
            </a:r>
            <a:r>
              <a:rPr lang="it-IT" sz="1000" b="1" u="none" dirty="0"/>
              <a:t> </a:t>
            </a:r>
            <a:r>
              <a:rPr lang="it-IT" sz="1000" b="1" u="none" dirty="0" err="1"/>
              <a:t>characteristics</a:t>
            </a:r>
            <a:endParaRPr lang="it-IT" sz="1000" b="1" u="none" dirty="0"/>
          </a:p>
          <a:p>
            <a:pPr algn="ctr"/>
            <a:r>
              <a:rPr lang="it-IT" sz="1000" u="none" dirty="0"/>
              <a:t>(</a:t>
            </a:r>
            <a:r>
              <a:rPr lang="en-US" sz="1000" u="none" dirty="0"/>
              <a:t>interpretation of existing site and laboratory tests</a:t>
            </a:r>
            <a:r>
              <a:rPr lang="it-IT" sz="1000" u="none" dirty="0"/>
              <a:t>)</a:t>
            </a:r>
          </a:p>
        </p:txBody>
      </p:sp>
      <p:sp>
        <p:nvSpPr>
          <p:cNvPr id="80" name="Rettangolo 79">
            <a:extLst>
              <a:ext uri="{FF2B5EF4-FFF2-40B4-BE49-F238E27FC236}">
                <a16:creationId xmlns:a16="http://schemas.microsoft.com/office/drawing/2014/main" id="{628E4C3F-5E57-38B4-491A-24B8329CBAA8}"/>
              </a:ext>
            </a:extLst>
          </p:cNvPr>
          <p:cNvSpPr/>
          <p:nvPr/>
        </p:nvSpPr>
        <p:spPr bwMode="auto">
          <a:xfrm>
            <a:off x="5552212" y="4419217"/>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2" name="CasellaDiTesto 81">
            <a:extLst>
              <a:ext uri="{FF2B5EF4-FFF2-40B4-BE49-F238E27FC236}">
                <a16:creationId xmlns:a16="http://schemas.microsoft.com/office/drawing/2014/main" id="{B2035B88-0EF6-BBEC-F16D-E4BFA2EAA186}"/>
              </a:ext>
            </a:extLst>
          </p:cNvPr>
          <p:cNvSpPr txBox="1"/>
          <p:nvPr/>
        </p:nvSpPr>
        <p:spPr>
          <a:xfrm>
            <a:off x="5556377" y="4418781"/>
            <a:ext cx="2190725"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C</a:t>
            </a:r>
          </a:p>
          <a:p>
            <a:pPr algn="ctr"/>
            <a:r>
              <a:rPr lang="en-US" sz="1000" b="1" u="none" dirty="0"/>
              <a:t>Stability analysis under static and dynamic conditions</a:t>
            </a:r>
            <a:endParaRPr lang="it-IT" sz="1000" u="none" dirty="0"/>
          </a:p>
        </p:txBody>
      </p:sp>
      <p:sp>
        <p:nvSpPr>
          <p:cNvPr id="83" name="Rettangolo 82">
            <a:extLst>
              <a:ext uri="{FF2B5EF4-FFF2-40B4-BE49-F238E27FC236}">
                <a16:creationId xmlns:a16="http://schemas.microsoft.com/office/drawing/2014/main" id="{63A432FF-1CE2-E89F-880A-A9D2EB0A27AA}"/>
              </a:ext>
            </a:extLst>
          </p:cNvPr>
          <p:cNvSpPr/>
          <p:nvPr/>
        </p:nvSpPr>
        <p:spPr bwMode="auto">
          <a:xfrm>
            <a:off x="6770392" y="3337071"/>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4" name="CasellaDiTesto 83">
            <a:extLst>
              <a:ext uri="{FF2B5EF4-FFF2-40B4-BE49-F238E27FC236}">
                <a16:creationId xmlns:a16="http://schemas.microsoft.com/office/drawing/2014/main" id="{A4383807-E94E-5704-448C-69350A9A6D5D}"/>
              </a:ext>
            </a:extLst>
          </p:cNvPr>
          <p:cNvSpPr txBox="1"/>
          <p:nvPr/>
        </p:nvSpPr>
        <p:spPr>
          <a:xfrm>
            <a:off x="6849103" y="3359556"/>
            <a:ext cx="2050176"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TASK B</a:t>
            </a:r>
          </a:p>
          <a:p>
            <a:pPr algn="ctr"/>
            <a:r>
              <a:rPr lang="it-IT" sz="1000" b="1" u="none" dirty="0"/>
              <a:t>Local </a:t>
            </a:r>
            <a:r>
              <a:rPr lang="it-IT" sz="1000" b="1" u="none" dirty="0" err="1"/>
              <a:t>seismic</a:t>
            </a:r>
            <a:r>
              <a:rPr lang="it-IT" sz="1000" b="1" u="none" dirty="0"/>
              <a:t> </a:t>
            </a:r>
            <a:r>
              <a:rPr lang="it-IT" sz="1000" b="1" u="none" dirty="0" err="1"/>
              <a:t>response</a:t>
            </a:r>
            <a:endParaRPr lang="it-IT" sz="1000" b="1" u="none" dirty="0"/>
          </a:p>
          <a:p>
            <a:pPr algn="ctr"/>
            <a:r>
              <a:rPr lang="it-IT" sz="1000" u="none" dirty="0"/>
              <a:t>(</a:t>
            </a:r>
            <a:r>
              <a:rPr lang="en-US" sz="1000" u="none" dirty="0"/>
              <a:t>Italian legislation</a:t>
            </a:r>
            <a:r>
              <a:rPr lang="it-IT" sz="1000" u="none" dirty="0"/>
              <a:t>, 2D </a:t>
            </a:r>
            <a:r>
              <a:rPr lang="it-IT" sz="1000" u="none" dirty="0" err="1"/>
              <a:t>analysis</a:t>
            </a:r>
            <a:r>
              <a:rPr lang="it-IT" sz="1000" u="none" dirty="0"/>
              <a:t>)</a:t>
            </a:r>
          </a:p>
        </p:txBody>
      </p:sp>
      <p:sp>
        <p:nvSpPr>
          <p:cNvPr id="85" name="Rettangolo 84">
            <a:extLst>
              <a:ext uri="{FF2B5EF4-FFF2-40B4-BE49-F238E27FC236}">
                <a16:creationId xmlns:a16="http://schemas.microsoft.com/office/drawing/2014/main" id="{357A6798-BE45-2D32-2863-55ABB4275802}"/>
              </a:ext>
            </a:extLst>
          </p:cNvPr>
          <p:cNvSpPr/>
          <p:nvPr/>
        </p:nvSpPr>
        <p:spPr bwMode="auto">
          <a:xfrm>
            <a:off x="4337877" y="3356037"/>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6" name="CasellaDiTesto 85">
            <a:extLst>
              <a:ext uri="{FF2B5EF4-FFF2-40B4-BE49-F238E27FC236}">
                <a16:creationId xmlns:a16="http://schemas.microsoft.com/office/drawing/2014/main" id="{CFCE1F94-F8B9-0AD6-53B7-8B8532B0F6E2}"/>
              </a:ext>
            </a:extLst>
          </p:cNvPr>
          <p:cNvSpPr txBox="1"/>
          <p:nvPr/>
        </p:nvSpPr>
        <p:spPr>
          <a:xfrm>
            <a:off x="4332163" y="3374043"/>
            <a:ext cx="2175481"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A</a:t>
            </a:r>
          </a:p>
          <a:p>
            <a:pPr algn="ctr"/>
            <a:r>
              <a:rPr lang="en-US" sz="1000" b="1" u="none" dirty="0"/>
              <a:t>Geological-technical model of the slope</a:t>
            </a:r>
            <a:endParaRPr lang="it-IT" sz="1000" u="none" dirty="0"/>
          </a:p>
        </p:txBody>
      </p:sp>
      <p:sp>
        <p:nvSpPr>
          <p:cNvPr id="87" name="Rettangolo 86">
            <a:extLst>
              <a:ext uri="{FF2B5EF4-FFF2-40B4-BE49-F238E27FC236}">
                <a16:creationId xmlns:a16="http://schemas.microsoft.com/office/drawing/2014/main" id="{8CF729EE-6A5C-BDE3-F7E4-D56B52DBECBA}"/>
              </a:ext>
            </a:extLst>
          </p:cNvPr>
          <p:cNvSpPr/>
          <p:nvPr/>
        </p:nvSpPr>
        <p:spPr bwMode="auto">
          <a:xfrm>
            <a:off x="1583031" y="5541861"/>
            <a:ext cx="2243451" cy="85639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8" name="Rettangolo 87">
            <a:extLst>
              <a:ext uri="{FF2B5EF4-FFF2-40B4-BE49-F238E27FC236}">
                <a16:creationId xmlns:a16="http://schemas.microsoft.com/office/drawing/2014/main" id="{B374F632-D289-94C8-9003-DA2144F939AA}"/>
              </a:ext>
            </a:extLst>
          </p:cNvPr>
          <p:cNvSpPr/>
          <p:nvPr/>
        </p:nvSpPr>
        <p:spPr bwMode="auto">
          <a:xfrm>
            <a:off x="5565139" y="5694980"/>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9" name="CasellaDiTesto 88">
            <a:extLst>
              <a:ext uri="{FF2B5EF4-FFF2-40B4-BE49-F238E27FC236}">
                <a16:creationId xmlns:a16="http://schemas.microsoft.com/office/drawing/2014/main" id="{6F8AA94E-E5F1-7CE2-3F25-5782BF47EBC7}"/>
              </a:ext>
            </a:extLst>
          </p:cNvPr>
          <p:cNvSpPr txBox="1"/>
          <p:nvPr/>
        </p:nvSpPr>
        <p:spPr>
          <a:xfrm>
            <a:off x="5733967" y="5694544"/>
            <a:ext cx="1860075"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RESULTS</a:t>
            </a:r>
          </a:p>
          <a:p>
            <a:pPr algn="ctr"/>
            <a:r>
              <a:rPr lang="it-IT" sz="1000" b="1" u="none" dirty="0" err="1"/>
              <a:t>Landslide</a:t>
            </a:r>
            <a:r>
              <a:rPr lang="it-IT" sz="1000" b="1" u="none" dirty="0"/>
              <a:t> </a:t>
            </a:r>
            <a:r>
              <a:rPr lang="it-IT" sz="1000" b="1" u="none" dirty="0" err="1"/>
              <a:t>response</a:t>
            </a:r>
            <a:r>
              <a:rPr lang="it-IT" sz="1000" b="1" u="none" dirty="0"/>
              <a:t> </a:t>
            </a:r>
            <a:r>
              <a:rPr lang="it-IT" sz="1000" b="1" u="none" dirty="0" err="1"/>
              <a:t>during</a:t>
            </a:r>
            <a:r>
              <a:rPr lang="it-IT" sz="1000" b="1" u="none" dirty="0"/>
              <a:t> the </a:t>
            </a:r>
            <a:r>
              <a:rPr lang="it-IT" sz="1000" b="1" u="none" dirty="0" err="1"/>
              <a:t>earthquake</a:t>
            </a:r>
            <a:r>
              <a:rPr lang="it-IT" sz="1000" b="1" u="none" dirty="0"/>
              <a:t> event</a:t>
            </a:r>
            <a:endParaRPr lang="it-IT" sz="1000" u="none" dirty="0"/>
          </a:p>
        </p:txBody>
      </p:sp>
      <p:sp>
        <p:nvSpPr>
          <p:cNvPr id="90" name="Figura a mano libera: forma 89">
            <a:extLst>
              <a:ext uri="{FF2B5EF4-FFF2-40B4-BE49-F238E27FC236}">
                <a16:creationId xmlns:a16="http://schemas.microsoft.com/office/drawing/2014/main" id="{F8127050-1597-0A38-4105-DE1AE8EE19E3}"/>
              </a:ext>
            </a:extLst>
          </p:cNvPr>
          <p:cNvSpPr/>
          <p:nvPr/>
        </p:nvSpPr>
        <p:spPr bwMode="auto">
          <a:xfrm>
            <a:off x="3828185" y="2283052"/>
            <a:ext cx="264523" cy="267788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Lst>
            <a:ahLst/>
            <a:cxnLst>
              <a:cxn ang="0">
                <a:pos x="connsiteX0" y="connsiteY0"/>
              </a:cxn>
              <a:cxn ang="0">
                <a:pos x="connsiteX1" y="connsiteY1"/>
              </a:cxn>
              <a:cxn ang="0">
                <a:pos x="connsiteX2" y="connsiteY2"/>
              </a:cxn>
              <a:cxn ang="0">
                <a:pos x="connsiteX3" y="connsiteY3"/>
              </a:cxn>
            </a:cxnLst>
            <a:rect l="l" t="t" r="r" b="b"/>
            <a:pathLst>
              <a:path w="121494" h="2677885">
                <a:moveTo>
                  <a:pt x="0" y="0"/>
                </a:moveTo>
                <a:lnTo>
                  <a:pt x="121494" y="0"/>
                </a:lnTo>
                <a:lnTo>
                  <a:pt x="121494" y="2672861"/>
                </a:lnTo>
                <a:lnTo>
                  <a:pt x="9952" y="2677885"/>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1" name="Connettore diritto 90">
            <a:extLst>
              <a:ext uri="{FF2B5EF4-FFF2-40B4-BE49-F238E27FC236}">
                <a16:creationId xmlns:a16="http://schemas.microsoft.com/office/drawing/2014/main" id="{9AEE9437-A5DA-142F-6E5D-EA511409BF1F}"/>
              </a:ext>
            </a:extLst>
          </p:cNvPr>
          <p:cNvCxnSpPr>
            <a:cxnSpLocks/>
            <a:stCxn id="70" idx="3"/>
          </p:cNvCxnSpPr>
          <p:nvPr/>
        </p:nvCxnSpPr>
        <p:spPr bwMode="auto">
          <a:xfrm>
            <a:off x="3842829" y="2950476"/>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Connettore diritto 91">
            <a:extLst>
              <a:ext uri="{FF2B5EF4-FFF2-40B4-BE49-F238E27FC236}">
                <a16:creationId xmlns:a16="http://schemas.microsoft.com/office/drawing/2014/main" id="{C4CC2C77-3336-C9DB-0015-E2F7783FDDAD}"/>
              </a:ext>
            </a:extLst>
          </p:cNvPr>
          <p:cNvCxnSpPr>
            <a:cxnSpLocks/>
          </p:cNvCxnSpPr>
          <p:nvPr/>
        </p:nvCxnSpPr>
        <p:spPr bwMode="auto">
          <a:xfrm>
            <a:off x="3842829" y="3625522"/>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Connettore diritto 92">
            <a:extLst>
              <a:ext uri="{FF2B5EF4-FFF2-40B4-BE49-F238E27FC236}">
                <a16:creationId xmlns:a16="http://schemas.microsoft.com/office/drawing/2014/main" id="{B6823EC7-A9F2-9CD3-8307-275746BC766D}"/>
              </a:ext>
            </a:extLst>
          </p:cNvPr>
          <p:cNvCxnSpPr>
            <a:cxnSpLocks/>
          </p:cNvCxnSpPr>
          <p:nvPr/>
        </p:nvCxnSpPr>
        <p:spPr bwMode="auto">
          <a:xfrm>
            <a:off x="3842829" y="4300568"/>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4" name="Connettore diritto 93">
            <a:extLst>
              <a:ext uri="{FF2B5EF4-FFF2-40B4-BE49-F238E27FC236}">
                <a16:creationId xmlns:a16="http://schemas.microsoft.com/office/drawing/2014/main" id="{A79830F6-45AD-C4BC-6914-000664A5FE46}"/>
              </a:ext>
            </a:extLst>
          </p:cNvPr>
          <p:cNvCxnSpPr>
            <a:cxnSpLocks/>
          </p:cNvCxnSpPr>
          <p:nvPr/>
        </p:nvCxnSpPr>
        <p:spPr bwMode="auto">
          <a:xfrm>
            <a:off x="4087998" y="3621994"/>
            <a:ext cx="249879"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Figura a mano libera: forma 94">
            <a:extLst>
              <a:ext uri="{FF2B5EF4-FFF2-40B4-BE49-F238E27FC236}">
                <a16:creationId xmlns:a16="http://schemas.microsoft.com/office/drawing/2014/main" id="{AE10AAC2-33BE-8CCB-984E-4CA8A7D70248}"/>
              </a:ext>
            </a:extLst>
          </p:cNvPr>
          <p:cNvSpPr/>
          <p:nvPr/>
        </p:nvSpPr>
        <p:spPr bwMode="auto">
          <a:xfrm rot="5400000">
            <a:off x="6558182" y="2769255"/>
            <a:ext cx="261405" cy="250503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 name="connsiteX0" fmla="*/ 0 w 116878"/>
              <a:gd name="connsiteY0" fmla="*/ 0 h 2677886"/>
              <a:gd name="connsiteX1" fmla="*/ 116878 w 116878"/>
              <a:gd name="connsiteY1" fmla="*/ 1 h 2677886"/>
              <a:gd name="connsiteX2" fmla="*/ 116878 w 116878"/>
              <a:gd name="connsiteY2" fmla="*/ 2672862 h 2677886"/>
              <a:gd name="connsiteX3" fmla="*/ 5336 w 116878"/>
              <a:gd name="connsiteY3" fmla="*/ 2677886 h 2677886"/>
            </a:gdLst>
            <a:ahLst/>
            <a:cxnLst>
              <a:cxn ang="0">
                <a:pos x="connsiteX0" y="connsiteY0"/>
              </a:cxn>
              <a:cxn ang="0">
                <a:pos x="connsiteX1" y="connsiteY1"/>
              </a:cxn>
              <a:cxn ang="0">
                <a:pos x="connsiteX2" y="connsiteY2"/>
              </a:cxn>
              <a:cxn ang="0">
                <a:pos x="connsiteX3" y="connsiteY3"/>
              </a:cxn>
            </a:cxnLst>
            <a:rect l="l" t="t" r="r" b="b"/>
            <a:pathLst>
              <a:path w="116878" h="2677886">
                <a:moveTo>
                  <a:pt x="0" y="0"/>
                </a:moveTo>
                <a:lnTo>
                  <a:pt x="116878" y="1"/>
                </a:lnTo>
                <a:lnTo>
                  <a:pt x="116878" y="2672862"/>
                </a:lnTo>
                <a:lnTo>
                  <a:pt x="5336" y="2677886"/>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6" name="Connettore diritto 95">
            <a:extLst>
              <a:ext uri="{FF2B5EF4-FFF2-40B4-BE49-F238E27FC236}">
                <a16:creationId xmlns:a16="http://schemas.microsoft.com/office/drawing/2014/main" id="{0F1A7B44-3DAF-7DAA-14E8-07FB8E1E0886}"/>
              </a:ext>
            </a:extLst>
          </p:cNvPr>
          <p:cNvCxnSpPr>
            <a:cxnSpLocks/>
            <a:endCxn id="80" idx="0"/>
          </p:cNvCxnSpPr>
          <p:nvPr/>
        </p:nvCxnSpPr>
        <p:spPr bwMode="auto">
          <a:xfrm>
            <a:off x="6649260" y="4149070"/>
            <a:ext cx="0" cy="270147"/>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7" name="Connettore diritto 96">
            <a:extLst>
              <a:ext uri="{FF2B5EF4-FFF2-40B4-BE49-F238E27FC236}">
                <a16:creationId xmlns:a16="http://schemas.microsoft.com/office/drawing/2014/main" id="{7E108268-C410-BB9C-1BED-497CAD8DA9A7}"/>
              </a:ext>
            </a:extLst>
          </p:cNvPr>
          <p:cNvCxnSpPr>
            <a:cxnSpLocks/>
            <a:stCxn id="82" idx="2"/>
            <a:endCxn id="88" idx="0"/>
          </p:cNvCxnSpPr>
          <p:nvPr/>
        </p:nvCxnSpPr>
        <p:spPr bwMode="auto">
          <a:xfrm>
            <a:off x="6651740" y="4972779"/>
            <a:ext cx="10447" cy="72220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8" name="Connettore diritto 97">
            <a:extLst>
              <a:ext uri="{FF2B5EF4-FFF2-40B4-BE49-F238E27FC236}">
                <a16:creationId xmlns:a16="http://schemas.microsoft.com/office/drawing/2014/main" id="{82A644BD-3672-838D-715C-D1276AA6AEAC}"/>
              </a:ext>
            </a:extLst>
          </p:cNvPr>
          <p:cNvCxnSpPr>
            <a:cxnSpLocks/>
            <a:stCxn id="87" idx="3"/>
            <a:endCxn id="88" idx="1"/>
          </p:cNvCxnSpPr>
          <p:nvPr/>
        </p:nvCxnSpPr>
        <p:spPr bwMode="auto">
          <a:xfrm>
            <a:off x="3826482" y="5970057"/>
            <a:ext cx="1738657" cy="1922"/>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9" name="Rettangolo 98">
            <a:extLst>
              <a:ext uri="{FF2B5EF4-FFF2-40B4-BE49-F238E27FC236}">
                <a16:creationId xmlns:a16="http://schemas.microsoft.com/office/drawing/2014/main" id="{FC273F43-4705-1F7D-61D6-1C05B4876C11}"/>
              </a:ext>
            </a:extLst>
          </p:cNvPr>
          <p:cNvSpPr/>
          <p:nvPr/>
        </p:nvSpPr>
        <p:spPr bwMode="auto">
          <a:xfrm>
            <a:off x="5573514" y="2084189"/>
            <a:ext cx="213876" cy="150639"/>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0" name="CasellaDiTesto 99">
            <a:extLst>
              <a:ext uri="{FF2B5EF4-FFF2-40B4-BE49-F238E27FC236}">
                <a16:creationId xmlns:a16="http://schemas.microsoft.com/office/drawing/2014/main" id="{BC072FCC-28C4-8D67-1CD9-8E0C407F29BB}"/>
              </a:ext>
            </a:extLst>
          </p:cNvPr>
          <p:cNvSpPr txBox="1"/>
          <p:nvPr/>
        </p:nvSpPr>
        <p:spPr>
          <a:xfrm>
            <a:off x="5745759" y="2036137"/>
            <a:ext cx="2098088" cy="246221"/>
          </a:xfrm>
          <a:prstGeom prst="rect">
            <a:avLst/>
          </a:prstGeom>
          <a:noFill/>
        </p:spPr>
        <p:txBody>
          <a:bodyPr wrap="square" rtlCol="0">
            <a:spAutoFit/>
          </a:bodyPr>
          <a:lstStyle/>
          <a:p>
            <a:r>
              <a:rPr lang="en-US" sz="1000" u="none" dirty="0"/>
              <a:t>Data, laboratory analysis, surveys</a:t>
            </a:r>
            <a:endParaRPr lang="it-IT" sz="1000" u="none" dirty="0"/>
          </a:p>
        </p:txBody>
      </p:sp>
      <p:sp>
        <p:nvSpPr>
          <p:cNvPr id="101" name="Rettangolo 100">
            <a:extLst>
              <a:ext uri="{FF2B5EF4-FFF2-40B4-BE49-F238E27FC236}">
                <a16:creationId xmlns:a16="http://schemas.microsoft.com/office/drawing/2014/main" id="{D0151515-62AB-1B3E-2221-276A56D5CFF0}"/>
              </a:ext>
            </a:extLst>
          </p:cNvPr>
          <p:cNvSpPr/>
          <p:nvPr/>
        </p:nvSpPr>
        <p:spPr bwMode="auto">
          <a:xfrm>
            <a:off x="5690049" y="2389565"/>
            <a:ext cx="213876" cy="150639"/>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2" name="CasellaDiTesto 101">
            <a:extLst>
              <a:ext uri="{FF2B5EF4-FFF2-40B4-BE49-F238E27FC236}">
                <a16:creationId xmlns:a16="http://schemas.microsoft.com/office/drawing/2014/main" id="{AC336509-83D3-FAB0-980C-E91FD7B6ABAD}"/>
              </a:ext>
            </a:extLst>
          </p:cNvPr>
          <p:cNvSpPr txBox="1"/>
          <p:nvPr/>
        </p:nvSpPr>
        <p:spPr>
          <a:xfrm>
            <a:off x="5856198" y="2335417"/>
            <a:ext cx="825132" cy="246221"/>
          </a:xfrm>
          <a:prstGeom prst="rect">
            <a:avLst/>
          </a:prstGeom>
          <a:noFill/>
        </p:spPr>
        <p:txBody>
          <a:bodyPr wrap="square" rtlCol="0">
            <a:spAutoFit/>
          </a:bodyPr>
          <a:lstStyle/>
          <a:p>
            <a:r>
              <a:rPr lang="it-IT" sz="1000" u="none" dirty="0"/>
              <a:t>Monitoring</a:t>
            </a:r>
          </a:p>
        </p:txBody>
      </p:sp>
      <p:sp>
        <p:nvSpPr>
          <p:cNvPr id="103" name="Rettangolo 102">
            <a:extLst>
              <a:ext uri="{FF2B5EF4-FFF2-40B4-BE49-F238E27FC236}">
                <a16:creationId xmlns:a16="http://schemas.microsoft.com/office/drawing/2014/main" id="{AFFC0341-CB47-84E0-36A3-414C0C2054C9}"/>
              </a:ext>
            </a:extLst>
          </p:cNvPr>
          <p:cNvSpPr/>
          <p:nvPr/>
        </p:nvSpPr>
        <p:spPr bwMode="auto">
          <a:xfrm>
            <a:off x="6168507" y="2694586"/>
            <a:ext cx="213876" cy="150639"/>
          </a:xfrm>
          <a:prstGeom prst="rect">
            <a:avLst/>
          </a:prstGeom>
          <a:solidFill>
            <a:srgbClr val="E6FECE"/>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4" name="CasellaDiTesto 103">
            <a:extLst>
              <a:ext uri="{FF2B5EF4-FFF2-40B4-BE49-F238E27FC236}">
                <a16:creationId xmlns:a16="http://schemas.microsoft.com/office/drawing/2014/main" id="{1E5866EE-B4B7-0E6A-E0AF-74B20B841C45}"/>
              </a:ext>
            </a:extLst>
          </p:cNvPr>
          <p:cNvSpPr txBox="1"/>
          <p:nvPr/>
        </p:nvSpPr>
        <p:spPr>
          <a:xfrm>
            <a:off x="6376309" y="2651604"/>
            <a:ext cx="936071" cy="246221"/>
          </a:xfrm>
          <a:prstGeom prst="rect">
            <a:avLst/>
          </a:prstGeom>
          <a:noFill/>
        </p:spPr>
        <p:txBody>
          <a:bodyPr wrap="square" rtlCol="0">
            <a:spAutoFit/>
          </a:bodyPr>
          <a:lstStyle/>
          <a:p>
            <a:r>
              <a:rPr lang="it-IT" sz="1000" u="none" dirty="0" err="1"/>
              <a:t>Interpretation</a:t>
            </a:r>
            <a:endParaRPr lang="it-IT" sz="1000" u="none" dirty="0"/>
          </a:p>
        </p:txBody>
      </p:sp>
      <p:cxnSp>
        <p:nvCxnSpPr>
          <p:cNvPr id="105" name="Connettore a gomito 104">
            <a:extLst>
              <a:ext uri="{FF2B5EF4-FFF2-40B4-BE49-F238E27FC236}">
                <a16:creationId xmlns:a16="http://schemas.microsoft.com/office/drawing/2014/main" id="{4F6F55D1-6258-4506-5256-65962D660397}"/>
              </a:ext>
            </a:extLst>
          </p:cNvPr>
          <p:cNvCxnSpPr>
            <a:cxnSpLocks/>
            <a:endCxn id="82" idx="1"/>
          </p:cNvCxnSpPr>
          <p:nvPr/>
        </p:nvCxnSpPr>
        <p:spPr bwMode="auto">
          <a:xfrm flipV="1">
            <a:off x="3858073" y="4695780"/>
            <a:ext cx="1698304" cy="1134901"/>
          </a:xfrm>
          <a:prstGeom prst="bentConnector3">
            <a:avLst>
              <a:gd name="adj1" fmla="val 50000"/>
            </a:avLst>
          </a:prstGeom>
          <a:solidFill>
            <a:schemeClr val="accent1"/>
          </a:solidFill>
          <a:ln w="9525" cap="flat" cmpd="sng" algn="ctr">
            <a:solidFill>
              <a:schemeClr val="tx1"/>
            </a:solidFill>
            <a:prstDash val="dash"/>
            <a:round/>
            <a:headEnd type="none" w="med" len="med"/>
            <a:tailEnd type="arrow" w="med" len="med"/>
          </a:ln>
          <a:effectLst/>
        </p:spPr>
      </p:cxnSp>
      <p:sp>
        <p:nvSpPr>
          <p:cNvPr id="106" name="CasellaDiTesto 105">
            <a:extLst>
              <a:ext uri="{FF2B5EF4-FFF2-40B4-BE49-F238E27FC236}">
                <a16:creationId xmlns:a16="http://schemas.microsoft.com/office/drawing/2014/main" id="{BAA345BD-4A36-8DD6-F9D9-57123B1D6F27}"/>
              </a:ext>
            </a:extLst>
          </p:cNvPr>
          <p:cNvSpPr txBox="1"/>
          <p:nvPr/>
        </p:nvSpPr>
        <p:spPr>
          <a:xfrm>
            <a:off x="4665639" y="4498941"/>
            <a:ext cx="847677" cy="246221"/>
          </a:xfrm>
          <a:prstGeom prst="rect">
            <a:avLst/>
          </a:prstGeom>
          <a:noFill/>
        </p:spPr>
        <p:txBody>
          <a:bodyPr wrap="square" rtlCol="0">
            <a:spAutoFit/>
          </a:bodyPr>
          <a:lstStyle/>
          <a:p>
            <a:pPr algn="ctr"/>
            <a:r>
              <a:rPr lang="it-IT" sz="1000" b="1" i="1" u="none" dirty="0" err="1"/>
              <a:t>validation</a:t>
            </a:r>
            <a:endParaRPr lang="it-IT" sz="1000" b="1" i="1" u="none" dirty="0"/>
          </a:p>
        </p:txBody>
      </p:sp>
      <p:sp>
        <p:nvSpPr>
          <p:cNvPr id="107" name="Ovale 106">
            <a:extLst>
              <a:ext uri="{FF2B5EF4-FFF2-40B4-BE49-F238E27FC236}">
                <a16:creationId xmlns:a16="http://schemas.microsoft.com/office/drawing/2014/main" id="{7DAF3C81-8282-9D01-5AC7-909281B8BC97}"/>
              </a:ext>
            </a:extLst>
          </p:cNvPr>
          <p:cNvSpPr/>
          <p:nvPr/>
        </p:nvSpPr>
        <p:spPr bwMode="auto">
          <a:xfrm>
            <a:off x="4067824" y="359504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8" name="Rettangolo 107">
            <a:extLst>
              <a:ext uri="{FF2B5EF4-FFF2-40B4-BE49-F238E27FC236}">
                <a16:creationId xmlns:a16="http://schemas.microsoft.com/office/drawing/2014/main" id="{6D15B6EC-039F-DFCC-348E-2A03D37818AE}"/>
              </a:ext>
            </a:extLst>
          </p:cNvPr>
          <p:cNvSpPr/>
          <p:nvPr/>
        </p:nvSpPr>
        <p:spPr bwMode="auto">
          <a:xfrm>
            <a:off x="6717905" y="2379462"/>
            <a:ext cx="213876" cy="150639"/>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9" name="CasellaDiTesto 108">
            <a:extLst>
              <a:ext uri="{FF2B5EF4-FFF2-40B4-BE49-F238E27FC236}">
                <a16:creationId xmlns:a16="http://schemas.microsoft.com/office/drawing/2014/main" id="{73EDEA69-68F8-24D8-8A29-2248F8C485F9}"/>
              </a:ext>
            </a:extLst>
          </p:cNvPr>
          <p:cNvSpPr txBox="1"/>
          <p:nvPr/>
        </p:nvSpPr>
        <p:spPr>
          <a:xfrm>
            <a:off x="6904029" y="2331775"/>
            <a:ext cx="778716" cy="246221"/>
          </a:xfrm>
          <a:prstGeom prst="rect">
            <a:avLst/>
          </a:prstGeom>
          <a:noFill/>
        </p:spPr>
        <p:txBody>
          <a:bodyPr wrap="square" rtlCol="0">
            <a:spAutoFit/>
          </a:bodyPr>
          <a:lstStyle/>
          <a:p>
            <a:r>
              <a:rPr lang="it-IT" sz="1000" u="none" dirty="0"/>
              <a:t>Evaluation</a:t>
            </a:r>
          </a:p>
        </p:txBody>
      </p:sp>
      <p:sp>
        <p:nvSpPr>
          <p:cNvPr id="110" name="CasellaDiTesto 109">
            <a:extLst>
              <a:ext uri="{FF2B5EF4-FFF2-40B4-BE49-F238E27FC236}">
                <a16:creationId xmlns:a16="http://schemas.microsoft.com/office/drawing/2014/main" id="{F0CC2746-C489-6CF4-557D-1EDC8A9D2C28}"/>
              </a:ext>
            </a:extLst>
          </p:cNvPr>
          <p:cNvSpPr txBox="1"/>
          <p:nvPr/>
        </p:nvSpPr>
        <p:spPr>
          <a:xfrm>
            <a:off x="86867" y="1966085"/>
            <a:ext cx="1471916" cy="615553"/>
          </a:xfrm>
          <a:prstGeom prst="rect">
            <a:avLst/>
          </a:prstGeom>
          <a:noFill/>
        </p:spPr>
        <p:txBody>
          <a:bodyPr wrap="square">
            <a:spAutoFit/>
          </a:bodyPr>
          <a:lstStyle/>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Materials and</a:t>
            </a:r>
          </a:p>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Methodology</a:t>
            </a:r>
            <a:endParaRPr lang="it-IT" sz="1700" u="none" dirty="0">
              <a:solidFill>
                <a:srgbClr val="FF0000"/>
              </a:solidFill>
              <a:effectLst>
                <a:outerShdw blurRad="38100" dist="38100" dir="2700000" algn="tl">
                  <a:srgbClr val="000000">
                    <a:alpha val="43137"/>
                  </a:srgbClr>
                </a:outerShdw>
              </a:effectLst>
              <a:latin typeface="Tw Cen MT" panose="020B0602020104020603" pitchFamily="34" charset="0"/>
            </a:endParaRPr>
          </a:p>
        </p:txBody>
      </p:sp>
      <p:cxnSp>
        <p:nvCxnSpPr>
          <p:cNvPr id="49" name="Connettore diritto 48">
            <a:extLst>
              <a:ext uri="{FF2B5EF4-FFF2-40B4-BE49-F238E27FC236}">
                <a16:creationId xmlns:a16="http://schemas.microsoft.com/office/drawing/2014/main" id="{5B67F0AE-AFD3-71C0-983F-A159BED17ABD}"/>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1473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it-IT" sz="1900" u="none" dirty="0" err="1">
                <a:solidFill>
                  <a:schemeClr val="tx2">
                    <a:lumMod val="75000"/>
                  </a:schemeClr>
                </a:solidFill>
                <a:latin typeface="+mj-lt"/>
              </a:rPr>
              <a:t>Aim</a:t>
            </a:r>
            <a:r>
              <a:rPr lang="it-IT" sz="1900" u="none" dirty="0">
                <a:solidFill>
                  <a:schemeClr val="tx2">
                    <a:lumMod val="75000"/>
                  </a:schemeClr>
                </a:solidFill>
                <a:latin typeface="+mj-lt"/>
              </a:rPr>
              <a:t>, </a:t>
            </a:r>
            <a:r>
              <a:rPr lang="it-IT" sz="1900" u="none" dirty="0" err="1">
                <a:solidFill>
                  <a:schemeClr val="tx2">
                    <a:lumMod val="75000"/>
                  </a:schemeClr>
                </a:solidFill>
                <a:latin typeface="+mj-lt"/>
              </a:rPr>
              <a:t>materials</a:t>
            </a:r>
            <a:r>
              <a:rPr lang="it-IT" sz="1900" u="none" dirty="0">
                <a:solidFill>
                  <a:schemeClr val="tx2">
                    <a:lumMod val="75000"/>
                  </a:schemeClr>
                </a:solidFill>
                <a:latin typeface="+mj-lt"/>
              </a:rPr>
              <a:t> </a:t>
            </a:r>
          </a:p>
          <a:p>
            <a:pPr>
              <a:lnSpc>
                <a:spcPct val="130000"/>
              </a:lnSpc>
            </a:pPr>
            <a:r>
              <a:rPr lang="it-IT" sz="1900" u="none" dirty="0">
                <a:solidFill>
                  <a:schemeClr val="tx2">
                    <a:lumMod val="75000"/>
                  </a:schemeClr>
                </a:solidFill>
                <a:latin typeface="+mj-lt"/>
              </a:rPr>
              <a:t>and </a:t>
            </a:r>
            <a:r>
              <a:rPr lang="it-IT" sz="1900" u="none" dirty="0" err="1">
                <a:solidFill>
                  <a:schemeClr val="tx2">
                    <a:lumMod val="75000"/>
                  </a:schemeClr>
                </a:solidFill>
                <a:latin typeface="+mj-lt"/>
              </a:rPr>
              <a:t>metodology</a:t>
            </a:r>
            <a:endParaRPr lang="it-IT" sz="1900" u="none" dirty="0">
              <a:solidFill>
                <a:schemeClr val="tx2">
                  <a:lumMod val="75000"/>
                </a:schemeClr>
              </a:solidFill>
              <a:latin typeface="+mj-lt"/>
            </a:endParaRPr>
          </a:p>
        </p:txBody>
      </p:sp>
      <p:pic>
        <p:nvPicPr>
          <p:cNvPr id="50" name="Picture 2" descr="EGU General Assembly 2022">
            <a:extLst>
              <a:ext uri="{FF2B5EF4-FFF2-40B4-BE49-F238E27FC236}">
                <a16:creationId xmlns:a16="http://schemas.microsoft.com/office/drawing/2014/main" id="{99B11579-E3FB-4A1D-FC0F-66AEA84B7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3C920E85-B711-0B6E-17C0-9C48E81312D9}"/>
              </a:ext>
            </a:extLst>
          </p:cNvPr>
          <p:cNvSpPr txBox="1"/>
          <p:nvPr/>
        </p:nvSpPr>
        <p:spPr>
          <a:xfrm>
            <a:off x="0" y="1253359"/>
            <a:ext cx="9144000" cy="615553"/>
          </a:xfrm>
          <a:prstGeom prst="rect">
            <a:avLst/>
          </a:prstGeom>
          <a:noFill/>
        </p:spPr>
        <p:txBody>
          <a:bodyPr wrap="square">
            <a:spAutoFit/>
          </a:bodyPr>
          <a:lstStyle/>
          <a:p>
            <a:pPr algn="ctr"/>
            <a:r>
              <a:rPr lang="en-US" sz="1700" b="1" u="none" dirty="0">
                <a:effectLst>
                  <a:outerShdw blurRad="38100" dist="38100" dir="2700000" algn="tl">
                    <a:srgbClr val="000000">
                      <a:alpha val="43137"/>
                    </a:srgbClr>
                  </a:outerShdw>
                </a:effectLst>
                <a:latin typeface="Tw Cen MT" panose="020B0602020104020603" pitchFamily="34" charset="0"/>
              </a:rPr>
              <a:t>The aim of the work is to highlight the existing difficulties in modeling earthquake-induced displacement of a slope considering its geotechnical characteristics</a:t>
            </a:r>
            <a:endParaRPr lang="it-IT" sz="1700" b="1" u="none" dirty="0">
              <a:effectLst>
                <a:outerShdw blurRad="38100" dist="38100" dir="2700000" algn="tl">
                  <a:srgbClr val="000000">
                    <a:alpha val="43137"/>
                  </a:srgbClr>
                </a:outerShdw>
              </a:effectLst>
              <a:latin typeface="Tw Cen MT" panose="020B0602020104020603" pitchFamily="34" charset="0"/>
            </a:endParaRPr>
          </a:p>
        </p:txBody>
      </p:sp>
      <p:sp>
        <p:nvSpPr>
          <p:cNvPr id="61" name="CasellaDiTesto 60">
            <a:extLst>
              <a:ext uri="{FF2B5EF4-FFF2-40B4-BE49-F238E27FC236}">
                <a16:creationId xmlns:a16="http://schemas.microsoft.com/office/drawing/2014/main" id="{B1B42A06-84D0-8BF9-715A-93B2F3991C91}"/>
              </a:ext>
            </a:extLst>
          </p:cNvPr>
          <p:cNvSpPr txBox="1"/>
          <p:nvPr/>
        </p:nvSpPr>
        <p:spPr>
          <a:xfrm>
            <a:off x="1590227" y="5536479"/>
            <a:ext cx="2243451" cy="861774"/>
          </a:xfrm>
          <a:prstGeom prst="rect">
            <a:avLst/>
          </a:prstGeom>
          <a:solidFill>
            <a:schemeClr val="accent6">
              <a:lumMod val="20000"/>
              <a:lumOff val="80000"/>
            </a:schemeClr>
          </a:solidFill>
        </p:spPr>
        <p:txBody>
          <a:bodyPr wrap="square" rtlCol="0">
            <a:spAutoFit/>
          </a:bodyPr>
          <a:lstStyle/>
          <a:p>
            <a:pPr algn="ctr"/>
            <a:r>
              <a:rPr lang="it-IT" sz="1000" b="1" i="1" u="none" dirty="0">
                <a:effectLst>
                  <a:outerShdw blurRad="38100" dist="38100" dir="2700000" algn="tl">
                    <a:srgbClr val="000000">
                      <a:alpha val="43137"/>
                    </a:srgbClr>
                  </a:outerShdw>
                </a:effectLst>
              </a:rPr>
              <a:t>TASK D</a:t>
            </a:r>
          </a:p>
          <a:p>
            <a:pPr algn="ctr"/>
            <a:r>
              <a:rPr lang="it-IT" sz="1000" b="1" u="none" dirty="0" err="1"/>
              <a:t>Seismo-induced</a:t>
            </a:r>
            <a:r>
              <a:rPr lang="it-IT" sz="1000" b="1" u="none" dirty="0"/>
              <a:t> </a:t>
            </a:r>
            <a:r>
              <a:rPr lang="it-IT" sz="1000" b="1" u="none" dirty="0" err="1"/>
              <a:t>displacement</a:t>
            </a:r>
            <a:r>
              <a:rPr lang="it-IT" sz="1000" b="1" u="none" dirty="0"/>
              <a:t> monitoring</a:t>
            </a:r>
          </a:p>
          <a:p>
            <a:pPr algn="ctr"/>
            <a:r>
              <a:rPr lang="it-IT" sz="1000" u="none" dirty="0"/>
              <a:t>(GPS-Shake monitoring, </a:t>
            </a:r>
          </a:p>
          <a:p>
            <a:pPr algn="ctr"/>
            <a:r>
              <a:rPr lang="it-IT" sz="1000" u="none" dirty="0"/>
              <a:t>satellite data </a:t>
            </a:r>
            <a:r>
              <a:rPr lang="it-IT" sz="1000" u="none" dirty="0" err="1"/>
              <a:t>analysis</a:t>
            </a:r>
            <a:r>
              <a:rPr lang="it-IT" sz="1000" u="none" dirty="0"/>
              <a:t>)</a:t>
            </a:r>
          </a:p>
        </p:txBody>
      </p:sp>
      <p:sp>
        <p:nvSpPr>
          <p:cNvPr id="67" name="Rettangolo 66">
            <a:extLst>
              <a:ext uri="{FF2B5EF4-FFF2-40B4-BE49-F238E27FC236}">
                <a16:creationId xmlns:a16="http://schemas.microsoft.com/office/drawing/2014/main" id="{EB7D5C88-DEF4-F691-69CB-32B0F93AB325}"/>
              </a:ext>
            </a:extLst>
          </p:cNvPr>
          <p:cNvSpPr/>
          <p:nvPr/>
        </p:nvSpPr>
        <p:spPr bwMode="auto">
          <a:xfrm>
            <a:off x="5513316" y="2008340"/>
            <a:ext cx="2297742" cy="96382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0" name="Rettangolo 69">
            <a:extLst>
              <a:ext uri="{FF2B5EF4-FFF2-40B4-BE49-F238E27FC236}">
                <a16:creationId xmlns:a16="http://schemas.microsoft.com/office/drawing/2014/main" id="{679AECF4-7B0F-1696-5FEC-7F40E5ED7F66}"/>
              </a:ext>
            </a:extLst>
          </p:cNvPr>
          <p:cNvSpPr/>
          <p:nvPr/>
        </p:nvSpPr>
        <p:spPr bwMode="auto">
          <a:xfrm>
            <a:off x="1615474" y="267347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1" name="CasellaDiTesto 70">
            <a:extLst>
              <a:ext uri="{FF2B5EF4-FFF2-40B4-BE49-F238E27FC236}">
                <a16:creationId xmlns:a16="http://schemas.microsoft.com/office/drawing/2014/main" id="{1968F71C-0893-F1A9-4999-5F3608766064}"/>
              </a:ext>
            </a:extLst>
          </p:cNvPr>
          <p:cNvSpPr txBox="1"/>
          <p:nvPr/>
        </p:nvSpPr>
        <p:spPr>
          <a:xfrm>
            <a:off x="1581180" y="2673477"/>
            <a:ext cx="2308725" cy="553998"/>
          </a:xfrm>
          <a:prstGeom prst="rect">
            <a:avLst/>
          </a:prstGeom>
          <a:noFill/>
        </p:spPr>
        <p:txBody>
          <a:bodyPr wrap="square" rtlCol="0">
            <a:spAutoFit/>
          </a:bodyPr>
          <a:lstStyle/>
          <a:p>
            <a:pPr algn="ctr"/>
            <a:r>
              <a:rPr lang="it-IT" sz="1000" b="1" u="none" dirty="0" err="1"/>
              <a:t>Stratigraphy</a:t>
            </a:r>
            <a:endParaRPr lang="it-IT" sz="1000" b="1" u="none" dirty="0"/>
          </a:p>
          <a:p>
            <a:pPr algn="ctr"/>
            <a:r>
              <a:rPr lang="it-IT" sz="1000" u="none" dirty="0"/>
              <a:t>(</a:t>
            </a:r>
            <a:r>
              <a:rPr lang="en-US" sz="1000" u="none" dirty="0"/>
              <a:t>geological map, interpretation of existing boreholes and inclinometers</a:t>
            </a:r>
            <a:r>
              <a:rPr lang="it-IT" sz="1000" u="none" dirty="0"/>
              <a:t>)</a:t>
            </a:r>
          </a:p>
        </p:txBody>
      </p:sp>
      <p:sp>
        <p:nvSpPr>
          <p:cNvPr id="72" name="Rettangolo 71">
            <a:extLst>
              <a:ext uri="{FF2B5EF4-FFF2-40B4-BE49-F238E27FC236}">
                <a16:creationId xmlns:a16="http://schemas.microsoft.com/office/drawing/2014/main" id="{9C29C80C-ADC4-7AF0-DE23-54D2DD6BC3B2}"/>
              </a:ext>
            </a:extLst>
          </p:cNvPr>
          <p:cNvSpPr/>
          <p:nvPr/>
        </p:nvSpPr>
        <p:spPr bwMode="auto">
          <a:xfrm>
            <a:off x="1614371" y="335603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3" name="CasellaDiTesto 72">
            <a:extLst>
              <a:ext uri="{FF2B5EF4-FFF2-40B4-BE49-F238E27FC236}">
                <a16:creationId xmlns:a16="http://schemas.microsoft.com/office/drawing/2014/main" id="{963DF01C-FB80-DB5B-09C4-742D96C4E7AC}"/>
              </a:ext>
            </a:extLst>
          </p:cNvPr>
          <p:cNvSpPr txBox="1"/>
          <p:nvPr/>
        </p:nvSpPr>
        <p:spPr>
          <a:xfrm>
            <a:off x="1615474" y="3359556"/>
            <a:ext cx="2212111" cy="553998"/>
          </a:xfrm>
          <a:prstGeom prst="rect">
            <a:avLst/>
          </a:prstGeom>
          <a:noFill/>
        </p:spPr>
        <p:txBody>
          <a:bodyPr wrap="square" rtlCol="0">
            <a:spAutoFit/>
          </a:bodyPr>
          <a:lstStyle/>
          <a:p>
            <a:pPr algn="ctr"/>
            <a:r>
              <a:rPr lang="it-IT" sz="1000" b="1" u="none" dirty="0" err="1"/>
              <a:t>Hydrogeology</a:t>
            </a:r>
            <a:endParaRPr lang="it-IT" sz="1000" b="1" u="none" dirty="0"/>
          </a:p>
          <a:p>
            <a:pPr algn="ctr"/>
            <a:r>
              <a:rPr lang="it-IT" sz="1000" u="none" dirty="0"/>
              <a:t>(</a:t>
            </a:r>
            <a:r>
              <a:rPr lang="en-US" sz="1000" u="none" dirty="0"/>
              <a:t>existing piezometric data,</a:t>
            </a:r>
          </a:p>
          <a:p>
            <a:pPr algn="ctr"/>
            <a:r>
              <a:rPr lang="en-US" sz="1000" u="none" dirty="0"/>
              <a:t>new measurement survey</a:t>
            </a:r>
            <a:r>
              <a:rPr lang="it-IT" sz="1000" u="none" dirty="0"/>
              <a:t>)</a:t>
            </a:r>
          </a:p>
        </p:txBody>
      </p:sp>
      <p:sp>
        <p:nvSpPr>
          <p:cNvPr id="74" name="Rettangolo 73">
            <a:extLst>
              <a:ext uri="{FF2B5EF4-FFF2-40B4-BE49-F238E27FC236}">
                <a16:creationId xmlns:a16="http://schemas.microsoft.com/office/drawing/2014/main" id="{5C5B540D-70A2-424D-8FD7-D7F19AC0252B}"/>
              </a:ext>
            </a:extLst>
          </p:cNvPr>
          <p:cNvSpPr/>
          <p:nvPr/>
        </p:nvSpPr>
        <p:spPr bwMode="auto">
          <a:xfrm>
            <a:off x="1600230" y="2036438"/>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5" name="CasellaDiTesto 74">
            <a:extLst>
              <a:ext uri="{FF2B5EF4-FFF2-40B4-BE49-F238E27FC236}">
                <a16:creationId xmlns:a16="http://schemas.microsoft.com/office/drawing/2014/main" id="{A719BAA2-C905-4445-A0DE-87D94EBDF681}"/>
              </a:ext>
            </a:extLst>
          </p:cNvPr>
          <p:cNvSpPr txBox="1"/>
          <p:nvPr/>
        </p:nvSpPr>
        <p:spPr>
          <a:xfrm>
            <a:off x="1615475" y="2036438"/>
            <a:ext cx="2194096" cy="553998"/>
          </a:xfrm>
          <a:prstGeom prst="rect">
            <a:avLst/>
          </a:prstGeom>
          <a:noFill/>
        </p:spPr>
        <p:txBody>
          <a:bodyPr wrap="square" rtlCol="0">
            <a:spAutoFit/>
          </a:bodyPr>
          <a:lstStyle/>
          <a:p>
            <a:pPr algn="ctr"/>
            <a:r>
              <a:rPr lang="it-IT" sz="1000" b="1" u="none" dirty="0" err="1"/>
              <a:t>Geomorphology</a:t>
            </a:r>
            <a:endParaRPr lang="it-IT" sz="1000" b="1" u="none" dirty="0"/>
          </a:p>
          <a:p>
            <a:pPr algn="ctr"/>
            <a:r>
              <a:rPr lang="it-IT" sz="1000" u="none" dirty="0"/>
              <a:t>(</a:t>
            </a:r>
            <a:r>
              <a:rPr lang="da-DK" sz="1000" u="none" dirty="0"/>
              <a:t>landslide map, landslide archive and aerial photo analysis</a:t>
            </a:r>
            <a:r>
              <a:rPr lang="it-IT" sz="1000" u="none" dirty="0"/>
              <a:t>)</a:t>
            </a:r>
          </a:p>
        </p:txBody>
      </p:sp>
      <p:sp>
        <p:nvSpPr>
          <p:cNvPr id="76" name="Rettangolo 75">
            <a:extLst>
              <a:ext uri="{FF2B5EF4-FFF2-40B4-BE49-F238E27FC236}">
                <a16:creationId xmlns:a16="http://schemas.microsoft.com/office/drawing/2014/main" id="{E09AE2FC-CA4D-5372-3494-21208D397ABB}"/>
              </a:ext>
            </a:extLst>
          </p:cNvPr>
          <p:cNvSpPr/>
          <p:nvPr/>
        </p:nvSpPr>
        <p:spPr bwMode="auto">
          <a:xfrm>
            <a:off x="1584985" y="4727708"/>
            <a:ext cx="2257844"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7" name="CasellaDiTesto 76">
            <a:extLst>
              <a:ext uri="{FF2B5EF4-FFF2-40B4-BE49-F238E27FC236}">
                <a16:creationId xmlns:a16="http://schemas.microsoft.com/office/drawing/2014/main" id="{FAC9D2E2-7260-AD8A-DF44-6FDF2632B93B}"/>
              </a:ext>
            </a:extLst>
          </p:cNvPr>
          <p:cNvSpPr txBox="1"/>
          <p:nvPr/>
        </p:nvSpPr>
        <p:spPr>
          <a:xfrm>
            <a:off x="1600229" y="4727708"/>
            <a:ext cx="2226253" cy="553998"/>
          </a:xfrm>
          <a:prstGeom prst="rect">
            <a:avLst/>
          </a:prstGeom>
          <a:noFill/>
        </p:spPr>
        <p:txBody>
          <a:bodyPr wrap="square" rtlCol="0">
            <a:spAutoFit/>
          </a:bodyPr>
          <a:lstStyle/>
          <a:p>
            <a:pPr algn="ctr"/>
            <a:r>
              <a:rPr lang="en-US" sz="1000" b="1" u="none" dirty="0"/>
              <a:t>Dynamic characteristics</a:t>
            </a:r>
          </a:p>
          <a:p>
            <a:pPr algn="ctr"/>
            <a:r>
              <a:rPr lang="en-US" sz="1000" u="none" dirty="0"/>
              <a:t>(existing seismic tests, new survey campaign)</a:t>
            </a:r>
            <a:endParaRPr lang="it-IT" sz="1000" u="none" dirty="0"/>
          </a:p>
        </p:txBody>
      </p:sp>
      <p:sp>
        <p:nvSpPr>
          <p:cNvPr id="78" name="Rettangolo 77">
            <a:extLst>
              <a:ext uri="{FF2B5EF4-FFF2-40B4-BE49-F238E27FC236}">
                <a16:creationId xmlns:a16="http://schemas.microsoft.com/office/drawing/2014/main" id="{4F4621F6-73C5-3599-BA6C-516B822527FB}"/>
              </a:ext>
            </a:extLst>
          </p:cNvPr>
          <p:cNvSpPr/>
          <p:nvPr/>
        </p:nvSpPr>
        <p:spPr bwMode="auto">
          <a:xfrm>
            <a:off x="1600230" y="4041629"/>
            <a:ext cx="2242599"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9" name="CasellaDiTesto 78">
            <a:extLst>
              <a:ext uri="{FF2B5EF4-FFF2-40B4-BE49-F238E27FC236}">
                <a16:creationId xmlns:a16="http://schemas.microsoft.com/office/drawing/2014/main" id="{A44A0E4C-07DB-1A15-E043-1BD2B896DF07}"/>
              </a:ext>
            </a:extLst>
          </p:cNvPr>
          <p:cNvSpPr txBox="1"/>
          <p:nvPr/>
        </p:nvSpPr>
        <p:spPr>
          <a:xfrm>
            <a:off x="1614371" y="4041629"/>
            <a:ext cx="2212111" cy="553998"/>
          </a:xfrm>
          <a:prstGeom prst="rect">
            <a:avLst/>
          </a:prstGeom>
          <a:noFill/>
        </p:spPr>
        <p:txBody>
          <a:bodyPr wrap="square" rtlCol="0">
            <a:spAutoFit/>
          </a:bodyPr>
          <a:lstStyle/>
          <a:p>
            <a:pPr algn="ctr"/>
            <a:r>
              <a:rPr lang="it-IT" sz="1000" b="1" u="none" dirty="0" err="1"/>
              <a:t>Geotechnical</a:t>
            </a:r>
            <a:r>
              <a:rPr lang="it-IT" sz="1000" b="1" u="none" dirty="0"/>
              <a:t> </a:t>
            </a:r>
            <a:r>
              <a:rPr lang="it-IT" sz="1000" b="1" u="none" dirty="0" err="1"/>
              <a:t>characteristics</a:t>
            </a:r>
            <a:endParaRPr lang="it-IT" sz="1000" b="1" u="none" dirty="0"/>
          </a:p>
          <a:p>
            <a:pPr algn="ctr"/>
            <a:r>
              <a:rPr lang="it-IT" sz="1000" u="none" dirty="0"/>
              <a:t>(</a:t>
            </a:r>
            <a:r>
              <a:rPr lang="en-US" sz="1000" u="none" dirty="0"/>
              <a:t>interpretation of existing site and laboratory tests</a:t>
            </a:r>
            <a:r>
              <a:rPr lang="it-IT" sz="1000" u="none" dirty="0"/>
              <a:t>)</a:t>
            </a:r>
          </a:p>
        </p:txBody>
      </p:sp>
      <p:sp>
        <p:nvSpPr>
          <p:cNvPr id="80" name="Rettangolo 79">
            <a:extLst>
              <a:ext uri="{FF2B5EF4-FFF2-40B4-BE49-F238E27FC236}">
                <a16:creationId xmlns:a16="http://schemas.microsoft.com/office/drawing/2014/main" id="{628E4C3F-5E57-38B4-491A-24B8329CBAA8}"/>
              </a:ext>
            </a:extLst>
          </p:cNvPr>
          <p:cNvSpPr/>
          <p:nvPr/>
        </p:nvSpPr>
        <p:spPr bwMode="auto">
          <a:xfrm>
            <a:off x="5552212" y="4419217"/>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2" name="CasellaDiTesto 81">
            <a:extLst>
              <a:ext uri="{FF2B5EF4-FFF2-40B4-BE49-F238E27FC236}">
                <a16:creationId xmlns:a16="http://schemas.microsoft.com/office/drawing/2014/main" id="{B2035B88-0EF6-BBEC-F16D-E4BFA2EAA186}"/>
              </a:ext>
            </a:extLst>
          </p:cNvPr>
          <p:cNvSpPr txBox="1"/>
          <p:nvPr/>
        </p:nvSpPr>
        <p:spPr>
          <a:xfrm>
            <a:off x="5556377" y="4418781"/>
            <a:ext cx="2190725"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C</a:t>
            </a:r>
          </a:p>
          <a:p>
            <a:pPr algn="ctr"/>
            <a:r>
              <a:rPr lang="en-US" sz="1000" b="1" u="none" dirty="0"/>
              <a:t>Stability analysis under static and dynamic conditions</a:t>
            </a:r>
            <a:endParaRPr lang="it-IT" sz="1000" u="none" dirty="0"/>
          </a:p>
        </p:txBody>
      </p:sp>
      <p:sp>
        <p:nvSpPr>
          <p:cNvPr id="83" name="Rettangolo 82">
            <a:extLst>
              <a:ext uri="{FF2B5EF4-FFF2-40B4-BE49-F238E27FC236}">
                <a16:creationId xmlns:a16="http://schemas.microsoft.com/office/drawing/2014/main" id="{63A432FF-1CE2-E89F-880A-A9D2EB0A27AA}"/>
              </a:ext>
            </a:extLst>
          </p:cNvPr>
          <p:cNvSpPr/>
          <p:nvPr/>
        </p:nvSpPr>
        <p:spPr bwMode="auto">
          <a:xfrm>
            <a:off x="6770392" y="3337071"/>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4" name="CasellaDiTesto 83">
            <a:extLst>
              <a:ext uri="{FF2B5EF4-FFF2-40B4-BE49-F238E27FC236}">
                <a16:creationId xmlns:a16="http://schemas.microsoft.com/office/drawing/2014/main" id="{A4383807-E94E-5704-448C-69350A9A6D5D}"/>
              </a:ext>
            </a:extLst>
          </p:cNvPr>
          <p:cNvSpPr txBox="1"/>
          <p:nvPr/>
        </p:nvSpPr>
        <p:spPr>
          <a:xfrm>
            <a:off x="6849103" y="3359556"/>
            <a:ext cx="2050176"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TASK B</a:t>
            </a:r>
          </a:p>
          <a:p>
            <a:pPr algn="ctr"/>
            <a:r>
              <a:rPr lang="it-IT" sz="1000" b="1" u="none" dirty="0"/>
              <a:t>Local </a:t>
            </a:r>
            <a:r>
              <a:rPr lang="it-IT" sz="1000" b="1" u="none" dirty="0" err="1"/>
              <a:t>seismic</a:t>
            </a:r>
            <a:r>
              <a:rPr lang="it-IT" sz="1000" b="1" u="none" dirty="0"/>
              <a:t> </a:t>
            </a:r>
            <a:r>
              <a:rPr lang="it-IT" sz="1000" b="1" u="none" dirty="0" err="1"/>
              <a:t>response</a:t>
            </a:r>
            <a:endParaRPr lang="it-IT" sz="1000" b="1" u="none" dirty="0"/>
          </a:p>
          <a:p>
            <a:pPr algn="ctr"/>
            <a:r>
              <a:rPr lang="it-IT" sz="1000" u="none" dirty="0"/>
              <a:t>(</a:t>
            </a:r>
            <a:r>
              <a:rPr lang="en-US" sz="1000" u="none" dirty="0"/>
              <a:t>Italian legislation</a:t>
            </a:r>
            <a:r>
              <a:rPr lang="it-IT" sz="1000" u="none" dirty="0"/>
              <a:t>, 2D </a:t>
            </a:r>
            <a:r>
              <a:rPr lang="it-IT" sz="1000" u="none" dirty="0" err="1"/>
              <a:t>analysis</a:t>
            </a:r>
            <a:r>
              <a:rPr lang="it-IT" sz="1000" u="none" dirty="0"/>
              <a:t>)</a:t>
            </a:r>
          </a:p>
        </p:txBody>
      </p:sp>
      <p:sp>
        <p:nvSpPr>
          <p:cNvPr id="85" name="Rettangolo 84">
            <a:extLst>
              <a:ext uri="{FF2B5EF4-FFF2-40B4-BE49-F238E27FC236}">
                <a16:creationId xmlns:a16="http://schemas.microsoft.com/office/drawing/2014/main" id="{357A6798-BE45-2D32-2863-55ABB4275802}"/>
              </a:ext>
            </a:extLst>
          </p:cNvPr>
          <p:cNvSpPr/>
          <p:nvPr/>
        </p:nvSpPr>
        <p:spPr bwMode="auto">
          <a:xfrm>
            <a:off x="4337877" y="3356037"/>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6" name="CasellaDiTesto 85">
            <a:extLst>
              <a:ext uri="{FF2B5EF4-FFF2-40B4-BE49-F238E27FC236}">
                <a16:creationId xmlns:a16="http://schemas.microsoft.com/office/drawing/2014/main" id="{CFCE1F94-F8B9-0AD6-53B7-8B8532B0F6E2}"/>
              </a:ext>
            </a:extLst>
          </p:cNvPr>
          <p:cNvSpPr txBox="1"/>
          <p:nvPr/>
        </p:nvSpPr>
        <p:spPr>
          <a:xfrm>
            <a:off x="4332163" y="3374043"/>
            <a:ext cx="2175481" cy="553998"/>
          </a:xfrm>
          <a:prstGeom prst="rect">
            <a:avLst/>
          </a:prstGeom>
          <a:noFill/>
        </p:spPr>
        <p:txBody>
          <a:bodyPr wrap="square" rtlCol="0">
            <a:spAutoFit/>
          </a:bodyPr>
          <a:lstStyle/>
          <a:p>
            <a:pPr algn="ctr"/>
            <a:r>
              <a:rPr lang="en-US" sz="1000" b="1" i="1" u="none" dirty="0">
                <a:solidFill>
                  <a:srgbClr val="FF0000"/>
                </a:solidFill>
                <a:effectLst>
                  <a:outerShdw blurRad="38100" dist="38100" dir="2700000" algn="tl">
                    <a:srgbClr val="000000">
                      <a:alpha val="43137"/>
                    </a:srgbClr>
                  </a:outerShdw>
                </a:effectLst>
                <a:highlight>
                  <a:srgbClr val="FFFF00"/>
                </a:highlight>
              </a:rPr>
              <a:t>TASK A</a:t>
            </a:r>
          </a:p>
          <a:p>
            <a:pPr algn="ctr"/>
            <a:r>
              <a:rPr lang="en-US" sz="1000" b="1" u="none" dirty="0">
                <a:solidFill>
                  <a:srgbClr val="FF0000"/>
                </a:solidFill>
                <a:highlight>
                  <a:srgbClr val="FFFF00"/>
                </a:highlight>
              </a:rPr>
              <a:t>Geological-technical model of the slope</a:t>
            </a:r>
            <a:endParaRPr lang="it-IT" sz="1000" u="none" dirty="0">
              <a:solidFill>
                <a:srgbClr val="FF0000"/>
              </a:solidFill>
              <a:highlight>
                <a:srgbClr val="FFFF00"/>
              </a:highlight>
            </a:endParaRPr>
          </a:p>
        </p:txBody>
      </p:sp>
      <p:sp>
        <p:nvSpPr>
          <p:cNvPr id="87" name="Rettangolo 86">
            <a:extLst>
              <a:ext uri="{FF2B5EF4-FFF2-40B4-BE49-F238E27FC236}">
                <a16:creationId xmlns:a16="http://schemas.microsoft.com/office/drawing/2014/main" id="{8CF729EE-6A5C-BDE3-F7E4-D56B52DBECBA}"/>
              </a:ext>
            </a:extLst>
          </p:cNvPr>
          <p:cNvSpPr/>
          <p:nvPr/>
        </p:nvSpPr>
        <p:spPr bwMode="auto">
          <a:xfrm>
            <a:off x="1583031" y="5541861"/>
            <a:ext cx="2243451" cy="85639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8" name="Rettangolo 87">
            <a:extLst>
              <a:ext uri="{FF2B5EF4-FFF2-40B4-BE49-F238E27FC236}">
                <a16:creationId xmlns:a16="http://schemas.microsoft.com/office/drawing/2014/main" id="{B374F632-D289-94C8-9003-DA2144F939AA}"/>
              </a:ext>
            </a:extLst>
          </p:cNvPr>
          <p:cNvSpPr/>
          <p:nvPr/>
        </p:nvSpPr>
        <p:spPr bwMode="auto">
          <a:xfrm>
            <a:off x="5565139" y="5694980"/>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9" name="CasellaDiTesto 88">
            <a:extLst>
              <a:ext uri="{FF2B5EF4-FFF2-40B4-BE49-F238E27FC236}">
                <a16:creationId xmlns:a16="http://schemas.microsoft.com/office/drawing/2014/main" id="{6F8AA94E-E5F1-7CE2-3F25-5782BF47EBC7}"/>
              </a:ext>
            </a:extLst>
          </p:cNvPr>
          <p:cNvSpPr txBox="1"/>
          <p:nvPr/>
        </p:nvSpPr>
        <p:spPr>
          <a:xfrm>
            <a:off x="5733967" y="5694544"/>
            <a:ext cx="1860075"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RESULTS</a:t>
            </a:r>
          </a:p>
          <a:p>
            <a:pPr algn="ctr"/>
            <a:r>
              <a:rPr lang="it-IT" sz="1000" b="1" u="none" dirty="0" err="1"/>
              <a:t>Landslide</a:t>
            </a:r>
            <a:r>
              <a:rPr lang="it-IT" sz="1000" b="1" u="none" dirty="0"/>
              <a:t> </a:t>
            </a:r>
            <a:r>
              <a:rPr lang="it-IT" sz="1000" b="1" u="none" dirty="0" err="1"/>
              <a:t>response</a:t>
            </a:r>
            <a:r>
              <a:rPr lang="it-IT" sz="1000" b="1" u="none" dirty="0"/>
              <a:t> </a:t>
            </a:r>
            <a:r>
              <a:rPr lang="it-IT" sz="1000" b="1" u="none" dirty="0" err="1"/>
              <a:t>during</a:t>
            </a:r>
            <a:r>
              <a:rPr lang="it-IT" sz="1000" b="1" u="none" dirty="0"/>
              <a:t> the </a:t>
            </a:r>
            <a:r>
              <a:rPr lang="it-IT" sz="1000" b="1" u="none" dirty="0" err="1"/>
              <a:t>earthquake</a:t>
            </a:r>
            <a:r>
              <a:rPr lang="it-IT" sz="1000" b="1" u="none" dirty="0"/>
              <a:t> event</a:t>
            </a:r>
            <a:endParaRPr lang="it-IT" sz="1000" u="none" dirty="0"/>
          </a:p>
        </p:txBody>
      </p:sp>
      <p:sp>
        <p:nvSpPr>
          <p:cNvPr id="90" name="Figura a mano libera: forma 89">
            <a:extLst>
              <a:ext uri="{FF2B5EF4-FFF2-40B4-BE49-F238E27FC236}">
                <a16:creationId xmlns:a16="http://schemas.microsoft.com/office/drawing/2014/main" id="{F8127050-1597-0A38-4105-DE1AE8EE19E3}"/>
              </a:ext>
            </a:extLst>
          </p:cNvPr>
          <p:cNvSpPr/>
          <p:nvPr/>
        </p:nvSpPr>
        <p:spPr bwMode="auto">
          <a:xfrm>
            <a:off x="3828185" y="2283052"/>
            <a:ext cx="264523" cy="267788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Lst>
            <a:ahLst/>
            <a:cxnLst>
              <a:cxn ang="0">
                <a:pos x="connsiteX0" y="connsiteY0"/>
              </a:cxn>
              <a:cxn ang="0">
                <a:pos x="connsiteX1" y="connsiteY1"/>
              </a:cxn>
              <a:cxn ang="0">
                <a:pos x="connsiteX2" y="connsiteY2"/>
              </a:cxn>
              <a:cxn ang="0">
                <a:pos x="connsiteX3" y="connsiteY3"/>
              </a:cxn>
            </a:cxnLst>
            <a:rect l="l" t="t" r="r" b="b"/>
            <a:pathLst>
              <a:path w="121494" h="2677885">
                <a:moveTo>
                  <a:pt x="0" y="0"/>
                </a:moveTo>
                <a:lnTo>
                  <a:pt x="121494" y="0"/>
                </a:lnTo>
                <a:lnTo>
                  <a:pt x="121494" y="2672861"/>
                </a:lnTo>
                <a:lnTo>
                  <a:pt x="9952" y="2677885"/>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1" name="Connettore diritto 90">
            <a:extLst>
              <a:ext uri="{FF2B5EF4-FFF2-40B4-BE49-F238E27FC236}">
                <a16:creationId xmlns:a16="http://schemas.microsoft.com/office/drawing/2014/main" id="{9AEE9437-A5DA-142F-6E5D-EA511409BF1F}"/>
              </a:ext>
            </a:extLst>
          </p:cNvPr>
          <p:cNvCxnSpPr>
            <a:cxnSpLocks/>
            <a:stCxn id="70" idx="3"/>
          </p:cNvCxnSpPr>
          <p:nvPr/>
        </p:nvCxnSpPr>
        <p:spPr bwMode="auto">
          <a:xfrm>
            <a:off x="3842829" y="2950476"/>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Connettore diritto 91">
            <a:extLst>
              <a:ext uri="{FF2B5EF4-FFF2-40B4-BE49-F238E27FC236}">
                <a16:creationId xmlns:a16="http://schemas.microsoft.com/office/drawing/2014/main" id="{C4CC2C77-3336-C9DB-0015-E2F7783FDDAD}"/>
              </a:ext>
            </a:extLst>
          </p:cNvPr>
          <p:cNvCxnSpPr>
            <a:cxnSpLocks/>
          </p:cNvCxnSpPr>
          <p:nvPr/>
        </p:nvCxnSpPr>
        <p:spPr bwMode="auto">
          <a:xfrm>
            <a:off x="3842829" y="3625522"/>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Connettore diritto 92">
            <a:extLst>
              <a:ext uri="{FF2B5EF4-FFF2-40B4-BE49-F238E27FC236}">
                <a16:creationId xmlns:a16="http://schemas.microsoft.com/office/drawing/2014/main" id="{B6823EC7-A9F2-9CD3-8307-275746BC766D}"/>
              </a:ext>
            </a:extLst>
          </p:cNvPr>
          <p:cNvCxnSpPr>
            <a:cxnSpLocks/>
          </p:cNvCxnSpPr>
          <p:nvPr/>
        </p:nvCxnSpPr>
        <p:spPr bwMode="auto">
          <a:xfrm>
            <a:off x="3842829" y="4300568"/>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4" name="Connettore diritto 93">
            <a:extLst>
              <a:ext uri="{FF2B5EF4-FFF2-40B4-BE49-F238E27FC236}">
                <a16:creationId xmlns:a16="http://schemas.microsoft.com/office/drawing/2014/main" id="{A79830F6-45AD-C4BC-6914-000664A5FE46}"/>
              </a:ext>
            </a:extLst>
          </p:cNvPr>
          <p:cNvCxnSpPr>
            <a:cxnSpLocks/>
          </p:cNvCxnSpPr>
          <p:nvPr/>
        </p:nvCxnSpPr>
        <p:spPr bwMode="auto">
          <a:xfrm>
            <a:off x="4087998" y="3621994"/>
            <a:ext cx="249879"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Figura a mano libera: forma 94">
            <a:extLst>
              <a:ext uri="{FF2B5EF4-FFF2-40B4-BE49-F238E27FC236}">
                <a16:creationId xmlns:a16="http://schemas.microsoft.com/office/drawing/2014/main" id="{AE10AAC2-33BE-8CCB-984E-4CA8A7D70248}"/>
              </a:ext>
            </a:extLst>
          </p:cNvPr>
          <p:cNvSpPr/>
          <p:nvPr/>
        </p:nvSpPr>
        <p:spPr bwMode="auto">
          <a:xfrm rot="5400000">
            <a:off x="6558182" y="2769255"/>
            <a:ext cx="261405" cy="250503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 name="connsiteX0" fmla="*/ 0 w 116878"/>
              <a:gd name="connsiteY0" fmla="*/ 0 h 2677886"/>
              <a:gd name="connsiteX1" fmla="*/ 116878 w 116878"/>
              <a:gd name="connsiteY1" fmla="*/ 1 h 2677886"/>
              <a:gd name="connsiteX2" fmla="*/ 116878 w 116878"/>
              <a:gd name="connsiteY2" fmla="*/ 2672862 h 2677886"/>
              <a:gd name="connsiteX3" fmla="*/ 5336 w 116878"/>
              <a:gd name="connsiteY3" fmla="*/ 2677886 h 2677886"/>
            </a:gdLst>
            <a:ahLst/>
            <a:cxnLst>
              <a:cxn ang="0">
                <a:pos x="connsiteX0" y="connsiteY0"/>
              </a:cxn>
              <a:cxn ang="0">
                <a:pos x="connsiteX1" y="connsiteY1"/>
              </a:cxn>
              <a:cxn ang="0">
                <a:pos x="connsiteX2" y="connsiteY2"/>
              </a:cxn>
              <a:cxn ang="0">
                <a:pos x="connsiteX3" y="connsiteY3"/>
              </a:cxn>
            </a:cxnLst>
            <a:rect l="l" t="t" r="r" b="b"/>
            <a:pathLst>
              <a:path w="116878" h="2677886">
                <a:moveTo>
                  <a:pt x="0" y="0"/>
                </a:moveTo>
                <a:lnTo>
                  <a:pt x="116878" y="1"/>
                </a:lnTo>
                <a:lnTo>
                  <a:pt x="116878" y="2672862"/>
                </a:lnTo>
                <a:lnTo>
                  <a:pt x="5336" y="2677886"/>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6" name="Connettore diritto 95">
            <a:extLst>
              <a:ext uri="{FF2B5EF4-FFF2-40B4-BE49-F238E27FC236}">
                <a16:creationId xmlns:a16="http://schemas.microsoft.com/office/drawing/2014/main" id="{0F1A7B44-3DAF-7DAA-14E8-07FB8E1E0886}"/>
              </a:ext>
            </a:extLst>
          </p:cNvPr>
          <p:cNvCxnSpPr>
            <a:cxnSpLocks/>
            <a:endCxn id="80" idx="0"/>
          </p:cNvCxnSpPr>
          <p:nvPr/>
        </p:nvCxnSpPr>
        <p:spPr bwMode="auto">
          <a:xfrm>
            <a:off x="6649260" y="4149070"/>
            <a:ext cx="0" cy="270147"/>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7" name="Connettore diritto 96">
            <a:extLst>
              <a:ext uri="{FF2B5EF4-FFF2-40B4-BE49-F238E27FC236}">
                <a16:creationId xmlns:a16="http://schemas.microsoft.com/office/drawing/2014/main" id="{7E108268-C410-BB9C-1BED-497CAD8DA9A7}"/>
              </a:ext>
            </a:extLst>
          </p:cNvPr>
          <p:cNvCxnSpPr>
            <a:cxnSpLocks/>
            <a:stCxn id="82" idx="2"/>
            <a:endCxn id="88" idx="0"/>
          </p:cNvCxnSpPr>
          <p:nvPr/>
        </p:nvCxnSpPr>
        <p:spPr bwMode="auto">
          <a:xfrm>
            <a:off x="6651740" y="4972779"/>
            <a:ext cx="10447" cy="72220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8" name="Connettore diritto 97">
            <a:extLst>
              <a:ext uri="{FF2B5EF4-FFF2-40B4-BE49-F238E27FC236}">
                <a16:creationId xmlns:a16="http://schemas.microsoft.com/office/drawing/2014/main" id="{82A644BD-3672-838D-715C-D1276AA6AEAC}"/>
              </a:ext>
            </a:extLst>
          </p:cNvPr>
          <p:cNvCxnSpPr>
            <a:cxnSpLocks/>
            <a:stCxn id="87" idx="3"/>
            <a:endCxn id="88" idx="1"/>
          </p:cNvCxnSpPr>
          <p:nvPr/>
        </p:nvCxnSpPr>
        <p:spPr bwMode="auto">
          <a:xfrm>
            <a:off x="3826482" y="5970057"/>
            <a:ext cx="1738657" cy="1922"/>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9" name="Rettangolo 98">
            <a:extLst>
              <a:ext uri="{FF2B5EF4-FFF2-40B4-BE49-F238E27FC236}">
                <a16:creationId xmlns:a16="http://schemas.microsoft.com/office/drawing/2014/main" id="{FC273F43-4705-1F7D-61D6-1C05B4876C11}"/>
              </a:ext>
            </a:extLst>
          </p:cNvPr>
          <p:cNvSpPr/>
          <p:nvPr/>
        </p:nvSpPr>
        <p:spPr bwMode="auto">
          <a:xfrm>
            <a:off x="5573514" y="2084189"/>
            <a:ext cx="213876" cy="150639"/>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0" name="CasellaDiTesto 99">
            <a:extLst>
              <a:ext uri="{FF2B5EF4-FFF2-40B4-BE49-F238E27FC236}">
                <a16:creationId xmlns:a16="http://schemas.microsoft.com/office/drawing/2014/main" id="{BC072FCC-28C4-8D67-1CD9-8E0C407F29BB}"/>
              </a:ext>
            </a:extLst>
          </p:cNvPr>
          <p:cNvSpPr txBox="1"/>
          <p:nvPr/>
        </p:nvSpPr>
        <p:spPr>
          <a:xfrm>
            <a:off x="5745759" y="2036137"/>
            <a:ext cx="2098088" cy="246221"/>
          </a:xfrm>
          <a:prstGeom prst="rect">
            <a:avLst/>
          </a:prstGeom>
          <a:noFill/>
        </p:spPr>
        <p:txBody>
          <a:bodyPr wrap="square" rtlCol="0">
            <a:spAutoFit/>
          </a:bodyPr>
          <a:lstStyle/>
          <a:p>
            <a:r>
              <a:rPr lang="en-US" sz="1000" u="none" dirty="0"/>
              <a:t>Data, laboratory analysis, surveys</a:t>
            </a:r>
            <a:endParaRPr lang="it-IT" sz="1000" u="none" dirty="0"/>
          </a:p>
        </p:txBody>
      </p:sp>
      <p:sp>
        <p:nvSpPr>
          <p:cNvPr id="101" name="Rettangolo 100">
            <a:extLst>
              <a:ext uri="{FF2B5EF4-FFF2-40B4-BE49-F238E27FC236}">
                <a16:creationId xmlns:a16="http://schemas.microsoft.com/office/drawing/2014/main" id="{D0151515-62AB-1B3E-2221-276A56D5CFF0}"/>
              </a:ext>
            </a:extLst>
          </p:cNvPr>
          <p:cNvSpPr/>
          <p:nvPr/>
        </p:nvSpPr>
        <p:spPr bwMode="auto">
          <a:xfrm>
            <a:off x="5690049" y="2389565"/>
            <a:ext cx="213876" cy="150639"/>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2" name="CasellaDiTesto 101">
            <a:extLst>
              <a:ext uri="{FF2B5EF4-FFF2-40B4-BE49-F238E27FC236}">
                <a16:creationId xmlns:a16="http://schemas.microsoft.com/office/drawing/2014/main" id="{AC336509-83D3-FAB0-980C-E91FD7B6ABAD}"/>
              </a:ext>
            </a:extLst>
          </p:cNvPr>
          <p:cNvSpPr txBox="1"/>
          <p:nvPr/>
        </p:nvSpPr>
        <p:spPr>
          <a:xfrm>
            <a:off x="5856198" y="2335417"/>
            <a:ext cx="825132" cy="246221"/>
          </a:xfrm>
          <a:prstGeom prst="rect">
            <a:avLst/>
          </a:prstGeom>
          <a:noFill/>
        </p:spPr>
        <p:txBody>
          <a:bodyPr wrap="square" rtlCol="0">
            <a:spAutoFit/>
          </a:bodyPr>
          <a:lstStyle/>
          <a:p>
            <a:r>
              <a:rPr lang="it-IT" sz="1000" u="none" dirty="0"/>
              <a:t>Monitoring</a:t>
            </a:r>
          </a:p>
        </p:txBody>
      </p:sp>
      <p:sp>
        <p:nvSpPr>
          <p:cNvPr id="103" name="Rettangolo 102">
            <a:extLst>
              <a:ext uri="{FF2B5EF4-FFF2-40B4-BE49-F238E27FC236}">
                <a16:creationId xmlns:a16="http://schemas.microsoft.com/office/drawing/2014/main" id="{AFFC0341-CB47-84E0-36A3-414C0C2054C9}"/>
              </a:ext>
            </a:extLst>
          </p:cNvPr>
          <p:cNvSpPr/>
          <p:nvPr/>
        </p:nvSpPr>
        <p:spPr bwMode="auto">
          <a:xfrm>
            <a:off x="6168507" y="2694586"/>
            <a:ext cx="213876" cy="150639"/>
          </a:xfrm>
          <a:prstGeom prst="rect">
            <a:avLst/>
          </a:prstGeom>
          <a:solidFill>
            <a:srgbClr val="E6FECE"/>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4" name="CasellaDiTesto 103">
            <a:extLst>
              <a:ext uri="{FF2B5EF4-FFF2-40B4-BE49-F238E27FC236}">
                <a16:creationId xmlns:a16="http://schemas.microsoft.com/office/drawing/2014/main" id="{1E5866EE-B4B7-0E6A-E0AF-74B20B841C45}"/>
              </a:ext>
            </a:extLst>
          </p:cNvPr>
          <p:cNvSpPr txBox="1"/>
          <p:nvPr/>
        </p:nvSpPr>
        <p:spPr>
          <a:xfrm>
            <a:off x="6376309" y="2651604"/>
            <a:ext cx="936071" cy="246221"/>
          </a:xfrm>
          <a:prstGeom prst="rect">
            <a:avLst/>
          </a:prstGeom>
          <a:noFill/>
        </p:spPr>
        <p:txBody>
          <a:bodyPr wrap="square" rtlCol="0">
            <a:spAutoFit/>
          </a:bodyPr>
          <a:lstStyle/>
          <a:p>
            <a:r>
              <a:rPr lang="it-IT" sz="1000" u="none" dirty="0" err="1"/>
              <a:t>Interpretation</a:t>
            </a:r>
            <a:endParaRPr lang="it-IT" sz="1000" u="none" dirty="0"/>
          </a:p>
        </p:txBody>
      </p:sp>
      <p:cxnSp>
        <p:nvCxnSpPr>
          <p:cNvPr id="105" name="Connettore a gomito 104">
            <a:extLst>
              <a:ext uri="{FF2B5EF4-FFF2-40B4-BE49-F238E27FC236}">
                <a16:creationId xmlns:a16="http://schemas.microsoft.com/office/drawing/2014/main" id="{4F6F55D1-6258-4506-5256-65962D660397}"/>
              </a:ext>
            </a:extLst>
          </p:cNvPr>
          <p:cNvCxnSpPr>
            <a:cxnSpLocks/>
            <a:endCxn id="82" idx="1"/>
          </p:cNvCxnSpPr>
          <p:nvPr/>
        </p:nvCxnSpPr>
        <p:spPr bwMode="auto">
          <a:xfrm flipV="1">
            <a:off x="3858073" y="4695780"/>
            <a:ext cx="1698304" cy="1134901"/>
          </a:xfrm>
          <a:prstGeom prst="bentConnector3">
            <a:avLst>
              <a:gd name="adj1" fmla="val 50000"/>
            </a:avLst>
          </a:prstGeom>
          <a:solidFill>
            <a:schemeClr val="accent1"/>
          </a:solidFill>
          <a:ln w="9525" cap="flat" cmpd="sng" algn="ctr">
            <a:solidFill>
              <a:schemeClr val="tx1"/>
            </a:solidFill>
            <a:prstDash val="dash"/>
            <a:round/>
            <a:headEnd type="none" w="med" len="med"/>
            <a:tailEnd type="arrow" w="med" len="med"/>
          </a:ln>
          <a:effectLst/>
        </p:spPr>
      </p:cxnSp>
      <p:sp>
        <p:nvSpPr>
          <p:cNvPr id="106" name="CasellaDiTesto 105">
            <a:extLst>
              <a:ext uri="{FF2B5EF4-FFF2-40B4-BE49-F238E27FC236}">
                <a16:creationId xmlns:a16="http://schemas.microsoft.com/office/drawing/2014/main" id="{BAA345BD-4A36-8DD6-F9D9-57123B1D6F27}"/>
              </a:ext>
            </a:extLst>
          </p:cNvPr>
          <p:cNvSpPr txBox="1"/>
          <p:nvPr/>
        </p:nvSpPr>
        <p:spPr>
          <a:xfrm>
            <a:off x="4665639" y="4498941"/>
            <a:ext cx="847677" cy="246221"/>
          </a:xfrm>
          <a:prstGeom prst="rect">
            <a:avLst/>
          </a:prstGeom>
          <a:noFill/>
        </p:spPr>
        <p:txBody>
          <a:bodyPr wrap="square" rtlCol="0">
            <a:spAutoFit/>
          </a:bodyPr>
          <a:lstStyle/>
          <a:p>
            <a:pPr algn="ctr"/>
            <a:r>
              <a:rPr lang="it-IT" sz="1000" b="1" i="1" u="none" dirty="0" err="1"/>
              <a:t>validation</a:t>
            </a:r>
            <a:endParaRPr lang="it-IT" sz="1000" b="1" i="1" u="none" dirty="0"/>
          </a:p>
        </p:txBody>
      </p:sp>
      <p:sp>
        <p:nvSpPr>
          <p:cNvPr id="107" name="Ovale 106">
            <a:extLst>
              <a:ext uri="{FF2B5EF4-FFF2-40B4-BE49-F238E27FC236}">
                <a16:creationId xmlns:a16="http://schemas.microsoft.com/office/drawing/2014/main" id="{7DAF3C81-8282-9D01-5AC7-909281B8BC97}"/>
              </a:ext>
            </a:extLst>
          </p:cNvPr>
          <p:cNvSpPr/>
          <p:nvPr/>
        </p:nvSpPr>
        <p:spPr bwMode="auto">
          <a:xfrm>
            <a:off x="4067824" y="359504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8" name="Rettangolo 107">
            <a:extLst>
              <a:ext uri="{FF2B5EF4-FFF2-40B4-BE49-F238E27FC236}">
                <a16:creationId xmlns:a16="http://schemas.microsoft.com/office/drawing/2014/main" id="{6D15B6EC-039F-DFCC-348E-2A03D37818AE}"/>
              </a:ext>
            </a:extLst>
          </p:cNvPr>
          <p:cNvSpPr/>
          <p:nvPr/>
        </p:nvSpPr>
        <p:spPr bwMode="auto">
          <a:xfrm>
            <a:off x="6717905" y="2379462"/>
            <a:ext cx="213876" cy="150639"/>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9" name="CasellaDiTesto 108">
            <a:extLst>
              <a:ext uri="{FF2B5EF4-FFF2-40B4-BE49-F238E27FC236}">
                <a16:creationId xmlns:a16="http://schemas.microsoft.com/office/drawing/2014/main" id="{73EDEA69-68F8-24D8-8A29-2248F8C485F9}"/>
              </a:ext>
            </a:extLst>
          </p:cNvPr>
          <p:cNvSpPr txBox="1"/>
          <p:nvPr/>
        </p:nvSpPr>
        <p:spPr>
          <a:xfrm>
            <a:off x="6904029" y="2331775"/>
            <a:ext cx="778716" cy="246221"/>
          </a:xfrm>
          <a:prstGeom prst="rect">
            <a:avLst/>
          </a:prstGeom>
          <a:noFill/>
        </p:spPr>
        <p:txBody>
          <a:bodyPr wrap="square" rtlCol="0">
            <a:spAutoFit/>
          </a:bodyPr>
          <a:lstStyle/>
          <a:p>
            <a:r>
              <a:rPr lang="it-IT" sz="1000" u="none" dirty="0"/>
              <a:t>Evaluation</a:t>
            </a:r>
          </a:p>
        </p:txBody>
      </p:sp>
      <p:sp>
        <p:nvSpPr>
          <p:cNvPr id="110" name="CasellaDiTesto 109">
            <a:extLst>
              <a:ext uri="{FF2B5EF4-FFF2-40B4-BE49-F238E27FC236}">
                <a16:creationId xmlns:a16="http://schemas.microsoft.com/office/drawing/2014/main" id="{F0CC2746-C489-6CF4-557D-1EDC8A9D2C28}"/>
              </a:ext>
            </a:extLst>
          </p:cNvPr>
          <p:cNvSpPr txBox="1"/>
          <p:nvPr/>
        </p:nvSpPr>
        <p:spPr>
          <a:xfrm>
            <a:off x="86867" y="1966085"/>
            <a:ext cx="1471916" cy="615553"/>
          </a:xfrm>
          <a:prstGeom prst="rect">
            <a:avLst/>
          </a:prstGeom>
          <a:noFill/>
        </p:spPr>
        <p:txBody>
          <a:bodyPr wrap="square">
            <a:spAutoFit/>
          </a:bodyPr>
          <a:lstStyle/>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Materials and</a:t>
            </a:r>
          </a:p>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Methodology</a:t>
            </a:r>
            <a:endParaRPr lang="it-IT" sz="1700" u="none" dirty="0">
              <a:solidFill>
                <a:srgbClr val="FF0000"/>
              </a:solidFill>
              <a:effectLst>
                <a:outerShdw blurRad="38100" dist="38100" dir="2700000" algn="tl">
                  <a:srgbClr val="000000">
                    <a:alpha val="43137"/>
                  </a:srgbClr>
                </a:outerShdw>
              </a:effectLst>
              <a:latin typeface="Tw Cen MT" panose="020B0602020104020603" pitchFamily="34" charset="0"/>
            </a:endParaRPr>
          </a:p>
        </p:txBody>
      </p:sp>
      <p:cxnSp>
        <p:nvCxnSpPr>
          <p:cNvPr id="49" name="Connettore diritto 48">
            <a:extLst>
              <a:ext uri="{FF2B5EF4-FFF2-40B4-BE49-F238E27FC236}">
                <a16:creationId xmlns:a16="http://schemas.microsoft.com/office/drawing/2014/main" id="{4DECCAED-0533-9207-0A87-99C990DF4565}"/>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944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o 28">
            <a:extLst>
              <a:ext uri="{FF2B5EF4-FFF2-40B4-BE49-F238E27FC236}">
                <a16:creationId xmlns:a16="http://schemas.microsoft.com/office/drawing/2014/main" id="{B662897A-C065-E747-0DDB-84931325DEB2}"/>
              </a:ext>
            </a:extLst>
          </p:cNvPr>
          <p:cNvGrpSpPr/>
          <p:nvPr/>
        </p:nvGrpSpPr>
        <p:grpSpPr>
          <a:xfrm>
            <a:off x="35496" y="1287978"/>
            <a:ext cx="9081844" cy="1736955"/>
            <a:chOff x="35496" y="1287978"/>
            <a:chExt cx="9081844" cy="1736955"/>
          </a:xfrm>
        </p:grpSpPr>
        <p:sp>
          <p:nvSpPr>
            <p:cNvPr id="23" name="CasellaDiTesto 21">
              <a:extLst>
                <a:ext uri="{FF2B5EF4-FFF2-40B4-BE49-F238E27FC236}">
                  <a16:creationId xmlns:a16="http://schemas.microsoft.com/office/drawing/2014/main" id="{D50BDABA-8DAA-B47B-B228-3033EB51F207}"/>
                </a:ext>
              </a:extLst>
            </p:cNvPr>
            <p:cNvSpPr txBox="1">
              <a:spLocks noChangeArrowheads="1"/>
            </p:cNvSpPr>
            <p:nvPr/>
          </p:nvSpPr>
          <p:spPr bwMode="auto">
            <a:xfrm>
              <a:off x="192725" y="2225015"/>
              <a:ext cx="8415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it-IT" sz="1400" b="1" dirty="0">
                  <a:latin typeface="Tw Cen MT" panose="020B0602020104020603" pitchFamily="34" charset="0"/>
                </a:rPr>
                <a:t>AVG: calcareous clay unit</a:t>
              </a:r>
              <a:endParaRPr lang="it-IT" altLang="it-IT" sz="1400" b="1" dirty="0">
                <a:latin typeface="Tw Cen MT" panose="020B0602020104020603" pitchFamily="34" charset="0"/>
              </a:endParaRPr>
            </a:p>
            <a:p>
              <a:pPr>
                <a:lnSpc>
                  <a:spcPct val="100000"/>
                </a:lnSpc>
                <a:spcBef>
                  <a:spcPct val="0"/>
                </a:spcBef>
                <a:buNone/>
              </a:pPr>
              <a:r>
                <a:rPr lang="it-IT" altLang="it-IT" sz="1400" b="1" dirty="0">
                  <a:latin typeface="Tw Cen MT" panose="020B0602020104020603" pitchFamily="34" charset="0"/>
                </a:rPr>
                <a:t>APA (Argille a Palombini): </a:t>
              </a:r>
              <a:r>
                <a:rPr lang="en-US" altLang="it-IT" sz="1400" b="1" dirty="0">
                  <a:latin typeface="Tw Cen MT" panose="020B0602020104020603" pitchFamily="34" charset="0"/>
                </a:rPr>
                <a:t>alternation dark gray of clays and calcilutites</a:t>
              </a:r>
            </a:p>
            <a:p>
              <a:pPr>
                <a:lnSpc>
                  <a:spcPct val="100000"/>
                </a:lnSpc>
                <a:spcBef>
                  <a:spcPct val="0"/>
                </a:spcBef>
                <a:buNone/>
              </a:pPr>
              <a:r>
                <a:rPr lang="it-IT" altLang="it-IT" sz="1400" b="1" dirty="0">
                  <a:latin typeface="Tw Cen MT" panose="020B0602020104020603" pitchFamily="34" charset="0"/>
                </a:rPr>
                <a:t>AMG (</a:t>
              </a:r>
              <a:r>
                <a:rPr lang="it-IT" altLang="it-IT" sz="1400" b="1" dirty="0" err="1">
                  <a:latin typeface="Tw Cen MT" panose="020B0602020104020603" pitchFamily="34" charset="0"/>
                </a:rPr>
                <a:t>Arerania</a:t>
              </a:r>
              <a:r>
                <a:rPr lang="it-IT" altLang="it-IT" sz="1400" b="1" dirty="0">
                  <a:latin typeface="Tw Cen MT" panose="020B0602020104020603" pitchFamily="34" charset="0"/>
                </a:rPr>
                <a:t> di Monte Gabba): medium and </a:t>
              </a:r>
              <a:r>
                <a:rPr lang="it-IT" altLang="it-IT" sz="1400" b="1" dirty="0" err="1">
                  <a:latin typeface="Tw Cen MT" panose="020B0602020104020603" pitchFamily="34" charset="0"/>
                </a:rPr>
                <a:t>coarse</a:t>
              </a:r>
              <a:r>
                <a:rPr lang="it-IT" altLang="it-IT" sz="1400" b="1" dirty="0">
                  <a:latin typeface="Tw Cen MT" panose="020B0602020104020603" pitchFamily="34" charset="0"/>
                </a:rPr>
                <a:t> </a:t>
              </a:r>
              <a:r>
                <a:rPr lang="it-IT" altLang="it-IT" sz="1400" b="1" dirty="0" err="1">
                  <a:latin typeface="Tw Cen MT" panose="020B0602020104020603" pitchFamily="34" charset="0"/>
                </a:rPr>
                <a:t>sandstones</a:t>
              </a:r>
              <a:endParaRPr lang="it-IT" altLang="it-IT" sz="1700" b="1" dirty="0"/>
            </a:p>
          </p:txBody>
        </p:sp>
        <p:sp>
          <p:nvSpPr>
            <p:cNvPr id="24" name="CasellaDiTesto 22">
              <a:extLst>
                <a:ext uri="{FF2B5EF4-FFF2-40B4-BE49-F238E27FC236}">
                  <a16:creationId xmlns:a16="http://schemas.microsoft.com/office/drawing/2014/main" id="{FD0F9FD8-4497-BCD0-2CCE-54738CA18AD9}"/>
                </a:ext>
              </a:extLst>
            </p:cNvPr>
            <p:cNvSpPr txBox="1">
              <a:spLocks noChangeArrowheads="1"/>
            </p:cNvSpPr>
            <p:nvPr/>
          </p:nvSpPr>
          <p:spPr bwMode="auto">
            <a:xfrm>
              <a:off x="4151838" y="1806361"/>
              <a:ext cx="4474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400" b="1" dirty="0">
                  <a:latin typeface="Tw Cen MT" panose="020B0602020104020603" pitchFamily="34" charset="0"/>
                </a:rPr>
                <a:t>Brown </a:t>
              </a:r>
              <a:r>
                <a:rPr lang="it-IT" altLang="it-IT" sz="1400" b="1" dirty="0" err="1">
                  <a:latin typeface="Tw Cen MT" panose="020B0602020104020603" pitchFamily="34" charset="0"/>
                </a:rPr>
                <a:t>clay</a:t>
              </a:r>
              <a:r>
                <a:rPr lang="it-IT" altLang="it-IT" sz="1400" b="1" dirty="0">
                  <a:latin typeface="Tw Cen MT" panose="020B0602020104020603" pitchFamily="34" charset="0"/>
                </a:rPr>
                <a:t> (</a:t>
              </a:r>
              <a:r>
                <a:rPr lang="it-IT" altLang="it-IT" sz="1400" b="1" dirty="0" err="1">
                  <a:latin typeface="Tw Cen MT" panose="020B0602020104020603" pitchFamily="34" charset="0"/>
                </a:rPr>
                <a:t>landslide</a:t>
              </a:r>
              <a:r>
                <a:rPr lang="it-IT" altLang="it-IT" sz="1400" b="1" dirty="0">
                  <a:latin typeface="Tw Cen MT" panose="020B0602020104020603" pitchFamily="34" charset="0"/>
                </a:rPr>
                <a:t> body)</a:t>
              </a:r>
            </a:p>
          </p:txBody>
        </p:sp>
        <p:sp>
          <p:nvSpPr>
            <p:cNvPr id="25" name="CasellaDiTesto 23">
              <a:extLst>
                <a:ext uri="{FF2B5EF4-FFF2-40B4-BE49-F238E27FC236}">
                  <a16:creationId xmlns:a16="http://schemas.microsoft.com/office/drawing/2014/main" id="{C22C1BCE-699E-91F4-8B99-BB18EF59F3CE}"/>
                </a:ext>
              </a:extLst>
            </p:cNvPr>
            <p:cNvSpPr txBox="1">
              <a:spLocks noChangeArrowheads="1"/>
            </p:cNvSpPr>
            <p:nvPr/>
          </p:nvSpPr>
          <p:spPr bwMode="auto">
            <a:xfrm>
              <a:off x="6543632" y="2204709"/>
              <a:ext cx="2199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400" b="1" dirty="0">
                  <a:latin typeface="Tw Cen MT" panose="020B0602020104020603" pitchFamily="34" charset="0"/>
                </a:rPr>
                <a:t>Grey </a:t>
              </a:r>
              <a:r>
                <a:rPr lang="it-IT" altLang="it-IT" sz="1400" b="1" dirty="0" err="1">
                  <a:latin typeface="Tw Cen MT" panose="020B0602020104020603" pitchFamily="34" charset="0"/>
                </a:rPr>
                <a:t>clay</a:t>
              </a:r>
              <a:r>
                <a:rPr lang="it-IT" altLang="it-IT" sz="1400" b="1" dirty="0">
                  <a:latin typeface="Tw Cen MT" panose="020B0602020104020603" pitchFamily="34" charset="0"/>
                </a:rPr>
                <a:t> (</a:t>
              </a:r>
              <a:r>
                <a:rPr lang="it-IT" altLang="it-IT" sz="1400" b="1" dirty="0" err="1">
                  <a:latin typeface="Tw Cen MT" panose="020B0602020104020603" pitchFamily="34" charset="0"/>
                </a:rPr>
                <a:t>landslide</a:t>
              </a:r>
              <a:r>
                <a:rPr lang="it-IT" altLang="it-IT" sz="1400" b="1" dirty="0">
                  <a:latin typeface="Tw Cen MT" panose="020B0602020104020603" pitchFamily="34" charset="0"/>
                </a:rPr>
                <a:t> body)</a:t>
              </a:r>
            </a:p>
          </p:txBody>
        </p:sp>
        <p:pic>
          <p:nvPicPr>
            <p:cNvPr id="7" name="Immagine 6">
              <a:extLst>
                <a:ext uri="{FF2B5EF4-FFF2-40B4-BE49-F238E27FC236}">
                  <a16:creationId xmlns:a16="http://schemas.microsoft.com/office/drawing/2014/main" id="{BC9FD193-3626-A61A-2960-C37261BA4F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20" t="43541" r="3843" b="28264"/>
            <a:stretch/>
          </p:blipFill>
          <p:spPr>
            <a:xfrm>
              <a:off x="35496" y="1287978"/>
              <a:ext cx="9081844" cy="1736955"/>
            </a:xfrm>
            <a:prstGeom prst="rect">
              <a:avLst/>
            </a:prstGeom>
            <a:ln>
              <a:solidFill>
                <a:schemeClr val="accent3"/>
              </a:solidFill>
            </a:ln>
          </p:spPr>
        </p:pic>
        <p:sp>
          <p:nvSpPr>
            <p:cNvPr id="28" name="Rettangolo 27">
              <a:extLst>
                <a:ext uri="{FF2B5EF4-FFF2-40B4-BE49-F238E27FC236}">
                  <a16:creationId xmlns:a16="http://schemas.microsoft.com/office/drawing/2014/main" id="{6B1335BD-F0BA-A97B-EC88-F05796FF8EC2}"/>
                </a:ext>
              </a:extLst>
            </p:cNvPr>
            <p:cNvSpPr/>
            <p:nvPr/>
          </p:nvSpPr>
          <p:spPr bwMode="auto">
            <a:xfrm>
              <a:off x="47134" y="1700808"/>
              <a:ext cx="66338" cy="936103"/>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grpSp>
      <p:pic>
        <p:nvPicPr>
          <p:cNvPr id="14" name="Picture 2" descr="EGU General Assembly 2022">
            <a:extLst>
              <a:ext uri="{FF2B5EF4-FFF2-40B4-BE49-F238E27FC236}">
                <a16:creationId xmlns:a16="http://schemas.microsoft.com/office/drawing/2014/main" id="{9A836A59-C78C-B689-1E63-9963A8D2472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
            <a:extLst>
              <a:ext uri="{FF2B5EF4-FFF2-40B4-BE49-F238E27FC236}">
                <a16:creationId xmlns:a16="http://schemas.microsoft.com/office/drawing/2014/main" id="{4D5FE1E6-D5C0-1F1B-BBAB-0EF48C673555}"/>
              </a:ext>
            </a:extLst>
          </p:cNvPr>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it-IT" sz="1900" u="none" dirty="0">
                <a:solidFill>
                  <a:schemeClr val="tx2">
                    <a:lumMod val="75000"/>
                  </a:schemeClr>
                </a:solidFill>
                <a:latin typeface="+mj-lt"/>
              </a:rPr>
              <a:t>Task A: </a:t>
            </a:r>
            <a:r>
              <a:rPr lang="it-IT" sz="1900" b="1" u="none" dirty="0">
                <a:solidFill>
                  <a:schemeClr val="tx2">
                    <a:lumMod val="75000"/>
                  </a:schemeClr>
                </a:solidFill>
                <a:effectLst>
                  <a:outerShdw blurRad="38100" dist="38100" dir="2700000" algn="tl">
                    <a:srgbClr val="000000">
                      <a:alpha val="43137"/>
                    </a:srgbClr>
                  </a:outerShdw>
                </a:effectLst>
                <a:latin typeface="+mj-lt"/>
              </a:rPr>
              <a:t>Study area and</a:t>
            </a:r>
          </a:p>
          <a:p>
            <a:pPr>
              <a:lnSpc>
                <a:spcPct val="130000"/>
              </a:lnSpc>
            </a:pPr>
            <a:r>
              <a:rPr lang="en-US" sz="1900" b="1" u="none" dirty="0">
                <a:solidFill>
                  <a:schemeClr val="tx2">
                    <a:lumMod val="75000"/>
                  </a:schemeClr>
                </a:solidFill>
                <a:effectLst>
                  <a:outerShdw blurRad="38100" dist="38100" dir="2700000" algn="tl">
                    <a:srgbClr val="000000">
                      <a:alpha val="43137"/>
                    </a:srgbClr>
                  </a:outerShdw>
                </a:effectLst>
                <a:latin typeface="+mj-lt"/>
              </a:rPr>
              <a:t>geological-technical model</a:t>
            </a:r>
            <a:endParaRPr lang="it-IT" sz="1900" b="1" u="none" dirty="0">
              <a:solidFill>
                <a:schemeClr val="tx2">
                  <a:lumMod val="75000"/>
                </a:schemeClr>
              </a:solidFill>
              <a:effectLst>
                <a:outerShdw blurRad="38100" dist="38100" dir="2700000" algn="tl">
                  <a:srgbClr val="000000">
                    <a:alpha val="43137"/>
                  </a:srgbClr>
                </a:outerShdw>
              </a:effectLst>
              <a:latin typeface="+mj-lt"/>
            </a:endParaRPr>
          </a:p>
        </p:txBody>
      </p:sp>
      <p:sp>
        <p:nvSpPr>
          <p:cNvPr id="21" name="Rettangolo 5">
            <a:extLst>
              <a:ext uri="{FF2B5EF4-FFF2-40B4-BE49-F238E27FC236}">
                <a16:creationId xmlns:a16="http://schemas.microsoft.com/office/drawing/2014/main" id="{900EC857-C32B-8D00-C5BF-7CACB6AEE7F9}"/>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2/7</a:t>
            </a:r>
          </a:p>
        </p:txBody>
      </p:sp>
      <p:pic>
        <p:nvPicPr>
          <p:cNvPr id="31" name="Immagine 30" descr="Immagine che contiene mappa&#10;&#10;Descrizione generata automaticamente">
            <a:extLst>
              <a:ext uri="{FF2B5EF4-FFF2-40B4-BE49-F238E27FC236}">
                <a16:creationId xmlns:a16="http://schemas.microsoft.com/office/drawing/2014/main" id="{4636EF70-9737-C5BA-0284-7A6E0668EB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725" y="3140968"/>
            <a:ext cx="4739315" cy="3280550"/>
          </a:xfrm>
          <a:prstGeom prst="rect">
            <a:avLst/>
          </a:prstGeom>
        </p:spPr>
      </p:pic>
      <p:pic>
        <p:nvPicPr>
          <p:cNvPr id="17" name="Picture 8" descr="Tutte le regioni sulla mappa di amministrazione di Italia con bandiere Foto  stock - Alamy">
            <a:extLst>
              <a:ext uri="{FF2B5EF4-FFF2-40B4-BE49-F238E27FC236}">
                <a16:creationId xmlns:a16="http://schemas.microsoft.com/office/drawing/2014/main" id="{3A64963B-DC04-22B4-4179-9AA4E0FBFB6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95936" y="3961970"/>
            <a:ext cx="879265" cy="1008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Ovale 17">
            <a:extLst>
              <a:ext uri="{FF2B5EF4-FFF2-40B4-BE49-F238E27FC236}">
                <a16:creationId xmlns:a16="http://schemas.microsoft.com/office/drawing/2014/main" id="{01A41D0C-D186-3E42-7375-6F4EAA18662F}"/>
              </a:ext>
            </a:extLst>
          </p:cNvPr>
          <p:cNvSpPr/>
          <p:nvPr/>
        </p:nvSpPr>
        <p:spPr>
          <a:xfrm>
            <a:off x="4341915" y="4236367"/>
            <a:ext cx="67406" cy="67406"/>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2" name="CasellaDiTesto 21">
            <a:extLst>
              <a:ext uri="{FF2B5EF4-FFF2-40B4-BE49-F238E27FC236}">
                <a16:creationId xmlns:a16="http://schemas.microsoft.com/office/drawing/2014/main" id="{B059CA83-09AB-3EB6-AACE-924CBA73AEBB}"/>
              </a:ext>
            </a:extLst>
          </p:cNvPr>
          <p:cNvSpPr txBox="1">
            <a:spLocks noChangeArrowheads="1"/>
          </p:cNvSpPr>
          <p:nvPr/>
        </p:nvSpPr>
        <p:spPr bwMode="auto">
          <a:xfrm>
            <a:off x="260441" y="2200679"/>
            <a:ext cx="84153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it-IT" sz="1400" dirty="0">
                <a:effectLst>
                  <a:outerShdw blurRad="38100" dist="38100" dir="2700000" algn="tl">
                    <a:srgbClr val="000000">
                      <a:alpha val="43137"/>
                    </a:srgbClr>
                  </a:outerShdw>
                </a:effectLst>
                <a:latin typeface="Tw Cen MT" panose="020B0602020104020603" pitchFamily="34" charset="0"/>
              </a:rPr>
              <a:t>AVG: calcareous clay unit</a:t>
            </a:r>
            <a:endParaRPr lang="it-IT" altLang="it-IT" sz="1400" dirty="0">
              <a:effectLst>
                <a:outerShdw blurRad="38100" dist="38100" dir="2700000" algn="tl">
                  <a:srgbClr val="000000">
                    <a:alpha val="43137"/>
                  </a:srgbClr>
                </a:outerShdw>
              </a:effectLst>
              <a:latin typeface="Tw Cen MT" panose="020B0602020104020603" pitchFamily="34" charset="0"/>
            </a:endParaRPr>
          </a:p>
          <a:p>
            <a:pPr>
              <a:lnSpc>
                <a:spcPct val="100000"/>
              </a:lnSpc>
              <a:spcBef>
                <a:spcPct val="0"/>
              </a:spcBef>
              <a:buFontTx/>
              <a:buNone/>
            </a:pPr>
            <a:r>
              <a:rPr lang="it-IT" altLang="it-IT" sz="1400" dirty="0">
                <a:effectLst>
                  <a:outerShdw blurRad="38100" dist="38100" dir="2700000" algn="tl">
                    <a:srgbClr val="000000">
                      <a:alpha val="43137"/>
                    </a:srgbClr>
                  </a:outerShdw>
                </a:effectLst>
                <a:latin typeface="Tw Cen MT" panose="020B0602020104020603" pitchFamily="34" charset="0"/>
              </a:rPr>
              <a:t>AMG (</a:t>
            </a:r>
            <a:r>
              <a:rPr lang="it-IT" altLang="it-IT" sz="1400" dirty="0" err="1">
                <a:effectLst>
                  <a:outerShdw blurRad="38100" dist="38100" dir="2700000" algn="tl">
                    <a:srgbClr val="000000">
                      <a:alpha val="43137"/>
                    </a:srgbClr>
                  </a:outerShdw>
                </a:effectLst>
                <a:latin typeface="Tw Cen MT" panose="020B0602020104020603" pitchFamily="34" charset="0"/>
              </a:rPr>
              <a:t>Arerania</a:t>
            </a:r>
            <a:r>
              <a:rPr lang="it-IT" altLang="it-IT" sz="1400" dirty="0">
                <a:effectLst>
                  <a:outerShdw blurRad="38100" dist="38100" dir="2700000" algn="tl">
                    <a:srgbClr val="000000">
                      <a:alpha val="43137"/>
                    </a:srgbClr>
                  </a:outerShdw>
                </a:effectLst>
                <a:latin typeface="Tw Cen MT" panose="020B0602020104020603" pitchFamily="34" charset="0"/>
              </a:rPr>
              <a:t> di Monte Gabba): medium and </a:t>
            </a:r>
            <a:r>
              <a:rPr lang="it-IT" altLang="it-IT" sz="1400" dirty="0" err="1">
                <a:effectLst>
                  <a:outerShdw blurRad="38100" dist="38100" dir="2700000" algn="tl">
                    <a:srgbClr val="000000">
                      <a:alpha val="43137"/>
                    </a:srgbClr>
                  </a:outerShdw>
                </a:effectLst>
                <a:latin typeface="Tw Cen MT" panose="020B0602020104020603" pitchFamily="34" charset="0"/>
              </a:rPr>
              <a:t>coarse</a:t>
            </a:r>
            <a:r>
              <a:rPr lang="it-IT" altLang="it-IT" sz="1400" dirty="0">
                <a:effectLst>
                  <a:outerShdw blurRad="38100" dist="38100" dir="2700000" algn="tl">
                    <a:srgbClr val="000000">
                      <a:alpha val="43137"/>
                    </a:srgbClr>
                  </a:outerShdw>
                </a:effectLst>
                <a:latin typeface="Tw Cen MT" panose="020B0602020104020603" pitchFamily="34" charset="0"/>
              </a:rPr>
              <a:t> </a:t>
            </a:r>
            <a:r>
              <a:rPr lang="it-IT" altLang="it-IT" sz="1400" dirty="0" err="1">
                <a:effectLst>
                  <a:outerShdw blurRad="38100" dist="38100" dir="2700000" algn="tl">
                    <a:srgbClr val="000000">
                      <a:alpha val="43137"/>
                    </a:srgbClr>
                  </a:outerShdw>
                </a:effectLst>
                <a:latin typeface="Tw Cen MT" panose="020B0602020104020603" pitchFamily="34" charset="0"/>
              </a:rPr>
              <a:t>sandstones</a:t>
            </a:r>
            <a:endParaRPr lang="it-IT" altLang="it-IT" sz="1400" dirty="0">
              <a:effectLst>
                <a:outerShdw blurRad="38100" dist="38100" dir="2700000" algn="tl">
                  <a:srgbClr val="000000">
                    <a:alpha val="43137"/>
                  </a:srgbClr>
                </a:outerShdw>
              </a:effectLst>
              <a:latin typeface="Tw Cen MT" panose="020B0602020104020603" pitchFamily="34" charset="0"/>
            </a:endParaRPr>
          </a:p>
          <a:p>
            <a:pPr>
              <a:lnSpc>
                <a:spcPct val="100000"/>
              </a:lnSpc>
              <a:spcBef>
                <a:spcPct val="0"/>
              </a:spcBef>
              <a:buNone/>
            </a:pPr>
            <a:r>
              <a:rPr lang="it-IT" altLang="it-IT" sz="1400" dirty="0">
                <a:effectLst>
                  <a:outerShdw blurRad="38100" dist="38100" dir="2700000" algn="tl">
                    <a:srgbClr val="000000">
                      <a:alpha val="43137"/>
                    </a:srgbClr>
                  </a:outerShdw>
                </a:effectLst>
                <a:latin typeface="Tw Cen MT" panose="020B0602020104020603" pitchFamily="34" charset="0"/>
              </a:rPr>
              <a:t>APA (Argille a Palombini): </a:t>
            </a:r>
            <a:r>
              <a:rPr lang="en-US" altLang="it-IT" sz="1400" dirty="0">
                <a:effectLst>
                  <a:outerShdw blurRad="38100" dist="38100" dir="2700000" algn="tl">
                    <a:srgbClr val="000000">
                      <a:alpha val="43137"/>
                    </a:srgbClr>
                  </a:outerShdw>
                </a:effectLst>
                <a:latin typeface="Tw Cen MT" panose="020B0602020104020603" pitchFamily="34" charset="0"/>
              </a:rPr>
              <a:t>alternation dark gray of clays and calcilutites</a:t>
            </a:r>
          </a:p>
          <a:p>
            <a:pPr>
              <a:lnSpc>
                <a:spcPct val="100000"/>
              </a:lnSpc>
              <a:spcBef>
                <a:spcPct val="0"/>
              </a:spcBef>
              <a:buFontTx/>
              <a:buNone/>
            </a:pPr>
            <a:endParaRPr lang="en-US" altLang="it-IT" sz="1400" dirty="0">
              <a:effectLst>
                <a:outerShdw blurRad="38100" dist="38100" dir="2700000" algn="tl">
                  <a:srgbClr val="000000">
                    <a:alpha val="43137"/>
                  </a:srgbClr>
                </a:outerShdw>
              </a:effectLst>
              <a:latin typeface="Tw Cen MT" panose="020B0602020104020603" pitchFamily="34" charset="0"/>
            </a:endParaRPr>
          </a:p>
          <a:p>
            <a:pPr>
              <a:lnSpc>
                <a:spcPct val="100000"/>
              </a:lnSpc>
              <a:spcBef>
                <a:spcPct val="0"/>
              </a:spcBef>
              <a:buFontTx/>
              <a:buNone/>
            </a:pPr>
            <a:endParaRPr lang="it-IT" altLang="it-IT" sz="1400" b="1" dirty="0"/>
          </a:p>
        </p:txBody>
      </p:sp>
      <p:sp>
        <p:nvSpPr>
          <p:cNvPr id="33" name="CasellaDiTesto 22">
            <a:extLst>
              <a:ext uri="{FF2B5EF4-FFF2-40B4-BE49-F238E27FC236}">
                <a16:creationId xmlns:a16="http://schemas.microsoft.com/office/drawing/2014/main" id="{E49A9818-FC43-6286-ECDB-D6C44E2249EC}"/>
              </a:ext>
            </a:extLst>
          </p:cNvPr>
          <p:cNvSpPr txBox="1">
            <a:spLocks noChangeArrowheads="1"/>
          </p:cNvSpPr>
          <p:nvPr/>
        </p:nvSpPr>
        <p:spPr bwMode="auto">
          <a:xfrm>
            <a:off x="4178954" y="1751484"/>
            <a:ext cx="25532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500" dirty="0">
                <a:effectLst>
                  <a:outerShdw blurRad="38100" dist="38100" dir="2700000" algn="tl">
                    <a:srgbClr val="000000">
                      <a:alpha val="43137"/>
                    </a:srgbClr>
                  </a:outerShdw>
                </a:effectLst>
                <a:latin typeface="Tw Cen MT" panose="020B0602020104020603" pitchFamily="34" charset="0"/>
              </a:rPr>
              <a:t>Brown </a:t>
            </a:r>
            <a:r>
              <a:rPr lang="it-IT" altLang="it-IT" sz="1500" dirty="0" err="1">
                <a:effectLst>
                  <a:outerShdw blurRad="38100" dist="38100" dir="2700000" algn="tl">
                    <a:srgbClr val="000000">
                      <a:alpha val="43137"/>
                    </a:srgbClr>
                  </a:outerShdw>
                </a:effectLst>
                <a:latin typeface="Tw Cen MT" panose="020B0602020104020603" pitchFamily="34" charset="0"/>
              </a:rPr>
              <a:t>clay</a:t>
            </a:r>
            <a:r>
              <a:rPr lang="it-IT" altLang="it-IT" sz="1500" dirty="0">
                <a:effectLst>
                  <a:outerShdw blurRad="38100" dist="38100" dir="2700000" algn="tl">
                    <a:srgbClr val="000000">
                      <a:alpha val="43137"/>
                    </a:srgbClr>
                  </a:outerShdw>
                </a:effectLst>
                <a:latin typeface="Tw Cen MT" panose="020B0602020104020603" pitchFamily="34" charset="0"/>
              </a:rPr>
              <a:t> (</a:t>
            </a:r>
            <a:r>
              <a:rPr lang="it-IT" altLang="it-IT" sz="1500" dirty="0" err="1">
                <a:effectLst>
                  <a:outerShdw blurRad="38100" dist="38100" dir="2700000" algn="tl">
                    <a:srgbClr val="000000">
                      <a:alpha val="43137"/>
                    </a:srgbClr>
                  </a:outerShdw>
                </a:effectLst>
                <a:latin typeface="Tw Cen MT" panose="020B0602020104020603" pitchFamily="34" charset="0"/>
              </a:rPr>
              <a:t>landslide</a:t>
            </a:r>
            <a:r>
              <a:rPr lang="it-IT" altLang="it-IT" sz="1500" dirty="0">
                <a:effectLst>
                  <a:outerShdw blurRad="38100" dist="38100" dir="2700000" algn="tl">
                    <a:srgbClr val="000000">
                      <a:alpha val="43137"/>
                    </a:srgbClr>
                  </a:outerShdw>
                </a:effectLst>
                <a:latin typeface="Tw Cen MT" panose="020B0602020104020603" pitchFamily="34" charset="0"/>
              </a:rPr>
              <a:t> body)</a:t>
            </a:r>
          </a:p>
        </p:txBody>
      </p:sp>
      <p:sp>
        <p:nvSpPr>
          <p:cNvPr id="34" name="CasellaDiTesto 23">
            <a:extLst>
              <a:ext uri="{FF2B5EF4-FFF2-40B4-BE49-F238E27FC236}">
                <a16:creationId xmlns:a16="http://schemas.microsoft.com/office/drawing/2014/main" id="{E5D0FE3C-CD30-53D7-FC04-706BD7815792}"/>
              </a:ext>
            </a:extLst>
          </p:cNvPr>
          <p:cNvSpPr txBox="1">
            <a:spLocks noChangeArrowheads="1"/>
          </p:cNvSpPr>
          <p:nvPr/>
        </p:nvSpPr>
        <p:spPr bwMode="auto">
          <a:xfrm>
            <a:off x="6387216" y="2102899"/>
            <a:ext cx="2674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500" dirty="0">
                <a:effectLst>
                  <a:outerShdw blurRad="38100" dist="38100" dir="2700000" algn="tl">
                    <a:srgbClr val="000000">
                      <a:alpha val="43137"/>
                    </a:srgbClr>
                  </a:outerShdw>
                </a:effectLst>
                <a:latin typeface="Tw Cen MT" panose="020B0602020104020603" pitchFamily="34" charset="0"/>
              </a:rPr>
              <a:t>Grey </a:t>
            </a:r>
            <a:r>
              <a:rPr lang="it-IT" altLang="it-IT" sz="1500" dirty="0" err="1">
                <a:effectLst>
                  <a:outerShdw blurRad="38100" dist="38100" dir="2700000" algn="tl">
                    <a:srgbClr val="000000">
                      <a:alpha val="43137"/>
                    </a:srgbClr>
                  </a:outerShdw>
                </a:effectLst>
                <a:latin typeface="Tw Cen MT" panose="020B0602020104020603" pitchFamily="34" charset="0"/>
              </a:rPr>
              <a:t>clay</a:t>
            </a:r>
            <a:r>
              <a:rPr lang="it-IT" altLang="it-IT" sz="1500" dirty="0">
                <a:effectLst>
                  <a:outerShdw blurRad="38100" dist="38100" dir="2700000" algn="tl">
                    <a:srgbClr val="000000">
                      <a:alpha val="43137"/>
                    </a:srgbClr>
                  </a:outerShdw>
                </a:effectLst>
                <a:latin typeface="Tw Cen MT" panose="020B0602020104020603" pitchFamily="34" charset="0"/>
              </a:rPr>
              <a:t> (</a:t>
            </a:r>
            <a:r>
              <a:rPr lang="it-IT" altLang="it-IT" sz="1500" dirty="0" err="1">
                <a:effectLst>
                  <a:outerShdw blurRad="38100" dist="38100" dir="2700000" algn="tl">
                    <a:srgbClr val="000000">
                      <a:alpha val="43137"/>
                    </a:srgbClr>
                  </a:outerShdw>
                </a:effectLst>
                <a:latin typeface="Tw Cen MT" panose="020B0602020104020603" pitchFamily="34" charset="0"/>
              </a:rPr>
              <a:t>landslide</a:t>
            </a:r>
            <a:r>
              <a:rPr lang="it-IT" altLang="it-IT" sz="1500" dirty="0">
                <a:effectLst>
                  <a:outerShdw blurRad="38100" dist="38100" dir="2700000" algn="tl">
                    <a:srgbClr val="000000">
                      <a:alpha val="43137"/>
                    </a:srgbClr>
                  </a:outerShdw>
                </a:effectLst>
                <a:latin typeface="Tw Cen MT" panose="020B0602020104020603" pitchFamily="34" charset="0"/>
              </a:rPr>
              <a:t> body)</a:t>
            </a:r>
          </a:p>
        </p:txBody>
      </p:sp>
      <p:sp>
        <p:nvSpPr>
          <p:cNvPr id="35" name="CasellaDiTesto 34">
            <a:extLst>
              <a:ext uri="{FF2B5EF4-FFF2-40B4-BE49-F238E27FC236}">
                <a16:creationId xmlns:a16="http://schemas.microsoft.com/office/drawing/2014/main" id="{99592738-AEB6-0D37-E1FD-E630C19ABA06}"/>
              </a:ext>
            </a:extLst>
          </p:cNvPr>
          <p:cNvSpPr txBox="1">
            <a:spLocks noChangeArrowheads="1"/>
          </p:cNvSpPr>
          <p:nvPr/>
        </p:nvSpPr>
        <p:spPr bwMode="auto">
          <a:xfrm>
            <a:off x="788988" y="3319463"/>
            <a:ext cx="630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200" b="1"/>
              <a:t>H22</a:t>
            </a:r>
          </a:p>
        </p:txBody>
      </p:sp>
      <p:grpSp>
        <p:nvGrpSpPr>
          <p:cNvPr id="42" name="Gruppo 41">
            <a:extLst>
              <a:ext uri="{FF2B5EF4-FFF2-40B4-BE49-F238E27FC236}">
                <a16:creationId xmlns:a16="http://schemas.microsoft.com/office/drawing/2014/main" id="{D2A30EEF-314E-FF8C-5CBD-C7CFD4E3EC65}"/>
              </a:ext>
            </a:extLst>
          </p:cNvPr>
          <p:cNvGrpSpPr/>
          <p:nvPr/>
        </p:nvGrpSpPr>
        <p:grpSpPr>
          <a:xfrm>
            <a:off x="5458985" y="4006058"/>
            <a:ext cx="3043405" cy="2361671"/>
            <a:chOff x="5420713" y="3224958"/>
            <a:chExt cx="2792252" cy="2263209"/>
          </a:xfrm>
        </p:grpSpPr>
        <p:pic>
          <p:nvPicPr>
            <p:cNvPr id="39" name="Immagine 38">
              <a:extLst>
                <a:ext uri="{FF2B5EF4-FFF2-40B4-BE49-F238E27FC236}">
                  <a16:creationId xmlns:a16="http://schemas.microsoft.com/office/drawing/2014/main" id="{450D45B1-C275-719E-A49A-AE35DE8167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56139" y="3224958"/>
              <a:ext cx="2556826" cy="2012506"/>
            </a:xfrm>
            <a:prstGeom prst="rect">
              <a:avLst/>
            </a:prstGeom>
          </p:spPr>
        </p:pic>
        <p:sp>
          <p:nvSpPr>
            <p:cNvPr id="40" name="CasellaDiTesto 39">
              <a:extLst>
                <a:ext uri="{FF2B5EF4-FFF2-40B4-BE49-F238E27FC236}">
                  <a16:creationId xmlns:a16="http://schemas.microsoft.com/office/drawing/2014/main" id="{D8871EF5-A257-387D-E863-A1E92F0F9FEC}"/>
                </a:ext>
              </a:extLst>
            </p:cNvPr>
            <p:cNvSpPr txBox="1"/>
            <p:nvPr/>
          </p:nvSpPr>
          <p:spPr>
            <a:xfrm rot="16200000">
              <a:off x="5013515" y="4040241"/>
              <a:ext cx="1054417" cy="240021"/>
            </a:xfrm>
            <a:prstGeom prst="rect">
              <a:avLst/>
            </a:prstGeom>
            <a:noFill/>
          </p:spPr>
          <p:txBody>
            <a:bodyPr wrap="square">
              <a:spAutoFit/>
            </a:bodyPr>
            <a:lstStyle/>
            <a:p>
              <a:pPr algn="ctr"/>
              <a:r>
                <a:rPr lang="it-IT" sz="1100" u="none" dirty="0">
                  <a:latin typeface="Tw Cen MT" panose="020B0602020104020603" pitchFamily="34" charset="0"/>
                </a:rPr>
                <a:t>Frequency</a:t>
              </a:r>
            </a:p>
          </p:txBody>
        </p:sp>
        <p:sp>
          <p:nvSpPr>
            <p:cNvPr id="41" name="CasellaDiTesto 40">
              <a:extLst>
                <a:ext uri="{FF2B5EF4-FFF2-40B4-BE49-F238E27FC236}">
                  <a16:creationId xmlns:a16="http://schemas.microsoft.com/office/drawing/2014/main" id="{4D90073E-7F94-FF3C-79F8-1483C88F9326}"/>
                </a:ext>
              </a:extLst>
            </p:cNvPr>
            <p:cNvSpPr txBox="1"/>
            <p:nvPr/>
          </p:nvSpPr>
          <p:spPr>
            <a:xfrm>
              <a:off x="6589146" y="5237464"/>
              <a:ext cx="1054417" cy="250703"/>
            </a:xfrm>
            <a:prstGeom prst="rect">
              <a:avLst/>
            </a:prstGeom>
            <a:noFill/>
          </p:spPr>
          <p:txBody>
            <a:bodyPr wrap="square">
              <a:spAutoFit/>
            </a:bodyPr>
            <a:lstStyle/>
            <a:p>
              <a:pPr algn="ctr"/>
              <a:r>
                <a:rPr lang="it-IT" sz="1100" u="none" dirty="0">
                  <a:latin typeface="Tw Cen MT" panose="020B0602020104020603" pitchFamily="34" charset="0"/>
                </a:rPr>
                <a:t>cu (</a:t>
              </a:r>
              <a:r>
                <a:rPr lang="it-IT" sz="1100" u="none" dirty="0" err="1">
                  <a:latin typeface="Tw Cen MT" panose="020B0602020104020603" pitchFamily="34" charset="0"/>
                </a:rPr>
                <a:t>kPa</a:t>
              </a:r>
              <a:r>
                <a:rPr lang="it-IT" sz="1100" u="none" dirty="0">
                  <a:latin typeface="Tw Cen MT" panose="020B0602020104020603" pitchFamily="34" charset="0"/>
                </a:rPr>
                <a:t>)</a:t>
              </a:r>
            </a:p>
          </p:txBody>
        </p:sp>
      </p:grpSp>
      <p:sp>
        <p:nvSpPr>
          <p:cNvPr id="44" name="CasellaDiTesto 43">
            <a:extLst>
              <a:ext uri="{FF2B5EF4-FFF2-40B4-BE49-F238E27FC236}">
                <a16:creationId xmlns:a16="http://schemas.microsoft.com/office/drawing/2014/main" id="{6636EF08-851A-A107-FFEA-04C9282CB5F2}"/>
              </a:ext>
            </a:extLst>
          </p:cNvPr>
          <p:cNvSpPr txBox="1"/>
          <p:nvPr/>
        </p:nvSpPr>
        <p:spPr>
          <a:xfrm>
            <a:off x="5263824" y="3207164"/>
            <a:ext cx="3711982" cy="738664"/>
          </a:xfrm>
          <a:prstGeom prst="rect">
            <a:avLst/>
          </a:prstGeom>
          <a:noFill/>
        </p:spPr>
        <p:txBody>
          <a:bodyPr wrap="square">
            <a:spAutoFit/>
          </a:bodyPr>
          <a:lstStyle/>
          <a:p>
            <a:pPr algn="ctr"/>
            <a:r>
              <a:rPr lang="en-GB" sz="1400" u="none" dirty="0">
                <a:effectLst>
                  <a:outerShdw blurRad="38100" dist="38100" dir="2700000" algn="tl">
                    <a:srgbClr val="000000">
                      <a:alpha val="43137"/>
                    </a:srgbClr>
                  </a:outerShdw>
                </a:effectLst>
                <a:latin typeface="Tw Cen MT" panose="020B0602020104020603" pitchFamily="34" charset="0"/>
              </a:rPr>
              <a:t>Frequency histogram of undrained cohesion (cu) values obtained from CPT tests for depths greater than 2 m</a:t>
            </a:r>
          </a:p>
        </p:txBody>
      </p:sp>
      <p:cxnSp>
        <p:nvCxnSpPr>
          <p:cNvPr id="26" name="Connettore diritto 25">
            <a:extLst>
              <a:ext uri="{FF2B5EF4-FFF2-40B4-BE49-F238E27FC236}">
                <a16:creationId xmlns:a16="http://schemas.microsoft.com/office/drawing/2014/main" id="{59EE5B99-CBC9-0DD1-B141-40CF0CE79F75}"/>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23441852"/>
      </p:ext>
    </p:extLst>
  </p:cSld>
  <p:clrMapOvr>
    <a:masterClrMapping/>
  </p:clrMapOvr>
  <mc:AlternateContent xmlns:mc="http://schemas.openxmlformats.org/markup-compatibility/2006" xmlns:p14="http://schemas.microsoft.com/office/powerpoint/2010/main">
    <mc:Choice Requires="p14">
      <p:transition spd="slow" p14:dur="2000" advTm="6013"/>
    </mc:Choice>
    <mc:Fallback xmlns="">
      <p:transition spd="slow" advTm="60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it-IT" sz="1900" u="none" dirty="0" err="1">
                <a:solidFill>
                  <a:schemeClr val="tx2">
                    <a:lumMod val="75000"/>
                  </a:schemeClr>
                </a:solidFill>
                <a:latin typeface="+mj-lt"/>
              </a:rPr>
              <a:t>Aim</a:t>
            </a:r>
            <a:r>
              <a:rPr lang="it-IT" sz="1900" u="none" dirty="0">
                <a:solidFill>
                  <a:schemeClr val="tx2">
                    <a:lumMod val="75000"/>
                  </a:schemeClr>
                </a:solidFill>
                <a:latin typeface="+mj-lt"/>
              </a:rPr>
              <a:t>, </a:t>
            </a:r>
            <a:r>
              <a:rPr lang="it-IT" sz="1900" u="none" dirty="0" err="1">
                <a:solidFill>
                  <a:schemeClr val="tx2">
                    <a:lumMod val="75000"/>
                  </a:schemeClr>
                </a:solidFill>
                <a:latin typeface="+mj-lt"/>
              </a:rPr>
              <a:t>materials</a:t>
            </a:r>
            <a:r>
              <a:rPr lang="it-IT" sz="1900" u="none" dirty="0">
                <a:solidFill>
                  <a:schemeClr val="tx2">
                    <a:lumMod val="75000"/>
                  </a:schemeClr>
                </a:solidFill>
                <a:latin typeface="+mj-lt"/>
              </a:rPr>
              <a:t> </a:t>
            </a:r>
          </a:p>
          <a:p>
            <a:pPr>
              <a:lnSpc>
                <a:spcPct val="130000"/>
              </a:lnSpc>
            </a:pPr>
            <a:r>
              <a:rPr lang="it-IT" sz="1900" u="none" dirty="0">
                <a:solidFill>
                  <a:schemeClr val="tx2">
                    <a:lumMod val="75000"/>
                  </a:schemeClr>
                </a:solidFill>
                <a:latin typeface="+mj-lt"/>
              </a:rPr>
              <a:t>and </a:t>
            </a:r>
            <a:r>
              <a:rPr lang="it-IT" sz="1900" u="none" dirty="0" err="1">
                <a:solidFill>
                  <a:schemeClr val="tx2">
                    <a:lumMod val="75000"/>
                  </a:schemeClr>
                </a:solidFill>
                <a:latin typeface="+mj-lt"/>
              </a:rPr>
              <a:t>metodology</a:t>
            </a:r>
            <a:endParaRPr lang="it-IT" sz="1900" u="none" dirty="0">
              <a:solidFill>
                <a:schemeClr val="tx2">
                  <a:lumMod val="75000"/>
                </a:schemeClr>
              </a:solidFill>
              <a:latin typeface="+mj-lt"/>
            </a:endParaRPr>
          </a:p>
        </p:txBody>
      </p:sp>
      <p:pic>
        <p:nvPicPr>
          <p:cNvPr id="50" name="Picture 2" descr="EGU General Assembly 2022">
            <a:extLst>
              <a:ext uri="{FF2B5EF4-FFF2-40B4-BE49-F238E27FC236}">
                <a16:creationId xmlns:a16="http://schemas.microsoft.com/office/drawing/2014/main" id="{99B11579-E3FB-4A1D-FC0F-66AEA84B7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3C920E85-B711-0B6E-17C0-9C48E81312D9}"/>
              </a:ext>
            </a:extLst>
          </p:cNvPr>
          <p:cNvSpPr txBox="1"/>
          <p:nvPr/>
        </p:nvSpPr>
        <p:spPr>
          <a:xfrm>
            <a:off x="0" y="1253359"/>
            <a:ext cx="9144000" cy="615553"/>
          </a:xfrm>
          <a:prstGeom prst="rect">
            <a:avLst/>
          </a:prstGeom>
          <a:noFill/>
        </p:spPr>
        <p:txBody>
          <a:bodyPr wrap="square">
            <a:spAutoFit/>
          </a:bodyPr>
          <a:lstStyle/>
          <a:p>
            <a:pPr algn="ctr"/>
            <a:r>
              <a:rPr lang="en-US" sz="1700" b="1" u="none" dirty="0">
                <a:effectLst>
                  <a:outerShdw blurRad="38100" dist="38100" dir="2700000" algn="tl">
                    <a:srgbClr val="000000">
                      <a:alpha val="43137"/>
                    </a:srgbClr>
                  </a:outerShdw>
                </a:effectLst>
                <a:latin typeface="Tw Cen MT" panose="020B0602020104020603" pitchFamily="34" charset="0"/>
              </a:rPr>
              <a:t>The aim of the work is to highlight the existing difficulties in modeling earthquake-induced displacement of a slope considering its geotechnical characteristics</a:t>
            </a:r>
            <a:endParaRPr lang="it-IT" sz="1700" b="1" u="none" dirty="0">
              <a:effectLst>
                <a:outerShdw blurRad="38100" dist="38100" dir="2700000" algn="tl">
                  <a:srgbClr val="000000">
                    <a:alpha val="43137"/>
                  </a:srgbClr>
                </a:outerShdw>
              </a:effectLst>
              <a:latin typeface="Tw Cen MT" panose="020B0602020104020603" pitchFamily="34" charset="0"/>
            </a:endParaRPr>
          </a:p>
        </p:txBody>
      </p:sp>
      <p:sp>
        <p:nvSpPr>
          <p:cNvPr id="61" name="CasellaDiTesto 60">
            <a:extLst>
              <a:ext uri="{FF2B5EF4-FFF2-40B4-BE49-F238E27FC236}">
                <a16:creationId xmlns:a16="http://schemas.microsoft.com/office/drawing/2014/main" id="{B1B42A06-84D0-8BF9-715A-93B2F3991C91}"/>
              </a:ext>
            </a:extLst>
          </p:cNvPr>
          <p:cNvSpPr txBox="1"/>
          <p:nvPr/>
        </p:nvSpPr>
        <p:spPr>
          <a:xfrm>
            <a:off x="1590227" y="5536479"/>
            <a:ext cx="2243451" cy="861774"/>
          </a:xfrm>
          <a:prstGeom prst="rect">
            <a:avLst/>
          </a:prstGeom>
          <a:solidFill>
            <a:schemeClr val="accent6">
              <a:lumMod val="20000"/>
              <a:lumOff val="80000"/>
            </a:schemeClr>
          </a:solidFill>
        </p:spPr>
        <p:txBody>
          <a:bodyPr wrap="square" rtlCol="0">
            <a:spAutoFit/>
          </a:bodyPr>
          <a:lstStyle/>
          <a:p>
            <a:pPr algn="ctr"/>
            <a:r>
              <a:rPr lang="it-IT" sz="1000" b="1" i="1" u="none" dirty="0">
                <a:effectLst>
                  <a:outerShdw blurRad="38100" dist="38100" dir="2700000" algn="tl">
                    <a:srgbClr val="000000">
                      <a:alpha val="43137"/>
                    </a:srgbClr>
                  </a:outerShdw>
                </a:effectLst>
              </a:rPr>
              <a:t>TASK D</a:t>
            </a:r>
          </a:p>
          <a:p>
            <a:pPr algn="ctr"/>
            <a:r>
              <a:rPr lang="it-IT" sz="1000" b="1" u="none" dirty="0" err="1"/>
              <a:t>Seismo-induced</a:t>
            </a:r>
            <a:r>
              <a:rPr lang="it-IT" sz="1000" b="1" u="none" dirty="0"/>
              <a:t> </a:t>
            </a:r>
            <a:r>
              <a:rPr lang="it-IT" sz="1000" b="1" u="none" dirty="0" err="1"/>
              <a:t>displacement</a:t>
            </a:r>
            <a:r>
              <a:rPr lang="it-IT" sz="1000" b="1" u="none" dirty="0"/>
              <a:t> monitoring</a:t>
            </a:r>
          </a:p>
          <a:p>
            <a:pPr algn="ctr"/>
            <a:r>
              <a:rPr lang="it-IT" sz="1000" u="none" dirty="0"/>
              <a:t>(GPS-Shake monitoring, </a:t>
            </a:r>
          </a:p>
          <a:p>
            <a:pPr algn="ctr"/>
            <a:r>
              <a:rPr lang="it-IT" sz="1000" u="none" dirty="0"/>
              <a:t>satellite data </a:t>
            </a:r>
            <a:r>
              <a:rPr lang="it-IT" sz="1000" u="none" dirty="0" err="1"/>
              <a:t>analysis</a:t>
            </a:r>
            <a:r>
              <a:rPr lang="it-IT" sz="1000" u="none" dirty="0"/>
              <a:t>)</a:t>
            </a:r>
          </a:p>
        </p:txBody>
      </p:sp>
      <p:sp>
        <p:nvSpPr>
          <p:cNvPr id="67" name="Rettangolo 66">
            <a:extLst>
              <a:ext uri="{FF2B5EF4-FFF2-40B4-BE49-F238E27FC236}">
                <a16:creationId xmlns:a16="http://schemas.microsoft.com/office/drawing/2014/main" id="{EB7D5C88-DEF4-F691-69CB-32B0F93AB325}"/>
              </a:ext>
            </a:extLst>
          </p:cNvPr>
          <p:cNvSpPr/>
          <p:nvPr/>
        </p:nvSpPr>
        <p:spPr bwMode="auto">
          <a:xfrm>
            <a:off x="5513316" y="2008340"/>
            <a:ext cx="2297742" cy="96382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0" name="Rettangolo 69">
            <a:extLst>
              <a:ext uri="{FF2B5EF4-FFF2-40B4-BE49-F238E27FC236}">
                <a16:creationId xmlns:a16="http://schemas.microsoft.com/office/drawing/2014/main" id="{679AECF4-7B0F-1696-5FEC-7F40E5ED7F66}"/>
              </a:ext>
            </a:extLst>
          </p:cNvPr>
          <p:cNvSpPr/>
          <p:nvPr/>
        </p:nvSpPr>
        <p:spPr bwMode="auto">
          <a:xfrm>
            <a:off x="1615474" y="267347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1" name="CasellaDiTesto 70">
            <a:extLst>
              <a:ext uri="{FF2B5EF4-FFF2-40B4-BE49-F238E27FC236}">
                <a16:creationId xmlns:a16="http://schemas.microsoft.com/office/drawing/2014/main" id="{1968F71C-0893-F1A9-4999-5F3608766064}"/>
              </a:ext>
            </a:extLst>
          </p:cNvPr>
          <p:cNvSpPr txBox="1"/>
          <p:nvPr/>
        </p:nvSpPr>
        <p:spPr>
          <a:xfrm>
            <a:off x="1581180" y="2673477"/>
            <a:ext cx="2308725" cy="553998"/>
          </a:xfrm>
          <a:prstGeom prst="rect">
            <a:avLst/>
          </a:prstGeom>
          <a:noFill/>
        </p:spPr>
        <p:txBody>
          <a:bodyPr wrap="square" rtlCol="0">
            <a:spAutoFit/>
          </a:bodyPr>
          <a:lstStyle/>
          <a:p>
            <a:pPr algn="ctr"/>
            <a:r>
              <a:rPr lang="it-IT" sz="1000" b="1" u="none" dirty="0" err="1"/>
              <a:t>Stratigraphy</a:t>
            </a:r>
            <a:endParaRPr lang="it-IT" sz="1000" b="1" u="none" dirty="0"/>
          </a:p>
          <a:p>
            <a:pPr algn="ctr"/>
            <a:r>
              <a:rPr lang="it-IT" sz="1000" u="none" dirty="0"/>
              <a:t>(</a:t>
            </a:r>
            <a:r>
              <a:rPr lang="en-US" sz="1000" u="none" dirty="0"/>
              <a:t>geological map, interpretation of existing boreholes and inclinometers</a:t>
            </a:r>
            <a:r>
              <a:rPr lang="it-IT" sz="1000" u="none" dirty="0"/>
              <a:t>)</a:t>
            </a:r>
          </a:p>
        </p:txBody>
      </p:sp>
      <p:sp>
        <p:nvSpPr>
          <p:cNvPr id="72" name="Rettangolo 71">
            <a:extLst>
              <a:ext uri="{FF2B5EF4-FFF2-40B4-BE49-F238E27FC236}">
                <a16:creationId xmlns:a16="http://schemas.microsoft.com/office/drawing/2014/main" id="{9C29C80C-ADC4-7AF0-DE23-54D2DD6BC3B2}"/>
              </a:ext>
            </a:extLst>
          </p:cNvPr>
          <p:cNvSpPr/>
          <p:nvPr/>
        </p:nvSpPr>
        <p:spPr bwMode="auto">
          <a:xfrm>
            <a:off x="1614371" y="335603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3" name="CasellaDiTesto 72">
            <a:extLst>
              <a:ext uri="{FF2B5EF4-FFF2-40B4-BE49-F238E27FC236}">
                <a16:creationId xmlns:a16="http://schemas.microsoft.com/office/drawing/2014/main" id="{963DF01C-FB80-DB5B-09C4-742D96C4E7AC}"/>
              </a:ext>
            </a:extLst>
          </p:cNvPr>
          <p:cNvSpPr txBox="1"/>
          <p:nvPr/>
        </p:nvSpPr>
        <p:spPr>
          <a:xfrm>
            <a:off x="1615474" y="3359556"/>
            <a:ext cx="2212111" cy="553998"/>
          </a:xfrm>
          <a:prstGeom prst="rect">
            <a:avLst/>
          </a:prstGeom>
          <a:noFill/>
        </p:spPr>
        <p:txBody>
          <a:bodyPr wrap="square" rtlCol="0">
            <a:spAutoFit/>
          </a:bodyPr>
          <a:lstStyle/>
          <a:p>
            <a:pPr algn="ctr"/>
            <a:r>
              <a:rPr lang="it-IT" sz="1000" b="1" u="none" dirty="0" err="1"/>
              <a:t>Hydrogeology</a:t>
            </a:r>
            <a:endParaRPr lang="it-IT" sz="1000" b="1" u="none" dirty="0"/>
          </a:p>
          <a:p>
            <a:pPr algn="ctr"/>
            <a:r>
              <a:rPr lang="it-IT" sz="1000" u="none" dirty="0"/>
              <a:t>(</a:t>
            </a:r>
            <a:r>
              <a:rPr lang="en-US" sz="1000" u="none" dirty="0"/>
              <a:t>existing piezometric data,</a:t>
            </a:r>
          </a:p>
          <a:p>
            <a:pPr algn="ctr"/>
            <a:r>
              <a:rPr lang="en-US" sz="1000" u="none" dirty="0"/>
              <a:t>new measurement survey</a:t>
            </a:r>
            <a:r>
              <a:rPr lang="it-IT" sz="1000" u="none" dirty="0"/>
              <a:t>)</a:t>
            </a:r>
          </a:p>
        </p:txBody>
      </p:sp>
      <p:sp>
        <p:nvSpPr>
          <p:cNvPr id="74" name="Rettangolo 73">
            <a:extLst>
              <a:ext uri="{FF2B5EF4-FFF2-40B4-BE49-F238E27FC236}">
                <a16:creationId xmlns:a16="http://schemas.microsoft.com/office/drawing/2014/main" id="{5C5B540D-70A2-424D-8FD7-D7F19AC0252B}"/>
              </a:ext>
            </a:extLst>
          </p:cNvPr>
          <p:cNvSpPr/>
          <p:nvPr/>
        </p:nvSpPr>
        <p:spPr bwMode="auto">
          <a:xfrm>
            <a:off x="1600230" y="2036438"/>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5" name="CasellaDiTesto 74">
            <a:extLst>
              <a:ext uri="{FF2B5EF4-FFF2-40B4-BE49-F238E27FC236}">
                <a16:creationId xmlns:a16="http://schemas.microsoft.com/office/drawing/2014/main" id="{A719BAA2-C905-4445-A0DE-87D94EBDF681}"/>
              </a:ext>
            </a:extLst>
          </p:cNvPr>
          <p:cNvSpPr txBox="1"/>
          <p:nvPr/>
        </p:nvSpPr>
        <p:spPr>
          <a:xfrm>
            <a:off x="1615475" y="2036438"/>
            <a:ext cx="2194096" cy="553998"/>
          </a:xfrm>
          <a:prstGeom prst="rect">
            <a:avLst/>
          </a:prstGeom>
          <a:noFill/>
        </p:spPr>
        <p:txBody>
          <a:bodyPr wrap="square" rtlCol="0">
            <a:spAutoFit/>
          </a:bodyPr>
          <a:lstStyle/>
          <a:p>
            <a:pPr algn="ctr"/>
            <a:r>
              <a:rPr lang="it-IT" sz="1000" b="1" u="none" dirty="0" err="1"/>
              <a:t>Geomorphology</a:t>
            </a:r>
            <a:endParaRPr lang="it-IT" sz="1000" b="1" u="none" dirty="0"/>
          </a:p>
          <a:p>
            <a:pPr algn="ctr"/>
            <a:r>
              <a:rPr lang="it-IT" sz="1000" u="none" dirty="0"/>
              <a:t>(</a:t>
            </a:r>
            <a:r>
              <a:rPr lang="da-DK" sz="1000" u="none" dirty="0"/>
              <a:t>landslide map, landslide archive and aerial photo analysis</a:t>
            </a:r>
            <a:r>
              <a:rPr lang="it-IT" sz="1000" u="none" dirty="0"/>
              <a:t>)</a:t>
            </a:r>
          </a:p>
        </p:txBody>
      </p:sp>
      <p:sp>
        <p:nvSpPr>
          <p:cNvPr id="76" name="Rettangolo 75">
            <a:extLst>
              <a:ext uri="{FF2B5EF4-FFF2-40B4-BE49-F238E27FC236}">
                <a16:creationId xmlns:a16="http://schemas.microsoft.com/office/drawing/2014/main" id="{E09AE2FC-CA4D-5372-3494-21208D397ABB}"/>
              </a:ext>
            </a:extLst>
          </p:cNvPr>
          <p:cNvSpPr/>
          <p:nvPr/>
        </p:nvSpPr>
        <p:spPr bwMode="auto">
          <a:xfrm>
            <a:off x="1584985" y="4727708"/>
            <a:ext cx="2257844"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7" name="CasellaDiTesto 76">
            <a:extLst>
              <a:ext uri="{FF2B5EF4-FFF2-40B4-BE49-F238E27FC236}">
                <a16:creationId xmlns:a16="http://schemas.microsoft.com/office/drawing/2014/main" id="{FAC9D2E2-7260-AD8A-DF44-6FDF2632B93B}"/>
              </a:ext>
            </a:extLst>
          </p:cNvPr>
          <p:cNvSpPr txBox="1"/>
          <p:nvPr/>
        </p:nvSpPr>
        <p:spPr>
          <a:xfrm>
            <a:off x="1600229" y="4727708"/>
            <a:ext cx="2226253" cy="553998"/>
          </a:xfrm>
          <a:prstGeom prst="rect">
            <a:avLst/>
          </a:prstGeom>
          <a:noFill/>
        </p:spPr>
        <p:txBody>
          <a:bodyPr wrap="square" rtlCol="0">
            <a:spAutoFit/>
          </a:bodyPr>
          <a:lstStyle/>
          <a:p>
            <a:pPr algn="ctr"/>
            <a:r>
              <a:rPr lang="en-US" sz="1000" b="1" u="none" dirty="0"/>
              <a:t>Dynamic characteristics</a:t>
            </a:r>
          </a:p>
          <a:p>
            <a:pPr algn="ctr"/>
            <a:r>
              <a:rPr lang="en-US" sz="1000" u="none" dirty="0"/>
              <a:t>(existing seismic tests, new survey campaign)</a:t>
            </a:r>
            <a:endParaRPr lang="it-IT" sz="1000" u="none" dirty="0"/>
          </a:p>
        </p:txBody>
      </p:sp>
      <p:sp>
        <p:nvSpPr>
          <p:cNvPr id="78" name="Rettangolo 77">
            <a:extLst>
              <a:ext uri="{FF2B5EF4-FFF2-40B4-BE49-F238E27FC236}">
                <a16:creationId xmlns:a16="http://schemas.microsoft.com/office/drawing/2014/main" id="{4F4621F6-73C5-3599-BA6C-516B822527FB}"/>
              </a:ext>
            </a:extLst>
          </p:cNvPr>
          <p:cNvSpPr/>
          <p:nvPr/>
        </p:nvSpPr>
        <p:spPr bwMode="auto">
          <a:xfrm>
            <a:off x="1600230" y="4041629"/>
            <a:ext cx="2242599"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9" name="CasellaDiTesto 78">
            <a:extLst>
              <a:ext uri="{FF2B5EF4-FFF2-40B4-BE49-F238E27FC236}">
                <a16:creationId xmlns:a16="http://schemas.microsoft.com/office/drawing/2014/main" id="{A44A0E4C-07DB-1A15-E043-1BD2B896DF07}"/>
              </a:ext>
            </a:extLst>
          </p:cNvPr>
          <p:cNvSpPr txBox="1"/>
          <p:nvPr/>
        </p:nvSpPr>
        <p:spPr>
          <a:xfrm>
            <a:off x="1614371" y="4041629"/>
            <a:ext cx="2212111" cy="553998"/>
          </a:xfrm>
          <a:prstGeom prst="rect">
            <a:avLst/>
          </a:prstGeom>
          <a:noFill/>
        </p:spPr>
        <p:txBody>
          <a:bodyPr wrap="square" rtlCol="0">
            <a:spAutoFit/>
          </a:bodyPr>
          <a:lstStyle/>
          <a:p>
            <a:pPr algn="ctr"/>
            <a:r>
              <a:rPr lang="it-IT" sz="1000" b="1" u="none" dirty="0" err="1"/>
              <a:t>Geotechnical</a:t>
            </a:r>
            <a:r>
              <a:rPr lang="it-IT" sz="1000" b="1" u="none" dirty="0"/>
              <a:t> </a:t>
            </a:r>
            <a:r>
              <a:rPr lang="it-IT" sz="1000" b="1" u="none" dirty="0" err="1"/>
              <a:t>characteristics</a:t>
            </a:r>
            <a:endParaRPr lang="it-IT" sz="1000" b="1" u="none" dirty="0"/>
          </a:p>
          <a:p>
            <a:pPr algn="ctr"/>
            <a:r>
              <a:rPr lang="it-IT" sz="1000" u="none" dirty="0"/>
              <a:t>(</a:t>
            </a:r>
            <a:r>
              <a:rPr lang="en-US" sz="1000" u="none" dirty="0"/>
              <a:t>interpretation of existing site and laboratory tests</a:t>
            </a:r>
            <a:r>
              <a:rPr lang="it-IT" sz="1000" u="none" dirty="0"/>
              <a:t>)</a:t>
            </a:r>
          </a:p>
        </p:txBody>
      </p:sp>
      <p:sp>
        <p:nvSpPr>
          <p:cNvPr id="80" name="Rettangolo 79">
            <a:extLst>
              <a:ext uri="{FF2B5EF4-FFF2-40B4-BE49-F238E27FC236}">
                <a16:creationId xmlns:a16="http://schemas.microsoft.com/office/drawing/2014/main" id="{628E4C3F-5E57-38B4-491A-24B8329CBAA8}"/>
              </a:ext>
            </a:extLst>
          </p:cNvPr>
          <p:cNvSpPr/>
          <p:nvPr/>
        </p:nvSpPr>
        <p:spPr bwMode="auto">
          <a:xfrm>
            <a:off x="5552212" y="4419217"/>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2" name="CasellaDiTesto 81">
            <a:extLst>
              <a:ext uri="{FF2B5EF4-FFF2-40B4-BE49-F238E27FC236}">
                <a16:creationId xmlns:a16="http://schemas.microsoft.com/office/drawing/2014/main" id="{B2035B88-0EF6-BBEC-F16D-E4BFA2EAA186}"/>
              </a:ext>
            </a:extLst>
          </p:cNvPr>
          <p:cNvSpPr txBox="1"/>
          <p:nvPr/>
        </p:nvSpPr>
        <p:spPr>
          <a:xfrm>
            <a:off x="5556377" y="4418781"/>
            <a:ext cx="2190725"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C</a:t>
            </a:r>
          </a:p>
          <a:p>
            <a:pPr algn="ctr"/>
            <a:r>
              <a:rPr lang="en-US" sz="1000" b="1" u="none" dirty="0"/>
              <a:t>Stability analysis under static and dynamic conditions</a:t>
            </a:r>
            <a:endParaRPr lang="it-IT" sz="1000" u="none" dirty="0"/>
          </a:p>
        </p:txBody>
      </p:sp>
      <p:sp>
        <p:nvSpPr>
          <p:cNvPr id="83" name="Rettangolo 82">
            <a:extLst>
              <a:ext uri="{FF2B5EF4-FFF2-40B4-BE49-F238E27FC236}">
                <a16:creationId xmlns:a16="http://schemas.microsoft.com/office/drawing/2014/main" id="{63A432FF-1CE2-E89F-880A-A9D2EB0A27AA}"/>
              </a:ext>
            </a:extLst>
          </p:cNvPr>
          <p:cNvSpPr/>
          <p:nvPr/>
        </p:nvSpPr>
        <p:spPr bwMode="auto">
          <a:xfrm>
            <a:off x="6770392" y="3337071"/>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4" name="CasellaDiTesto 83">
            <a:extLst>
              <a:ext uri="{FF2B5EF4-FFF2-40B4-BE49-F238E27FC236}">
                <a16:creationId xmlns:a16="http://schemas.microsoft.com/office/drawing/2014/main" id="{A4383807-E94E-5704-448C-69350A9A6D5D}"/>
              </a:ext>
            </a:extLst>
          </p:cNvPr>
          <p:cNvSpPr txBox="1"/>
          <p:nvPr/>
        </p:nvSpPr>
        <p:spPr>
          <a:xfrm>
            <a:off x="6849103" y="3359556"/>
            <a:ext cx="2050176" cy="553998"/>
          </a:xfrm>
          <a:prstGeom prst="rect">
            <a:avLst/>
          </a:prstGeom>
          <a:noFill/>
        </p:spPr>
        <p:txBody>
          <a:bodyPr wrap="square" rtlCol="0">
            <a:spAutoFit/>
          </a:bodyPr>
          <a:lstStyle/>
          <a:p>
            <a:pPr algn="ctr"/>
            <a:r>
              <a:rPr lang="it-IT" sz="1000" b="1" i="1" u="none" dirty="0">
                <a:solidFill>
                  <a:srgbClr val="FF0000"/>
                </a:solidFill>
                <a:effectLst>
                  <a:outerShdw blurRad="38100" dist="38100" dir="2700000" algn="tl">
                    <a:srgbClr val="000000">
                      <a:alpha val="43137"/>
                    </a:srgbClr>
                  </a:outerShdw>
                </a:effectLst>
                <a:highlight>
                  <a:srgbClr val="FFFF00"/>
                </a:highlight>
              </a:rPr>
              <a:t>TASK B</a:t>
            </a:r>
          </a:p>
          <a:p>
            <a:pPr algn="ctr"/>
            <a:r>
              <a:rPr lang="it-IT" sz="1000" b="1" u="none" dirty="0">
                <a:solidFill>
                  <a:srgbClr val="FF0000"/>
                </a:solidFill>
                <a:highlight>
                  <a:srgbClr val="FFFF00"/>
                </a:highlight>
              </a:rPr>
              <a:t>Local </a:t>
            </a:r>
            <a:r>
              <a:rPr lang="it-IT" sz="1000" b="1" u="none" dirty="0" err="1">
                <a:solidFill>
                  <a:srgbClr val="FF0000"/>
                </a:solidFill>
                <a:highlight>
                  <a:srgbClr val="FFFF00"/>
                </a:highlight>
              </a:rPr>
              <a:t>seismic</a:t>
            </a:r>
            <a:r>
              <a:rPr lang="it-IT" sz="1000" b="1" u="none" dirty="0">
                <a:solidFill>
                  <a:srgbClr val="FF0000"/>
                </a:solidFill>
                <a:highlight>
                  <a:srgbClr val="FFFF00"/>
                </a:highlight>
              </a:rPr>
              <a:t> </a:t>
            </a:r>
            <a:r>
              <a:rPr lang="it-IT" sz="1000" b="1" u="none" dirty="0" err="1">
                <a:solidFill>
                  <a:srgbClr val="FF0000"/>
                </a:solidFill>
                <a:highlight>
                  <a:srgbClr val="FFFF00"/>
                </a:highlight>
              </a:rPr>
              <a:t>response</a:t>
            </a:r>
            <a:endParaRPr lang="it-IT" sz="1000" b="1" u="none" dirty="0">
              <a:solidFill>
                <a:srgbClr val="FF0000"/>
              </a:solidFill>
              <a:highlight>
                <a:srgbClr val="FFFF00"/>
              </a:highlight>
            </a:endParaRPr>
          </a:p>
          <a:p>
            <a:pPr algn="ctr"/>
            <a:r>
              <a:rPr lang="it-IT" sz="1000" u="none" dirty="0">
                <a:solidFill>
                  <a:srgbClr val="FF0000"/>
                </a:solidFill>
                <a:highlight>
                  <a:srgbClr val="FFFF00"/>
                </a:highlight>
              </a:rPr>
              <a:t>(</a:t>
            </a:r>
            <a:r>
              <a:rPr lang="en-US" sz="1000" u="none" dirty="0">
                <a:solidFill>
                  <a:srgbClr val="FF0000"/>
                </a:solidFill>
                <a:highlight>
                  <a:srgbClr val="FFFF00"/>
                </a:highlight>
              </a:rPr>
              <a:t>Italian legislation</a:t>
            </a:r>
            <a:r>
              <a:rPr lang="it-IT" sz="1000" u="none" dirty="0">
                <a:solidFill>
                  <a:srgbClr val="FF0000"/>
                </a:solidFill>
                <a:highlight>
                  <a:srgbClr val="FFFF00"/>
                </a:highlight>
              </a:rPr>
              <a:t>, 2D </a:t>
            </a:r>
            <a:r>
              <a:rPr lang="it-IT" sz="1000" u="none" dirty="0" err="1">
                <a:solidFill>
                  <a:srgbClr val="FF0000"/>
                </a:solidFill>
                <a:highlight>
                  <a:srgbClr val="FFFF00"/>
                </a:highlight>
              </a:rPr>
              <a:t>analysis</a:t>
            </a:r>
            <a:r>
              <a:rPr lang="it-IT" sz="1000" u="none" dirty="0">
                <a:solidFill>
                  <a:srgbClr val="FF0000"/>
                </a:solidFill>
                <a:highlight>
                  <a:srgbClr val="FFFF00"/>
                </a:highlight>
              </a:rPr>
              <a:t>)</a:t>
            </a:r>
          </a:p>
        </p:txBody>
      </p:sp>
      <p:sp>
        <p:nvSpPr>
          <p:cNvPr id="85" name="Rettangolo 84">
            <a:extLst>
              <a:ext uri="{FF2B5EF4-FFF2-40B4-BE49-F238E27FC236}">
                <a16:creationId xmlns:a16="http://schemas.microsoft.com/office/drawing/2014/main" id="{357A6798-BE45-2D32-2863-55ABB4275802}"/>
              </a:ext>
            </a:extLst>
          </p:cNvPr>
          <p:cNvSpPr/>
          <p:nvPr/>
        </p:nvSpPr>
        <p:spPr bwMode="auto">
          <a:xfrm>
            <a:off x="4337877" y="3356037"/>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6" name="CasellaDiTesto 85">
            <a:extLst>
              <a:ext uri="{FF2B5EF4-FFF2-40B4-BE49-F238E27FC236}">
                <a16:creationId xmlns:a16="http://schemas.microsoft.com/office/drawing/2014/main" id="{CFCE1F94-F8B9-0AD6-53B7-8B8532B0F6E2}"/>
              </a:ext>
            </a:extLst>
          </p:cNvPr>
          <p:cNvSpPr txBox="1"/>
          <p:nvPr/>
        </p:nvSpPr>
        <p:spPr>
          <a:xfrm>
            <a:off x="4332163" y="3374043"/>
            <a:ext cx="2175481"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A</a:t>
            </a:r>
          </a:p>
          <a:p>
            <a:pPr algn="ctr"/>
            <a:r>
              <a:rPr lang="en-US" sz="1000" b="1" u="none" dirty="0"/>
              <a:t>Geological-technical model of the slope</a:t>
            </a:r>
            <a:endParaRPr lang="it-IT" sz="1000" u="none" dirty="0"/>
          </a:p>
        </p:txBody>
      </p:sp>
      <p:sp>
        <p:nvSpPr>
          <p:cNvPr id="87" name="Rettangolo 86">
            <a:extLst>
              <a:ext uri="{FF2B5EF4-FFF2-40B4-BE49-F238E27FC236}">
                <a16:creationId xmlns:a16="http://schemas.microsoft.com/office/drawing/2014/main" id="{8CF729EE-6A5C-BDE3-F7E4-D56B52DBECBA}"/>
              </a:ext>
            </a:extLst>
          </p:cNvPr>
          <p:cNvSpPr/>
          <p:nvPr/>
        </p:nvSpPr>
        <p:spPr bwMode="auto">
          <a:xfrm>
            <a:off x="1583031" y="5541861"/>
            <a:ext cx="2243451" cy="85639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8" name="Rettangolo 87">
            <a:extLst>
              <a:ext uri="{FF2B5EF4-FFF2-40B4-BE49-F238E27FC236}">
                <a16:creationId xmlns:a16="http://schemas.microsoft.com/office/drawing/2014/main" id="{B374F632-D289-94C8-9003-DA2144F939AA}"/>
              </a:ext>
            </a:extLst>
          </p:cNvPr>
          <p:cNvSpPr/>
          <p:nvPr/>
        </p:nvSpPr>
        <p:spPr bwMode="auto">
          <a:xfrm>
            <a:off x="5565139" y="5694980"/>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9" name="CasellaDiTesto 88">
            <a:extLst>
              <a:ext uri="{FF2B5EF4-FFF2-40B4-BE49-F238E27FC236}">
                <a16:creationId xmlns:a16="http://schemas.microsoft.com/office/drawing/2014/main" id="{6F8AA94E-E5F1-7CE2-3F25-5782BF47EBC7}"/>
              </a:ext>
            </a:extLst>
          </p:cNvPr>
          <p:cNvSpPr txBox="1"/>
          <p:nvPr/>
        </p:nvSpPr>
        <p:spPr>
          <a:xfrm>
            <a:off x="5733967" y="5694544"/>
            <a:ext cx="1860075"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RESULTS</a:t>
            </a:r>
          </a:p>
          <a:p>
            <a:pPr algn="ctr"/>
            <a:r>
              <a:rPr lang="it-IT" sz="1000" b="1" u="none" dirty="0" err="1"/>
              <a:t>Landslide</a:t>
            </a:r>
            <a:r>
              <a:rPr lang="it-IT" sz="1000" b="1" u="none" dirty="0"/>
              <a:t> </a:t>
            </a:r>
            <a:r>
              <a:rPr lang="it-IT" sz="1000" b="1" u="none" dirty="0" err="1"/>
              <a:t>response</a:t>
            </a:r>
            <a:r>
              <a:rPr lang="it-IT" sz="1000" b="1" u="none" dirty="0"/>
              <a:t> </a:t>
            </a:r>
            <a:r>
              <a:rPr lang="it-IT" sz="1000" b="1" u="none" dirty="0" err="1"/>
              <a:t>during</a:t>
            </a:r>
            <a:r>
              <a:rPr lang="it-IT" sz="1000" b="1" u="none" dirty="0"/>
              <a:t> the </a:t>
            </a:r>
            <a:r>
              <a:rPr lang="it-IT" sz="1000" b="1" u="none" dirty="0" err="1"/>
              <a:t>earthquake</a:t>
            </a:r>
            <a:r>
              <a:rPr lang="it-IT" sz="1000" b="1" u="none" dirty="0"/>
              <a:t> event</a:t>
            </a:r>
            <a:endParaRPr lang="it-IT" sz="1000" u="none" dirty="0"/>
          </a:p>
        </p:txBody>
      </p:sp>
      <p:sp>
        <p:nvSpPr>
          <p:cNvPr id="90" name="Figura a mano libera: forma 89">
            <a:extLst>
              <a:ext uri="{FF2B5EF4-FFF2-40B4-BE49-F238E27FC236}">
                <a16:creationId xmlns:a16="http://schemas.microsoft.com/office/drawing/2014/main" id="{F8127050-1597-0A38-4105-DE1AE8EE19E3}"/>
              </a:ext>
            </a:extLst>
          </p:cNvPr>
          <p:cNvSpPr/>
          <p:nvPr/>
        </p:nvSpPr>
        <p:spPr bwMode="auto">
          <a:xfrm>
            <a:off x="3828185" y="2283052"/>
            <a:ext cx="264523" cy="267788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Lst>
            <a:ahLst/>
            <a:cxnLst>
              <a:cxn ang="0">
                <a:pos x="connsiteX0" y="connsiteY0"/>
              </a:cxn>
              <a:cxn ang="0">
                <a:pos x="connsiteX1" y="connsiteY1"/>
              </a:cxn>
              <a:cxn ang="0">
                <a:pos x="connsiteX2" y="connsiteY2"/>
              </a:cxn>
              <a:cxn ang="0">
                <a:pos x="connsiteX3" y="connsiteY3"/>
              </a:cxn>
            </a:cxnLst>
            <a:rect l="l" t="t" r="r" b="b"/>
            <a:pathLst>
              <a:path w="121494" h="2677885">
                <a:moveTo>
                  <a:pt x="0" y="0"/>
                </a:moveTo>
                <a:lnTo>
                  <a:pt x="121494" y="0"/>
                </a:lnTo>
                <a:lnTo>
                  <a:pt x="121494" y="2672861"/>
                </a:lnTo>
                <a:lnTo>
                  <a:pt x="9952" y="2677885"/>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1" name="Connettore diritto 90">
            <a:extLst>
              <a:ext uri="{FF2B5EF4-FFF2-40B4-BE49-F238E27FC236}">
                <a16:creationId xmlns:a16="http://schemas.microsoft.com/office/drawing/2014/main" id="{9AEE9437-A5DA-142F-6E5D-EA511409BF1F}"/>
              </a:ext>
            </a:extLst>
          </p:cNvPr>
          <p:cNvCxnSpPr>
            <a:cxnSpLocks/>
            <a:stCxn id="70" idx="3"/>
          </p:cNvCxnSpPr>
          <p:nvPr/>
        </p:nvCxnSpPr>
        <p:spPr bwMode="auto">
          <a:xfrm>
            <a:off x="3842829" y="2950476"/>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Connettore diritto 91">
            <a:extLst>
              <a:ext uri="{FF2B5EF4-FFF2-40B4-BE49-F238E27FC236}">
                <a16:creationId xmlns:a16="http://schemas.microsoft.com/office/drawing/2014/main" id="{C4CC2C77-3336-C9DB-0015-E2F7783FDDAD}"/>
              </a:ext>
            </a:extLst>
          </p:cNvPr>
          <p:cNvCxnSpPr>
            <a:cxnSpLocks/>
          </p:cNvCxnSpPr>
          <p:nvPr/>
        </p:nvCxnSpPr>
        <p:spPr bwMode="auto">
          <a:xfrm>
            <a:off x="3842829" y="3625522"/>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Connettore diritto 92">
            <a:extLst>
              <a:ext uri="{FF2B5EF4-FFF2-40B4-BE49-F238E27FC236}">
                <a16:creationId xmlns:a16="http://schemas.microsoft.com/office/drawing/2014/main" id="{B6823EC7-A9F2-9CD3-8307-275746BC766D}"/>
              </a:ext>
            </a:extLst>
          </p:cNvPr>
          <p:cNvCxnSpPr>
            <a:cxnSpLocks/>
          </p:cNvCxnSpPr>
          <p:nvPr/>
        </p:nvCxnSpPr>
        <p:spPr bwMode="auto">
          <a:xfrm>
            <a:off x="3842829" y="4300568"/>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4" name="Connettore diritto 93">
            <a:extLst>
              <a:ext uri="{FF2B5EF4-FFF2-40B4-BE49-F238E27FC236}">
                <a16:creationId xmlns:a16="http://schemas.microsoft.com/office/drawing/2014/main" id="{A79830F6-45AD-C4BC-6914-000664A5FE46}"/>
              </a:ext>
            </a:extLst>
          </p:cNvPr>
          <p:cNvCxnSpPr>
            <a:cxnSpLocks/>
          </p:cNvCxnSpPr>
          <p:nvPr/>
        </p:nvCxnSpPr>
        <p:spPr bwMode="auto">
          <a:xfrm>
            <a:off x="4087998" y="3621994"/>
            <a:ext cx="249879"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Figura a mano libera: forma 94">
            <a:extLst>
              <a:ext uri="{FF2B5EF4-FFF2-40B4-BE49-F238E27FC236}">
                <a16:creationId xmlns:a16="http://schemas.microsoft.com/office/drawing/2014/main" id="{AE10AAC2-33BE-8CCB-984E-4CA8A7D70248}"/>
              </a:ext>
            </a:extLst>
          </p:cNvPr>
          <p:cNvSpPr/>
          <p:nvPr/>
        </p:nvSpPr>
        <p:spPr bwMode="auto">
          <a:xfrm rot="5400000">
            <a:off x="6558182" y="2769255"/>
            <a:ext cx="261405" cy="250503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 name="connsiteX0" fmla="*/ 0 w 116878"/>
              <a:gd name="connsiteY0" fmla="*/ 0 h 2677886"/>
              <a:gd name="connsiteX1" fmla="*/ 116878 w 116878"/>
              <a:gd name="connsiteY1" fmla="*/ 1 h 2677886"/>
              <a:gd name="connsiteX2" fmla="*/ 116878 w 116878"/>
              <a:gd name="connsiteY2" fmla="*/ 2672862 h 2677886"/>
              <a:gd name="connsiteX3" fmla="*/ 5336 w 116878"/>
              <a:gd name="connsiteY3" fmla="*/ 2677886 h 2677886"/>
            </a:gdLst>
            <a:ahLst/>
            <a:cxnLst>
              <a:cxn ang="0">
                <a:pos x="connsiteX0" y="connsiteY0"/>
              </a:cxn>
              <a:cxn ang="0">
                <a:pos x="connsiteX1" y="connsiteY1"/>
              </a:cxn>
              <a:cxn ang="0">
                <a:pos x="connsiteX2" y="connsiteY2"/>
              </a:cxn>
              <a:cxn ang="0">
                <a:pos x="connsiteX3" y="connsiteY3"/>
              </a:cxn>
            </a:cxnLst>
            <a:rect l="l" t="t" r="r" b="b"/>
            <a:pathLst>
              <a:path w="116878" h="2677886">
                <a:moveTo>
                  <a:pt x="0" y="0"/>
                </a:moveTo>
                <a:lnTo>
                  <a:pt x="116878" y="1"/>
                </a:lnTo>
                <a:lnTo>
                  <a:pt x="116878" y="2672862"/>
                </a:lnTo>
                <a:lnTo>
                  <a:pt x="5336" y="2677886"/>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6" name="Connettore diritto 95">
            <a:extLst>
              <a:ext uri="{FF2B5EF4-FFF2-40B4-BE49-F238E27FC236}">
                <a16:creationId xmlns:a16="http://schemas.microsoft.com/office/drawing/2014/main" id="{0F1A7B44-3DAF-7DAA-14E8-07FB8E1E0886}"/>
              </a:ext>
            </a:extLst>
          </p:cNvPr>
          <p:cNvCxnSpPr>
            <a:cxnSpLocks/>
            <a:endCxn id="80" idx="0"/>
          </p:cNvCxnSpPr>
          <p:nvPr/>
        </p:nvCxnSpPr>
        <p:spPr bwMode="auto">
          <a:xfrm>
            <a:off x="6649260" y="4149070"/>
            <a:ext cx="0" cy="270147"/>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7" name="Connettore diritto 96">
            <a:extLst>
              <a:ext uri="{FF2B5EF4-FFF2-40B4-BE49-F238E27FC236}">
                <a16:creationId xmlns:a16="http://schemas.microsoft.com/office/drawing/2014/main" id="{7E108268-C410-BB9C-1BED-497CAD8DA9A7}"/>
              </a:ext>
            </a:extLst>
          </p:cNvPr>
          <p:cNvCxnSpPr>
            <a:cxnSpLocks/>
            <a:stCxn id="82" idx="2"/>
            <a:endCxn id="88" idx="0"/>
          </p:cNvCxnSpPr>
          <p:nvPr/>
        </p:nvCxnSpPr>
        <p:spPr bwMode="auto">
          <a:xfrm>
            <a:off x="6651740" y="4972779"/>
            <a:ext cx="10447" cy="72220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8" name="Connettore diritto 97">
            <a:extLst>
              <a:ext uri="{FF2B5EF4-FFF2-40B4-BE49-F238E27FC236}">
                <a16:creationId xmlns:a16="http://schemas.microsoft.com/office/drawing/2014/main" id="{82A644BD-3672-838D-715C-D1276AA6AEAC}"/>
              </a:ext>
            </a:extLst>
          </p:cNvPr>
          <p:cNvCxnSpPr>
            <a:cxnSpLocks/>
            <a:stCxn id="87" idx="3"/>
            <a:endCxn id="88" idx="1"/>
          </p:cNvCxnSpPr>
          <p:nvPr/>
        </p:nvCxnSpPr>
        <p:spPr bwMode="auto">
          <a:xfrm>
            <a:off x="3826482" y="5970057"/>
            <a:ext cx="1738657" cy="1922"/>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9" name="Rettangolo 98">
            <a:extLst>
              <a:ext uri="{FF2B5EF4-FFF2-40B4-BE49-F238E27FC236}">
                <a16:creationId xmlns:a16="http://schemas.microsoft.com/office/drawing/2014/main" id="{FC273F43-4705-1F7D-61D6-1C05B4876C11}"/>
              </a:ext>
            </a:extLst>
          </p:cNvPr>
          <p:cNvSpPr/>
          <p:nvPr/>
        </p:nvSpPr>
        <p:spPr bwMode="auto">
          <a:xfrm>
            <a:off x="5573514" y="2084189"/>
            <a:ext cx="213876" cy="150639"/>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0" name="CasellaDiTesto 99">
            <a:extLst>
              <a:ext uri="{FF2B5EF4-FFF2-40B4-BE49-F238E27FC236}">
                <a16:creationId xmlns:a16="http://schemas.microsoft.com/office/drawing/2014/main" id="{BC072FCC-28C4-8D67-1CD9-8E0C407F29BB}"/>
              </a:ext>
            </a:extLst>
          </p:cNvPr>
          <p:cNvSpPr txBox="1"/>
          <p:nvPr/>
        </p:nvSpPr>
        <p:spPr>
          <a:xfrm>
            <a:off x="5745759" y="2036137"/>
            <a:ext cx="2098088" cy="246221"/>
          </a:xfrm>
          <a:prstGeom prst="rect">
            <a:avLst/>
          </a:prstGeom>
          <a:noFill/>
        </p:spPr>
        <p:txBody>
          <a:bodyPr wrap="square" rtlCol="0">
            <a:spAutoFit/>
          </a:bodyPr>
          <a:lstStyle/>
          <a:p>
            <a:r>
              <a:rPr lang="en-US" sz="1000" u="none" dirty="0"/>
              <a:t>Data, laboratory analysis, surveys</a:t>
            </a:r>
            <a:endParaRPr lang="it-IT" sz="1000" u="none" dirty="0"/>
          </a:p>
        </p:txBody>
      </p:sp>
      <p:sp>
        <p:nvSpPr>
          <p:cNvPr id="101" name="Rettangolo 100">
            <a:extLst>
              <a:ext uri="{FF2B5EF4-FFF2-40B4-BE49-F238E27FC236}">
                <a16:creationId xmlns:a16="http://schemas.microsoft.com/office/drawing/2014/main" id="{D0151515-62AB-1B3E-2221-276A56D5CFF0}"/>
              </a:ext>
            </a:extLst>
          </p:cNvPr>
          <p:cNvSpPr/>
          <p:nvPr/>
        </p:nvSpPr>
        <p:spPr bwMode="auto">
          <a:xfrm>
            <a:off x="5690049" y="2389565"/>
            <a:ext cx="213876" cy="150639"/>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2" name="CasellaDiTesto 101">
            <a:extLst>
              <a:ext uri="{FF2B5EF4-FFF2-40B4-BE49-F238E27FC236}">
                <a16:creationId xmlns:a16="http://schemas.microsoft.com/office/drawing/2014/main" id="{AC336509-83D3-FAB0-980C-E91FD7B6ABAD}"/>
              </a:ext>
            </a:extLst>
          </p:cNvPr>
          <p:cNvSpPr txBox="1"/>
          <p:nvPr/>
        </p:nvSpPr>
        <p:spPr>
          <a:xfrm>
            <a:off x="5856198" y="2335417"/>
            <a:ext cx="825132" cy="246221"/>
          </a:xfrm>
          <a:prstGeom prst="rect">
            <a:avLst/>
          </a:prstGeom>
          <a:noFill/>
        </p:spPr>
        <p:txBody>
          <a:bodyPr wrap="square" rtlCol="0">
            <a:spAutoFit/>
          </a:bodyPr>
          <a:lstStyle/>
          <a:p>
            <a:r>
              <a:rPr lang="it-IT" sz="1000" u="none" dirty="0"/>
              <a:t>Monitoring</a:t>
            </a:r>
          </a:p>
        </p:txBody>
      </p:sp>
      <p:sp>
        <p:nvSpPr>
          <p:cNvPr id="103" name="Rettangolo 102">
            <a:extLst>
              <a:ext uri="{FF2B5EF4-FFF2-40B4-BE49-F238E27FC236}">
                <a16:creationId xmlns:a16="http://schemas.microsoft.com/office/drawing/2014/main" id="{AFFC0341-CB47-84E0-36A3-414C0C2054C9}"/>
              </a:ext>
            </a:extLst>
          </p:cNvPr>
          <p:cNvSpPr/>
          <p:nvPr/>
        </p:nvSpPr>
        <p:spPr bwMode="auto">
          <a:xfrm>
            <a:off x="6168507" y="2694586"/>
            <a:ext cx="213876" cy="150639"/>
          </a:xfrm>
          <a:prstGeom prst="rect">
            <a:avLst/>
          </a:prstGeom>
          <a:solidFill>
            <a:srgbClr val="E6FECE"/>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4" name="CasellaDiTesto 103">
            <a:extLst>
              <a:ext uri="{FF2B5EF4-FFF2-40B4-BE49-F238E27FC236}">
                <a16:creationId xmlns:a16="http://schemas.microsoft.com/office/drawing/2014/main" id="{1E5866EE-B4B7-0E6A-E0AF-74B20B841C45}"/>
              </a:ext>
            </a:extLst>
          </p:cNvPr>
          <p:cNvSpPr txBox="1"/>
          <p:nvPr/>
        </p:nvSpPr>
        <p:spPr>
          <a:xfrm>
            <a:off x="6376309" y="2651604"/>
            <a:ext cx="936071" cy="246221"/>
          </a:xfrm>
          <a:prstGeom prst="rect">
            <a:avLst/>
          </a:prstGeom>
          <a:noFill/>
        </p:spPr>
        <p:txBody>
          <a:bodyPr wrap="square" rtlCol="0">
            <a:spAutoFit/>
          </a:bodyPr>
          <a:lstStyle/>
          <a:p>
            <a:r>
              <a:rPr lang="it-IT" sz="1000" u="none" dirty="0" err="1"/>
              <a:t>Interpretation</a:t>
            </a:r>
            <a:endParaRPr lang="it-IT" sz="1000" u="none" dirty="0"/>
          </a:p>
        </p:txBody>
      </p:sp>
      <p:cxnSp>
        <p:nvCxnSpPr>
          <p:cNvPr id="105" name="Connettore a gomito 104">
            <a:extLst>
              <a:ext uri="{FF2B5EF4-FFF2-40B4-BE49-F238E27FC236}">
                <a16:creationId xmlns:a16="http://schemas.microsoft.com/office/drawing/2014/main" id="{4F6F55D1-6258-4506-5256-65962D660397}"/>
              </a:ext>
            </a:extLst>
          </p:cNvPr>
          <p:cNvCxnSpPr>
            <a:cxnSpLocks/>
            <a:endCxn id="82" idx="1"/>
          </p:cNvCxnSpPr>
          <p:nvPr/>
        </p:nvCxnSpPr>
        <p:spPr bwMode="auto">
          <a:xfrm flipV="1">
            <a:off x="3858073" y="4695780"/>
            <a:ext cx="1698304" cy="1134901"/>
          </a:xfrm>
          <a:prstGeom prst="bentConnector3">
            <a:avLst>
              <a:gd name="adj1" fmla="val 50000"/>
            </a:avLst>
          </a:prstGeom>
          <a:solidFill>
            <a:schemeClr val="accent1"/>
          </a:solidFill>
          <a:ln w="9525" cap="flat" cmpd="sng" algn="ctr">
            <a:solidFill>
              <a:schemeClr val="tx1"/>
            </a:solidFill>
            <a:prstDash val="dash"/>
            <a:round/>
            <a:headEnd type="none" w="med" len="med"/>
            <a:tailEnd type="arrow" w="med" len="med"/>
          </a:ln>
          <a:effectLst/>
        </p:spPr>
      </p:cxnSp>
      <p:sp>
        <p:nvSpPr>
          <p:cNvPr id="106" name="CasellaDiTesto 105">
            <a:extLst>
              <a:ext uri="{FF2B5EF4-FFF2-40B4-BE49-F238E27FC236}">
                <a16:creationId xmlns:a16="http://schemas.microsoft.com/office/drawing/2014/main" id="{BAA345BD-4A36-8DD6-F9D9-57123B1D6F27}"/>
              </a:ext>
            </a:extLst>
          </p:cNvPr>
          <p:cNvSpPr txBox="1"/>
          <p:nvPr/>
        </p:nvSpPr>
        <p:spPr>
          <a:xfrm>
            <a:off x="4665639" y="4498941"/>
            <a:ext cx="847677" cy="246221"/>
          </a:xfrm>
          <a:prstGeom prst="rect">
            <a:avLst/>
          </a:prstGeom>
          <a:noFill/>
        </p:spPr>
        <p:txBody>
          <a:bodyPr wrap="square" rtlCol="0">
            <a:spAutoFit/>
          </a:bodyPr>
          <a:lstStyle/>
          <a:p>
            <a:pPr algn="ctr"/>
            <a:r>
              <a:rPr lang="it-IT" sz="1000" b="1" i="1" u="none" dirty="0" err="1"/>
              <a:t>validation</a:t>
            </a:r>
            <a:endParaRPr lang="it-IT" sz="1000" b="1" i="1" u="none" dirty="0"/>
          </a:p>
        </p:txBody>
      </p:sp>
      <p:sp>
        <p:nvSpPr>
          <p:cNvPr id="107" name="Ovale 106">
            <a:extLst>
              <a:ext uri="{FF2B5EF4-FFF2-40B4-BE49-F238E27FC236}">
                <a16:creationId xmlns:a16="http://schemas.microsoft.com/office/drawing/2014/main" id="{7DAF3C81-8282-9D01-5AC7-909281B8BC97}"/>
              </a:ext>
            </a:extLst>
          </p:cNvPr>
          <p:cNvSpPr/>
          <p:nvPr/>
        </p:nvSpPr>
        <p:spPr bwMode="auto">
          <a:xfrm>
            <a:off x="4067824" y="359504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8" name="Rettangolo 107">
            <a:extLst>
              <a:ext uri="{FF2B5EF4-FFF2-40B4-BE49-F238E27FC236}">
                <a16:creationId xmlns:a16="http://schemas.microsoft.com/office/drawing/2014/main" id="{6D15B6EC-039F-DFCC-348E-2A03D37818AE}"/>
              </a:ext>
            </a:extLst>
          </p:cNvPr>
          <p:cNvSpPr/>
          <p:nvPr/>
        </p:nvSpPr>
        <p:spPr bwMode="auto">
          <a:xfrm>
            <a:off x="6717905" y="2379462"/>
            <a:ext cx="213876" cy="150639"/>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9" name="CasellaDiTesto 108">
            <a:extLst>
              <a:ext uri="{FF2B5EF4-FFF2-40B4-BE49-F238E27FC236}">
                <a16:creationId xmlns:a16="http://schemas.microsoft.com/office/drawing/2014/main" id="{73EDEA69-68F8-24D8-8A29-2248F8C485F9}"/>
              </a:ext>
            </a:extLst>
          </p:cNvPr>
          <p:cNvSpPr txBox="1"/>
          <p:nvPr/>
        </p:nvSpPr>
        <p:spPr>
          <a:xfrm>
            <a:off x="6904029" y="2331775"/>
            <a:ext cx="778716" cy="246221"/>
          </a:xfrm>
          <a:prstGeom prst="rect">
            <a:avLst/>
          </a:prstGeom>
          <a:noFill/>
        </p:spPr>
        <p:txBody>
          <a:bodyPr wrap="square" rtlCol="0">
            <a:spAutoFit/>
          </a:bodyPr>
          <a:lstStyle/>
          <a:p>
            <a:r>
              <a:rPr lang="it-IT" sz="1000" u="none" dirty="0"/>
              <a:t>Evaluation</a:t>
            </a:r>
          </a:p>
        </p:txBody>
      </p:sp>
      <p:sp>
        <p:nvSpPr>
          <p:cNvPr id="110" name="CasellaDiTesto 109">
            <a:extLst>
              <a:ext uri="{FF2B5EF4-FFF2-40B4-BE49-F238E27FC236}">
                <a16:creationId xmlns:a16="http://schemas.microsoft.com/office/drawing/2014/main" id="{F0CC2746-C489-6CF4-557D-1EDC8A9D2C28}"/>
              </a:ext>
            </a:extLst>
          </p:cNvPr>
          <p:cNvSpPr txBox="1"/>
          <p:nvPr/>
        </p:nvSpPr>
        <p:spPr>
          <a:xfrm>
            <a:off x="86867" y="1966085"/>
            <a:ext cx="1471916" cy="615553"/>
          </a:xfrm>
          <a:prstGeom prst="rect">
            <a:avLst/>
          </a:prstGeom>
          <a:noFill/>
        </p:spPr>
        <p:txBody>
          <a:bodyPr wrap="square">
            <a:spAutoFit/>
          </a:bodyPr>
          <a:lstStyle/>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Materials and</a:t>
            </a:r>
          </a:p>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Methodology</a:t>
            </a:r>
            <a:endParaRPr lang="it-IT" sz="1700" u="none" dirty="0">
              <a:solidFill>
                <a:srgbClr val="FF0000"/>
              </a:solidFill>
              <a:effectLst>
                <a:outerShdw blurRad="38100" dist="38100" dir="2700000" algn="tl">
                  <a:srgbClr val="000000">
                    <a:alpha val="43137"/>
                  </a:srgbClr>
                </a:outerShdw>
              </a:effectLst>
              <a:latin typeface="Tw Cen MT" panose="020B0602020104020603" pitchFamily="34" charset="0"/>
            </a:endParaRPr>
          </a:p>
        </p:txBody>
      </p:sp>
      <p:cxnSp>
        <p:nvCxnSpPr>
          <p:cNvPr id="48" name="Connettore diritto 47">
            <a:extLst>
              <a:ext uri="{FF2B5EF4-FFF2-40B4-BE49-F238E27FC236}">
                <a16:creationId xmlns:a16="http://schemas.microsoft.com/office/drawing/2014/main" id="{8A9C2EB7-D0AC-24E7-CAAE-1182708A61CA}"/>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1693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GU General Assembly 2022">
            <a:extLst>
              <a:ext uri="{FF2B5EF4-FFF2-40B4-BE49-F238E27FC236}">
                <a16:creationId xmlns:a16="http://schemas.microsoft.com/office/drawing/2014/main" id="{9A836A59-C78C-B689-1E63-9963A8D247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
            <a:extLst>
              <a:ext uri="{FF2B5EF4-FFF2-40B4-BE49-F238E27FC236}">
                <a16:creationId xmlns:a16="http://schemas.microsoft.com/office/drawing/2014/main" id="{4D5FE1E6-D5C0-1F1B-BBAB-0EF48C673555}"/>
              </a:ext>
            </a:extLst>
          </p:cNvPr>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it-IT" sz="1900" u="none" dirty="0">
                <a:solidFill>
                  <a:schemeClr val="tx2">
                    <a:lumMod val="75000"/>
                  </a:schemeClr>
                </a:solidFill>
                <a:latin typeface="+mj-lt"/>
              </a:rPr>
              <a:t>Task B: </a:t>
            </a:r>
          </a:p>
          <a:p>
            <a:pPr>
              <a:lnSpc>
                <a:spcPct val="130000"/>
              </a:lnSpc>
            </a:pPr>
            <a:r>
              <a:rPr lang="it-IT" sz="1900" b="1" u="none" dirty="0">
                <a:solidFill>
                  <a:schemeClr val="tx2">
                    <a:lumMod val="75000"/>
                  </a:schemeClr>
                </a:solidFill>
                <a:effectLst>
                  <a:outerShdw blurRad="38100" dist="38100" dir="2700000" algn="tl">
                    <a:srgbClr val="000000">
                      <a:alpha val="43137"/>
                    </a:srgbClr>
                  </a:outerShdw>
                </a:effectLst>
                <a:latin typeface="+mj-lt"/>
              </a:rPr>
              <a:t>Local </a:t>
            </a:r>
            <a:r>
              <a:rPr lang="it-IT" sz="1900" b="1" u="none" dirty="0" err="1">
                <a:solidFill>
                  <a:schemeClr val="tx2">
                    <a:lumMod val="75000"/>
                  </a:schemeClr>
                </a:solidFill>
                <a:effectLst>
                  <a:outerShdw blurRad="38100" dist="38100" dir="2700000" algn="tl">
                    <a:srgbClr val="000000">
                      <a:alpha val="43137"/>
                    </a:srgbClr>
                  </a:outerShdw>
                </a:effectLst>
                <a:latin typeface="+mj-lt"/>
              </a:rPr>
              <a:t>seismic</a:t>
            </a:r>
            <a:r>
              <a:rPr lang="it-IT" sz="1900" b="1" u="none" dirty="0">
                <a:solidFill>
                  <a:schemeClr val="tx2">
                    <a:lumMod val="75000"/>
                  </a:schemeClr>
                </a:solidFill>
                <a:effectLst>
                  <a:outerShdw blurRad="38100" dist="38100" dir="2700000" algn="tl">
                    <a:srgbClr val="000000">
                      <a:alpha val="43137"/>
                    </a:srgbClr>
                  </a:outerShdw>
                </a:effectLst>
                <a:latin typeface="+mj-lt"/>
              </a:rPr>
              <a:t> </a:t>
            </a:r>
            <a:r>
              <a:rPr lang="it-IT" sz="1900" b="1" u="none" dirty="0" err="1">
                <a:solidFill>
                  <a:schemeClr val="tx2">
                    <a:lumMod val="75000"/>
                  </a:schemeClr>
                </a:solidFill>
                <a:effectLst>
                  <a:outerShdw blurRad="38100" dist="38100" dir="2700000" algn="tl">
                    <a:srgbClr val="000000">
                      <a:alpha val="43137"/>
                    </a:srgbClr>
                  </a:outerShdw>
                </a:effectLst>
                <a:latin typeface="+mj-lt"/>
              </a:rPr>
              <a:t>response</a:t>
            </a:r>
            <a:endParaRPr lang="it-IT" sz="1900" b="1" u="none" dirty="0">
              <a:solidFill>
                <a:schemeClr val="tx2">
                  <a:lumMod val="75000"/>
                </a:schemeClr>
              </a:solidFill>
              <a:effectLst>
                <a:outerShdw blurRad="38100" dist="38100" dir="2700000" algn="tl">
                  <a:srgbClr val="000000">
                    <a:alpha val="43137"/>
                  </a:srgbClr>
                </a:outerShdw>
              </a:effectLst>
              <a:latin typeface="+mj-lt"/>
            </a:endParaRPr>
          </a:p>
        </p:txBody>
      </p:sp>
      <p:sp>
        <p:nvSpPr>
          <p:cNvPr id="21" name="Rettangolo 5">
            <a:extLst>
              <a:ext uri="{FF2B5EF4-FFF2-40B4-BE49-F238E27FC236}">
                <a16:creationId xmlns:a16="http://schemas.microsoft.com/office/drawing/2014/main" id="{900EC857-C32B-8D00-C5BF-7CACB6AEE7F9}"/>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3/7</a:t>
            </a:r>
          </a:p>
        </p:txBody>
      </p:sp>
      <p:sp>
        <p:nvSpPr>
          <p:cNvPr id="15" name="CasellaDiTesto 14">
            <a:extLst>
              <a:ext uri="{FF2B5EF4-FFF2-40B4-BE49-F238E27FC236}">
                <a16:creationId xmlns:a16="http://schemas.microsoft.com/office/drawing/2014/main" id="{5607BA8B-FFED-EADF-492A-10AA1D6D33BE}"/>
              </a:ext>
            </a:extLst>
          </p:cNvPr>
          <p:cNvSpPr txBox="1"/>
          <p:nvPr/>
        </p:nvSpPr>
        <p:spPr>
          <a:xfrm>
            <a:off x="6613837" y="3938209"/>
            <a:ext cx="2309446" cy="2185214"/>
          </a:xfrm>
          <a:prstGeom prst="rect">
            <a:avLst/>
          </a:prstGeom>
          <a:noFill/>
        </p:spPr>
        <p:txBody>
          <a:bodyPr wrap="square">
            <a:spAutoFit/>
          </a:bodyPr>
          <a:lstStyle/>
          <a:p>
            <a:pPr algn="ctr"/>
            <a:r>
              <a:rPr lang="en-GB" sz="1700" u="none" dirty="0">
                <a:effectLst>
                  <a:outerShdw blurRad="38100" dist="38100" dir="2700000" algn="tl">
                    <a:srgbClr val="000000">
                      <a:alpha val="43137"/>
                    </a:srgbClr>
                  </a:outerShdw>
                </a:effectLst>
                <a:latin typeface="Tw Cen MT" panose="020B0602020104020603" pitchFamily="34" charset="0"/>
              </a:rPr>
              <a:t>PGA and mean spectral intensity of the 7 output accelerometers at the various control points in the middle of the landslide body. There are no margins to justify a landslide zoning</a:t>
            </a:r>
          </a:p>
        </p:txBody>
      </p:sp>
      <p:sp>
        <p:nvSpPr>
          <p:cNvPr id="22" name="CasellaDiTesto 21">
            <a:extLst>
              <a:ext uri="{FF2B5EF4-FFF2-40B4-BE49-F238E27FC236}">
                <a16:creationId xmlns:a16="http://schemas.microsoft.com/office/drawing/2014/main" id="{E9B644C8-0A7B-8D4B-ED9D-619964706DD2}"/>
              </a:ext>
            </a:extLst>
          </p:cNvPr>
          <p:cNvSpPr txBox="1"/>
          <p:nvPr/>
        </p:nvSpPr>
        <p:spPr>
          <a:xfrm>
            <a:off x="0" y="1486336"/>
            <a:ext cx="1967796" cy="1923604"/>
          </a:xfrm>
          <a:prstGeom prst="rect">
            <a:avLst/>
          </a:prstGeom>
          <a:noFill/>
        </p:spPr>
        <p:txBody>
          <a:bodyPr wrap="square">
            <a:spAutoFit/>
          </a:bodyPr>
          <a:lstStyle/>
          <a:p>
            <a:pPr algn="ctr"/>
            <a:r>
              <a:rPr lang="en-GB" sz="1700" u="none" dirty="0">
                <a:effectLst>
                  <a:outerShdw blurRad="38100" dist="38100" dir="2700000" algn="tl">
                    <a:srgbClr val="000000">
                      <a:alpha val="43137"/>
                    </a:srgbClr>
                  </a:outerShdw>
                </a:effectLst>
                <a:latin typeface="Tw Cen MT" panose="020B0602020104020603" pitchFamily="34" charset="0"/>
              </a:rPr>
              <a:t>The results of RSL2d with 7 input accelerograms returns the following average horizontal acceleration values along the slope</a:t>
            </a:r>
          </a:p>
        </p:txBody>
      </p:sp>
      <p:pic>
        <p:nvPicPr>
          <p:cNvPr id="5" name="Immagine 4">
            <a:extLst>
              <a:ext uri="{FF2B5EF4-FFF2-40B4-BE49-F238E27FC236}">
                <a16:creationId xmlns:a16="http://schemas.microsoft.com/office/drawing/2014/main" id="{CB1FD21F-1D05-8DD1-E370-8274324A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7962" y="1367771"/>
            <a:ext cx="7076528" cy="2421269"/>
          </a:xfrm>
          <a:prstGeom prst="rect">
            <a:avLst/>
          </a:prstGeom>
        </p:spPr>
      </p:pic>
      <p:pic>
        <p:nvPicPr>
          <p:cNvPr id="7" name="Immagine 6">
            <a:extLst>
              <a:ext uri="{FF2B5EF4-FFF2-40B4-BE49-F238E27FC236}">
                <a16:creationId xmlns:a16="http://schemas.microsoft.com/office/drawing/2014/main" id="{DF1F1575-A498-24E1-852E-2DB931DB58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713" t="31573" r="17979" b="26061"/>
          <a:stretch/>
        </p:blipFill>
        <p:spPr>
          <a:xfrm>
            <a:off x="220717" y="3861048"/>
            <a:ext cx="6235143" cy="2567414"/>
          </a:xfrm>
          <a:prstGeom prst="rect">
            <a:avLst/>
          </a:prstGeom>
        </p:spPr>
      </p:pic>
      <p:sp>
        <p:nvSpPr>
          <p:cNvPr id="24" name="Figura a mano libera: forma 23">
            <a:extLst>
              <a:ext uri="{FF2B5EF4-FFF2-40B4-BE49-F238E27FC236}">
                <a16:creationId xmlns:a16="http://schemas.microsoft.com/office/drawing/2014/main" id="{ACE0F7B8-AD79-0B4A-76EF-416FF6EDEA72}"/>
              </a:ext>
            </a:extLst>
          </p:cNvPr>
          <p:cNvSpPr/>
          <p:nvPr/>
        </p:nvSpPr>
        <p:spPr bwMode="auto">
          <a:xfrm>
            <a:off x="5150960" y="4451876"/>
            <a:ext cx="195772" cy="419100"/>
          </a:xfrm>
          <a:custGeom>
            <a:avLst/>
            <a:gdLst>
              <a:gd name="connsiteX0" fmla="*/ 0 w 195772"/>
              <a:gd name="connsiteY0" fmla="*/ 419100 h 419100"/>
              <a:gd name="connsiteX1" fmla="*/ 190500 w 195772"/>
              <a:gd name="connsiteY1" fmla="*/ 152400 h 419100"/>
              <a:gd name="connsiteX2" fmla="*/ 123825 w 195772"/>
              <a:gd name="connsiteY2" fmla="*/ 0 h 419100"/>
            </a:gdLst>
            <a:ahLst/>
            <a:cxnLst>
              <a:cxn ang="0">
                <a:pos x="connsiteX0" y="connsiteY0"/>
              </a:cxn>
              <a:cxn ang="0">
                <a:pos x="connsiteX1" y="connsiteY1"/>
              </a:cxn>
              <a:cxn ang="0">
                <a:pos x="connsiteX2" y="connsiteY2"/>
              </a:cxn>
            </a:cxnLst>
            <a:rect l="l" t="t" r="r" b="b"/>
            <a:pathLst>
              <a:path w="195772" h="419100">
                <a:moveTo>
                  <a:pt x="0" y="419100"/>
                </a:moveTo>
                <a:cubicBezTo>
                  <a:pt x="84931" y="320675"/>
                  <a:pt x="169863" y="222250"/>
                  <a:pt x="190500" y="152400"/>
                </a:cubicBezTo>
                <a:cubicBezTo>
                  <a:pt x="211137" y="82550"/>
                  <a:pt x="167481" y="41275"/>
                  <a:pt x="123825" y="0"/>
                </a:cubicBezTo>
              </a:path>
            </a:pathLst>
          </a:custGeom>
          <a:noFill/>
          <a:ln w="952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7" name="CasellaDiTesto 26">
            <a:extLst>
              <a:ext uri="{FF2B5EF4-FFF2-40B4-BE49-F238E27FC236}">
                <a16:creationId xmlns:a16="http://schemas.microsoft.com/office/drawing/2014/main" id="{574DCFB3-060C-9F1C-2842-73F3F431AD9F}"/>
              </a:ext>
            </a:extLst>
          </p:cNvPr>
          <p:cNvSpPr txBox="1"/>
          <p:nvPr/>
        </p:nvSpPr>
        <p:spPr>
          <a:xfrm>
            <a:off x="4312742" y="4124206"/>
            <a:ext cx="1872208" cy="323165"/>
          </a:xfrm>
          <a:prstGeom prst="rect">
            <a:avLst/>
          </a:prstGeom>
          <a:noFill/>
        </p:spPr>
        <p:txBody>
          <a:bodyPr wrap="square">
            <a:spAutoFit/>
          </a:bodyPr>
          <a:lstStyle/>
          <a:p>
            <a:pPr algn="ctr"/>
            <a:r>
              <a:rPr lang="it-IT" sz="1500" b="1" u="none" dirty="0">
                <a:latin typeface="Tw Cen MT" panose="020B0602020104020603" pitchFamily="34" charset="0"/>
              </a:rPr>
              <a:t>Standard </a:t>
            </a:r>
            <a:r>
              <a:rPr lang="it-IT" sz="1500" b="1" u="none" dirty="0" err="1">
                <a:latin typeface="Tw Cen MT" panose="020B0602020104020603" pitchFamily="34" charset="0"/>
              </a:rPr>
              <a:t>Deviation</a:t>
            </a:r>
            <a:endParaRPr lang="it-IT" sz="1500" b="1" u="none" dirty="0">
              <a:latin typeface="Tw Cen MT" panose="020B0602020104020603" pitchFamily="34" charset="0"/>
            </a:endParaRPr>
          </a:p>
        </p:txBody>
      </p:sp>
      <p:sp>
        <p:nvSpPr>
          <p:cNvPr id="28" name="Figura a mano libera: forma 27">
            <a:extLst>
              <a:ext uri="{FF2B5EF4-FFF2-40B4-BE49-F238E27FC236}">
                <a16:creationId xmlns:a16="http://schemas.microsoft.com/office/drawing/2014/main" id="{2A592017-A146-FD7D-B5BE-38C3B53A5178}"/>
              </a:ext>
            </a:extLst>
          </p:cNvPr>
          <p:cNvSpPr/>
          <p:nvPr/>
        </p:nvSpPr>
        <p:spPr bwMode="auto">
          <a:xfrm>
            <a:off x="3200486" y="4960081"/>
            <a:ext cx="1445342" cy="628344"/>
          </a:xfrm>
          <a:custGeom>
            <a:avLst/>
            <a:gdLst>
              <a:gd name="connsiteX0" fmla="*/ 1445342 w 1445342"/>
              <a:gd name="connsiteY0" fmla="*/ 0 h 628344"/>
              <a:gd name="connsiteX1" fmla="*/ 747251 w 1445342"/>
              <a:gd name="connsiteY1" fmla="*/ 452284 h 628344"/>
              <a:gd name="connsiteX2" fmla="*/ 147484 w 1445342"/>
              <a:gd name="connsiteY2" fmla="*/ 609600 h 628344"/>
              <a:gd name="connsiteX3" fmla="*/ 0 w 1445342"/>
              <a:gd name="connsiteY3" fmla="*/ 619432 h 628344"/>
            </a:gdLst>
            <a:ahLst/>
            <a:cxnLst>
              <a:cxn ang="0">
                <a:pos x="connsiteX0" y="connsiteY0"/>
              </a:cxn>
              <a:cxn ang="0">
                <a:pos x="connsiteX1" y="connsiteY1"/>
              </a:cxn>
              <a:cxn ang="0">
                <a:pos x="connsiteX2" y="connsiteY2"/>
              </a:cxn>
              <a:cxn ang="0">
                <a:pos x="connsiteX3" y="connsiteY3"/>
              </a:cxn>
            </a:cxnLst>
            <a:rect l="l" t="t" r="r" b="b"/>
            <a:pathLst>
              <a:path w="1445342" h="628344">
                <a:moveTo>
                  <a:pt x="1445342" y="0"/>
                </a:moveTo>
                <a:cubicBezTo>
                  <a:pt x="1204451" y="175342"/>
                  <a:pt x="963561" y="350684"/>
                  <a:pt x="747251" y="452284"/>
                </a:cubicBezTo>
                <a:cubicBezTo>
                  <a:pt x="530941" y="553884"/>
                  <a:pt x="272026" y="581742"/>
                  <a:pt x="147484" y="609600"/>
                </a:cubicBezTo>
                <a:cubicBezTo>
                  <a:pt x="22942" y="637458"/>
                  <a:pt x="11471" y="628445"/>
                  <a:pt x="0" y="619432"/>
                </a:cubicBezTo>
              </a:path>
            </a:pathLst>
          </a:custGeom>
          <a:noFill/>
          <a:ln w="952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29" name="CasellaDiTesto 28">
            <a:extLst>
              <a:ext uri="{FF2B5EF4-FFF2-40B4-BE49-F238E27FC236}">
                <a16:creationId xmlns:a16="http://schemas.microsoft.com/office/drawing/2014/main" id="{97A5E856-1A45-23EE-52FA-340F74B8225E}"/>
              </a:ext>
            </a:extLst>
          </p:cNvPr>
          <p:cNvSpPr txBox="1"/>
          <p:nvPr/>
        </p:nvSpPr>
        <p:spPr>
          <a:xfrm>
            <a:off x="1923772" y="5400097"/>
            <a:ext cx="1276714" cy="323165"/>
          </a:xfrm>
          <a:prstGeom prst="rect">
            <a:avLst/>
          </a:prstGeom>
          <a:noFill/>
        </p:spPr>
        <p:txBody>
          <a:bodyPr wrap="square">
            <a:spAutoFit/>
          </a:bodyPr>
          <a:lstStyle/>
          <a:p>
            <a:pPr algn="ctr"/>
            <a:r>
              <a:rPr lang="it-IT" sz="1500" b="1" u="none" dirty="0" err="1">
                <a:latin typeface="Tw Cen MT" panose="020B0602020104020603" pitchFamily="34" charset="0"/>
              </a:rPr>
              <a:t>Average</a:t>
            </a:r>
            <a:r>
              <a:rPr lang="it-IT" sz="1500" b="1" u="none" dirty="0">
                <a:latin typeface="Tw Cen MT" panose="020B0602020104020603" pitchFamily="34" charset="0"/>
              </a:rPr>
              <a:t> PGA</a:t>
            </a:r>
          </a:p>
        </p:txBody>
      </p:sp>
      <p:cxnSp>
        <p:nvCxnSpPr>
          <p:cNvPr id="16" name="Connettore diritto 15">
            <a:extLst>
              <a:ext uri="{FF2B5EF4-FFF2-40B4-BE49-F238E27FC236}">
                <a16:creationId xmlns:a16="http://schemas.microsoft.com/office/drawing/2014/main" id="{E547E213-9226-6F90-2938-EA5AD22FFDB7}"/>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91050795"/>
      </p:ext>
    </p:extLst>
  </p:cSld>
  <p:clrMapOvr>
    <a:masterClrMapping/>
  </p:clrMapOvr>
  <mc:AlternateContent xmlns:mc="http://schemas.openxmlformats.org/markup-compatibility/2006" xmlns:p14="http://schemas.microsoft.com/office/powerpoint/2010/main">
    <mc:Choice Requires="p14">
      <p:transition spd="slow" p14:dur="2000" advTm="6013"/>
    </mc:Choice>
    <mc:Fallback xmlns="">
      <p:transition spd="slow" advTm="601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07604" y="233256"/>
            <a:ext cx="7128792" cy="812979"/>
          </a:xfrm>
          <a:prstGeom prst="rect">
            <a:avLst/>
          </a:prstGeom>
          <a:noFill/>
          <a:ln w="9525">
            <a:noFill/>
            <a:miter lim="800000"/>
            <a:headEnd/>
            <a:tailEnd/>
          </a:ln>
        </p:spPr>
        <p:txBody>
          <a:bodyPr wrap="square">
            <a:spAutoFit/>
          </a:bodyPr>
          <a:lstStyle/>
          <a:p>
            <a:pPr>
              <a:lnSpc>
                <a:spcPct val="130000"/>
              </a:lnSpc>
            </a:pPr>
            <a:r>
              <a:rPr lang="it-IT" sz="1900" u="none" dirty="0" err="1">
                <a:solidFill>
                  <a:schemeClr val="tx2">
                    <a:lumMod val="75000"/>
                  </a:schemeClr>
                </a:solidFill>
                <a:latin typeface="+mj-lt"/>
              </a:rPr>
              <a:t>Aim</a:t>
            </a:r>
            <a:r>
              <a:rPr lang="it-IT" sz="1900" u="none" dirty="0">
                <a:solidFill>
                  <a:schemeClr val="tx2">
                    <a:lumMod val="75000"/>
                  </a:schemeClr>
                </a:solidFill>
                <a:latin typeface="+mj-lt"/>
              </a:rPr>
              <a:t>, </a:t>
            </a:r>
            <a:r>
              <a:rPr lang="it-IT" sz="1900" u="none" dirty="0" err="1">
                <a:solidFill>
                  <a:schemeClr val="tx2">
                    <a:lumMod val="75000"/>
                  </a:schemeClr>
                </a:solidFill>
                <a:latin typeface="+mj-lt"/>
              </a:rPr>
              <a:t>materials</a:t>
            </a:r>
            <a:r>
              <a:rPr lang="it-IT" sz="1900" u="none" dirty="0">
                <a:solidFill>
                  <a:schemeClr val="tx2">
                    <a:lumMod val="75000"/>
                  </a:schemeClr>
                </a:solidFill>
                <a:latin typeface="+mj-lt"/>
              </a:rPr>
              <a:t> </a:t>
            </a:r>
          </a:p>
          <a:p>
            <a:pPr>
              <a:lnSpc>
                <a:spcPct val="130000"/>
              </a:lnSpc>
            </a:pPr>
            <a:r>
              <a:rPr lang="it-IT" sz="1900" u="none" dirty="0">
                <a:solidFill>
                  <a:schemeClr val="tx2">
                    <a:lumMod val="75000"/>
                  </a:schemeClr>
                </a:solidFill>
                <a:latin typeface="+mj-lt"/>
              </a:rPr>
              <a:t>and </a:t>
            </a:r>
            <a:r>
              <a:rPr lang="it-IT" sz="1900" u="none" dirty="0" err="1">
                <a:solidFill>
                  <a:schemeClr val="tx2">
                    <a:lumMod val="75000"/>
                  </a:schemeClr>
                </a:solidFill>
                <a:latin typeface="+mj-lt"/>
              </a:rPr>
              <a:t>metodology</a:t>
            </a:r>
            <a:endParaRPr lang="it-IT" sz="1900" u="none" dirty="0">
              <a:solidFill>
                <a:schemeClr val="tx2">
                  <a:lumMod val="75000"/>
                </a:schemeClr>
              </a:solidFill>
              <a:latin typeface="+mj-lt"/>
            </a:endParaRPr>
          </a:p>
        </p:txBody>
      </p:sp>
      <p:pic>
        <p:nvPicPr>
          <p:cNvPr id="50" name="Picture 2" descr="EGU General Assembly 2022">
            <a:extLst>
              <a:ext uri="{FF2B5EF4-FFF2-40B4-BE49-F238E27FC236}">
                <a16:creationId xmlns:a16="http://schemas.microsoft.com/office/drawing/2014/main" id="{99B11579-E3FB-4A1D-FC0F-66AEA84B7F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3C920E85-B711-0B6E-17C0-9C48E81312D9}"/>
              </a:ext>
            </a:extLst>
          </p:cNvPr>
          <p:cNvSpPr txBox="1"/>
          <p:nvPr/>
        </p:nvSpPr>
        <p:spPr>
          <a:xfrm>
            <a:off x="0" y="1253359"/>
            <a:ext cx="9144000" cy="615553"/>
          </a:xfrm>
          <a:prstGeom prst="rect">
            <a:avLst/>
          </a:prstGeom>
          <a:noFill/>
        </p:spPr>
        <p:txBody>
          <a:bodyPr wrap="square">
            <a:spAutoFit/>
          </a:bodyPr>
          <a:lstStyle/>
          <a:p>
            <a:pPr algn="ctr"/>
            <a:r>
              <a:rPr lang="en-US" sz="1700" b="1" u="none" dirty="0">
                <a:effectLst>
                  <a:outerShdw blurRad="38100" dist="38100" dir="2700000" algn="tl">
                    <a:srgbClr val="000000">
                      <a:alpha val="43137"/>
                    </a:srgbClr>
                  </a:outerShdw>
                </a:effectLst>
                <a:latin typeface="Tw Cen MT" panose="020B0602020104020603" pitchFamily="34" charset="0"/>
              </a:rPr>
              <a:t>The aim of the work is to highlight the existing difficulties in modeling earthquake-induced displacement of a slope considering its geotechnical characteristics</a:t>
            </a:r>
            <a:endParaRPr lang="it-IT" sz="1700" b="1" u="none" dirty="0">
              <a:effectLst>
                <a:outerShdw blurRad="38100" dist="38100" dir="2700000" algn="tl">
                  <a:srgbClr val="000000">
                    <a:alpha val="43137"/>
                  </a:srgbClr>
                </a:outerShdw>
              </a:effectLst>
              <a:latin typeface="Tw Cen MT" panose="020B0602020104020603" pitchFamily="34" charset="0"/>
            </a:endParaRPr>
          </a:p>
        </p:txBody>
      </p:sp>
      <p:sp>
        <p:nvSpPr>
          <p:cNvPr id="61" name="CasellaDiTesto 60">
            <a:extLst>
              <a:ext uri="{FF2B5EF4-FFF2-40B4-BE49-F238E27FC236}">
                <a16:creationId xmlns:a16="http://schemas.microsoft.com/office/drawing/2014/main" id="{B1B42A06-84D0-8BF9-715A-93B2F3991C91}"/>
              </a:ext>
            </a:extLst>
          </p:cNvPr>
          <p:cNvSpPr txBox="1"/>
          <p:nvPr/>
        </p:nvSpPr>
        <p:spPr>
          <a:xfrm>
            <a:off x="1590227" y="5536479"/>
            <a:ext cx="2243451" cy="861774"/>
          </a:xfrm>
          <a:prstGeom prst="rect">
            <a:avLst/>
          </a:prstGeom>
          <a:solidFill>
            <a:schemeClr val="accent6">
              <a:lumMod val="20000"/>
              <a:lumOff val="80000"/>
            </a:schemeClr>
          </a:solidFill>
        </p:spPr>
        <p:txBody>
          <a:bodyPr wrap="square" rtlCol="0">
            <a:spAutoFit/>
          </a:bodyPr>
          <a:lstStyle/>
          <a:p>
            <a:pPr algn="ctr"/>
            <a:r>
              <a:rPr lang="it-IT" sz="1000" b="1" i="1" u="none" dirty="0">
                <a:effectLst>
                  <a:outerShdw blurRad="38100" dist="38100" dir="2700000" algn="tl">
                    <a:srgbClr val="000000">
                      <a:alpha val="43137"/>
                    </a:srgbClr>
                  </a:outerShdw>
                </a:effectLst>
              </a:rPr>
              <a:t>TASK D</a:t>
            </a:r>
          </a:p>
          <a:p>
            <a:pPr algn="ctr"/>
            <a:r>
              <a:rPr lang="it-IT" sz="1000" b="1" u="none" dirty="0" err="1"/>
              <a:t>Seismo-induced</a:t>
            </a:r>
            <a:r>
              <a:rPr lang="it-IT" sz="1000" b="1" u="none" dirty="0"/>
              <a:t> </a:t>
            </a:r>
            <a:r>
              <a:rPr lang="it-IT" sz="1000" b="1" u="none" dirty="0" err="1"/>
              <a:t>displacement</a:t>
            </a:r>
            <a:r>
              <a:rPr lang="it-IT" sz="1000" b="1" u="none" dirty="0"/>
              <a:t> monitoring</a:t>
            </a:r>
          </a:p>
          <a:p>
            <a:pPr algn="ctr"/>
            <a:r>
              <a:rPr lang="it-IT" sz="1000" u="none" dirty="0"/>
              <a:t>(GPS-Shake monitoring, </a:t>
            </a:r>
          </a:p>
          <a:p>
            <a:pPr algn="ctr"/>
            <a:r>
              <a:rPr lang="it-IT" sz="1000" u="none" dirty="0"/>
              <a:t>satellite data </a:t>
            </a:r>
            <a:r>
              <a:rPr lang="it-IT" sz="1000" u="none" dirty="0" err="1"/>
              <a:t>analysis</a:t>
            </a:r>
            <a:r>
              <a:rPr lang="it-IT" sz="1000" u="none" dirty="0"/>
              <a:t>)</a:t>
            </a:r>
          </a:p>
        </p:txBody>
      </p:sp>
      <p:sp>
        <p:nvSpPr>
          <p:cNvPr id="67" name="Rettangolo 66">
            <a:extLst>
              <a:ext uri="{FF2B5EF4-FFF2-40B4-BE49-F238E27FC236}">
                <a16:creationId xmlns:a16="http://schemas.microsoft.com/office/drawing/2014/main" id="{EB7D5C88-DEF4-F691-69CB-32B0F93AB325}"/>
              </a:ext>
            </a:extLst>
          </p:cNvPr>
          <p:cNvSpPr/>
          <p:nvPr/>
        </p:nvSpPr>
        <p:spPr bwMode="auto">
          <a:xfrm>
            <a:off x="5513316" y="2008340"/>
            <a:ext cx="2297742" cy="96382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0" name="Rettangolo 69">
            <a:extLst>
              <a:ext uri="{FF2B5EF4-FFF2-40B4-BE49-F238E27FC236}">
                <a16:creationId xmlns:a16="http://schemas.microsoft.com/office/drawing/2014/main" id="{679AECF4-7B0F-1696-5FEC-7F40E5ED7F66}"/>
              </a:ext>
            </a:extLst>
          </p:cNvPr>
          <p:cNvSpPr/>
          <p:nvPr/>
        </p:nvSpPr>
        <p:spPr bwMode="auto">
          <a:xfrm>
            <a:off x="1615474" y="267347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1" name="CasellaDiTesto 70">
            <a:extLst>
              <a:ext uri="{FF2B5EF4-FFF2-40B4-BE49-F238E27FC236}">
                <a16:creationId xmlns:a16="http://schemas.microsoft.com/office/drawing/2014/main" id="{1968F71C-0893-F1A9-4999-5F3608766064}"/>
              </a:ext>
            </a:extLst>
          </p:cNvPr>
          <p:cNvSpPr txBox="1"/>
          <p:nvPr/>
        </p:nvSpPr>
        <p:spPr>
          <a:xfrm>
            <a:off x="1581180" y="2673477"/>
            <a:ext cx="2308725" cy="553998"/>
          </a:xfrm>
          <a:prstGeom prst="rect">
            <a:avLst/>
          </a:prstGeom>
          <a:noFill/>
        </p:spPr>
        <p:txBody>
          <a:bodyPr wrap="square" rtlCol="0">
            <a:spAutoFit/>
          </a:bodyPr>
          <a:lstStyle/>
          <a:p>
            <a:pPr algn="ctr"/>
            <a:r>
              <a:rPr lang="it-IT" sz="1000" b="1" u="none" dirty="0" err="1"/>
              <a:t>Stratigraphy</a:t>
            </a:r>
            <a:endParaRPr lang="it-IT" sz="1000" b="1" u="none" dirty="0"/>
          </a:p>
          <a:p>
            <a:pPr algn="ctr"/>
            <a:r>
              <a:rPr lang="it-IT" sz="1000" u="none" dirty="0"/>
              <a:t>(</a:t>
            </a:r>
            <a:r>
              <a:rPr lang="en-US" sz="1000" u="none" dirty="0"/>
              <a:t>geological map, interpretation of existing boreholes and inclinometers</a:t>
            </a:r>
            <a:r>
              <a:rPr lang="it-IT" sz="1000" u="none" dirty="0"/>
              <a:t>)</a:t>
            </a:r>
          </a:p>
        </p:txBody>
      </p:sp>
      <p:sp>
        <p:nvSpPr>
          <p:cNvPr id="72" name="Rettangolo 71">
            <a:extLst>
              <a:ext uri="{FF2B5EF4-FFF2-40B4-BE49-F238E27FC236}">
                <a16:creationId xmlns:a16="http://schemas.microsoft.com/office/drawing/2014/main" id="{9C29C80C-ADC4-7AF0-DE23-54D2DD6BC3B2}"/>
              </a:ext>
            </a:extLst>
          </p:cNvPr>
          <p:cNvSpPr/>
          <p:nvPr/>
        </p:nvSpPr>
        <p:spPr bwMode="auto">
          <a:xfrm>
            <a:off x="1614371" y="3356037"/>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3" name="CasellaDiTesto 72">
            <a:extLst>
              <a:ext uri="{FF2B5EF4-FFF2-40B4-BE49-F238E27FC236}">
                <a16:creationId xmlns:a16="http://schemas.microsoft.com/office/drawing/2014/main" id="{963DF01C-FB80-DB5B-09C4-742D96C4E7AC}"/>
              </a:ext>
            </a:extLst>
          </p:cNvPr>
          <p:cNvSpPr txBox="1"/>
          <p:nvPr/>
        </p:nvSpPr>
        <p:spPr>
          <a:xfrm>
            <a:off x="1615474" y="3359556"/>
            <a:ext cx="2212111" cy="553998"/>
          </a:xfrm>
          <a:prstGeom prst="rect">
            <a:avLst/>
          </a:prstGeom>
          <a:noFill/>
        </p:spPr>
        <p:txBody>
          <a:bodyPr wrap="square" rtlCol="0">
            <a:spAutoFit/>
          </a:bodyPr>
          <a:lstStyle/>
          <a:p>
            <a:pPr algn="ctr"/>
            <a:r>
              <a:rPr lang="it-IT" sz="1000" b="1" u="none" dirty="0" err="1"/>
              <a:t>Hydrogeology</a:t>
            </a:r>
            <a:endParaRPr lang="it-IT" sz="1000" b="1" u="none" dirty="0"/>
          </a:p>
          <a:p>
            <a:pPr algn="ctr"/>
            <a:r>
              <a:rPr lang="it-IT" sz="1000" u="none" dirty="0"/>
              <a:t>(</a:t>
            </a:r>
            <a:r>
              <a:rPr lang="en-US" sz="1000" u="none" dirty="0"/>
              <a:t>existing piezometric data,</a:t>
            </a:r>
          </a:p>
          <a:p>
            <a:pPr algn="ctr"/>
            <a:r>
              <a:rPr lang="en-US" sz="1000" u="none" dirty="0"/>
              <a:t>new measurement survey</a:t>
            </a:r>
            <a:r>
              <a:rPr lang="it-IT" sz="1000" u="none" dirty="0"/>
              <a:t>)</a:t>
            </a:r>
          </a:p>
        </p:txBody>
      </p:sp>
      <p:sp>
        <p:nvSpPr>
          <p:cNvPr id="74" name="Rettangolo 73">
            <a:extLst>
              <a:ext uri="{FF2B5EF4-FFF2-40B4-BE49-F238E27FC236}">
                <a16:creationId xmlns:a16="http://schemas.microsoft.com/office/drawing/2014/main" id="{5C5B540D-70A2-424D-8FD7-D7F19AC0252B}"/>
              </a:ext>
            </a:extLst>
          </p:cNvPr>
          <p:cNvSpPr/>
          <p:nvPr/>
        </p:nvSpPr>
        <p:spPr bwMode="auto">
          <a:xfrm>
            <a:off x="1600230" y="2036438"/>
            <a:ext cx="2227355"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5" name="CasellaDiTesto 74">
            <a:extLst>
              <a:ext uri="{FF2B5EF4-FFF2-40B4-BE49-F238E27FC236}">
                <a16:creationId xmlns:a16="http://schemas.microsoft.com/office/drawing/2014/main" id="{A719BAA2-C905-4445-A0DE-87D94EBDF681}"/>
              </a:ext>
            </a:extLst>
          </p:cNvPr>
          <p:cNvSpPr txBox="1"/>
          <p:nvPr/>
        </p:nvSpPr>
        <p:spPr>
          <a:xfrm>
            <a:off x="1615475" y="2036438"/>
            <a:ext cx="2194096" cy="553998"/>
          </a:xfrm>
          <a:prstGeom prst="rect">
            <a:avLst/>
          </a:prstGeom>
          <a:noFill/>
        </p:spPr>
        <p:txBody>
          <a:bodyPr wrap="square" rtlCol="0">
            <a:spAutoFit/>
          </a:bodyPr>
          <a:lstStyle/>
          <a:p>
            <a:pPr algn="ctr"/>
            <a:r>
              <a:rPr lang="it-IT" sz="1000" b="1" u="none" dirty="0" err="1"/>
              <a:t>Geomorphology</a:t>
            </a:r>
            <a:endParaRPr lang="it-IT" sz="1000" b="1" u="none" dirty="0"/>
          </a:p>
          <a:p>
            <a:pPr algn="ctr"/>
            <a:r>
              <a:rPr lang="it-IT" sz="1000" u="none" dirty="0"/>
              <a:t>(</a:t>
            </a:r>
            <a:r>
              <a:rPr lang="da-DK" sz="1000" u="none" dirty="0"/>
              <a:t>landslide map, landslide archive and aerial photo analysis</a:t>
            </a:r>
            <a:r>
              <a:rPr lang="it-IT" sz="1000" u="none" dirty="0"/>
              <a:t>)</a:t>
            </a:r>
          </a:p>
        </p:txBody>
      </p:sp>
      <p:sp>
        <p:nvSpPr>
          <p:cNvPr id="76" name="Rettangolo 75">
            <a:extLst>
              <a:ext uri="{FF2B5EF4-FFF2-40B4-BE49-F238E27FC236}">
                <a16:creationId xmlns:a16="http://schemas.microsoft.com/office/drawing/2014/main" id="{E09AE2FC-CA4D-5372-3494-21208D397ABB}"/>
              </a:ext>
            </a:extLst>
          </p:cNvPr>
          <p:cNvSpPr/>
          <p:nvPr/>
        </p:nvSpPr>
        <p:spPr bwMode="auto">
          <a:xfrm>
            <a:off x="1584985" y="4727708"/>
            <a:ext cx="2257844"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7" name="CasellaDiTesto 76">
            <a:extLst>
              <a:ext uri="{FF2B5EF4-FFF2-40B4-BE49-F238E27FC236}">
                <a16:creationId xmlns:a16="http://schemas.microsoft.com/office/drawing/2014/main" id="{FAC9D2E2-7260-AD8A-DF44-6FDF2632B93B}"/>
              </a:ext>
            </a:extLst>
          </p:cNvPr>
          <p:cNvSpPr txBox="1"/>
          <p:nvPr/>
        </p:nvSpPr>
        <p:spPr>
          <a:xfrm>
            <a:off x="1600229" y="4727708"/>
            <a:ext cx="2226253" cy="553998"/>
          </a:xfrm>
          <a:prstGeom prst="rect">
            <a:avLst/>
          </a:prstGeom>
          <a:noFill/>
        </p:spPr>
        <p:txBody>
          <a:bodyPr wrap="square" rtlCol="0">
            <a:spAutoFit/>
          </a:bodyPr>
          <a:lstStyle/>
          <a:p>
            <a:pPr algn="ctr"/>
            <a:r>
              <a:rPr lang="en-US" sz="1000" b="1" u="none" dirty="0"/>
              <a:t>Dynamic characteristics</a:t>
            </a:r>
          </a:p>
          <a:p>
            <a:pPr algn="ctr"/>
            <a:r>
              <a:rPr lang="en-US" sz="1000" u="none" dirty="0"/>
              <a:t>(existing seismic tests, new survey campaign)</a:t>
            </a:r>
            <a:endParaRPr lang="it-IT" sz="1000" u="none" dirty="0"/>
          </a:p>
        </p:txBody>
      </p:sp>
      <p:sp>
        <p:nvSpPr>
          <p:cNvPr id="78" name="Rettangolo 77">
            <a:extLst>
              <a:ext uri="{FF2B5EF4-FFF2-40B4-BE49-F238E27FC236}">
                <a16:creationId xmlns:a16="http://schemas.microsoft.com/office/drawing/2014/main" id="{4F4621F6-73C5-3599-BA6C-516B822527FB}"/>
              </a:ext>
            </a:extLst>
          </p:cNvPr>
          <p:cNvSpPr/>
          <p:nvPr/>
        </p:nvSpPr>
        <p:spPr bwMode="auto">
          <a:xfrm>
            <a:off x="1600230" y="4041629"/>
            <a:ext cx="2242599" cy="553998"/>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79" name="CasellaDiTesto 78">
            <a:extLst>
              <a:ext uri="{FF2B5EF4-FFF2-40B4-BE49-F238E27FC236}">
                <a16:creationId xmlns:a16="http://schemas.microsoft.com/office/drawing/2014/main" id="{A44A0E4C-07DB-1A15-E043-1BD2B896DF07}"/>
              </a:ext>
            </a:extLst>
          </p:cNvPr>
          <p:cNvSpPr txBox="1"/>
          <p:nvPr/>
        </p:nvSpPr>
        <p:spPr>
          <a:xfrm>
            <a:off x="1614371" y="4041629"/>
            <a:ext cx="2212111" cy="553998"/>
          </a:xfrm>
          <a:prstGeom prst="rect">
            <a:avLst/>
          </a:prstGeom>
          <a:noFill/>
        </p:spPr>
        <p:txBody>
          <a:bodyPr wrap="square" rtlCol="0">
            <a:spAutoFit/>
          </a:bodyPr>
          <a:lstStyle/>
          <a:p>
            <a:pPr algn="ctr"/>
            <a:r>
              <a:rPr lang="it-IT" sz="1000" b="1" u="none" dirty="0" err="1"/>
              <a:t>Geotechnical</a:t>
            </a:r>
            <a:r>
              <a:rPr lang="it-IT" sz="1000" b="1" u="none" dirty="0"/>
              <a:t> </a:t>
            </a:r>
            <a:r>
              <a:rPr lang="it-IT" sz="1000" b="1" u="none" dirty="0" err="1"/>
              <a:t>characteristics</a:t>
            </a:r>
            <a:endParaRPr lang="it-IT" sz="1000" b="1" u="none" dirty="0"/>
          </a:p>
          <a:p>
            <a:pPr algn="ctr"/>
            <a:r>
              <a:rPr lang="it-IT" sz="1000" u="none" dirty="0"/>
              <a:t>(</a:t>
            </a:r>
            <a:r>
              <a:rPr lang="en-US" sz="1000" u="none" dirty="0"/>
              <a:t>interpretation of existing site and laboratory tests</a:t>
            </a:r>
            <a:r>
              <a:rPr lang="it-IT" sz="1000" u="none" dirty="0"/>
              <a:t>)</a:t>
            </a:r>
          </a:p>
        </p:txBody>
      </p:sp>
      <p:sp>
        <p:nvSpPr>
          <p:cNvPr id="80" name="Rettangolo 79">
            <a:extLst>
              <a:ext uri="{FF2B5EF4-FFF2-40B4-BE49-F238E27FC236}">
                <a16:creationId xmlns:a16="http://schemas.microsoft.com/office/drawing/2014/main" id="{628E4C3F-5E57-38B4-491A-24B8329CBAA8}"/>
              </a:ext>
            </a:extLst>
          </p:cNvPr>
          <p:cNvSpPr/>
          <p:nvPr/>
        </p:nvSpPr>
        <p:spPr bwMode="auto">
          <a:xfrm>
            <a:off x="5552212" y="4419217"/>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2" name="CasellaDiTesto 81">
            <a:extLst>
              <a:ext uri="{FF2B5EF4-FFF2-40B4-BE49-F238E27FC236}">
                <a16:creationId xmlns:a16="http://schemas.microsoft.com/office/drawing/2014/main" id="{B2035B88-0EF6-BBEC-F16D-E4BFA2EAA186}"/>
              </a:ext>
            </a:extLst>
          </p:cNvPr>
          <p:cNvSpPr txBox="1"/>
          <p:nvPr/>
        </p:nvSpPr>
        <p:spPr>
          <a:xfrm>
            <a:off x="5556377" y="4418781"/>
            <a:ext cx="2190725" cy="553998"/>
          </a:xfrm>
          <a:prstGeom prst="rect">
            <a:avLst/>
          </a:prstGeom>
          <a:noFill/>
        </p:spPr>
        <p:txBody>
          <a:bodyPr wrap="square" rtlCol="0">
            <a:spAutoFit/>
          </a:bodyPr>
          <a:lstStyle/>
          <a:p>
            <a:pPr algn="ctr"/>
            <a:r>
              <a:rPr lang="en-US" sz="1000" b="1" i="1" u="none" dirty="0">
                <a:solidFill>
                  <a:srgbClr val="FF0000"/>
                </a:solidFill>
                <a:effectLst>
                  <a:outerShdw blurRad="38100" dist="38100" dir="2700000" algn="tl">
                    <a:srgbClr val="000000">
                      <a:alpha val="43137"/>
                    </a:srgbClr>
                  </a:outerShdw>
                </a:effectLst>
                <a:highlight>
                  <a:srgbClr val="FFFF00"/>
                </a:highlight>
              </a:rPr>
              <a:t>TASK C</a:t>
            </a:r>
          </a:p>
          <a:p>
            <a:pPr algn="ctr"/>
            <a:r>
              <a:rPr lang="en-US" sz="1000" b="1" u="none" dirty="0">
                <a:solidFill>
                  <a:srgbClr val="FF0000"/>
                </a:solidFill>
                <a:highlight>
                  <a:srgbClr val="FFFF00"/>
                </a:highlight>
              </a:rPr>
              <a:t>Stability analysis under static and dynamic conditions</a:t>
            </a:r>
            <a:endParaRPr lang="it-IT" sz="1000" u="none" dirty="0">
              <a:solidFill>
                <a:srgbClr val="FF0000"/>
              </a:solidFill>
              <a:highlight>
                <a:srgbClr val="FFFF00"/>
              </a:highlight>
            </a:endParaRPr>
          </a:p>
        </p:txBody>
      </p:sp>
      <p:sp>
        <p:nvSpPr>
          <p:cNvPr id="83" name="Rettangolo 82">
            <a:extLst>
              <a:ext uri="{FF2B5EF4-FFF2-40B4-BE49-F238E27FC236}">
                <a16:creationId xmlns:a16="http://schemas.microsoft.com/office/drawing/2014/main" id="{63A432FF-1CE2-E89F-880A-A9D2EB0A27AA}"/>
              </a:ext>
            </a:extLst>
          </p:cNvPr>
          <p:cNvSpPr/>
          <p:nvPr/>
        </p:nvSpPr>
        <p:spPr bwMode="auto">
          <a:xfrm>
            <a:off x="6770392" y="3337071"/>
            <a:ext cx="2194096" cy="553998"/>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4" name="CasellaDiTesto 83">
            <a:extLst>
              <a:ext uri="{FF2B5EF4-FFF2-40B4-BE49-F238E27FC236}">
                <a16:creationId xmlns:a16="http://schemas.microsoft.com/office/drawing/2014/main" id="{A4383807-E94E-5704-448C-69350A9A6D5D}"/>
              </a:ext>
            </a:extLst>
          </p:cNvPr>
          <p:cNvSpPr txBox="1"/>
          <p:nvPr/>
        </p:nvSpPr>
        <p:spPr>
          <a:xfrm>
            <a:off x="6849103" y="3359556"/>
            <a:ext cx="2050176"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TASK B</a:t>
            </a:r>
          </a:p>
          <a:p>
            <a:pPr algn="ctr"/>
            <a:r>
              <a:rPr lang="it-IT" sz="1000" b="1" u="none" dirty="0"/>
              <a:t>Local </a:t>
            </a:r>
            <a:r>
              <a:rPr lang="it-IT" sz="1000" b="1" u="none" dirty="0" err="1"/>
              <a:t>seismic</a:t>
            </a:r>
            <a:r>
              <a:rPr lang="it-IT" sz="1000" b="1" u="none" dirty="0"/>
              <a:t> </a:t>
            </a:r>
            <a:r>
              <a:rPr lang="it-IT" sz="1000" b="1" u="none" dirty="0" err="1"/>
              <a:t>response</a:t>
            </a:r>
            <a:endParaRPr lang="it-IT" sz="1000" b="1" u="none" dirty="0"/>
          </a:p>
          <a:p>
            <a:pPr algn="ctr"/>
            <a:r>
              <a:rPr lang="it-IT" sz="1000" u="none" dirty="0"/>
              <a:t>(</a:t>
            </a:r>
            <a:r>
              <a:rPr lang="en-US" sz="1000" u="none" dirty="0"/>
              <a:t>Italian legislation</a:t>
            </a:r>
            <a:r>
              <a:rPr lang="it-IT" sz="1000" u="none" dirty="0"/>
              <a:t>, 2D </a:t>
            </a:r>
            <a:r>
              <a:rPr lang="it-IT" sz="1000" u="none" dirty="0" err="1"/>
              <a:t>analysis</a:t>
            </a:r>
            <a:r>
              <a:rPr lang="it-IT" sz="1000" u="none" dirty="0"/>
              <a:t>)</a:t>
            </a:r>
          </a:p>
        </p:txBody>
      </p:sp>
      <p:sp>
        <p:nvSpPr>
          <p:cNvPr id="85" name="Rettangolo 84">
            <a:extLst>
              <a:ext uri="{FF2B5EF4-FFF2-40B4-BE49-F238E27FC236}">
                <a16:creationId xmlns:a16="http://schemas.microsoft.com/office/drawing/2014/main" id="{357A6798-BE45-2D32-2863-55ABB4275802}"/>
              </a:ext>
            </a:extLst>
          </p:cNvPr>
          <p:cNvSpPr/>
          <p:nvPr/>
        </p:nvSpPr>
        <p:spPr bwMode="auto">
          <a:xfrm>
            <a:off x="4337877" y="3356037"/>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6" name="CasellaDiTesto 85">
            <a:extLst>
              <a:ext uri="{FF2B5EF4-FFF2-40B4-BE49-F238E27FC236}">
                <a16:creationId xmlns:a16="http://schemas.microsoft.com/office/drawing/2014/main" id="{CFCE1F94-F8B9-0AD6-53B7-8B8532B0F6E2}"/>
              </a:ext>
            </a:extLst>
          </p:cNvPr>
          <p:cNvSpPr txBox="1"/>
          <p:nvPr/>
        </p:nvSpPr>
        <p:spPr>
          <a:xfrm>
            <a:off x="4332163" y="3374043"/>
            <a:ext cx="2175481" cy="553998"/>
          </a:xfrm>
          <a:prstGeom prst="rect">
            <a:avLst/>
          </a:prstGeom>
          <a:noFill/>
        </p:spPr>
        <p:txBody>
          <a:bodyPr wrap="square" rtlCol="0">
            <a:spAutoFit/>
          </a:bodyPr>
          <a:lstStyle/>
          <a:p>
            <a:pPr algn="ctr"/>
            <a:r>
              <a:rPr lang="en-US" sz="1000" b="1" i="1" u="none" dirty="0">
                <a:effectLst>
                  <a:outerShdw blurRad="38100" dist="38100" dir="2700000" algn="tl">
                    <a:srgbClr val="000000">
                      <a:alpha val="43137"/>
                    </a:srgbClr>
                  </a:outerShdw>
                </a:effectLst>
              </a:rPr>
              <a:t>TASK A</a:t>
            </a:r>
          </a:p>
          <a:p>
            <a:pPr algn="ctr"/>
            <a:r>
              <a:rPr lang="en-US" sz="1000" b="1" u="none" dirty="0"/>
              <a:t>Geological-technical model of the slope</a:t>
            </a:r>
            <a:endParaRPr lang="it-IT" sz="1000" u="none" dirty="0"/>
          </a:p>
        </p:txBody>
      </p:sp>
      <p:sp>
        <p:nvSpPr>
          <p:cNvPr id="87" name="Rettangolo 86">
            <a:extLst>
              <a:ext uri="{FF2B5EF4-FFF2-40B4-BE49-F238E27FC236}">
                <a16:creationId xmlns:a16="http://schemas.microsoft.com/office/drawing/2014/main" id="{8CF729EE-6A5C-BDE3-F7E4-D56B52DBECBA}"/>
              </a:ext>
            </a:extLst>
          </p:cNvPr>
          <p:cNvSpPr/>
          <p:nvPr/>
        </p:nvSpPr>
        <p:spPr bwMode="auto">
          <a:xfrm>
            <a:off x="1583031" y="5541861"/>
            <a:ext cx="2243451" cy="85639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8" name="Rettangolo 87">
            <a:extLst>
              <a:ext uri="{FF2B5EF4-FFF2-40B4-BE49-F238E27FC236}">
                <a16:creationId xmlns:a16="http://schemas.microsoft.com/office/drawing/2014/main" id="{B374F632-D289-94C8-9003-DA2144F939AA}"/>
              </a:ext>
            </a:extLst>
          </p:cNvPr>
          <p:cNvSpPr/>
          <p:nvPr/>
        </p:nvSpPr>
        <p:spPr bwMode="auto">
          <a:xfrm>
            <a:off x="5565139" y="5694980"/>
            <a:ext cx="2194096" cy="553998"/>
          </a:xfrm>
          <a:prstGeom prst="rect">
            <a:avLst/>
          </a:prstGeom>
          <a:solidFill>
            <a:srgbClr val="E5FFE5"/>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89" name="CasellaDiTesto 88">
            <a:extLst>
              <a:ext uri="{FF2B5EF4-FFF2-40B4-BE49-F238E27FC236}">
                <a16:creationId xmlns:a16="http://schemas.microsoft.com/office/drawing/2014/main" id="{6F8AA94E-E5F1-7CE2-3F25-5782BF47EBC7}"/>
              </a:ext>
            </a:extLst>
          </p:cNvPr>
          <p:cNvSpPr txBox="1"/>
          <p:nvPr/>
        </p:nvSpPr>
        <p:spPr>
          <a:xfrm>
            <a:off x="5733967" y="5694544"/>
            <a:ext cx="1860075" cy="553998"/>
          </a:xfrm>
          <a:prstGeom prst="rect">
            <a:avLst/>
          </a:prstGeom>
          <a:noFill/>
        </p:spPr>
        <p:txBody>
          <a:bodyPr wrap="square" rtlCol="0">
            <a:spAutoFit/>
          </a:bodyPr>
          <a:lstStyle/>
          <a:p>
            <a:pPr algn="ctr"/>
            <a:r>
              <a:rPr lang="it-IT" sz="1000" b="1" i="1" u="none" dirty="0">
                <a:effectLst>
                  <a:outerShdw blurRad="38100" dist="38100" dir="2700000" algn="tl">
                    <a:srgbClr val="000000">
                      <a:alpha val="43137"/>
                    </a:srgbClr>
                  </a:outerShdw>
                </a:effectLst>
              </a:rPr>
              <a:t>RESULTS</a:t>
            </a:r>
          </a:p>
          <a:p>
            <a:pPr algn="ctr"/>
            <a:r>
              <a:rPr lang="it-IT" sz="1000" b="1" u="none" dirty="0" err="1"/>
              <a:t>Landslide</a:t>
            </a:r>
            <a:r>
              <a:rPr lang="it-IT" sz="1000" b="1" u="none" dirty="0"/>
              <a:t> </a:t>
            </a:r>
            <a:r>
              <a:rPr lang="it-IT" sz="1000" b="1" u="none" dirty="0" err="1"/>
              <a:t>response</a:t>
            </a:r>
            <a:r>
              <a:rPr lang="it-IT" sz="1000" b="1" u="none" dirty="0"/>
              <a:t> </a:t>
            </a:r>
            <a:r>
              <a:rPr lang="it-IT" sz="1000" b="1" u="none" dirty="0" err="1"/>
              <a:t>during</a:t>
            </a:r>
            <a:r>
              <a:rPr lang="it-IT" sz="1000" b="1" u="none" dirty="0"/>
              <a:t> the </a:t>
            </a:r>
            <a:r>
              <a:rPr lang="it-IT" sz="1000" b="1" u="none" dirty="0" err="1"/>
              <a:t>earthquake</a:t>
            </a:r>
            <a:r>
              <a:rPr lang="it-IT" sz="1000" b="1" u="none" dirty="0"/>
              <a:t> event</a:t>
            </a:r>
            <a:endParaRPr lang="it-IT" sz="1000" u="none" dirty="0"/>
          </a:p>
        </p:txBody>
      </p:sp>
      <p:sp>
        <p:nvSpPr>
          <p:cNvPr id="90" name="Figura a mano libera: forma 89">
            <a:extLst>
              <a:ext uri="{FF2B5EF4-FFF2-40B4-BE49-F238E27FC236}">
                <a16:creationId xmlns:a16="http://schemas.microsoft.com/office/drawing/2014/main" id="{F8127050-1597-0A38-4105-DE1AE8EE19E3}"/>
              </a:ext>
            </a:extLst>
          </p:cNvPr>
          <p:cNvSpPr/>
          <p:nvPr/>
        </p:nvSpPr>
        <p:spPr bwMode="auto">
          <a:xfrm>
            <a:off x="3828185" y="2283052"/>
            <a:ext cx="264523" cy="267788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Lst>
            <a:ahLst/>
            <a:cxnLst>
              <a:cxn ang="0">
                <a:pos x="connsiteX0" y="connsiteY0"/>
              </a:cxn>
              <a:cxn ang="0">
                <a:pos x="connsiteX1" y="connsiteY1"/>
              </a:cxn>
              <a:cxn ang="0">
                <a:pos x="connsiteX2" y="connsiteY2"/>
              </a:cxn>
              <a:cxn ang="0">
                <a:pos x="connsiteX3" y="connsiteY3"/>
              </a:cxn>
            </a:cxnLst>
            <a:rect l="l" t="t" r="r" b="b"/>
            <a:pathLst>
              <a:path w="121494" h="2677885">
                <a:moveTo>
                  <a:pt x="0" y="0"/>
                </a:moveTo>
                <a:lnTo>
                  <a:pt x="121494" y="0"/>
                </a:lnTo>
                <a:lnTo>
                  <a:pt x="121494" y="2672861"/>
                </a:lnTo>
                <a:lnTo>
                  <a:pt x="9952" y="2677885"/>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1" name="Connettore diritto 90">
            <a:extLst>
              <a:ext uri="{FF2B5EF4-FFF2-40B4-BE49-F238E27FC236}">
                <a16:creationId xmlns:a16="http://schemas.microsoft.com/office/drawing/2014/main" id="{9AEE9437-A5DA-142F-6E5D-EA511409BF1F}"/>
              </a:ext>
            </a:extLst>
          </p:cNvPr>
          <p:cNvCxnSpPr>
            <a:cxnSpLocks/>
            <a:stCxn id="70" idx="3"/>
          </p:cNvCxnSpPr>
          <p:nvPr/>
        </p:nvCxnSpPr>
        <p:spPr bwMode="auto">
          <a:xfrm>
            <a:off x="3842829" y="2950476"/>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Connettore diritto 91">
            <a:extLst>
              <a:ext uri="{FF2B5EF4-FFF2-40B4-BE49-F238E27FC236}">
                <a16:creationId xmlns:a16="http://schemas.microsoft.com/office/drawing/2014/main" id="{C4CC2C77-3336-C9DB-0015-E2F7783FDDAD}"/>
              </a:ext>
            </a:extLst>
          </p:cNvPr>
          <p:cNvCxnSpPr>
            <a:cxnSpLocks/>
          </p:cNvCxnSpPr>
          <p:nvPr/>
        </p:nvCxnSpPr>
        <p:spPr bwMode="auto">
          <a:xfrm>
            <a:off x="3842829" y="3625522"/>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Connettore diritto 92">
            <a:extLst>
              <a:ext uri="{FF2B5EF4-FFF2-40B4-BE49-F238E27FC236}">
                <a16:creationId xmlns:a16="http://schemas.microsoft.com/office/drawing/2014/main" id="{B6823EC7-A9F2-9CD3-8307-275746BC766D}"/>
              </a:ext>
            </a:extLst>
          </p:cNvPr>
          <p:cNvCxnSpPr>
            <a:cxnSpLocks/>
          </p:cNvCxnSpPr>
          <p:nvPr/>
        </p:nvCxnSpPr>
        <p:spPr bwMode="auto">
          <a:xfrm>
            <a:off x="3842829" y="4300568"/>
            <a:ext cx="24987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4" name="Connettore diritto 93">
            <a:extLst>
              <a:ext uri="{FF2B5EF4-FFF2-40B4-BE49-F238E27FC236}">
                <a16:creationId xmlns:a16="http://schemas.microsoft.com/office/drawing/2014/main" id="{A79830F6-45AD-C4BC-6914-000664A5FE46}"/>
              </a:ext>
            </a:extLst>
          </p:cNvPr>
          <p:cNvCxnSpPr>
            <a:cxnSpLocks/>
          </p:cNvCxnSpPr>
          <p:nvPr/>
        </p:nvCxnSpPr>
        <p:spPr bwMode="auto">
          <a:xfrm>
            <a:off x="4087998" y="3621994"/>
            <a:ext cx="249879"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5" name="Figura a mano libera: forma 94">
            <a:extLst>
              <a:ext uri="{FF2B5EF4-FFF2-40B4-BE49-F238E27FC236}">
                <a16:creationId xmlns:a16="http://schemas.microsoft.com/office/drawing/2014/main" id="{AE10AAC2-33BE-8CCB-984E-4CA8A7D70248}"/>
              </a:ext>
            </a:extLst>
          </p:cNvPr>
          <p:cNvSpPr/>
          <p:nvPr/>
        </p:nvSpPr>
        <p:spPr bwMode="auto">
          <a:xfrm rot="5400000">
            <a:off x="6558182" y="2769255"/>
            <a:ext cx="261405" cy="2505035"/>
          </a:xfrm>
          <a:custGeom>
            <a:avLst/>
            <a:gdLst>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7550 w 121494"/>
              <a:gd name="connsiteY4" fmla="*/ 2660072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82671 w 121494"/>
              <a:gd name="connsiteY4" fmla="*/ 2459105 h 2672861"/>
              <a:gd name="connsiteX5" fmla="*/ 19183 w 121494"/>
              <a:gd name="connsiteY5" fmla="*/ 2666467 h 2672861"/>
              <a:gd name="connsiteX6" fmla="*/ 19183 w 121494"/>
              <a:gd name="connsiteY6"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19183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19183 w 121494"/>
              <a:gd name="connsiteY4" fmla="*/ 2666467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1489 w 121494"/>
              <a:gd name="connsiteY4" fmla="*/ 2450428 h 2672861"/>
              <a:gd name="connsiteX5" fmla="*/ 5337 w 121494"/>
              <a:gd name="connsiteY5"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4" fmla="*/ 5337 w 121494"/>
              <a:gd name="connsiteY4" fmla="*/ 2666467 h 2672861"/>
              <a:gd name="connsiteX0" fmla="*/ 0 w 121494"/>
              <a:gd name="connsiteY0" fmla="*/ 0 h 2672861"/>
              <a:gd name="connsiteX1" fmla="*/ 121494 w 121494"/>
              <a:gd name="connsiteY1" fmla="*/ 0 h 2672861"/>
              <a:gd name="connsiteX2" fmla="*/ 121494 w 121494"/>
              <a:gd name="connsiteY2" fmla="*/ 2672861 h 2672861"/>
              <a:gd name="connsiteX3" fmla="*/ 19183 w 121494"/>
              <a:gd name="connsiteY3" fmla="*/ 2672861 h 2672861"/>
              <a:gd name="connsiteX0" fmla="*/ 0 w 121494"/>
              <a:gd name="connsiteY0" fmla="*/ 0 h 2677885"/>
              <a:gd name="connsiteX1" fmla="*/ 121494 w 121494"/>
              <a:gd name="connsiteY1" fmla="*/ 0 h 2677885"/>
              <a:gd name="connsiteX2" fmla="*/ 121494 w 121494"/>
              <a:gd name="connsiteY2" fmla="*/ 2672861 h 2677885"/>
              <a:gd name="connsiteX3" fmla="*/ 9952 w 121494"/>
              <a:gd name="connsiteY3" fmla="*/ 2677885 h 2677885"/>
              <a:gd name="connsiteX0" fmla="*/ 0 w 116878"/>
              <a:gd name="connsiteY0" fmla="*/ 0 h 2677886"/>
              <a:gd name="connsiteX1" fmla="*/ 116878 w 116878"/>
              <a:gd name="connsiteY1" fmla="*/ 1 h 2677886"/>
              <a:gd name="connsiteX2" fmla="*/ 116878 w 116878"/>
              <a:gd name="connsiteY2" fmla="*/ 2672862 h 2677886"/>
              <a:gd name="connsiteX3" fmla="*/ 5336 w 116878"/>
              <a:gd name="connsiteY3" fmla="*/ 2677886 h 2677886"/>
            </a:gdLst>
            <a:ahLst/>
            <a:cxnLst>
              <a:cxn ang="0">
                <a:pos x="connsiteX0" y="connsiteY0"/>
              </a:cxn>
              <a:cxn ang="0">
                <a:pos x="connsiteX1" y="connsiteY1"/>
              </a:cxn>
              <a:cxn ang="0">
                <a:pos x="connsiteX2" y="connsiteY2"/>
              </a:cxn>
              <a:cxn ang="0">
                <a:pos x="connsiteX3" y="connsiteY3"/>
              </a:cxn>
            </a:cxnLst>
            <a:rect l="l" t="t" r="r" b="b"/>
            <a:pathLst>
              <a:path w="116878" h="2677886">
                <a:moveTo>
                  <a:pt x="0" y="0"/>
                </a:moveTo>
                <a:lnTo>
                  <a:pt x="116878" y="1"/>
                </a:lnTo>
                <a:lnTo>
                  <a:pt x="116878" y="2672862"/>
                </a:lnTo>
                <a:lnTo>
                  <a:pt x="5336" y="2677886"/>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cxnSp>
        <p:nvCxnSpPr>
          <p:cNvPr id="96" name="Connettore diritto 95">
            <a:extLst>
              <a:ext uri="{FF2B5EF4-FFF2-40B4-BE49-F238E27FC236}">
                <a16:creationId xmlns:a16="http://schemas.microsoft.com/office/drawing/2014/main" id="{0F1A7B44-3DAF-7DAA-14E8-07FB8E1E0886}"/>
              </a:ext>
            </a:extLst>
          </p:cNvPr>
          <p:cNvCxnSpPr>
            <a:cxnSpLocks/>
            <a:endCxn id="80" idx="0"/>
          </p:cNvCxnSpPr>
          <p:nvPr/>
        </p:nvCxnSpPr>
        <p:spPr bwMode="auto">
          <a:xfrm>
            <a:off x="6649260" y="4149070"/>
            <a:ext cx="0" cy="270147"/>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7" name="Connettore diritto 96">
            <a:extLst>
              <a:ext uri="{FF2B5EF4-FFF2-40B4-BE49-F238E27FC236}">
                <a16:creationId xmlns:a16="http://schemas.microsoft.com/office/drawing/2014/main" id="{7E108268-C410-BB9C-1BED-497CAD8DA9A7}"/>
              </a:ext>
            </a:extLst>
          </p:cNvPr>
          <p:cNvCxnSpPr>
            <a:cxnSpLocks/>
            <a:stCxn id="82" idx="2"/>
            <a:endCxn id="88" idx="0"/>
          </p:cNvCxnSpPr>
          <p:nvPr/>
        </p:nvCxnSpPr>
        <p:spPr bwMode="auto">
          <a:xfrm>
            <a:off x="6651740" y="4972779"/>
            <a:ext cx="10447" cy="72220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8" name="Connettore diritto 97">
            <a:extLst>
              <a:ext uri="{FF2B5EF4-FFF2-40B4-BE49-F238E27FC236}">
                <a16:creationId xmlns:a16="http://schemas.microsoft.com/office/drawing/2014/main" id="{82A644BD-3672-838D-715C-D1276AA6AEAC}"/>
              </a:ext>
            </a:extLst>
          </p:cNvPr>
          <p:cNvCxnSpPr>
            <a:cxnSpLocks/>
            <a:stCxn id="87" idx="3"/>
            <a:endCxn id="88" idx="1"/>
          </p:cNvCxnSpPr>
          <p:nvPr/>
        </p:nvCxnSpPr>
        <p:spPr bwMode="auto">
          <a:xfrm>
            <a:off x="3826482" y="5970057"/>
            <a:ext cx="1738657" cy="1922"/>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9" name="Rettangolo 98">
            <a:extLst>
              <a:ext uri="{FF2B5EF4-FFF2-40B4-BE49-F238E27FC236}">
                <a16:creationId xmlns:a16="http://schemas.microsoft.com/office/drawing/2014/main" id="{FC273F43-4705-1F7D-61D6-1C05B4876C11}"/>
              </a:ext>
            </a:extLst>
          </p:cNvPr>
          <p:cNvSpPr/>
          <p:nvPr/>
        </p:nvSpPr>
        <p:spPr bwMode="auto">
          <a:xfrm>
            <a:off x="5573514" y="2084189"/>
            <a:ext cx="213876" cy="150639"/>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0" name="CasellaDiTesto 99">
            <a:extLst>
              <a:ext uri="{FF2B5EF4-FFF2-40B4-BE49-F238E27FC236}">
                <a16:creationId xmlns:a16="http://schemas.microsoft.com/office/drawing/2014/main" id="{BC072FCC-28C4-8D67-1CD9-8E0C407F29BB}"/>
              </a:ext>
            </a:extLst>
          </p:cNvPr>
          <p:cNvSpPr txBox="1"/>
          <p:nvPr/>
        </p:nvSpPr>
        <p:spPr>
          <a:xfrm>
            <a:off x="5745759" y="2036137"/>
            <a:ext cx="2098088" cy="246221"/>
          </a:xfrm>
          <a:prstGeom prst="rect">
            <a:avLst/>
          </a:prstGeom>
          <a:noFill/>
        </p:spPr>
        <p:txBody>
          <a:bodyPr wrap="square" rtlCol="0">
            <a:spAutoFit/>
          </a:bodyPr>
          <a:lstStyle/>
          <a:p>
            <a:r>
              <a:rPr lang="en-US" sz="1000" u="none" dirty="0"/>
              <a:t>Data, laboratory analysis, surveys</a:t>
            </a:r>
            <a:endParaRPr lang="it-IT" sz="1000" u="none" dirty="0"/>
          </a:p>
        </p:txBody>
      </p:sp>
      <p:sp>
        <p:nvSpPr>
          <p:cNvPr id="101" name="Rettangolo 100">
            <a:extLst>
              <a:ext uri="{FF2B5EF4-FFF2-40B4-BE49-F238E27FC236}">
                <a16:creationId xmlns:a16="http://schemas.microsoft.com/office/drawing/2014/main" id="{D0151515-62AB-1B3E-2221-276A56D5CFF0}"/>
              </a:ext>
            </a:extLst>
          </p:cNvPr>
          <p:cNvSpPr/>
          <p:nvPr/>
        </p:nvSpPr>
        <p:spPr bwMode="auto">
          <a:xfrm>
            <a:off x="5690049" y="2389565"/>
            <a:ext cx="213876" cy="150639"/>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2" name="CasellaDiTesto 101">
            <a:extLst>
              <a:ext uri="{FF2B5EF4-FFF2-40B4-BE49-F238E27FC236}">
                <a16:creationId xmlns:a16="http://schemas.microsoft.com/office/drawing/2014/main" id="{AC336509-83D3-FAB0-980C-E91FD7B6ABAD}"/>
              </a:ext>
            </a:extLst>
          </p:cNvPr>
          <p:cNvSpPr txBox="1"/>
          <p:nvPr/>
        </p:nvSpPr>
        <p:spPr>
          <a:xfrm>
            <a:off x="5856198" y="2335417"/>
            <a:ext cx="825132" cy="246221"/>
          </a:xfrm>
          <a:prstGeom prst="rect">
            <a:avLst/>
          </a:prstGeom>
          <a:noFill/>
        </p:spPr>
        <p:txBody>
          <a:bodyPr wrap="square" rtlCol="0">
            <a:spAutoFit/>
          </a:bodyPr>
          <a:lstStyle/>
          <a:p>
            <a:r>
              <a:rPr lang="it-IT" sz="1000" u="none" dirty="0"/>
              <a:t>Monitoring</a:t>
            </a:r>
          </a:p>
        </p:txBody>
      </p:sp>
      <p:sp>
        <p:nvSpPr>
          <p:cNvPr id="103" name="Rettangolo 102">
            <a:extLst>
              <a:ext uri="{FF2B5EF4-FFF2-40B4-BE49-F238E27FC236}">
                <a16:creationId xmlns:a16="http://schemas.microsoft.com/office/drawing/2014/main" id="{AFFC0341-CB47-84E0-36A3-414C0C2054C9}"/>
              </a:ext>
            </a:extLst>
          </p:cNvPr>
          <p:cNvSpPr/>
          <p:nvPr/>
        </p:nvSpPr>
        <p:spPr bwMode="auto">
          <a:xfrm>
            <a:off x="6168507" y="2694586"/>
            <a:ext cx="213876" cy="150639"/>
          </a:xfrm>
          <a:prstGeom prst="rect">
            <a:avLst/>
          </a:prstGeom>
          <a:solidFill>
            <a:srgbClr val="E6FECE"/>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4" name="CasellaDiTesto 103">
            <a:extLst>
              <a:ext uri="{FF2B5EF4-FFF2-40B4-BE49-F238E27FC236}">
                <a16:creationId xmlns:a16="http://schemas.microsoft.com/office/drawing/2014/main" id="{1E5866EE-B4B7-0E6A-E0AF-74B20B841C45}"/>
              </a:ext>
            </a:extLst>
          </p:cNvPr>
          <p:cNvSpPr txBox="1"/>
          <p:nvPr/>
        </p:nvSpPr>
        <p:spPr>
          <a:xfrm>
            <a:off x="6376309" y="2651604"/>
            <a:ext cx="936071" cy="246221"/>
          </a:xfrm>
          <a:prstGeom prst="rect">
            <a:avLst/>
          </a:prstGeom>
          <a:noFill/>
        </p:spPr>
        <p:txBody>
          <a:bodyPr wrap="square" rtlCol="0">
            <a:spAutoFit/>
          </a:bodyPr>
          <a:lstStyle/>
          <a:p>
            <a:r>
              <a:rPr lang="it-IT" sz="1000" u="none" dirty="0" err="1"/>
              <a:t>Interpretation</a:t>
            </a:r>
            <a:endParaRPr lang="it-IT" sz="1000" u="none" dirty="0"/>
          </a:p>
        </p:txBody>
      </p:sp>
      <p:cxnSp>
        <p:nvCxnSpPr>
          <p:cNvPr id="105" name="Connettore a gomito 104">
            <a:extLst>
              <a:ext uri="{FF2B5EF4-FFF2-40B4-BE49-F238E27FC236}">
                <a16:creationId xmlns:a16="http://schemas.microsoft.com/office/drawing/2014/main" id="{4F6F55D1-6258-4506-5256-65962D660397}"/>
              </a:ext>
            </a:extLst>
          </p:cNvPr>
          <p:cNvCxnSpPr>
            <a:cxnSpLocks/>
            <a:endCxn id="82" idx="1"/>
          </p:cNvCxnSpPr>
          <p:nvPr/>
        </p:nvCxnSpPr>
        <p:spPr bwMode="auto">
          <a:xfrm flipV="1">
            <a:off x="3858073" y="4695780"/>
            <a:ext cx="1698304" cy="1134901"/>
          </a:xfrm>
          <a:prstGeom prst="bentConnector3">
            <a:avLst>
              <a:gd name="adj1" fmla="val 50000"/>
            </a:avLst>
          </a:prstGeom>
          <a:solidFill>
            <a:schemeClr val="accent1"/>
          </a:solidFill>
          <a:ln w="9525" cap="flat" cmpd="sng" algn="ctr">
            <a:solidFill>
              <a:schemeClr val="tx1"/>
            </a:solidFill>
            <a:prstDash val="dash"/>
            <a:round/>
            <a:headEnd type="none" w="med" len="med"/>
            <a:tailEnd type="arrow" w="med" len="med"/>
          </a:ln>
          <a:effectLst/>
        </p:spPr>
      </p:cxnSp>
      <p:sp>
        <p:nvSpPr>
          <p:cNvPr id="106" name="CasellaDiTesto 105">
            <a:extLst>
              <a:ext uri="{FF2B5EF4-FFF2-40B4-BE49-F238E27FC236}">
                <a16:creationId xmlns:a16="http://schemas.microsoft.com/office/drawing/2014/main" id="{BAA345BD-4A36-8DD6-F9D9-57123B1D6F27}"/>
              </a:ext>
            </a:extLst>
          </p:cNvPr>
          <p:cNvSpPr txBox="1"/>
          <p:nvPr/>
        </p:nvSpPr>
        <p:spPr>
          <a:xfrm>
            <a:off x="4665639" y="4498941"/>
            <a:ext cx="847677" cy="246221"/>
          </a:xfrm>
          <a:prstGeom prst="rect">
            <a:avLst/>
          </a:prstGeom>
          <a:noFill/>
        </p:spPr>
        <p:txBody>
          <a:bodyPr wrap="square" rtlCol="0">
            <a:spAutoFit/>
          </a:bodyPr>
          <a:lstStyle/>
          <a:p>
            <a:pPr algn="ctr"/>
            <a:r>
              <a:rPr lang="it-IT" sz="1000" b="1" i="1" u="none" dirty="0" err="1"/>
              <a:t>validation</a:t>
            </a:r>
            <a:endParaRPr lang="it-IT" sz="1000" b="1" i="1" u="none" dirty="0"/>
          </a:p>
        </p:txBody>
      </p:sp>
      <p:sp>
        <p:nvSpPr>
          <p:cNvPr id="107" name="Ovale 106">
            <a:extLst>
              <a:ext uri="{FF2B5EF4-FFF2-40B4-BE49-F238E27FC236}">
                <a16:creationId xmlns:a16="http://schemas.microsoft.com/office/drawing/2014/main" id="{7DAF3C81-8282-9D01-5AC7-909281B8BC97}"/>
              </a:ext>
            </a:extLst>
          </p:cNvPr>
          <p:cNvSpPr/>
          <p:nvPr/>
        </p:nvSpPr>
        <p:spPr bwMode="auto">
          <a:xfrm>
            <a:off x="4067824" y="359504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8" name="Rettangolo 107">
            <a:extLst>
              <a:ext uri="{FF2B5EF4-FFF2-40B4-BE49-F238E27FC236}">
                <a16:creationId xmlns:a16="http://schemas.microsoft.com/office/drawing/2014/main" id="{6D15B6EC-039F-DFCC-348E-2A03D37818AE}"/>
              </a:ext>
            </a:extLst>
          </p:cNvPr>
          <p:cNvSpPr/>
          <p:nvPr/>
        </p:nvSpPr>
        <p:spPr bwMode="auto">
          <a:xfrm>
            <a:off x="6717905" y="2379462"/>
            <a:ext cx="213876" cy="150639"/>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a:ln>
                <a:noFill/>
              </a:ln>
              <a:solidFill>
                <a:schemeClr val="tx1"/>
              </a:solidFill>
              <a:effectLst/>
              <a:latin typeface="Arial" charset="0"/>
            </a:endParaRPr>
          </a:p>
        </p:txBody>
      </p:sp>
      <p:sp>
        <p:nvSpPr>
          <p:cNvPr id="109" name="CasellaDiTesto 108">
            <a:extLst>
              <a:ext uri="{FF2B5EF4-FFF2-40B4-BE49-F238E27FC236}">
                <a16:creationId xmlns:a16="http://schemas.microsoft.com/office/drawing/2014/main" id="{73EDEA69-68F8-24D8-8A29-2248F8C485F9}"/>
              </a:ext>
            </a:extLst>
          </p:cNvPr>
          <p:cNvSpPr txBox="1"/>
          <p:nvPr/>
        </p:nvSpPr>
        <p:spPr>
          <a:xfrm>
            <a:off x="6904029" y="2331775"/>
            <a:ext cx="778716" cy="246221"/>
          </a:xfrm>
          <a:prstGeom prst="rect">
            <a:avLst/>
          </a:prstGeom>
          <a:noFill/>
        </p:spPr>
        <p:txBody>
          <a:bodyPr wrap="square" rtlCol="0">
            <a:spAutoFit/>
          </a:bodyPr>
          <a:lstStyle/>
          <a:p>
            <a:r>
              <a:rPr lang="it-IT" sz="1000" u="none" dirty="0"/>
              <a:t>Evaluation</a:t>
            </a:r>
          </a:p>
        </p:txBody>
      </p:sp>
      <p:sp>
        <p:nvSpPr>
          <p:cNvPr id="110" name="CasellaDiTesto 109">
            <a:extLst>
              <a:ext uri="{FF2B5EF4-FFF2-40B4-BE49-F238E27FC236}">
                <a16:creationId xmlns:a16="http://schemas.microsoft.com/office/drawing/2014/main" id="{F0CC2746-C489-6CF4-557D-1EDC8A9D2C28}"/>
              </a:ext>
            </a:extLst>
          </p:cNvPr>
          <p:cNvSpPr txBox="1"/>
          <p:nvPr/>
        </p:nvSpPr>
        <p:spPr>
          <a:xfrm>
            <a:off x="86867" y="1966085"/>
            <a:ext cx="1471916" cy="615553"/>
          </a:xfrm>
          <a:prstGeom prst="rect">
            <a:avLst/>
          </a:prstGeom>
          <a:noFill/>
        </p:spPr>
        <p:txBody>
          <a:bodyPr wrap="square">
            <a:spAutoFit/>
          </a:bodyPr>
          <a:lstStyle/>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Materials and</a:t>
            </a:r>
          </a:p>
          <a:p>
            <a:pPr algn="r"/>
            <a:r>
              <a:rPr lang="en-US" sz="1700" u="none" dirty="0">
                <a:solidFill>
                  <a:srgbClr val="FF0000"/>
                </a:solidFill>
                <a:effectLst>
                  <a:outerShdw blurRad="38100" dist="38100" dir="2700000" algn="tl">
                    <a:srgbClr val="000000">
                      <a:alpha val="43137"/>
                    </a:srgbClr>
                  </a:outerShdw>
                </a:effectLst>
                <a:latin typeface="Tw Cen MT" panose="020B0602020104020603" pitchFamily="34" charset="0"/>
              </a:rPr>
              <a:t>Methodology</a:t>
            </a:r>
            <a:endParaRPr lang="it-IT" sz="1700" u="none" dirty="0">
              <a:solidFill>
                <a:srgbClr val="FF0000"/>
              </a:solidFill>
              <a:effectLst>
                <a:outerShdw blurRad="38100" dist="38100" dir="2700000" algn="tl">
                  <a:srgbClr val="000000">
                    <a:alpha val="43137"/>
                  </a:srgbClr>
                </a:outerShdw>
              </a:effectLst>
              <a:latin typeface="Tw Cen MT" panose="020B0602020104020603" pitchFamily="34" charset="0"/>
            </a:endParaRPr>
          </a:p>
        </p:txBody>
      </p:sp>
      <p:cxnSp>
        <p:nvCxnSpPr>
          <p:cNvPr id="48" name="Connettore diritto 47">
            <a:extLst>
              <a:ext uri="{FF2B5EF4-FFF2-40B4-BE49-F238E27FC236}">
                <a16:creationId xmlns:a16="http://schemas.microsoft.com/office/drawing/2014/main" id="{14C335D4-D3CF-452A-FA07-E61BD39451E9}"/>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8479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CBFB8044-8C59-8BEA-A922-484D3E99C2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29943"/>
            <a:ext cx="8789540" cy="1989912"/>
          </a:xfrm>
          <a:prstGeom prst="rect">
            <a:avLst/>
          </a:prstGeom>
        </p:spPr>
      </p:pic>
      <p:pic>
        <p:nvPicPr>
          <p:cNvPr id="4" name="Immagine 3">
            <a:extLst>
              <a:ext uri="{FF2B5EF4-FFF2-40B4-BE49-F238E27FC236}">
                <a16:creationId xmlns:a16="http://schemas.microsoft.com/office/drawing/2014/main" id="{DBA24B24-364F-4868-8763-4CD06DA7E3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304"/>
          <a:stretch/>
        </p:blipFill>
        <p:spPr>
          <a:xfrm>
            <a:off x="4283968" y="3850696"/>
            <a:ext cx="3615508" cy="2593115"/>
          </a:xfrm>
          <a:prstGeom prst="rect">
            <a:avLst/>
          </a:prstGeom>
        </p:spPr>
      </p:pic>
      <p:pic>
        <p:nvPicPr>
          <p:cNvPr id="7" name="Immagine 6">
            <a:extLst>
              <a:ext uri="{FF2B5EF4-FFF2-40B4-BE49-F238E27FC236}">
                <a16:creationId xmlns:a16="http://schemas.microsoft.com/office/drawing/2014/main" id="{D281529E-1635-4D33-A540-DA32084BA3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265"/>
          <a:stretch/>
        </p:blipFill>
        <p:spPr>
          <a:xfrm>
            <a:off x="395536" y="3850696"/>
            <a:ext cx="3456384" cy="2536711"/>
          </a:xfrm>
          <a:prstGeom prst="rect">
            <a:avLst/>
          </a:prstGeom>
        </p:spPr>
      </p:pic>
      <p:pic>
        <p:nvPicPr>
          <p:cNvPr id="9" name="Picture 2" descr="EGU General Assembly 2022">
            <a:extLst>
              <a:ext uri="{FF2B5EF4-FFF2-40B4-BE49-F238E27FC236}">
                <a16:creationId xmlns:a16="http://schemas.microsoft.com/office/drawing/2014/main" id="{D1A75456-3A6C-308E-5503-DC10E23C7C6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FE5BE17D-4EDA-840A-06D4-2C70B3A6E2BE}"/>
              </a:ext>
            </a:extLst>
          </p:cNvPr>
          <p:cNvSpPr>
            <a:spLocks noChangeArrowheads="1"/>
          </p:cNvSpPr>
          <p:nvPr/>
        </p:nvSpPr>
        <p:spPr bwMode="auto">
          <a:xfrm>
            <a:off x="1007604" y="233256"/>
            <a:ext cx="7128792" cy="850939"/>
          </a:xfrm>
          <a:prstGeom prst="rect">
            <a:avLst/>
          </a:prstGeom>
          <a:noFill/>
          <a:ln w="9525">
            <a:noFill/>
            <a:miter lim="800000"/>
            <a:headEnd/>
            <a:tailEnd/>
          </a:ln>
        </p:spPr>
        <p:txBody>
          <a:bodyPr wrap="square">
            <a:spAutoFit/>
          </a:bodyPr>
          <a:lstStyle/>
          <a:p>
            <a:pPr>
              <a:lnSpc>
                <a:spcPct val="130000"/>
              </a:lnSpc>
            </a:pPr>
            <a:r>
              <a:rPr lang="it-IT" sz="1900" u="none" dirty="0">
                <a:solidFill>
                  <a:schemeClr val="tx2">
                    <a:lumMod val="75000"/>
                  </a:schemeClr>
                </a:solidFill>
                <a:latin typeface="+mj-lt"/>
              </a:rPr>
              <a:t>Task C: </a:t>
            </a:r>
            <a:r>
              <a:rPr lang="en-US" sz="2000" b="1" u="none" dirty="0"/>
              <a:t>Stability analysis under </a:t>
            </a:r>
          </a:p>
          <a:p>
            <a:pPr>
              <a:lnSpc>
                <a:spcPct val="130000"/>
              </a:lnSpc>
            </a:pPr>
            <a:r>
              <a:rPr lang="en-US" sz="2000" b="1" u="none" dirty="0"/>
              <a:t>static and dynamic conditions</a:t>
            </a:r>
            <a:endParaRPr lang="it-IT" sz="2000" u="none" dirty="0"/>
          </a:p>
        </p:txBody>
      </p:sp>
      <p:sp>
        <p:nvSpPr>
          <p:cNvPr id="11" name="Rettangolo 5">
            <a:extLst>
              <a:ext uri="{FF2B5EF4-FFF2-40B4-BE49-F238E27FC236}">
                <a16:creationId xmlns:a16="http://schemas.microsoft.com/office/drawing/2014/main" id="{50F9A3B6-ECF1-4FFA-5A0E-3EFA739839E2}"/>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4/7</a:t>
            </a:r>
          </a:p>
        </p:txBody>
      </p:sp>
      <p:pic>
        <p:nvPicPr>
          <p:cNvPr id="12" name="Immagine 11">
            <a:extLst>
              <a:ext uri="{FF2B5EF4-FFF2-40B4-BE49-F238E27FC236}">
                <a16:creationId xmlns:a16="http://schemas.microsoft.com/office/drawing/2014/main" id="{C92A22A7-EA89-3C99-CE8A-D838CEC538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7444" y="1595383"/>
            <a:ext cx="5013137" cy="1165634"/>
          </a:xfrm>
          <a:prstGeom prst="rect">
            <a:avLst/>
          </a:prstGeom>
        </p:spPr>
      </p:pic>
      <p:sp>
        <p:nvSpPr>
          <p:cNvPr id="14" name="Rectangle 12">
            <a:extLst>
              <a:ext uri="{FF2B5EF4-FFF2-40B4-BE49-F238E27FC236}">
                <a16:creationId xmlns:a16="http://schemas.microsoft.com/office/drawing/2014/main" id="{0D9C1B14-7E3C-D21E-0191-002BE5AC909F}"/>
              </a:ext>
            </a:extLst>
          </p:cNvPr>
          <p:cNvSpPr>
            <a:spLocks noChangeArrowheads="1"/>
          </p:cNvSpPr>
          <p:nvPr/>
        </p:nvSpPr>
        <p:spPr bwMode="auto">
          <a:xfrm>
            <a:off x="7901522" y="4804766"/>
            <a:ext cx="1285534" cy="590290"/>
          </a:xfrm>
          <a:prstGeom prst="rect">
            <a:avLst/>
          </a:prstGeom>
          <a:noFill/>
          <a:ln w="9525">
            <a:noFill/>
            <a:miter lim="800000"/>
            <a:headEnd/>
            <a:tailEnd/>
          </a:ln>
        </p:spPr>
        <p:txBody>
          <a:bodyPr wrap="square">
            <a:spAutoFit/>
          </a:bodyPr>
          <a:lstStyle/>
          <a:p>
            <a:pPr marL="144000" indent="-144000">
              <a:lnSpc>
                <a:spcPct val="130000"/>
              </a:lnSpc>
              <a:buFont typeface="Arial" panose="020B0604020202020204" pitchFamily="34" charset="0"/>
              <a:buChar char="•"/>
            </a:pPr>
            <a:r>
              <a:rPr lang="it-IT" sz="1300" u="none" dirty="0">
                <a:effectLst>
                  <a:outerShdw blurRad="38100" dist="38100" dir="2700000" algn="tl">
                    <a:srgbClr val="000000">
                      <a:alpha val="43137"/>
                    </a:srgbClr>
                  </a:outerShdw>
                </a:effectLst>
                <a:latin typeface="Tw Cen MT" panose="020B0602020104020603" pitchFamily="34" charset="0"/>
              </a:rPr>
              <a:t>cu=120 </a:t>
            </a:r>
            <a:r>
              <a:rPr lang="it-IT" sz="1300" u="none" dirty="0" err="1">
                <a:effectLst>
                  <a:outerShdw blurRad="38100" dist="38100" dir="2700000" algn="tl">
                    <a:srgbClr val="000000">
                      <a:alpha val="43137"/>
                    </a:srgbClr>
                  </a:outerShdw>
                </a:effectLst>
                <a:latin typeface="Tw Cen MT" panose="020B0602020104020603" pitchFamily="34" charset="0"/>
              </a:rPr>
              <a:t>kPa</a:t>
            </a:r>
            <a:endParaRPr lang="it-IT" sz="1300" u="none" dirty="0">
              <a:effectLst>
                <a:outerShdw blurRad="38100" dist="38100" dir="2700000" algn="tl">
                  <a:srgbClr val="000000">
                    <a:alpha val="43137"/>
                  </a:srgbClr>
                </a:outerShdw>
              </a:effectLst>
              <a:latin typeface="Tw Cen MT" panose="020B0602020104020603" pitchFamily="34" charset="0"/>
            </a:endParaRPr>
          </a:p>
          <a:p>
            <a:pPr marL="144000" indent="-144000">
              <a:lnSpc>
                <a:spcPct val="130000"/>
              </a:lnSpc>
              <a:buFont typeface="Arial" panose="020B0604020202020204" pitchFamily="34" charset="0"/>
              <a:buChar char="•"/>
            </a:pPr>
            <a:r>
              <a:rPr lang="it-IT" sz="1300" u="none" dirty="0" err="1">
                <a:effectLst>
                  <a:outerShdw blurRad="38100" dist="38100" dir="2700000" algn="tl">
                    <a:srgbClr val="000000">
                      <a:alpha val="43137"/>
                    </a:srgbClr>
                  </a:outerShdw>
                </a:effectLst>
                <a:latin typeface="Tw Cen MT" panose="020B0602020104020603" pitchFamily="34" charset="0"/>
              </a:rPr>
              <a:t>PGA</a:t>
            </a:r>
            <a:r>
              <a:rPr lang="it-IT" sz="1300" u="none" dirty="0">
                <a:effectLst>
                  <a:outerShdw blurRad="38100" dist="38100" dir="2700000" algn="tl">
                    <a:srgbClr val="000000">
                      <a:alpha val="43137"/>
                    </a:srgbClr>
                  </a:outerShdw>
                </a:effectLst>
                <a:latin typeface="Tw Cen MT" panose="020B0602020104020603" pitchFamily="34" charset="0"/>
              </a:rPr>
              <a:t>=0.18 g</a:t>
            </a:r>
          </a:p>
        </p:txBody>
      </p:sp>
      <p:sp>
        <p:nvSpPr>
          <p:cNvPr id="16" name="CasellaDiTesto 15">
            <a:extLst>
              <a:ext uri="{FF2B5EF4-FFF2-40B4-BE49-F238E27FC236}">
                <a16:creationId xmlns:a16="http://schemas.microsoft.com/office/drawing/2014/main" id="{C3599E51-C085-62C4-B4CA-72D3FB172ED6}"/>
              </a:ext>
            </a:extLst>
          </p:cNvPr>
          <p:cNvSpPr txBox="1"/>
          <p:nvPr/>
        </p:nvSpPr>
        <p:spPr>
          <a:xfrm>
            <a:off x="1" y="1179152"/>
            <a:ext cx="9118040" cy="403380"/>
          </a:xfrm>
          <a:prstGeom prst="rect">
            <a:avLst/>
          </a:prstGeom>
          <a:noFill/>
        </p:spPr>
        <p:txBody>
          <a:bodyPr wrap="square">
            <a:spAutoFit/>
          </a:bodyPr>
          <a:lstStyle/>
          <a:p>
            <a:pPr algn="ctr">
              <a:lnSpc>
                <a:spcPct val="130000"/>
              </a:lnSpc>
            </a:pPr>
            <a:r>
              <a:rPr lang="en-US" sz="1700" u="none" dirty="0">
                <a:effectLst>
                  <a:outerShdw blurRad="38100" dist="38100" dir="2700000" algn="tl">
                    <a:srgbClr val="000000">
                      <a:alpha val="43137"/>
                    </a:srgbClr>
                  </a:outerShdw>
                </a:effectLst>
                <a:latin typeface="Tw Cen MT" panose="020B0602020104020603" pitchFamily="34" charset="0"/>
              </a:rPr>
              <a:t>Calculation of displacements along the slip surface by Newmark's method (Limit Equilibrium)</a:t>
            </a:r>
            <a:endParaRPr lang="it-IT" sz="1700" u="none" dirty="0">
              <a:effectLst>
                <a:outerShdw blurRad="38100" dist="38100" dir="2700000" algn="tl">
                  <a:srgbClr val="000000">
                    <a:alpha val="43137"/>
                  </a:srgbClr>
                </a:outerShdw>
              </a:effectLst>
              <a:latin typeface="Tw Cen MT" panose="020B0602020104020603" pitchFamily="34" charset="0"/>
            </a:endParaRPr>
          </a:p>
        </p:txBody>
      </p:sp>
      <p:cxnSp>
        <p:nvCxnSpPr>
          <p:cNvPr id="15" name="Connettore diritto 14">
            <a:extLst>
              <a:ext uri="{FF2B5EF4-FFF2-40B4-BE49-F238E27FC236}">
                <a16:creationId xmlns:a16="http://schemas.microsoft.com/office/drawing/2014/main" id="{E0006E66-5251-4C7E-B8CF-86496BE00D84}"/>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778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GU General Assembly 2022">
            <a:extLst>
              <a:ext uri="{FF2B5EF4-FFF2-40B4-BE49-F238E27FC236}">
                <a16:creationId xmlns:a16="http://schemas.microsoft.com/office/drawing/2014/main" id="{23EBB74B-C365-8F02-AA66-ED74455FE8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51026"/>
            <a:ext cx="4005025" cy="1084693"/>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D970E26F-7699-11EE-1D93-D99D1AB9AC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3630" y="1774175"/>
            <a:ext cx="6305220" cy="3455025"/>
          </a:xfrm>
          <a:prstGeom prst="rect">
            <a:avLst/>
          </a:prstGeom>
        </p:spPr>
      </p:pic>
      <p:sp>
        <p:nvSpPr>
          <p:cNvPr id="14" name="CasellaDiTesto 13">
            <a:extLst>
              <a:ext uri="{FF2B5EF4-FFF2-40B4-BE49-F238E27FC236}">
                <a16:creationId xmlns:a16="http://schemas.microsoft.com/office/drawing/2014/main" id="{A17E6930-C66E-3CEA-14A1-8E183194D57B}"/>
              </a:ext>
            </a:extLst>
          </p:cNvPr>
          <p:cNvSpPr txBox="1"/>
          <p:nvPr/>
        </p:nvSpPr>
        <p:spPr>
          <a:xfrm>
            <a:off x="0" y="1328311"/>
            <a:ext cx="8892480" cy="384721"/>
          </a:xfrm>
          <a:prstGeom prst="rect">
            <a:avLst/>
          </a:prstGeom>
          <a:noFill/>
        </p:spPr>
        <p:txBody>
          <a:bodyPr wrap="square">
            <a:spAutoFit/>
          </a:bodyPr>
          <a:lstStyle/>
          <a:p>
            <a:pPr algn="ctr"/>
            <a:r>
              <a:rPr lang="en-GB" sz="1900" u="none" dirty="0">
                <a:effectLst>
                  <a:outerShdw blurRad="38100" dist="38100" dir="2700000" algn="tl">
                    <a:srgbClr val="000000">
                      <a:alpha val="43137"/>
                    </a:srgbClr>
                  </a:outerShdw>
                </a:effectLst>
                <a:latin typeface="Tw Cen MT" panose="020B0602020104020603" pitchFamily="34" charset="0"/>
              </a:rPr>
              <a:t>Results of stability analysis under dynamic conditions </a:t>
            </a:r>
          </a:p>
        </p:txBody>
      </p:sp>
      <p:sp>
        <p:nvSpPr>
          <p:cNvPr id="16" name="CasellaDiTesto 15">
            <a:extLst>
              <a:ext uri="{FF2B5EF4-FFF2-40B4-BE49-F238E27FC236}">
                <a16:creationId xmlns:a16="http://schemas.microsoft.com/office/drawing/2014/main" id="{A5FCE65C-C01B-1DE7-B9FE-891FCA6F1622}"/>
              </a:ext>
            </a:extLst>
          </p:cNvPr>
          <p:cNvSpPr txBox="1"/>
          <p:nvPr/>
        </p:nvSpPr>
        <p:spPr>
          <a:xfrm>
            <a:off x="251774" y="5229200"/>
            <a:ext cx="8388932" cy="1138773"/>
          </a:xfrm>
          <a:prstGeom prst="rect">
            <a:avLst/>
          </a:prstGeom>
          <a:noFill/>
        </p:spPr>
        <p:txBody>
          <a:bodyPr wrap="square">
            <a:spAutoFit/>
          </a:bodyPr>
          <a:lstStyle/>
          <a:p>
            <a:pPr algn="ctr"/>
            <a:r>
              <a:rPr lang="en-US" sz="1700" u="none" dirty="0">
                <a:effectLst>
                  <a:outerShdw blurRad="38100" dist="38100" dir="2700000" algn="tl">
                    <a:srgbClr val="000000">
                      <a:alpha val="43137"/>
                    </a:srgbClr>
                  </a:outerShdw>
                </a:effectLst>
                <a:latin typeface="Tw Cen MT" panose="020B0602020104020603" pitchFamily="34" charset="0"/>
              </a:rPr>
              <a:t>It</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has</a:t>
            </a:r>
            <a:r>
              <a:rPr lang="it-IT" sz="1700" u="none" dirty="0">
                <a:effectLst>
                  <a:outerShdw blurRad="38100" dist="38100" dir="2700000" algn="tl">
                    <a:srgbClr val="000000">
                      <a:alpha val="43137"/>
                    </a:srgbClr>
                  </a:outerShdw>
                </a:effectLst>
                <a:latin typeface="Tw Cen MT" panose="020B0602020104020603" pitchFamily="34" charset="0"/>
              </a:rPr>
              <a:t> </a:t>
            </a:r>
            <a:r>
              <a:rPr lang="en-GB" sz="1700" u="none" dirty="0">
                <a:effectLst>
                  <a:outerShdw blurRad="38100" dist="38100" dir="2700000" algn="tl">
                    <a:srgbClr val="000000">
                      <a:alpha val="43137"/>
                    </a:srgbClr>
                  </a:outerShdw>
                </a:effectLst>
                <a:latin typeface="Tw Cen MT" panose="020B0602020104020603" pitchFamily="34" charset="0"/>
              </a:rPr>
              <a:t>been</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noted</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that</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different</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seismic</a:t>
            </a:r>
            <a:r>
              <a:rPr lang="it-IT" sz="1700" u="none" dirty="0">
                <a:effectLst>
                  <a:outerShdw blurRad="38100" dist="38100" dir="2700000" algn="tl">
                    <a:srgbClr val="000000">
                      <a:alpha val="43137"/>
                    </a:srgbClr>
                  </a:outerShdw>
                </a:effectLst>
                <a:latin typeface="Tw Cen MT" panose="020B0602020104020603" pitchFamily="34" charset="0"/>
              </a:rPr>
              <a:t> inputs to the </a:t>
            </a:r>
            <a:r>
              <a:rPr lang="it-IT" sz="1700" u="none" dirty="0" err="1">
                <a:effectLst>
                  <a:outerShdw blurRad="38100" dist="38100" dir="2700000" algn="tl">
                    <a:srgbClr val="000000">
                      <a:alpha val="43137"/>
                    </a:srgbClr>
                  </a:outerShdw>
                </a:effectLst>
                <a:latin typeface="Tw Cen MT" panose="020B0602020104020603" pitchFamily="34" charset="0"/>
              </a:rPr>
              <a:t>bedrock</a:t>
            </a:r>
            <a:r>
              <a:rPr lang="it-IT" sz="1700" u="none" dirty="0">
                <a:effectLst>
                  <a:outerShdw blurRad="38100" dist="38100" dir="2700000" algn="tl">
                    <a:srgbClr val="000000">
                      <a:alpha val="43137"/>
                    </a:srgbClr>
                  </a:outerShdw>
                </a:effectLst>
                <a:latin typeface="Tw Cen MT" panose="020B0602020104020603" pitchFamily="34" charset="0"/>
              </a:rPr>
              <a:t> and </a:t>
            </a:r>
            <a:r>
              <a:rPr lang="it-IT" sz="1700" u="none" dirty="0" err="1">
                <a:effectLst>
                  <a:outerShdw blurRad="38100" dist="38100" dir="2700000" algn="tl">
                    <a:srgbClr val="000000">
                      <a:alpha val="43137"/>
                    </a:srgbClr>
                  </a:outerShdw>
                </a:effectLst>
                <a:latin typeface="Tw Cen MT" panose="020B0602020104020603" pitchFamily="34" charset="0"/>
              </a:rPr>
              <a:t>different</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local</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seismic</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response</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analyses</a:t>
            </a:r>
            <a:r>
              <a:rPr lang="it-IT" sz="1700" u="none" dirty="0">
                <a:effectLst>
                  <a:outerShdw blurRad="38100" dist="38100" dir="2700000" algn="tl">
                    <a:srgbClr val="000000">
                      <a:alpha val="43137"/>
                    </a:srgbClr>
                  </a:outerShdw>
                </a:effectLst>
                <a:latin typeface="Tw Cen MT" panose="020B0602020104020603" pitchFamily="34" charset="0"/>
              </a:rPr>
              <a:t> (1D or 2D) </a:t>
            </a:r>
            <a:r>
              <a:rPr lang="it-IT" sz="1700" u="none" dirty="0" err="1">
                <a:effectLst>
                  <a:outerShdw blurRad="38100" dist="38100" dir="2700000" algn="tl">
                    <a:srgbClr val="000000">
                      <a:alpha val="43137"/>
                    </a:srgbClr>
                  </a:outerShdw>
                </a:effectLst>
                <a:latin typeface="Tw Cen MT" panose="020B0602020104020603" pitchFamily="34" charset="0"/>
              </a:rPr>
              <a:t>have</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little</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effect</a:t>
            </a:r>
            <a:r>
              <a:rPr lang="it-IT" sz="1700" u="none" dirty="0">
                <a:effectLst>
                  <a:outerShdw blurRad="38100" dist="38100" dir="2700000" algn="tl">
                    <a:srgbClr val="000000">
                      <a:alpha val="43137"/>
                    </a:srgbClr>
                  </a:outerShdw>
                </a:effectLst>
                <a:latin typeface="Tw Cen MT" panose="020B0602020104020603" pitchFamily="34" charset="0"/>
              </a:rPr>
              <a:t> on the </a:t>
            </a:r>
            <a:r>
              <a:rPr lang="it-IT" sz="1700" u="none" dirty="0" err="1">
                <a:effectLst>
                  <a:outerShdw blurRad="38100" dist="38100" dir="2700000" algn="tl">
                    <a:srgbClr val="000000">
                      <a:alpha val="43137"/>
                    </a:srgbClr>
                  </a:outerShdw>
                </a:effectLst>
                <a:latin typeface="Tw Cen MT" panose="020B0602020104020603" pitchFamily="34" charset="0"/>
              </a:rPr>
              <a:t>final</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results</a:t>
            </a:r>
            <a:r>
              <a:rPr lang="it-IT" sz="1700" u="none" dirty="0">
                <a:effectLst>
                  <a:outerShdw blurRad="38100" dist="38100" dir="2700000" algn="tl">
                    <a:srgbClr val="000000">
                      <a:alpha val="43137"/>
                    </a:srgbClr>
                  </a:outerShdw>
                </a:effectLst>
                <a:latin typeface="Tw Cen MT" panose="020B0602020104020603" pitchFamily="34" charset="0"/>
              </a:rPr>
              <a:t>, </a:t>
            </a:r>
          </a:p>
          <a:p>
            <a:pPr algn="ctr"/>
            <a:r>
              <a:rPr lang="it-IT" sz="1700" u="none" dirty="0" err="1">
                <a:effectLst>
                  <a:outerShdw blurRad="38100" dist="38100" dir="2700000" algn="tl">
                    <a:srgbClr val="000000">
                      <a:alpha val="43137"/>
                    </a:srgbClr>
                  </a:outerShdw>
                </a:effectLst>
                <a:latin typeface="Tw Cen MT" panose="020B0602020104020603" pitchFamily="34" charset="0"/>
              </a:rPr>
              <a:t>while</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undrained</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cohesion</a:t>
            </a:r>
            <a:r>
              <a:rPr lang="it-IT" sz="1700" u="none" dirty="0">
                <a:effectLst>
                  <a:outerShdw blurRad="38100" dist="38100" dir="2700000" algn="tl">
                    <a:srgbClr val="000000">
                      <a:alpha val="43137"/>
                    </a:srgbClr>
                  </a:outerShdw>
                </a:effectLst>
                <a:latin typeface="Tw Cen MT" panose="020B0602020104020603" pitchFamily="34" charset="0"/>
              </a:rPr>
              <a:t> (cu) </a:t>
            </a:r>
            <a:r>
              <a:rPr lang="it-IT" sz="1700" u="none" dirty="0" err="1">
                <a:effectLst>
                  <a:outerShdw blurRad="38100" dist="38100" dir="2700000" algn="tl">
                    <a:srgbClr val="000000">
                      <a:alpha val="43137"/>
                    </a:srgbClr>
                  </a:outerShdw>
                </a:effectLst>
                <a:latin typeface="Tw Cen MT" panose="020B0602020104020603" pitchFamily="34" charset="0"/>
              </a:rPr>
              <a:t>has</a:t>
            </a:r>
            <a:r>
              <a:rPr lang="it-IT" sz="1700" u="none" dirty="0">
                <a:effectLst>
                  <a:outerShdw blurRad="38100" dist="38100" dir="2700000" algn="tl">
                    <a:srgbClr val="000000">
                      <a:alpha val="43137"/>
                    </a:srgbClr>
                  </a:outerShdw>
                </a:effectLst>
                <a:latin typeface="Tw Cen MT" panose="020B0602020104020603" pitchFamily="34" charset="0"/>
              </a:rPr>
              <a:t> a </a:t>
            </a:r>
            <a:r>
              <a:rPr lang="it-IT" sz="1700" u="none" dirty="0" err="1">
                <a:effectLst>
                  <a:outerShdw blurRad="38100" dist="38100" dir="2700000" algn="tl">
                    <a:srgbClr val="000000">
                      <a:alpha val="43137"/>
                    </a:srgbClr>
                  </a:outerShdw>
                </a:effectLst>
                <a:latin typeface="Tw Cen MT" panose="020B0602020104020603" pitchFamily="34" charset="0"/>
              </a:rPr>
              <a:t>very</a:t>
            </a:r>
            <a:r>
              <a:rPr lang="it-IT" sz="1700" u="none" dirty="0">
                <a:effectLst>
                  <a:outerShdw blurRad="38100" dist="38100" dir="2700000" algn="tl">
                    <a:srgbClr val="000000">
                      <a:alpha val="43137"/>
                    </a:srgbClr>
                  </a:outerShdw>
                </a:effectLst>
                <a:latin typeface="Tw Cen MT" panose="020B0602020104020603" pitchFamily="34" charset="0"/>
              </a:rPr>
              <a:t> strong </a:t>
            </a:r>
            <a:r>
              <a:rPr lang="it-IT" sz="1700" u="none" dirty="0" err="1">
                <a:effectLst>
                  <a:outerShdw blurRad="38100" dist="38100" dir="2700000" algn="tl">
                    <a:srgbClr val="000000">
                      <a:alpha val="43137"/>
                    </a:srgbClr>
                  </a:outerShdw>
                </a:effectLst>
                <a:latin typeface="Tw Cen MT" panose="020B0602020104020603" pitchFamily="34" charset="0"/>
              </a:rPr>
              <a:t>influence</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being</a:t>
            </a:r>
            <a:r>
              <a:rPr lang="it-IT" sz="1700" u="none" dirty="0">
                <a:effectLst>
                  <a:outerShdw blurRad="38100" dist="38100" dir="2700000" algn="tl">
                    <a:srgbClr val="000000">
                      <a:alpha val="43137"/>
                    </a:srgbClr>
                  </a:outerShdw>
                </a:effectLst>
                <a:latin typeface="Tw Cen MT" panose="020B0602020104020603" pitchFamily="34" charset="0"/>
              </a:rPr>
              <a:t> the one </a:t>
            </a:r>
            <a:r>
              <a:rPr lang="it-IT" sz="1700" u="none" dirty="0" err="1">
                <a:effectLst>
                  <a:outerShdw blurRad="38100" dist="38100" dir="2700000" algn="tl">
                    <a:srgbClr val="000000">
                      <a:alpha val="43137"/>
                    </a:srgbClr>
                  </a:outerShdw>
                </a:effectLst>
                <a:latin typeface="Tw Cen MT" panose="020B0602020104020603" pitchFamily="34" charset="0"/>
              </a:rPr>
              <a:t>that</a:t>
            </a:r>
            <a:r>
              <a:rPr lang="it-IT" sz="1700" u="none" dirty="0">
                <a:effectLst>
                  <a:outerShdw blurRad="38100" dist="38100" dir="2700000" algn="tl">
                    <a:srgbClr val="000000">
                      <a:alpha val="43137"/>
                    </a:srgbClr>
                  </a:outerShdw>
                </a:effectLst>
                <a:latin typeface="Tw Cen MT" panose="020B0602020104020603" pitchFamily="34" charset="0"/>
              </a:rPr>
              <a:t> </a:t>
            </a:r>
            <a:r>
              <a:rPr lang="it-IT" sz="1700" u="none" dirty="0" err="1">
                <a:effectLst>
                  <a:outerShdw blurRad="38100" dist="38100" dir="2700000" algn="tl">
                    <a:srgbClr val="000000">
                      <a:alpha val="43137"/>
                    </a:srgbClr>
                  </a:outerShdw>
                </a:effectLst>
                <a:latin typeface="Tw Cen MT" panose="020B0602020104020603" pitchFamily="34" charset="0"/>
              </a:rPr>
              <a:t>really</a:t>
            </a:r>
            <a:r>
              <a:rPr lang="it-IT" sz="1700" u="none" dirty="0">
                <a:effectLst>
                  <a:outerShdw blurRad="38100" dist="38100" dir="2700000" algn="tl">
                    <a:srgbClr val="000000">
                      <a:alpha val="43137"/>
                    </a:srgbClr>
                  </a:outerShdw>
                </a:effectLst>
                <a:latin typeface="Tw Cen MT" panose="020B0602020104020603" pitchFamily="34" charset="0"/>
              </a:rPr>
              <a:t> controls the </a:t>
            </a:r>
            <a:r>
              <a:rPr lang="it-IT" sz="1700" u="none" dirty="0" err="1">
                <a:effectLst>
                  <a:outerShdw blurRad="38100" dist="38100" dir="2700000" algn="tl">
                    <a:srgbClr val="000000">
                      <a:alpha val="43137"/>
                    </a:srgbClr>
                  </a:outerShdw>
                </a:effectLst>
                <a:latin typeface="Tw Cen MT" panose="020B0602020104020603" pitchFamily="34" charset="0"/>
              </a:rPr>
              <a:t>result</a:t>
            </a:r>
            <a:r>
              <a:rPr lang="it-IT" sz="1700" u="none" dirty="0">
                <a:effectLst>
                  <a:outerShdw blurRad="38100" dist="38100" dir="2700000" algn="tl">
                    <a:srgbClr val="000000">
                      <a:alpha val="43137"/>
                    </a:srgbClr>
                  </a:outerShdw>
                </a:effectLst>
                <a:latin typeface="Tw Cen MT" panose="020B0602020104020603" pitchFamily="34" charset="0"/>
              </a:rPr>
              <a:t> of the </a:t>
            </a:r>
            <a:r>
              <a:rPr lang="it-IT" sz="1700" u="none" dirty="0" err="1">
                <a:effectLst>
                  <a:outerShdw blurRad="38100" dist="38100" dir="2700000" algn="tl">
                    <a:srgbClr val="000000">
                      <a:alpha val="43137"/>
                    </a:srgbClr>
                  </a:outerShdw>
                </a:effectLst>
                <a:latin typeface="Tw Cen MT" panose="020B0602020104020603" pitchFamily="34" charset="0"/>
              </a:rPr>
              <a:t>analyses</a:t>
            </a:r>
            <a:endParaRPr lang="it-IT" sz="1700" u="none" dirty="0">
              <a:effectLst>
                <a:outerShdw blurRad="38100" dist="38100" dir="2700000" algn="tl">
                  <a:srgbClr val="000000">
                    <a:alpha val="43137"/>
                  </a:srgbClr>
                </a:outerShdw>
              </a:effectLst>
              <a:latin typeface="Tw Cen MT" panose="020B0602020104020603" pitchFamily="34" charset="0"/>
            </a:endParaRPr>
          </a:p>
        </p:txBody>
      </p:sp>
      <p:sp>
        <p:nvSpPr>
          <p:cNvPr id="18" name="Rectangle 12">
            <a:extLst>
              <a:ext uri="{FF2B5EF4-FFF2-40B4-BE49-F238E27FC236}">
                <a16:creationId xmlns:a16="http://schemas.microsoft.com/office/drawing/2014/main" id="{4F6E8D88-8EB8-6DFC-7180-20074EC47DFA}"/>
              </a:ext>
            </a:extLst>
          </p:cNvPr>
          <p:cNvSpPr>
            <a:spLocks noChangeArrowheads="1"/>
          </p:cNvSpPr>
          <p:nvPr/>
        </p:nvSpPr>
        <p:spPr bwMode="auto">
          <a:xfrm>
            <a:off x="1007604" y="233256"/>
            <a:ext cx="7128792" cy="850939"/>
          </a:xfrm>
          <a:prstGeom prst="rect">
            <a:avLst/>
          </a:prstGeom>
          <a:noFill/>
          <a:ln w="9525">
            <a:noFill/>
            <a:miter lim="800000"/>
            <a:headEnd/>
            <a:tailEnd/>
          </a:ln>
        </p:spPr>
        <p:txBody>
          <a:bodyPr wrap="square">
            <a:spAutoFit/>
          </a:bodyPr>
          <a:lstStyle/>
          <a:p>
            <a:pPr>
              <a:lnSpc>
                <a:spcPct val="130000"/>
              </a:lnSpc>
            </a:pPr>
            <a:r>
              <a:rPr lang="it-IT" sz="1900" u="none" dirty="0">
                <a:solidFill>
                  <a:schemeClr val="tx2">
                    <a:lumMod val="75000"/>
                  </a:schemeClr>
                </a:solidFill>
                <a:latin typeface="+mj-lt"/>
              </a:rPr>
              <a:t>Task C: </a:t>
            </a:r>
            <a:r>
              <a:rPr lang="en-US" sz="2000" b="1" u="none" dirty="0"/>
              <a:t>Effect of the </a:t>
            </a:r>
          </a:p>
          <a:p>
            <a:pPr>
              <a:lnSpc>
                <a:spcPct val="130000"/>
              </a:lnSpc>
            </a:pPr>
            <a:r>
              <a:rPr lang="en-US" sz="2000" b="1" u="none" dirty="0"/>
              <a:t>cu parameter</a:t>
            </a:r>
            <a:endParaRPr lang="it-IT" sz="2000" u="none" dirty="0"/>
          </a:p>
        </p:txBody>
      </p:sp>
      <p:sp>
        <p:nvSpPr>
          <p:cNvPr id="19" name="Rettangolo 5">
            <a:extLst>
              <a:ext uri="{FF2B5EF4-FFF2-40B4-BE49-F238E27FC236}">
                <a16:creationId xmlns:a16="http://schemas.microsoft.com/office/drawing/2014/main" id="{3046612E-6967-4D9D-5CB5-996C23899B60}"/>
              </a:ext>
            </a:extLst>
          </p:cNvPr>
          <p:cNvSpPr>
            <a:spLocks noChangeArrowheads="1"/>
          </p:cNvSpPr>
          <p:nvPr/>
        </p:nvSpPr>
        <p:spPr bwMode="auto">
          <a:xfrm>
            <a:off x="8397960" y="6499197"/>
            <a:ext cx="720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3060700" algn="ctr"/>
                <a:tab pos="6119813"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60700" algn="ctr"/>
                <a:tab pos="6119813"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60700" algn="ctr"/>
                <a:tab pos="6119813"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60700" algn="ctr"/>
                <a:tab pos="6119813" algn="r"/>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u="none" dirty="0">
                <a:latin typeface="Tw Cen MT" panose="020B0602020104020603" pitchFamily="34" charset="0"/>
                <a:ea typeface="Times New Roman" panose="02020603050405020304" pitchFamily="18" charset="0"/>
                <a:cs typeface="Tahoma" panose="020B0604030504040204" pitchFamily="34" charset="0"/>
              </a:rPr>
              <a:t>5/7</a:t>
            </a:r>
          </a:p>
        </p:txBody>
      </p:sp>
      <p:cxnSp>
        <p:nvCxnSpPr>
          <p:cNvPr id="9" name="Connettore diritto 8">
            <a:extLst>
              <a:ext uri="{FF2B5EF4-FFF2-40B4-BE49-F238E27FC236}">
                <a16:creationId xmlns:a16="http://schemas.microsoft.com/office/drawing/2014/main" id="{B4A8A03F-3014-F8C8-D5C6-80668EA3C72F}"/>
              </a:ext>
            </a:extLst>
          </p:cNvPr>
          <p:cNvCxnSpPr>
            <a:cxnSpLocks/>
          </p:cNvCxnSpPr>
          <p:nvPr/>
        </p:nvCxnSpPr>
        <p:spPr bwMode="auto">
          <a:xfrm>
            <a:off x="0" y="1177702"/>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85524107"/>
      </p:ext>
    </p:extLst>
  </p:cSld>
  <p:clrMapOvr>
    <a:masterClrMapping/>
  </p:clrMapOvr>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utoreDoc xmlns="F202CBDA-A419-4E12-AC91-59D55BF36F2F">DiCCI</AutoreDoc>
    <AbstractO xmlns="F202CBDA-A419-4E12-AC91-59D55BF36F2F">Layout Bologna</AbstractO>
    <ResponsabileF xmlns="F202CBDA-A419-4E12-AC91-59D55BF36F2F">
      <UserInfo xmlns="F202CBDA-A419-4E12-AC91-59D55BF36F2F">
        <DisplayName xmlns="F202CBDA-A419-4E12-AC91-59D55BF36F2F"/>
        <AccountId xmlns="F202CBDA-A419-4E12-AC91-59D55BF36F2F" xsi:nil="true"/>
        <AccountType xmlns="F202CBDA-A419-4E12-AC91-59D55BF36F2F"/>
      </UserInfo>
    </ResponsabileF>
    <StatoDoc xmlns="F202CBDA-A419-4E12-AC91-59D55BF36F2F"/>
    <PagineDiAssegnazione xmlns="F202CBDA-A419-4E12-AC91-59D55BF36F2F">;#{FF576791-2423-4DBA-9C37-0A9291EE1E0E};#</PagineDiAssegnazione>
    <AnnoRedazione xmlns="F202CBDA-A419-4E12-AC91-59D55BF36F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Modulistica e Modelli" ma:contentTypeID="0x0101004F48A16EE6CB4320AF330DE4EBE8DB750055D17F50304844768B8C48A11458544900EEA682410AFD4C1993C23356160222EA00FD410E8749EC3C4AB46035E8CA496042" ma:contentTypeVersion="0" ma:contentTypeDescription="" ma:contentTypeScope="" ma:versionID="2cdaa35d0b91a02c5f16320441255b7d">
  <xsd:schema xmlns:xsd="http://www.w3.org/2001/XMLSchema" xmlns:p="http://schemas.microsoft.com/office/2006/metadata/properties" xmlns:ns1="http://schemas.microsoft.com/sharepoint/v3" xmlns:ns2="F202CBDA-A419-4E12-AC91-59D55BF36F2F" targetNamespace="http://schemas.microsoft.com/office/2006/metadata/properties" ma:root="true" ma:fieldsID="c7632d862f33f5b5112e981669171837" ns1:_="" ns2:_="">
    <xsd:import namespace="http://schemas.microsoft.com/sharepoint/v3"/>
    <xsd:import namespace="F202CBDA-A419-4E12-AC91-59D55BF36F2F"/>
    <xsd:element name="properties">
      <xsd:complexType>
        <xsd:sequence>
          <xsd:element name="documentManagement">
            <xsd:complexType>
              <xsd:all>
                <xsd:element ref="ns1:Author" minOccurs="0"/>
                <xsd:element ref="ns1:Editor" minOccurs="0"/>
                <xsd:element ref="ns2:AutoreDoc"/>
                <xsd:element ref="ns2:AbstractO"/>
                <xsd:element ref="ns2:StatoDoc"/>
                <xsd:element ref="ns2:AnnoRedazione"/>
                <xsd:element ref="ns2:ResponsabileF" minOccurs="0"/>
                <xsd:element ref="ns2:PagineDiAssegnazion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uthor" ma:index="9" nillable="true" ma:displayName="Creato da"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10" nillable="true" ma:displayName="Modificato da"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202CBDA-A419-4E12-AC91-59D55BF36F2F" elementFormDefault="qualified">
    <xsd:import namespace="http://schemas.microsoft.com/office/2006/documentManagement/types"/>
    <xsd:element name="AutoreDoc" ma:index="11" ma:displayName="Autore" ma:description="Inserire il nome dell'autore nella forma 'Cognome Nome'. Nel caso di più autori, separare ognuno con il ';'. Se gli autori sono più di tre, scrivere i primi tre e poi 'et al.'. Se il documento è stato genericamente redatto da una struttura (area, settore, ufficio...), inserire il nome della struttura. Per leggi, statuti e normativa in genere inserire 'Italia', 'Roma', 'UE'... Se non si conosce il nome dell'autore, inserire la fonte." ma:internalName="AutoreDoc">
      <xsd:simpleType>
        <xsd:restriction base="dms:Text">
          <xsd:maxLength value="255"/>
        </xsd:restriction>
      </xsd:simpleType>
    </xsd:element>
    <xsd:element name="AbstractO" ma:index="12" ma:displayName="Abstract" ma:description="N.B. Si consiglia di non scrivere più di 5 righe." ma:internalName="AbstractO">
      <xsd:simpleType>
        <xsd:restriction base="dms:Note"/>
      </xsd:simpleType>
    </xsd:element>
    <xsd:element name="StatoDoc" ma:index="13" ma:displayName="Stato" ma:format="Dropdown" ma:hidden="true" ma:internalName="StatoDoc">
      <xsd:simpleType>
        <xsd:restriction base="dms:Choice">
          <xsd:enumeration value="Bozza"/>
          <xsd:enumeration value="Definitivo"/>
        </xsd:restriction>
      </xsd:simpleType>
    </xsd:element>
    <xsd:element name="AnnoRedazione" ma:index="14" ma:displayName="Anno di redazione" ma:hidden="true" ma:internalName="AnnoRedazione">
      <xsd:simpleType>
        <xsd:union memberTypes="dms:Text">
          <xsd:simpleType>
            <xsd:restriction base="dms:Choice">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union>
      </xsd:simpleType>
    </xsd:element>
    <xsd:element name="ResponsabileF" ma:index="15" nillable="true" ma:displayName="Referente" ma:description="Inserire la persona che si occuperà di monitorare il documento e/o di fornire supporto agli utenti che necessiteranno di informazioni sul documento." ma:internalName="Responsabile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gineDiAssegnazione" ma:index="16" nillable="true" ma:displayName="Pagine di assegnazione" ma:internalName="PagineDiAssegnazion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ma:readOnly="true"/>
        <xsd:element ref="dc:title" maxOccurs="1" ma:index="7"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D48BD95-95A5-4312-B292-6147B66E4DAB}">
  <ds:schemaRefs>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F202CBDA-A419-4E12-AC91-59D55BF36F2F"/>
    <ds:schemaRef ds:uri="http://schemas.microsoft.com/office/2006/metadata/properties"/>
    <ds:schemaRef ds:uri="http://schemas.microsoft.com/sharepoint/v3"/>
    <ds:schemaRef ds:uri="http://purl.org/dc/elements/1.1/"/>
  </ds:schemaRefs>
</ds:datastoreItem>
</file>

<file path=customXml/itemProps2.xml><?xml version="1.0" encoding="utf-8"?>
<ds:datastoreItem xmlns:ds="http://schemas.openxmlformats.org/officeDocument/2006/customXml" ds:itemID="{55B7C77D-4F10-42E5-8BB9-BD5F3DD83D42}">
  <ds:schemaRefs>
    <ds:schemaRef ds:uri="http://schemas.microsoft.com/sharepoint/v3/contenttype/forms"/>
  </ds:schemaRefs>
</ds:datastoreItem>
</file>

<file path=customXml/itemProps3.xml><?xml version="1.0" encoding="utf-8"?>
<ds:datastoreItem xmlns:ds="http://schemas.openxmlformats.org/officeDocument/2006/customXml" ds:itemID="{2FD45BBA-6CE0-45E6-B662-D3846BEAC0FB}">
  <ds:schemaRefs>
    <ds:schemaRef ds:uri="http://schemas.microsoft.com/office/2006/metadata/longProperties"/>
  </ds:schemaRefs>
</ds:datastoreItem>
</file>

<file path=customXml/itemProps4.xml><?xml version="1.0" encoding="utf-8"?>
<ds:datastoreItem xmlns:ds="http://schemas.openxmlformats.org/officeDocument/2006/customXml" ds:itemID="{B6739397-F557-4979-9F3A-655073F68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02CBDA-A419-4E12-AC91-59D55BF36F2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44661</TotalTime>
  <Words>1313</Words>
  <Application>Microsoft Office PowerPoint</Application>
  <PresentationFormat>Presentazione su schermo (4:3)</PresentationFormat>
  <Paragraphs>265</Paragraphs>
  <Slides>13</Slides>
  <Notes>12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13</vt:i4>
      </vt:variant>
    </vt:vector>
  </HeadingPairs>
  <TitlesOfParts>
    <vt:vector size="20" baseType="lpstr">
      <vt:lpstr>Arial</vt:lpstr>
      <vt:lpstr>Calibri</vt:lpstr>
      <vt:lpstr>OpenSans</vt:lpstr>
      <vt:lpstr>Times New Roman</vt:lpstr>
      <vt:lpstr>Tw Cen MT</vt:lpstr>
      <vt:lpstr>1_Struttura predefinita</vt:lpstr>
      <vt:lpstr>2_Personalizza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Bologna</dc:title>
  <dc:creator>Enrico Lodolo</dc:creator>
  <cp:lastModifiedBy>Gianluigi Di Paola</cp:lastModifiedBy>
  <cp:revision>852</cp:revision>
  <cp:lastPrinted>2009-04-22T19:24:48Z</cp:lastPrinted>
  <dcterms:created xsi:type="dcterms:W3CDTF">2009-04-22T19:24:48Z</dcterms:created>
  <dcterms:modified xsi:type="dcterms:W3CDTF">2022-05-25T10:11:05Z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EventoCorrelato">
    <vt:lpwstr/>
  </property>
  <property fmtid="{D5CDD505-2E9C-101B-9397-08002B2CF9AE}" pid="4" name="ContentType">
    <vt:lpwstr>Modulistica e Modelli</vt:lpwstr>
  </property>
  <property fmtid="{D5CDD505-2E9C-101B-9397-08002B2CF9AE}" pid="5" name="ContentTypeId">
    <vt:lpwstr>0x0101004F48A16EE6CB4320AF330DE4EBE8DB750055D17F50304844768B8C48A11458544900EEA682410AFD4C1993C23356160222EA00FD410E8749EC3C4AB46035E8CA496042</vt:lpwstr>
  </property>
</Properties>
</file>