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03" r:id="rId2"/>
    <p:sldId id="439" r:id="rId3"/>
    <p:sldId id="489" r:id="rId4"/>
    <p:sldId id="490" r:id="rId5"/>
    <p:sldId id="491" r:id="rId6"/>
    <p:sldId id="492" r:id="rId7"/>
    <p:sldId id="496" r:id="rId8"/>
    <p:sldId id="497" r:id="rId9"/>
    <p:sldId id="498" r:id="rId10"/>
    <p:sldId id="502" r:id="rId11"/>
    <p:sldId id="500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B3B"/>
    <a:srgbClr val="000000"/>
    <a:srgbClr val="E0E2D0"/>
    <a:srgbClr val="A167B2"/>
    <a:srgbClr val="DDDDDD"/>
    <a:srgbClr val="FFCCCC"/>
    <a:srgbClr val="5F5F5F"/>
    <a:srgbClr val="7F7F7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645799-740B-4613-A56A-FB31E2757EA6}" v="9" dt="2022-04-13T17:21:53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2" autoAdjust="0"/>
    <p:restoredTop sz="94849" autoAdjust="0"/>
  </p:normalViewPr>
  <p:slideViewPr>
    <p:cSldViewPr snapToGrid="0" snapToObjects="1">
      <p:cViewPr varScale="1">
        <p:scale>
          <a:sx n="160" d="100"/>
          <a:sy n="160" d="100"/>
        </p:scale>
        <p:origin x="908" y="76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-1828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0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333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40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42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Scholer</a:t>
            </a:r>
            <a:r>
              <a:rPr lang="en-US" dirty="0"/>
              <a:t> : MA = 4.7 shock with a mass ratio of mi/me = 100 and </a:t>
            </a:r>
            <a:r>
              <a:rPr lang="en-US" dirty="0" err="1"/>
              <a:t>ωpe</a:t>
            </a:r>
            <a:r>
              <a:rPr lang="en-US" dirty="0"/>
              <a:t>/</a:t>
            </a:r>
            <a:r>
              <a:rPr lang="en-US" dirty="0" err="1"/>
              <a:t>Ωce</a:t>
            </a:r>
            <a:r>
              <a:rPr lang="en-US" dirty="0"/>
              <a:t> = √10 are shown in Fig. The total system size for this simulation is 200c/</a:t>
            </a:r>
            <a:r>
              <a:rPr lang="en-US" dirty="0" err="1"/>
              <a:t>ωpi</a:t>
            </a:r>
            <a:r>
              <a:rPr lang="en-US" dirty="0"/>
              <a:t>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344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22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Magnetosheath Jets &amp; Shock Reformation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EGU 2022 – Vienna, Austria |</a:t>
            </a:r>
            <a:r>
              <a:rPr lang="en-US" sz="1300" baseline="0" dirty="0">
                <a:solidFill>
                  <a:srgbClr val="5F5F5F"/>
                </a:solidFill>
              </a:rPr>
              <a:t> 27/05/22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19/05/2022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214-018-0516-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467-022-28110-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stronomycommunity.nature.com/posts/how-the-solar-wind-slips-through-earth-s-bow-shock" TargetMode="External"/><Relationship Id="rId4" Type="http://schemas.openxmlformats.org/officeDocument/2006/relationships/hyperlink" Target="https://github.com/SavvasRaptis/Jets-Reformation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290223"/>
            <a:ext cx="6974980" cy="65044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Shock Reformation Generating High-speed Magnetosheath Jets </a:t>
            </a:r>
            <a:r>
              <a:rPr lang="en-US" dirty="0"/>
              <a:t/>
            </a:r>
            <a:br>
              <a:rPr lang="en-US" dirty="0"/>
            </a:br>
            <a: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/>
              <a:t>Savvas Raptis</a:t>
            </a:r>
            <a:r>
              <a:rPr lang="nl-BE" sz="2200" b="1" dirty="0"/>
              <a:t/>
            </a:r>
            <a:br>
              <a:rPr lang="nl-BE" sz="2200" b="1" dirty="0"/>
            </a:br>
            <a:r>
              <a:rPr lang="nl-BE" sz="2200" b="1" dirty="0"/>
              <a:t/>
            </a:r>
            <a:br>
              <a:rPr lang="nl-BE" sz="2200" b="1" dirty="0"/>
            </a:br>
            <a:r>
              <a:rPr lang="en-US" sz="1800" dirty="0"/>
              <a:t>Division of Space and Plasma Physics</a:t>
            </a:r>
            <a:br>
              <a:rPr lang="en-US" sz="1800" dirty="0"/>
            </a:br>
            <a:r>
              <a:rPr lang="en-US" sz="1800" dirty="0"/>
              <a:t>KTH Royal Institute of Technology, Stockholm, </a:t>
            </a:r>
            <a:r>
              <a:rPr lang="en-US" sz="1800" dirty="0" smtClean="0"/>
              <a:t>Sweden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u="sng" dirty="0"/>
              <a:t>Co-authors</a:t>
            </a:r>
            <a:r>
              <a:rPr lang="en-US" sz="1800" dirty="0"/>
              <a:t> : T. Karlsson (KTH), A. </a:t>
            </a:r>
            <a:r>
              <a:rPr lang="en-US" sz="1800" dirty="0" err="1"/>
              <a:t>Vaivads</a:t>
            </a:r>
            <a:r>
              <a:rPr lang="en-US" sz="1800" dirty="0"/>
              <a:t> (KTH), C. Pollock (Denali Scientific), F. Plaschke (</a:t>
            </a:r>
            <a:r>
              <a:rPr lang="en-US" sz="1800" dirty="0" err="1"/>
              <a:t>Technische</a:t>
            </a:r>
            <a:r>
              <a:rPr lang="en-US" sz="1800" dirty="0"/>
              <a:t> </a:t>
            </a:r>
            <a:r>
              <a:rPr lang="en-US" sz="1800" dirty="0" err="1"/>
              <a:t>Universität</a:t>
            </a:r>
            <a:r>
              <a:rPr lang="en-US" sz="1800" dirty="0"/>
              <a:t> </a:t>
            </a:r>
            <a:r>
              <a:rPr lang="en-US" sz="1800" dirty="0" err="1"/>
              <a:t>Braunschweig</a:t>
            </a:r>
            <a:r>
              <a:rPr lang="en-US" sz="1800" dirty="0"/>
              <a:t>), A. </a:t>
            </a:r>
            <a:r>
              <a:rPr lang="en-US" sz="1800" dirty="0" err="1"/>
              <a:t>Johlander</a:t>
            </a:r>
            <a:r>
              <a:rPr lang="en-US" sz="1800" dirty="0"/>
              <a:t> (IRF, Uppsala), H. Trollvik (KTH), P-A. Lindqvist (KTH)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EGU 2022 – Vienna, Austria</a:t>
            </a:r>
            <a:br>
              <a:rPr lang="en-US" sz="2000" dirty="0"/>
            </a:br>
            <a:r>
              <a:rPr lang="en-US" sz="2000" dirty="0"/>
              <a:t>27/05/2022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175129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40640" y="6476246"/>
            <a:ext cx="6428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Raptis, S., Karlsson, T., </a:t>
            </a:r>
            <a:r>
              <a:rPr lang="en-US" sz="900" dirty="0" err="1">
                <a:solidFill>
                  <a:schemeClr val="bg1"/>
                </a:solidFill>
              </a:rPr>
              <a:t>Vaivads</a:t>
            </a:r>
            <a:r>
              <a:rPr lang="en-US" sz="900" dirty="0">
                <a:solidFill>
                  <a:schemeClr val="bg1"/>
                </a:solidFill>
              </a:rPr>
              <a:t>, A. et al. Downstream high-speed plasma jet generation as a direct consequence of shock reformation. </a:t>
            </a:r>
            <a:r>
              <a:rPr lang="en-US" sz="900" dirty="0" smtClean="0">
                <a:solidFill>
                  <a:schemeClr val="bg1"/>
                </a:solidFill>
              </a:rPr>
              <a:t>Nature Communications </a:t>
            </a:r>
            <a:r>
              <a:rPr lang="en-US" sz="900" dirty="0">
                <a:solidFill>
                  <a:schemeClr val="bg1"/>
                </a:solidFill>
              </a:rPr>
              <a:t>13, 598 (2022). https://</a:t>
            </a:r>
            <a:r>
              <a:rPr lang="en-US" sz="900" dirty="0" smtClean="0">
                <a:solidFill>
                  <a:schemeClr val="bg1"/>
                </a:solidFill>
              </a:rPr>
              <a:t>doi.org/10.1038/s41467-022-28110-4</a:t>
            </a:r>
            <a:endParaRPr lang="sv-SE" sz="9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723" y="-28181"/>
            <a:ext cx="1552504" cy="7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 – Simulations</a:t>
            </a:r>
            <a:endParaRPr lang="sv-SE" dirty="0"/>
          </a:p>
        </p:txBody>
      </p:sp>
      <p:pic>
        <p:nvPicPr>
          <p:cNvPr id="1028" name="Picture 4" descr="Details are in the caption following th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24" y="1511300"/>
            <a:ext cx="4238292" cy="48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33578" y="6175892"/>
            <a:ext cx="20297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err="1">
                <a:solidFill>
                  <a:srgbClr val="000000"/>
                </a:solidFill>
              </a:rPr>
              <a:t>Tsubouchi</a:t>
            </a:r>
            <a:r>
              <a:rPr lang="sv-SE" sz="900" dirty="0">
                <a:solidFill>
                  <a:srgbClr val="000000"/>
                </a:solidFill>
              </a:rPr>
              <a:t> &amp; </a:t>
            </a:r>
            <a:r>
              <a:rPr lang="sv-SE" sz="900" dirty="0" err="1">
                <a:solidFill>
                  <a:srgbClr val="000000"/>
                </a:solidFill>
              </a:rPr>
              <a:t>Lembège</a:t>
            </a:r>
            <a:r>
              <a:rPr lang="sv-SE" sz="900" dirty="0">
                <a:solidFill>
                  <a:srgbClr val="000000"/>
                </a:solidFill>
              </a:rPr>
              <a:t> (2004) | JGR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30432" y="1056889"/>
                <a:ext cx="3634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1D-PIC simulation (30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sv-SE" dirty="0">
                    <a:solidFill>
                      <a:srgbClr val="000000"/>
                    </a:solidFill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=4.7</m:t>
                    </m:r>
                  </m:oMath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432" y="1056889"/>
                <a:ext cx="3634969" cy="369332"/>
              </a:xfrm>
              <a:prstGeom prst="rect">
                <a:avLst/>
              </a:prstGeom>
              <a:blipFill>
                <a:blip r:embed="rId4"/>
                <a:stretch>
                  <a:fillRect l="-1342" t="-8197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2" y="1666365"/>
            <a:ext cx="7335506" cy="420838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4794" y="5643920"/>
            <a:ext cx="15808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err="1">
                <a:solidFill>
                  <a:srgbClr val="000000"/>
                </a:solidFill>
              </a:rPr>
              <a:t>Scholer</a:t>
            </a:r>
            <a:r>
              <a:rPr lang="sv-SE" sz="900" dirty="0">
                <a:solidFill>
                  <a:srgbClr val="000000"/>
                </a:solidFill>
              </a:rPr>
              <a:t> et al. (2003) | JGR</a:t>
            </a:r>
          </a:p>
        </p:txBody>
      </p:sp>
      <p:sp>
        <p:nvSpPr>
          <p:cNvPr id="6" name="Rectangle 5"/>
          <p:cNvSpPr/>
          <p:nvPr/>
        </p:nvSpPr>
        <p:spPr>
          <a:xfrm>
            <a:off x="8076092" y="1146100"/>
            <a:ext cx="322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mi/me = 50 and ωpe/Ωce = 4.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030432" y="1330766"/>
                <a:ext cx="3758658" cy="395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000000"/>
                    </a:solidFill>
                  </a:rPr>
                  <a:t>mi/me = 100 and ωpe/Ωce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it-IT" dirty="0">
                    <a:solidFill>
                      <a:srgbClr val="000000"/>
                    </a:solidFill>
                  </a:rPr>
                  <a:t>.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432" y="1330766"/>
                <a:ext cx="3758658" cy="395429"/>
              </a:xfrm>
              <a:prstGeom prst="rect">
                <a:avLst/>
              </a:prstGeom>
              <a:blipFill>
                <a:blip r:embed="rId6"/>
                <a:stretch>
                  <a:fillRect l="-1297" b="-2461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6339320"/>
            <a:ext cx="63498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More nice sources for review : Burgess &amp; </a:t>
            </a:r>
            <a:r>
              <a:rPr lang="en-US" sz="1500" dirty="0" err="1">
                <a:solidFill>
                  <a:srgbClr val="000000"/>
                </a:solidFill>
              </a:rPr>
              <a:t>Scholer</a:t>
            </a:r>
            <a:r>
              <a:rPr lang="en-US" sz="1500" dirty="0">
                <a:solidFill>
                  <a:srgbClr val="000000"/>
                </a:solidFill>
              </a:rPr>
              <a:t> (2015), </a:t>
            </a:r>
            <a:r>
              <a:rPr lang="en-US" sz="1500" dirty="0" err="1">
                <a:solidFill>
                  <a:srgbClr val="000000"/>
                </a:solidFill>
              </a:rPr>
              <a:t>Willson</a:t>
            </a:r>
            <a:r>
              <a:rPr lang="en-US" sz="1500" dirty="0">
                <a:solidFill>
                  <a:srgbClr val="000000"/>
                </a:solidFill>
              </a:rPr>
              <a:t> (2016)</a:t>
            </a:r>
            <a:endParaRPr lang="sv-S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– references update (&gt;2019)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4781640" y="1189705"/>
            <a:ext cx="74103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u="sng" dirty="0">
                <a:solidFill>
                  <a:srgbClr val="000000"/>
                </a:solidFill>
              </a:rPr>
              <a:t>Associated phenomena &amp;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Excitation</a:t>
            </a:r>
            <a:r>
              <a:rPr lang="en-US" sz="1500" dirty="0">
                <a:solidFill>
                  <a:srgbClr val="000000"/>
                </a:solidFill>
              </a:rPr>
              <a:t> of surface </a:t>
            </a:r>
            <a:r>
              <a:rPr lang="en-US" sz="1500" b="1" dirty="0" err="1">
                <a:solidFill>
                  <a:srgbClr val="000000"/>
                </a:solidFill>
              </a:rPr>
              <a:t>eigenmodes</a:t>
            </a:r>
            <a:r>
              <a:rPr lang="en-US" sz="1500" dirty="0">
                <a:solidFill>
                  <a:srgbClr val="000000"/>
                </a:solidFill>
              </a:rPr>
              <a:t> at magnetopause: </a:t>
            </a:r>
            <a:r>
              <a:rPr lang="en-US" sz="1500" dirty="0">
                <a:solidFill>
                  <a:srgbClr val="0070C0"/>
                </a:solidFill>
              </a:rPr>
              <a:t>Archer et al. (2019, 2021)</a:t>
            </a: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Mirror mode waves </a:t>
            </a:r>
            <a:r>
              <a:rPr lang="en-US" sz="1500" dirty="0">
                <a:solidFill>
                  <a:srgbClr val="000000"/>
                </a:solidFill>
              </a:rPr>
              <a:t>and jets 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Bianco-Cano et al. (2020)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Bursty </a:t>
            </a:r>
            <a:r>
              <a:rPr lang="en-US" sz="1500" b="1" dirty="0">
                <a:solidFill>
                  <a:srgbClr val="000000"/>
                </a:solidFill>
              </a:rPr>
              <a:t>magnetic reconnection</a:t>
            </a:r>
            <a:r>
              <a:rPr lang="en-US" sz="1500" dirty="0">
                <a:solidFill>
                  <a:srgbClr val="000000"/>
                </a:solidFill>
              </a:rPr>
              <a:t> at the Earth's magnetopause : </a:t>
            </a:r>
            <a:r>
              <a:rPr lang="en-US" sz="1500" dirty="0">
                <a:solidFill>
                  <a:srgbClr val="0070C0"/>
                </a:solidFill>
              </a:rPr>
              <a:t>Ng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Ground-based magnetometer </a:t>
            </a:r>
            <a:r>
              <a:rPr lang="en-US" sz="1500" dirty="0">
                <a:solidFill>
                  <a:srgbClr val="000000"/>
                </a:solidFill>
              </a:rPr>
              <a:t>response  : </a:t>
            </a:r>
            <a:r>
              <a:rPr lang="en-US" sz="1500" dirty="0" err="1">
                <a:solidFill>
                  <a:srgbClr val="0070C0"/>
                </a:solidFill>
              </a:rPr>
              <a:t>Norenius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Generation </a:t>
            </a:r>
            <a:r>
              <a:rPr lang="en-US" sz="1500" b="1" dirty="0">
                <a:solidFill>
                  <a:srgbClr val="000000"/>
                </a:solidFill>
              </a:rPr>
              <a:t>of Pi2 pulsations 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Katsavrias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 in jets, </a:t>
            </a:r>
            <a:r>
              <a:rPr lang="en-US" sz="1500" b="1" dirty="0" err="1">
                <a:solidFill>
                  <a:srgbClr val="000000"/>
                </a:solidFill>
              </a:rPr>
              <a:t>Bz</a:t>
            </a:r>
            <a:r>
              <a:rPr lang="en-US" sz="1500" b="1" dirty="0">
                <a:solidFill>
                  <a:srgbClr val="000000"/>
                </a:solidFill>
              </a:rPr>
              <a:t> variations near magnetopause</a:t>
            </a:r>
            <a:r>
              <a:rPr lang="en-US" sz="1500" dirty="0">
                <a:solidFill>
                  <a:srgbClr val="000000"/>
                </a:solidFill>
              </a:rPr>
              <a:t> :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u="sng" dirty="0">
                <a:solidFill>
                  <a:srgbClr val="000000"/>
                </a:solidFill>
              </a:rPr>
              <a:t>Modeling &amp; formation</a:t>
            </a:r>
          </a:p>
          <a:p>
            <a:pPr algn="ctr"/>
            <a:endParaRPr lang="en-US" sz="1500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Velocity &amp; magnetic field alignment </a:t>
            </a:r>
            <a:r>
              <a:rPr lang="en-US" sz="1500" dirty="0">
                <a:solidFill>
                  <a:srgbClr val="000000"/>
                </a:solidFill>
              </a:rPr>
              <a:t>in jets 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Plaschke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Classification</a:t>
            </a:r>
            <a:r>
              <a:rPr lang="en-US" sz="1500" dirty="0">
                <a:solidFill>
                  <a:srgbClr val="000000"/>
                </a:solidFill>
              </a:rPr>
              <a:t> of jets using MMS &amp; Neural Networks : </a:t>
            </a:r>
            <a:r>
              <a:rPr lang="en-US" sz="1500" dirty="0">
                <a:solidFill>
                  <a:srgbClr val="0070C0"/>
                </a:solidFill>
              </a:rPr>
              <a:t>Raptis et al. (2020a,2020b)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Comparison </a:t>
            </a:r>
            <a:r>
              <a:rPr lang="en-US" sz="1500" b="1" dirty="0">
                <a:solidFill>
                  <a:srgbClr val="000000"/>
                </a:solidFill>
              </a:rPr>
              <a:t>MMS vs simulations 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Palmroth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Solar wind effect </a:t>
            </a:r>
            <a:r>
              <a:rPr lang="en-US" sz="1500" dirty="0">
                <a:solidFill>
                  <a:srgbClr val="000000"/>
                </a:solidFill>
              </a:rPr>
              <a:t>on jet formation : </a:t>
            </a:r>
            <a:r>
              <a:rPr lang="en-US" sz="1500" dirty="0" err="1">
                <a:solidFill>
                  <a:srgbClr val="0070C0"/>
                </a:solidFill>
              </a:rPr>
              <a:t>LaMoury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Magnetosheath Jets and </a:t>
            </a:r>
            <a:r>
              <a:rPr lang="en-US" sz="1500" b="1" dirty="0">
                <a:solidFill>
                  <a:srgbClr val="000000"/>
                </a:solidFill>
              </a:rPr>
              <a:t>Plasmoids</a:t>
            </a:r>
            <a:r>
              <a:rPr lang="en-US" sz="1500" dirty="0">
                <a:solidFill>
                  <a:srgbClr val="000000"/>
                </a:solidFill>
              </a:rPr>
              <a:t> - Hybrid Simulations : </a:t>
            </a:r>
            <a:r>
              <a:rPr lang="en-US" sz="1500" dirty="0" err="1">
                <a:solidFill>
                  <a:srgbClr val="0070C0"/>
                </a:solidFill>
              </a:rPr>
              <a:t>Preisser</a:t>
            </a:r>
            <a:r>
              <a:rPr lang="en-US" sz="1500" dirty="0">
                <a:solidFill>
                  <a:srgbClr val="0070C0"/>
                </a:solidFill>
              </a:rPr>
              <a:t>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Formation</a:t>
            </a:r>
            <a:r>
              <a:rPr lang="en-US" sz="1500" dirty="0">
                <a:solidFill>
                  <a:srgbClr val="000000"/>
                </a:solidFill>
              </a:rPr>
              <a:t> of jets in </a:t>
            </a:r>
            <a:r>
              <a:rPr lang="en-US" sz="1500" b="1" dirty="0">
                <a:solidFill>
                  <a:srgbClr val="000000"/>
                </a:solidFill>
              </a:rPr>
              <a:t>Quasi-perpendicular </a:t>
            </a:r>
            <a:r>
              <a:rPr lang="en-US" sz="1500" b="1" dirty="0" err="1">
                <a:solidFill>
                  <a:srgbClr val="000000"/>
                </a:solidFill>
              </a:rPr>
              <a:t>magnetosheath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:  </a:t>
            </a:r>
            <a:r>
              <a:rPr lang="en-US" sz="1500" dirty="0" err="1">
                <a:solidFill>
                  <a:srgbClr val="0070C0"/>
                </a:solidFill>
              </a:rPr>
              <a:t>Primoz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0848"/>
            <a:ext cx="12219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And more : </a:t>
            </a:r>
            <a:r>
              <a:rPr lang="en-US" sz="1500" dirty="0">
                <a:solidFill>
                  <a:srgbClr val="0070C0"/>
                </a:solidFill>
              </a:rPr>
              <a:t>Liu et al. (2020a,2020b)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Omelchenko</a:t>
            </a:r>
            <a:r>
              <a:rPr lang="en-US" sz="1500" dirty="0">
                <a:solidFill>
                  <a:srgbClr val="0070C0"/>
                </a:solidFill>
              </a:rPr>
              <a:t> et al (2021)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Sibeck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Suni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Tinoco</a:t>
            </a:r>
            <a:r>
              <a:rPr lang="en-US" sz="1500" dirty="0">
                <a:solidFill>
                  <a:srgbClr val="0070C0"/>
                </a:solidFill>
              </a:rPr>
              <a:t>-Arenas et al. (2022) </a:t>
            </a:r>
            <a:r>
              <a:rPr lang="en-US" sz="1500" dirty="0">
                <a:solidFill>
                  <a:srgbClr val="000000"/>
                </a:solidFill>
              </a:rPr>
              <a:t>… etc. etc.  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endParaRPr lang="sv-SE" sz="15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079" y="2682806"/>
            <a:ext cx="4465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Jets Downstream of Collisionless Shocks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Plaschke et al. (2018)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hlinkClick r:id="rId3"/>
              </a:rPr>
              <a:t>https://link.springer.com/article/10.1007/s11214-018-0516-3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7107" y="2146434"/>
            <a:ext cx="854533" cy="536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7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561607" y="1168400"/>
            <a:ext cx="3982194" cy="53553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Generation</a:t>
            </a: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  <a:p>
            <a:pPr algn="ctr"/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432" y="1168400"/>
            <a:ext cx="3354175" cy="53553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Shock &amp; Jets</a:t>
            </a: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u="sng" dirty="0" smtClean="0">
              <a:solidFill>
                <a:srgbClr val="FFC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9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" y="2131626"/>
            <a:ext cx="3209435" cy="276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2021gl096335-sup-0002-movie si-s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1404" y="1688424"/>
            <a:ext cx="4946692" cy="3710663"/>
          </a:xfrm>
          <a:prstGeom prst="rect">
            <a:avLst/>
          </a:prstGeom>
        </p:spPr>
      </p:pic>
      <p:pic>
        <p:nvPicPr>
          <p:cNvPr id="28" name="S2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64146" y="1688425"/>
            <a:ext cx="3487830" cy="3842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9266" y="542974"/>
            <a:ext cx="749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Title =</a:t>
            </a:r>
            <a:r>
              <a:rPr lang="en-US" dirty="0">
                <a:solidFill>
                  <a:srgbClr val="000000"/>
                </a:solidFill>
              </a:rPr>
              <a:t> Shock Reformation Generating High-speed Magnetosheath Jets 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43800" y="1168400"/>
            <a:ext cx="4533900" cy="53553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Reformation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43799" y="6328486"/>
            <a:ext cx="1604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err="1">
                <a:solidFill>
                  <a:srgbClr val="000000"/>
                </a:solidFill>
              </a:rPr>
              <a:t>Johlander</a:t>
            </a:r>
            <a:r>
              <a:rPr lang="sv-SE" sz="800" dirty="0">
                <a:solidFill>
                  <a:srgbClr val="000000"/>
                </a:solidFill>
              </a:rPr>
              <a:t> et al. (2022)</a:t>
            </a:r>
          </a:p>
        </p:txBody>
      </p:sp>
      <p:sp>
        <p:nvSpPr>
          <p:cNvPr id="1024" name="Rectangle 1023"/>
          <p:cNvSpPr/>
          <p:nvPr/>
        </p:nvSpPr>
        <p:spPr>
          <a:xfrm>
            <a:off x="3522750" y="6328486"/>
            <a:ext cx="1465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 smtClean="0">
                <a:solidFill>
                  <a:srgbClr val="000000"/>
                </a:solidFill>
              </a:rPr>
              <a:t>Palmroth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et al. (2018, 2021)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7432" y="6328485"/>
            <a:ext cx="4152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Plaschke </a:t>
            </a:r>
            <a:r>
              <a:rPr lang="en-US" sz="800" dirty="0">
                <a:solidFill>
                  <a:srgbClr val="000000"/>
                </a:solidFill>
              </a:rPr>
              <a:t>et al. (2018); sketch by H. </a:t>
            </a:r>
            <a:r>
              <a:rPr lang="en-US" sz="800" dirty="0" err="1" smtClean="0">
                <a:solidFill>
                  <a:srgbClr val="000000"/>
                </a:solidFill>
              </a:rPr>
              <a:t>Hietala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3661000" y="5710195"/>
            <a:ext cx="37834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Ripples? SW discontinuities ? Foreshock?</a:t>
            </a:r>
            <a:endParaRPr lang="sv-SE" sz="15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88989"/>
              </p:ext>
            </p:extLst>
          </p:nvPr>
        </p:nvGraphicFramePr>
        <p:xfrm>
          <a:off x="0" y="0"/>
          <a:ext cx="12192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573531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7541281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92008709"/>
                    </a:ext>
                  </a:extLst>
                </a:gridCol>
              </a:tblGrid>
              <a:tr h="23054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sv-SE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DDDDDD"/>
                          </a:solidFill>
                        </a:rPr>
                        <a:t>Results</a:t>
                      </a:r>
                      <a:endParaRPr lang="sv-SE" sz="1200" b="0" dirty="0">
                        <a:solidFill>
                          <a:srgbClr val="DDDDDD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9525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DDDDDD"/>
                          </a:solidFill>
                        </a:rPr>
                        <a:t>Discussion</a:t>
                      </a:r>
                      <a:endParaRPr lang="sv-SE" sz="1200" b="0" dirty="0">
                        <a:solidFill>
                          <a:srgbClr val="DDDDDD"/>
                        </a:solidFill>
                      </a:endParaRPr>
                    </a:p>
                  </a:txBody>
                  <a:tcPr>
                    <a:lnB w="9525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9477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726309" y="5574141"/>
            <a:ext cx="99385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err="1" smtClean="0">
                <a:solidFill>
                  <a:srgbClr val="000000"/>
                </a:solidFill>
              </a:rPr>
              <a:t>Hietala</a:t>
            </a:r>
            <a:r>
              <a:rPr lang="en-US" sz="700" dirty="0" smtClean="0">
                <a:solidFill>
                  <a:srgbClr val="000000"/>
                </a:solidFill>
              </a:rPr>
              <a:t> et al. (2009)</a:t>
            </a:r>
            <a:endParaRPr lang="sv-SE" sz="7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0384" y="5574141"/>
            <a:ext cx="9503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>
                <a:solidFill>
                  <a:srgbClr val="000000"/>
                </a:solidFill>
              </a:rPr>
              <a:t>Archer et al. (2012)</a:t>
            </a:r>
            <a:endParaRPr lang="sv-SE" sz="7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10921" y="5520280"/>
            <a:ext cx="1218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>
                <a:solidFill>
                  <a:srgbClr val="000000"/>
                </a:solidFill>
              </a:rPr>
              <a:t>Karlsson et al. (2015), </a:t>
            </a:r>
            <a:r>
              <a:rPr lang="en-US" sz="700" dirty="0" err="1" smtClean="0">
                <a:solidFill>
                  <a:srgbClr val="000000"/>
                </a:solidFill>
              </a:rPr>
              <a:t>Suni</a:t>
            </a:r>
            <a:r>
              <a:rPr lang="en-US" sz="700" dirty="0" smtClean="0">
                <a:solidFill>
                  <a:srgbClr val="000000"/>
                </a:solidFill>
              </a:rPr>
              <a:t> et al. (2021)</a:t>
            </a:r>
            <a:endParaRPr lang="sv-SE" sz="7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4411" y="5221512"/>
                <a:ext cx="2514000" cy="90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00000"/>
                    </a:solidFill>
                  </a:rPr>
                  <a:t>transient</a:t>
                </a:r>
                <a:r>
                  <a:rPr lang="en-US" sz="1000" dirty="0">
                    <a:solidFill>
                      <a:srgbClr val="000000"/>
                    </a:solidFill>
                  </a:rPr>
                  <a:t> </a:t>
                </a:r>
                <a:r>
                  <a:rPr lang="en-US" sz="1000" b="1" dirty="0">
                    <a:solidFill>
                      <a:srgbClr val="000000"/>
                    </a:solidFill>
                  </a:rPr>
                  <a:t>localized</a:t>
                </a:r>
                <a:r>
                  <a:rPr lang="en-US" sz="1000" dirty="0">
                    <a:solidFill>
                      <a:srgbClr val="000000"/>
                    </a:solidFill>
                  </a:rPr>
                  <a:t> </a:t>
                </a:r>
                <a:r>
                  <a:rPr lang="en-US" sz="1000" b="1" dirty="0">
                    <a:solidFill>
                      <a:srgbClr val="000000"/>
                    </a:solidFill>
                  </a:rPr>
                  <a:t>enhancements</a:t>
                </a:r>
                <a:r>
                  <a:rPr lang="en-US" sz="1000" dirty="0">
                    <a:solidFill>
                      <a:srgbClr val="000000"/>
                    </a:solidFill>
                  </a:rPr>
                  <a:t> of </a:t>
                </a:r>
                <a:r>
                  <a:rPr lang="en-US" sz="1000" b="1" dirty="0">
                    <a:solidFill>
                      <a:srgbClr val="000000"/>
                    </a:solidFill>
                  </a:rPr>
                  <a:t>dynamic pressure </a:t>
                </a:r>
                <a:r>
                  <a:rPr lang="en-US" sz="1000" dirty="0">
                    <a:solidFill>
                      <a:srgbClr val="000000"/>
                    </a:solidFill>
                  </a:rPr>
                  <a:t>(density and/or velocity increase</a:t>
                </a:r>
                <a:r>
                  <a:rPr lang="en-US" sz="1000" dirty="0" smtClean="0">
                    <a:solidFill>
                      <a:srgbClr val="000000"/>
                    </a:solidFill>
                  </a:rPr>
                  <a:t>)</a:t>
                </a:r>
              </a:p>
              <a:p>
                <a:pPr algn="ctr"/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𝑑𝑦𝑛</m:t>
                        </m:r>
                      </m:sub>
                    </m:sSub>
                    <m:r>
                      <a:rPr lang="en-US" sz="1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  <m:sSub>
                      <m:sSubPr>
                        <m:ctrlP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1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𝑑𝑦𝑛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𝑀𝐻𝑆</m:t>
                        </m:r>
                      </m:sub>
                    </m:sSub>
                  </m:oMath>
                </a14:m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11" y="5221512"/>
                <a:ext cx="2514000" cy="905312"/>
              </a:xfrm>
              <a:prstGeom prst="rect">
                <a:avLst/>
              </a:prstGeom>
              <a:blipFill>
                <a:blip r:embed="rId9"/>
                <a:stretch>
                  <a:fillRect t="-67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036984" y="5574154"/>
            <a:ext cx="3547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Burgess (1989): “the shock exhibits a cyclic behavior ….. cyclic shock reformation;”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79266" y="542974"/>
            <a:ext cx="749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Title =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Shock</a:t>
            </a:r>
            <a:r>
              <a:rPr lang="en-US" dirty="0">
                <a:solidFill>
                  <a:srgbClr val="000000"/>
                </a:solidFill>
              </a:rPr>
              <a:t> Reformation Generating High-speed Magnetosheath </a:t>
            </a:r>
            <a:r>
              <a:rPr lang="en-US" dirty="0">
                <a:solidFill>
                  <a:srgbClr val="FFC000"/>
                </a:solidFill>
              </a:rPr>
              <a:t>Jets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79265" y="543124"/>
            <a:ext cx="749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Title =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Shock</a:t>
            </a:r>
            <a:r>
              <a:rPr lang="en-US" dirty="0">
                <a:solidFill>
                  <a:srgbClr val="000000"/>
                </a:solidFill>
              </a:rPr>
              <a:t> Reformation </a:t>
            </a:r>
            <a:r>
              <a:rPr lang="en-US" dirty="0">
                <a:solidFill>
                  <a:srgbClr val="0070C0"/>
                </a:solidFill>
              </a:rPr>
              <a:t>Generating</a:t>
            </a:r>
            <a:r>
              <a:rPr lang="en-US" dirty="0">
                <a:solidFill>
                  <a:srgbClr val="000000"/>
                </a:solidFill>
              </a:rPr>
              <a:t> High-speed Magnetosheath </a:t>
            </a:r>
            <a:r>
              <a:rPr lang="en-US" dirty="0">
                <a:solidFill>
                  <a:srgbClr val="FFC000"/>
                </a:solidFill>
              </a:rPr>
              <a:t>Jets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79266" y="543124"/>
            <a:ext cx="749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Title =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Shock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Reformation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Generating</a:t>
            </a:r>
            <a:r>
              <a:rPr lang="en-US" dirty="0">
                <a:solidFill>
                  <a:srgbClr val="000000"/>
                </a:solidFill>
              </a:rPr>
              <a:t> High-speed Magnetosheath </a:t>
            </a:r>
            <a:r>
              <a:rPr lang="en-US" dirty="0">
                <a:solidFill>
                  <a:srgbClr val="FFC000"/>
                </a:solidFill>
              </a:rPr>
              <a:t>Jets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101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82100" y="571498"/>
                <a:ext cx="2923138" cy="5786199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</a:rPr>
                  <a:t>Observations</a:t>
                </a:r>
              </a:p>
              <a:p>
                <a:pPr algn="ctr"/>
                <a:endParaRPr lang="en-US" dirty="0" smtClean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u="sng" dirty="0" smtClean="0">
                    <a:solidFill>
                      <a:srgbClr val="000000"/>
                    </a:solidFill>
                  </a:rPr>
                  <a:t>Macroscale </a:t>
                </a:r>
              </a:p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(MMS2 &amp;3)</a:t>
                </a:r>
                <a:endParaRPr lang="en-US" sz="1000" dirty="0" smtClean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</a:rPr>
                  <a:t>(</a:t>
                </a:r>
                <a:r>
                  <a:rPr lang="en-US" sz="1000" i="1" dirty="0" smtClean="0">
                    <a:solidFill>
                      <a:srgbClr val="000000"/>
                    </a:solidFill>
                  </a:rPr>
                  <a:t>Upstream to Downstream</a:t>
                </a:r>
                <a:r>
                  <a:rPr lang="en-US" sz="1000" dirty="0" smtClean="0">
                    <a:solidFill>
                      <a:srgbClr val="000000"/>
                    </a:solidFill>
                  </a:rPr>
                  <a:t>)</a:t>
                </a:r>
              </a:p>
              <a:p>
                <a:pPr algn="ctr"/>
                <a:endParaRPr lang="en-US" sz="1000" dirty="0" smtClean="0">
                  <a:solidFill>
                    <a:srgbClr val="000000"/>
                  </a:solidFill>
                </a:endParaRPr>
              </a:p>
              <a:p>
                <a:pPr marL="228600" indent="-2286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SW</m:t>
                        </m:r>
                      </m:sub>
                    </m:sSub>
                    <m:r>
                      <a:rPr lang="en-US" sz="1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1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MSH</m:t>
                        </m:r>
                      </m:sub>
                    </m:sSub>
                  </m:oMath>
                </a14:m>
                <a:endParaRPr lang="en-US" sz="1000" b="0" dirty="0" smtClean="0">
                  <a:solidFill>
                    <a:srgbClr val="000000"/>
                  </a:solidFill>
                </a:endParaRPr>
              </a:p>
              <a:p>
                <a:pPr marL="228600" indent="-2286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0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1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SW</m:t>
                        </m:r>
                      </m:sub>
                    </m:sSub>
                    <m:r>
                      <a:rPr lang="en-US" sz="1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1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0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1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MSH</m:t>
                        </m:r>
                      </m:sub>
                    </m:sSub>
                  </m:oMath>
                </a14:m>
                <a:endParaRPr lang="en-US" sz="1000" b="0" dirty="0" smtClean="0">
                  <a:solidFill>
                    <a:srgbClr val="000000"/>
                  </a:solidFill>
                </a:endParaRPr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00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Beam like distribution  </a:t>
                </a:r>
                <a:r>
                  <a:rPr lang="en-US" sz="1000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Thermalized</a:t>
                </a:r>
                <a:endParaRPr lang="en-US" sz="1000" dirty="0" smtClean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u="sng" dirty="0" smtClean="0">
                    <a:solidFill>
                      <a:srgbClr val="000000"/>
                    </a:solidFill>
                  </a:rPr>
                  <a:t>Mesoscale </a:t>
                </a:r>
              </a:p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(MMS 1 &amp; 4)</a:t>
                </a:r>
                <a:endParaRPr lang="en-US" sz="1000" dirty="0" smtClean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rgbClr val="000000"/>
                    </a:solidFill>
                  </a:rPr>
                  <a:t>(</a:t>
                </a:r>
                <a:r>
                  <a:rPr lang="en-US" sz="1000" i="1" dirty="0" smtClean="0">
                    <a:solidFill>
                      <a:srgbClr val="000000"/>
                    </a:solidFill>
                  </a:rPr>
                  <a:t>Reformation</a:t>
                </a:r>
                <a:r>
                  <a:rPr lang="en-US" sz="1000" dirty="0" smtClean="0">
                    <a:solidFill>
                      <a:srgbClr val="000000"/>
                    </a:solidFill>
                  </a:rPr>
                  <a:t>)</a:t>
                </a: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/>
                <a:endParaRPr lang="en-US" sz="100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+mj-lt"/>
                  <a:buAutoNum type="arabicPeriod"/>
                </a:pPr>
                <a:r>
                  <a:rPr lang="en-US" sz="1000" dirty="0" smtClean="0">
                    <a:solidFill>
                      <a:srgbClr val="000000"/>
                    </a:solidFill>
                  </a:rPr>
                  <a:t>Evolution of (1) </a:t>
                </a:r>
                <a:r>
                  <a:rPr lang="en-US" sz="1000" dirty="0">
                    <a:solidFill>
                      <a:srgbClr val="000000"/>
                    </a:solidFill>
                  </a:rPr>
                  <a:t>–</a:t>
                </a:r>
                <a:r>
                  <a:rPr lang="en-US" sz="1000" dirty="0" smtClean="0">
                    <a:solidFill>
                      <a:srgbClr val="000000"/>
                    </a:solidFill>
                  </a:rPr>
                  <a:t> Red Shaded area</a:t>
                </a:r>
              </a:p>
              <a:p>
                <a:pPr marL="285750" indent="-285750">
                  <a:buFont typeface="+mj-lt"/>
                  <a:buAutoNum type="arabicPeriod"/>
                </a:pPr>
                <a:r>
                  <a:rPr lang="en-US" sz="1000" dirty="0" smtClean="0">
                    <a:solidFill>
                      <a:srgbClr val="000000"/>
                    </a:solidFill>
                  </a:rPr>
                  <a:t>Development of (2)</a:t>
                </a:r>
              </a:p>
              <a:p>
                <a:pPr marL="285750" indent="-285750">
                  <a:buFont typeface="+mj-lt"/>
                  <a:buAutoNum type="arabicPeriod"/>
                </a:pPr>
                <a:r>
                  <a:rPr lang="en-US" sz="1000" dirty="0" smtClean="0">
                    <a:solidFill>
                      <a:srgbClr val="000000"/>
                    </a:solidFill>
                  </a:rPr>
                  <a:t>Spatially “enclosing” area between (1) – (2) </a:t>
                </a:r>
              </a:p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u="sng" dirty="0" smtClean="0">
                    <a:solidFill>
                      <a:srgbClr val="000000"/>
                    </a:solidFill>
                  </a:rPr>
                  <a:t>Microscale</a:t>
                </a:r>
              </a:p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(MMS 3)</a:t>
                </a:r>
              </a:p>
              <a:p>
                <a:pPr algn="ctr"/>
                <a:r>
                  <a:rPr lang="en-US" sz="1000" dirty="0">
                    <a:solidFill>
                      <a:srgbClr val="000000"/>
                    </a:solidFill>
                  </a:rPr>
                  <a:t>(</a:t>
                </a:r>
                <a:r>
                  <a:rPr lang="en-US" sz="1000" i="1" dirty="0" smtClean="0">
                    <a:solidFill>
                      <a:srgbClr val="000000"/>
                    </a:solidFill>
                  </a:rPr>
                  <a:t>SLAMS evolution &amp; Jet</a:t>
                </a:r>
                <a:r>
                  <a:rPr lang="en-US" sz="1000" dirty="0" smtClean="0">
                    <a:solidFill>
                      <a:srgbClr val="000000"/>
                    </a:solidFill>
                  </a:rPr>
                  <a:t>)</a:t>
                </a:r>
              </a:p>
              <a:p>
                <a:pPr algn="ctr"/>
                <a:endParaRPr lang="en-US" sz="1000" dirty="0">
                  <a:solidFill>
                    <a:srgbClr val="000000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Old shock front (1)  </a:t>
                </a:r>
                <a:r>
                  <a:rPr lang="en-US" sz="1000" i="1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Embedded plasmoid</a:t>
                </a:r>
                <a:endParaRPr lang="en-US" sz="1000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Evolution of (1) upstream waves  Local </a:t>
                </a:r>
                <a:r>
                  <a:rPr lang="en-US" sz="1000" i="1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density increase</a:t>
                </a:r>
                <a:endParaRPr lang="en-US" sz="1000" i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Reformation (1-2)  SW downstream of (2)  </a:t>
                </a:r>
                <a:r>
                  <a:rPr lang="en-US" sz="1000" i="1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Relative velocity increase</a:t>
                </a:r>
                <a:endParaRPr lang="en-US" dirty="0" smtClean="0">
                  <a:solidFill>
                    <a:srgbClr val="000000"/>
                  </a:solidFill>
                </a:endParaRPr>
              </a:p>
              <a:p>
                <a:pPr algn="ctr"/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100" y="571498"/>
                <a:ext cx="2923138" cy="5786199"/>
              </a:xfrm>
              <a:prstGeom prst="rect">
                <a:avLst/>
              </a:prstGeom>
              <a:blipFill>
                <a:blip r:embed="rId2"/>
                <a:stretch>
                  <a:fillRect t="-526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" y="419155"/>
            <a:ext cx="2639773" cy="1723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03" y="267178"/>
            <a:ext cx="165100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6515" y="1196282"/>
            <a:ext cx="165100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66817"/>
              </p:ext>
            </p:extLst>
          </p:nvPr>
        </p:nvGraphicFramePr>
        <p:xfrm>
          <a:off x="0" y="0"/>
          <a:ext cx="12192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573531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7541281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92008709"/>
                    </a:ext>
                  </a:extLst>
                </a:gridCol>
              </a:tblGrid>
              <a:tr h="230545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E0E2D0"/>
                          </a:solidFill>
                        </a:rPr>
                        <a:t>Introduction</a:t>
                      </a:r>
                      <a:endParaRPr lang="sv-SE" sz="1200" b="0" dirty="0">
                        <a:solidFill>
                          <a:srgbClr val="E0E2D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Results</a:t>
                      </a:r>
                      <a:endParaRPr lang="sv-SE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9525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DDDDDD"/>
                          </a:solidFill>
                        </a:rPr>
                        <a:t>Discussion</a:t>
                      </a:r>
                      <a:endParaRPr lang="sv-SE" sz="1200" b="0" dirty="0">
                        <a:solidFill>
                          <a:srgbClr val="DDDDDD"/>
                        </a:solidFill>
                      </a:endParaRPr>
                    </a:p>
                  </a:txBody>
                  <a:tcPr>
                    <a:lnB w="9525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94772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1655514" y="214102"/>
            <a:ext cx="1036908" cy="1703000"/>
            <a:chOff x="1707155" y="4205657"/>
            <a:chExt cx="1036908" cy="1703000"/>
          </a:xfrm>
        </p:grpSpPr>
        <p:sp>
          <p:nvSpPr>
            <p:cNvPr id="25" name="TextBox 24"/>
            <p:cNvSpPr txBox="1"/>
            <p:nvPr/>
          </p:nvSpPr>
          <p:spPr>
            <a:xfrm>
              <a:off x="1707155" y="4205657"/>
              <a:ext cx="257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u</a:t>
              </a:r>
              <a:endParaRPr lang="sv-SE" sz="12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86740" y="4205657"/>
              <a:ext cx="257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</a:t>
              </a:r>
              <a:endParaRPr lang="sv-SE" sz="1200" dirty="0">
                <a:solidFill>
                  <a:srgbClr val="FF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1DD7D6E-ED6E-4F0D-8907-B629D916A226}"/>
                </a:ext>
              </a:extLst>
            </p:cNvPr>
            <p:cNvSpPr/>
            <p:nvPr/>
          </p:nvSpPr>
          <p:spPr>
            <a:xfrm>
              <a:off x="1841533" y="4420145"/>
              <a:ext cx="756671" cy="1488512"/>
            </a:xfrm>
            <a:prstGeom prst="rect">
              <a:avLst/>
            </a:prstGeom>
            <a:gradFill flip="none" rotWithShape="1">
              <a:gsLst>
                <a:gs pos="0">
                  <a:srgbClr val="5F5F5F">
                    <a:alpha val="20000"/>
                  </a:srgbClr>
                </a:gs>
                <a:gs pos="100000">
                  <a:srgbClr val="5F5F5F">
                    <a:alpha val="20000"/>
                  </a:srgbClr>
                </a:gs>
              </a:gsLst>
              <a:lin ang="108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" y="2151756"/>
            <a:ext cx="9112656" cy="443753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5932878" y="2690160"/>
            <a:ext cx="613971" cy="122461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0" name="Horizontal Scroll 69"/>
          <p:cNvSpPr/>
          <p:nvPr/>
        </p:nvSpPr>
        <p:spPr>
          <a:xfrm>
            <a:off x="3805151" y="393888"/>
            <a:ext cx="4098897" cy="955283"/>
          </a:xfrm>
          <a:prstGeom prst="horizontalScroll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Jet is formed from (1)’s upstream wave evolution (</a:t>
            </a:r>
            <a:r>
              <a:rPr lang="en-US" sz="1200" b="1" dirty="0" smtClean="0">
                <a:solidFill>
                  <a:srgbClr val="000000"/>
                </a:solidFill>
              </a:rPr>
              <a:t>density</a:t>
            </a:r>
            <a:r>
              <a:rPr lang="en-US" sz="1200" dirty="0" smtClean="0">
                <a:solidFill>
                  <a:srgbClr val="000000"/>
                </a:solidFill>
              </a:rPr>
              <a:t> increase) and reformation (1-2) (relative </a:t>
            </a:r>
            <a:r>
              <a:rPr lang="en-US" sz="1200" b="1" dirty="0" smtClean="0">
                <a:solidFill>
                  <a:srgbClr val="000000"/>
                </a:solidFill>
              </a:rPr>
              <a:t>velocity</a:t>
            </a:r>
            <a:r>
              <a:rPr lang="en-US" sz="1200" dirty="0" smtClean="0">
                <a:solidFill>
                  <a:srgbClr val="000000"/>
                </a:solidFill>
              </a:rPr>
              <a:t> increase)</a:t>
            </a:r>
            <a:endParaRPr lang="sv-SE" sz="1200" dirty="0">
              <a:solidFill>
                <a:srgbClr val="000000"/>
              </a:solidFill>
            </a:endParaRPr>
          </a:p>
        </p:txBody>
      </p:sp>
      <p:cxnSp>
        <p:nvCxnSpPr>
          <p:cNvPr id="71" name="Straight Arrow Connector 70"/>
          <p:cNvCxnSpPr>
            <a:endCxn id="70" idx="2"/>
          </p:cNvCxnSpPr>
          <p:nvPr/>
        </p:nvCxnSpPr>
        <p:spPr>
          <a:xfrm flipH="1" flipV="1">
            <a:off x="5854600" y="1229761"/>
            <a:ext cx="1995204" cy="1434318"/>
          </a:xfrm>
          <a:prstGeom prst="straightConnector1">
            <a:avLst/>
          </a:prstGeom>
          <a:ln>
            <a:solidFill>
              <a:srgbClr val="FF3B3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9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8223914" y="480943"/>
            <a:ext cx="3769263" cy="61214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u="sng" dirty="0" smtClean="0"/>
              <a:t>Main points</a:t>
            </a:r>
          </a:p>
          <a:p>
            <a:r>
              <a:rPr lang="en-US" sz="1200" b="1" i="1" dirty="0" smtClean="0"/>
              <a:t>Shock fronts </a:t>
            </a:r>
            <a:r>
              <a:rPr lang="en-US" sz="1200" dirty="0" smtClean="0"/>
              <a:t>become “</a:t>
            </a:r>
            <a:r>
              <a:rPr lang="en-US" sz="1200" b="1" i="1" dirty="0" smtClean="0"/>
              <a:t>embedded plasmoids</a:t>
            </a:r>
            <a:r>
              <a:rPr lang="en-US" sz="1200" dirty="0" smtClean="0"/>
              <a:t>” (density enhanced downstream regions). </a:t>
            </a:r>
          </a:p>
          <a:p>
            <a:r>
              <a:rPr lang="en-US" sz="1200" b="1" i="1" dirty="0" smtClean="0"/>
              <a:t>Jets </a:t>
            </a:r>
            <a:r>
              <a:rPr lang="en-US" sz="1200" dirty="0" smtClean="0"/>
              <a:t>forming from the evolution of collisionless shock (</a:t>
            </a:r>
            <a:r>
              <a:rPr lang="en-US" sz="1200" b="1" dirty="0" smtClean="0"/>
              <a:t>reformation &amp; upstream waves</a:t>
            </a:r>
            <a:r>
              <a:rPr lang="en-US" sz="1200" dirty="0" smtClean="0"/>
              <a:t>)</a:t>
            </a:r>
          </a:p>
          <a:p>
            <a:endParaRPr lang="en-US" sz="1200" dirty="0" smtClean="0"/>
          </a:p>
          <a:p>
            <a:pPr marL="0" indent="0" algn="ctr">
              <a:buFont typeface="Arial"/>
              <a:buNone/>
            </a:pPr>
            <a:r>
              <a:rPr lang="en-US" sz="1200" u="sng" dirty="0" smtClean="0"/>
              <a:t>Implications &amp; open questions</a:t>
            </a:r>
          </a:p>
          <a:p>
            <a:r>
              <a:rPr lang="en-US" sz="1200" dirty="0" smtClean="0"/>
              <a:t>Is this a general property of shocks (astrophysical, planetary, lab) ?</a:t>
            </a:r>
          </a:p>
          <a:p>
            <a:r>
              <a:rPr lang="en-US" sz="1200" dirty="0" smtClean="0"/>
              <a:t>If this mechanism is applicable to all jets, are they an extension of the foreshock evolution ? </a:t>
            </a:r>
          </a:p>
          <a:p>
            <a:endParaRPr lang="en-US" sz="1200" u="sng" dirty="0" smtClean="0"/>
          </a:p>
          <a:p>
            <a:pPr marL="0" indent="0" algn="ctr">
              <a:buFont typeface="Arial"/>
              <a:buNone/>
            </a:pPr>
            <a:r>
              <a:rPr lang="en-US" sz="1200" u="sng" dirty="0" smtClean="0"/>
              <a:t>Future work</a:t>
            </a:r>
          </a:p>
          <a:p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Details on SLAMS/waves </a:t>
            </a:r>
            <a:r>
              <a:rPr lang="en-US" sz="1200" i="1" dirty="0" smtClean="0">
                <a:sym typeface="Wingdings" panose="05000000000000000000" pitchFamily="2" charset="2"/>
              </a:rPr>
              <a:t>– </a:t>
            </a:r>
            <a:r>
              <a:rPr lang="en-US" sz="1200" dirty="0" smtClean="0">
                <a:sym typeface="Wingdings" panose="05000000000000000000" pitchFamily="2" charset="2"/>
              </a:rPr>
              <a:t>Exact properties &amp; evolution study of FCs numbered 1-3</a:t>
            </a:r>
            <a:endParaRPr lang="en-US" sz="1200" dirty="0" smtClean="0"/>
          </a:p>
          <a:p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comparison </a:t>
            </a:r>
            <a:r>
              <a:rPr lang="en-US" sz="1200" dirty="0" smtClean="0"/>
              <a:t>– Can we find cases like these in simulations ? </a:t>
            </a:r>
          </a:p>
          <a:p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smtClean="0"/>
              <a:t>– We need more events, currently found ~3 of similar signatures.</a:t>
            </a:r>
          </a:p>
          <a:p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r>
              <a:rPr lang="en-US" sz="1200" dirty="0" smtClean="0"/>
              <a:t> – Can this process explain jets close to MP ? Or are just a subset of “small” jets ? 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9" y="1113933"/>
            <a:ext cx="7525527" cy="4925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1883" y="6039511"/>
            <a:ext cx="79656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Article: </a:t>
            </a:r>
            <a:r>
              <a:rPr lang="en-US" sz="1100" dirty="0">
                <a:solidFill>
                  <a:srgbClr val="000000"/>
                </a:solidFill>
                <a:hlinkClick r:id="rId3"/>
              </a:rPr>
              <a:t>https://www.nature.com/articles/s41467-022-28110-4</a:t>
            </a:r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1100" dirty="0" smtClean="0">
                <a:solidFill>
                  <a:srgbClr val="000000"/>
                </a:solidFill>
              </a:rPr>
              <a:t>GitHub: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https://</a:t>
            </a:r>
            <a:r>
              <a:rPr lang="en-US" sz="1100" dirty="0" smtClean="0">
                <a:solidFill>
                  <a:srgbClr val="000000"/>
                </a:solidFill>
                <a:hlinkClick r:id="rId4"/>
              </a:rPr>
              <a:t>github.com/SavvasRaptis/Jets-Reformation</a:t>
            </a:r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1100" dirty="0">
                <a:solidFill>
                  <a:srgbClr val="000000"/>
                </a:solidFill>
              </a:rPr>
              <a:t>Popular science version: </a:t>
            </a:r>
            <a:r>
              <a:rPr lang="en-US" sz="1100" dirty="0">
                <a:solidFill>
                  <a:srgbClr val="000000"/>
                </a:solidFill>
                <a:hlinkClick r:id="rId5"/>
              </a:rPr>
              <a:t>https://astronomycommunity.nature.com/posts/how-the-solar-wind-slips-through-earth-s-bow-shock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46612" y="480943"/>
            <a:ext cx="4013200" cy="601527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800936"/>
              </p:ext>
            </p:extLst>
          </p:nvPr>
        </p:nvGraphicFramePr>
        <p:xfrm>
          <a:off x="0" y="0"/>
          <a:ext cx="12192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573531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7541281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92008709"/>
                    </a:ext>
                  </a:extLst>
                </a:gridCol>
              </a:tblGrid>
              <a:tr h="230545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E0E2D0"/>
                          </a:solidFill>
                        </a:rPr>
                        <a:t>Introduction</a:t>
                      </a:r>
                      <a:endParaRPr lang="sv-SE" sz="1200" b="0" dirty="0">
                        <a:solidFill>
                          <a:srgbClr val="E0E2D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DDDDDD"/>
                          </a:solidFill>
                        </a:rPr>
                        <a:t>Results</a:t>
                      </a:r>
                      <a:endParaRPr lang="sv-SE" sz="1200" b="0" dirty="0">
                        <a:solidFill>
                          <a:srgbClr val="DDDDDD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9525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Discussion</a:t>
                      </a:r>
                      <a:endParaRPr lang="sv-SE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9525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9477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50522" y="19060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of the shock evolution, reformation and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generation of a magnetosheath jet.</a:t>
            </a:r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2343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9561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76531" y="326003"/>
            <a:ext cx="36314" cy="576643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15618" y="1021659"/>
            <a:ext cx="1131765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48741" y="6383142"/>
            <a:ext cx="4149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More information: Baker, et al. (2016) | Space </a:t>
            </a:r>
            <a:r>
              <a:rPr lang="en-US" sz="1100" dirty="0" err="1">
                <a:solidFill>
                  <a:srgbClr val="000000"/>
                </a:solidFill>
              </a:rPr>
              <a:t>Sci</a:t>
            </a:r>
            <a:r>
              <a:rPr lang="en-US" sz="1100" dirty="0">
                <a:solidFill>
                  <a:srgbClr val="000000"/>
                </a:solidFill>
              </a:rPr>
              <a:t> Rev 19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006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Always available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Decent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Can be good for statistics due to availability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2845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Very high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Able to resolve structures close to boundary surfaces (e.g. mix of plasma close to magnetopause, bow shock, foreshock etc.)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6481" y="308457"/>
            <a:ext cx="35525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Fast/Survey</a:t>
            </a:r>
            <a:r>
              <a:rPr lang="en-US" sz="2500" u="sng" dirty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8568" y="309977"/>
            <a:ext cx="25731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Burst</a:t>
            </a:r>
            <a:r>
              <a:rPr lang="en-US" sz="2500" u="sng" dirty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2845" y="3776322"/>
            <a:ext cx="559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available all the time, mostly available close to vital mission objectives (magnetopause, diffusion regions, shock transitions etc.)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Hard to do proper large scale statistics due to biases generated from specific availability and manual choice of intervals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9006" y="4038282"/>
            <a:ext cx="5590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suitable for small scale studies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Could be misleading close to boundary surfaces (Magnetopause, Bow shock etc.)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71277" y="2175941"/>
            <a:ext cx="11293799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48742" y="1385873"/>
            <a:ext cx="256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FGM (magnetic field):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FPI (plasma moments | ions):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EDP (electric field):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995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0.0625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4.5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0.0313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1101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0.0078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0.15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 0.00012218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1509" y="1139574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2569" y="1140472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2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5" y="922122"/>
            <a:ext cx="3504981" cy="5584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SLAMS &amp; wave activity co-moving picture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74" y="1489835"/>
            <a:ext cx="3316785" cy="2165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1639" y="3875503"/>
            <a:ext cx="4113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solidFill>
                  <a:srgbClr val="000000"/>
                </a:solidFill>
              </a:rPr>
              <a:t>Evolution of SLAMS 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Interaction with upstream whistler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New peak /evolution*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Formation of embedded plasmoid (</a:t>
            </a:r>
            <a:r>
              <a:rPr lang="en-US" sz="1700" i="1" dirty="0">
                <a:solidFill>
                  <a:srgbClr val="000000"/>
                </a:solidFill>
              </a:rPr>
              <a:t>downstream density enhancement</a:t>
            </a:r>
            <a:r>
              <a:rPr lang="en-US" sz="1700" dirty="0">
                <a:solidFill>
                  <a:srgbClr val="000000"/>
                </a:solidFill>
              </a:rPr>
              <a:t>)**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4993247" y="2965450"/>
            <a:ext cx="3071253" cy="1460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042870" y="3835400"/>
            <a:ext cx="3879021" cy="10655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5604509" y="5080000"/>
            <a:ext cx="2034541" cy="204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150" y="6136657"/>
            <a:ext cx="50069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* See similar examples by Turner et al. (2021), Chen et al. (2021)</a:t>
            </a:r>
            <a:endParaRPr lang="sv-SE" sz="1300" dirty="0"/>
          </a:p>
        </p:txBody>
      </p:sp>
      <p:sp>
        <p:nvSpPr>
          <p:cNvPr id="10" name="Rectangle 9"/>
          <p:cNvSpPr/>
          <p:nvPr/>
        </p:nvSpPr>
        <p:spPr>
          <a:xfrm>
            <a:off x="0" y="6354008"/>
            <a:ext cx="329449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** See similar example by Liu et al. (2021)</a:t>
            </a:r>
            <a:endParaRPr lang="sv-SE" sz="1300" dirty="0"/>
          </a:p>
        </p:txBody>
      </p:sp>
    </p:spTree>
    <p:extLst>
      <p:ext uri="{BB962C8B-B14F-4D97-AF65-F5344CB8AC3E}">
        <p14:creationId xmlns:p14="http://schemas.microsoft.com/office/powerpoint/2010/main" val="7063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– Jet Database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9" y="2068702"/>
            <a:ext cx="4963196" cy="327667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263015" y="2247174"/>
          <a:ext cx="3310312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5570">
                  <a:extLst>
                    <a:ext uri="{9D8B030D-6E8A-4147-A177-3AD203B41FA5}">
                      <a16:colId xmlns:a16="http://schemas.microsoft.com/office/drawing/2014/main" val="3042613376"/>
                    </a:ext>
                  </a:extLst>
                </a:gridCol>
                <a:gridCol w="1224742">
                  <a:extLst>
                    <a:ext uri="{9D8B030D-6E8A-4147-A177-3AD203B41FA5}">
                      <a16:colId xmlns:a16="http://schemas.microsoft.com/office/drawing/2014/main" val="1343240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ysClr val="windowText" lastClr="000000"/>
                          </a:solidFill>
                        </a:rPr>
                        <a:t>Qpar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423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20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ysClr val="windowText" lastClr="000000"/>
                          </a:solidFill>
                        </a:rPr>
                        <a:t>Qperp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34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779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Boundary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35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23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Encapsulated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58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Close to BS / MP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495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65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Others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428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512443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611115" y="2322109"/>
            <a:ext cx="2358519" cy="63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39982" y="2030364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Jets with full burst data</a:t>
            </a:r>
            <a:endParaRPr lang="sv-SE" sz="1400" i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8741" y="5900482"/>
            <a:ext cx="414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  <a:p>
            <a:pPr lvl="0"/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M.,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</a:t>
            </a:r>
            <a:r>
              <a:rPr lang="en-US" sz="1100" dirty="0" err="1">
                <a:solidFill>
                  <a:srgbClr val="000000"/>
                </a:solidFill>
              </a:rPr>
              <a:t>Annales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dirty="0" err="1">
                <a:solidFill>
                  <a:srgbClr val="000000"/>
                </a:solidFill>
              </a:rPr>
              <a:t>Kajdic</a:t>
            </a:r>
            <a:r>
              <a:rPr lang="en-US" sz="1100" dirty="0">
                <a:solidFill>
                  <a:srgbClr val="000000"/>
                </a:solidFill>
              </a:rPr>
              <a:t> P.,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GRL</a:t>
            </a:r>
            <a:endParaRPr lang="el-GR" sz="1100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079155" y="765560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8356" y="1188636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91343" y="81930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Fast/Survey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66901" y="819304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Burst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9270" y="17641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9/2015 - 9/2020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86297" y="6210300"/>
            <a:ext cx="33874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(2022) | Nat. </a:t>
            </a:r>
            <a:r>
              <a:rPr lang="en-US" sz="1100" dirty="0" err="1">
                <a:solidFill>
                  <a:srgbClr val="000000"/>
                </a:solidFill>
              </a:rPr>
              <a:t>Commun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86297" y="6383062"/>
            <a:ext cx="3130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T,, et al. (2022)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263015" y="3752850"/>
            <a:ext cx="2849485" cy="323850"/>
          </a:xfrm>
          <a:prstGeom prst="ellipse">
            <a:avLst/>
          </a:prstGeom>
          <a:noFill/>
          <a:ln w="1905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3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spacecraft + String of Pearl Configuration</a:t>
            </a:r>
            <a:endParaRPr lang="sv-SE" dirty="0"/>
          </a:p>
        </p:txBody>
      </p:sp>
      <p:pic>
        <p:nvPicPr>
          <p:cNvPr id="1028" name="Picture 4" descr="Discovering Bonus Science With NASA&amp;#39;s MMS Mission |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2" y="1039528"/>
            <a:ext cx="6632783" cy="487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38483" y="6436811"/>
            <a:ext cx="33489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Credits: NASA's Goddard Space Flight Center/Mary Pat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Hrybyk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-Keith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Arc 4"/>
          <p:cNvSpPr/>
          <p:nvPr/>
        </p:nvSpPr>
        <p:spPr>
          <a:xfrm flipH="1">
            <a:off x="7735685" y="2450064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Arc 5"/>
          <p:cNvSpPr/>
          <p:nvPr/>
        </p:nvSpPr>
        <p:spPr>
          <a:xfrm flipH="1">
            <a:off x="8838045" y="3029184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1013524" y="2921238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1037" y="2277959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66" y="3946031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34130" y="3793062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35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27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19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39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760047" y="3964480"/>
            <a:ext cx="996950" cy="1892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Arrow Connector 15"/>
          <p:cNvCxnSpPr>
            <a:stCxn id="15" idx="6"/>
          </p:cNvCxnSpPr>
          <p:nvPr/>
        </p:nvCxnSpPr>
        <p:spPr>
          <a:xfrm flipV="1">
            <a:off x="6756997" y="3216275"/>
            <a:ext cx="1244003" cy="16943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4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1305</Words>
  <Application>Microsoft Office PowerPoint</Application>
  <PresentationFormat>Widescreen</PresentationFormat>
  <Paragraphs>230</Paragraphs>
  <Slides>11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 Math</vt:lpstr>
      <vt:lpstr>Garamond</vt:lpstr>
      <vt:lpstr>Times New Roman</vt:lpstr>
      <vt:lpstr>Wingdings</vt:lpstr>
      <vt:lpstr>KU Leuven</vt:lpstr>
      <vt:lpstr>Shock Reformation Generating High-speed Magnetosheath Jets   Savvas Raptis  Division of Space and Plasma Physics KTH Royal Institute of Technology, Stockholm, Sweden  Co-authors : T. Karlsson (KTH), A. Vaivads (KTH), C. Pollock (Denali Scientific), F. Plaschke (Technische Universität Braunschweig), A. Johlander (IRF, Uppsala), H. Trollvik (KTH), P-A. Lindqvist (KTH)    EGU 2022 – Vienna, Austria 27/05/2022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SLAMS &amp; wave activity co-moving picture</vt:lpstr>
      <vt:lpstr>MMS – Jet Database</vt:lpstr>
      <vt:lpstr>MMS spacecraft + String of Pearl Configuration</vt:lpstr>
      <vt:lpstr>Shock Reformation – Simulations</vt:lpstr>
      <vt:lpstr>Jets – references update (&gt;2019)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2022-05-19T11:15:55Z</dcterms:modified>
</cp:coreProperties>
</file>