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5">
  <p:sldMasterIdLst>
    <p:sldMasterId id="2147483648" r:id="rId1"/>
  </p:sldMasterIdLst>
  <p:notesMasterIdLst>
    <p:notesMasterId r:id="rId14"/>
  </p:notesMasterIdLst>
  <p:handoutMasterIdLst>
    <p:handoutMasterId r:id="rId15"/>
  </p:handoutMasterIdLst>
  <p:sldIdLst>
    <p:sldId id="258" r:id="rId2"/>
    <p:sldId id="287" r:id="rId3"/>
    <p:sldId id="403" r:id="rId4"/>
    <p:sldId id="412" r:id="rId5"/>
    <p:sldId id="413" r:id="rId6"/>
    <p:sldId id="330" r:id="rId7"/>
    <p:sldId id="404" r:id="rId8"/>
    <p:sldId id="407" r:id="rId9"/>
    <p:sldId id="426" r:id="rId10"/>
    <p:sldId id="408" r:id="rId11"/>
    <p:sldId id="421" r:id="rId12"/>
    <p:sldId id="42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441" autoAdjust="0"/>
    <p:restoredTop sz="92153" autoAdjust="0"/>
  </p:normalViewPr>
  <p:slideViewPr>
    <p:cSldViewPr snapToGrid="0" snapToObjects="1">
      <p:cViewPr varScale="1">
        <p:scale>
          <a:sx n="73" d="100"/>
          <a:sy n="73" d="100"/>
        </p:scale>
        <p:origin x="192" y="72"/>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CEBBDA-3983-6647-A1DA-18AFC3C59D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9091437-1D99-A84F-B224-33792D636D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A5AA5C-2283-064D-BF18-F2179D30DE9C}" type="datetime1">
              <a:rPr lang="en-IN" smtClean="0"/>
              <a:t>24-05-2022</a:t>
            </a:fld>
            <a:endParaRPr lang="en-US"/>
          </a:p>
        </p:txBody>
      </p:sp>
      <p:sp>
        <p:nvSpPr>
          <p:cNvPr id="4" name="Footer Placeholder 3">
            <a:extLst>
              <a:ext uri="{FF2B5EF4-FFF2-40B4-BE49-F238E27FC236}">
                <a16:creationId xmlns:a16="http://schemas.microsoft.com/office/drawing/2014/main" id="{E8622329-13B5-CA40-A9BD-0BA89274CA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9D320AB-EEE0-9748-9B68-14C14CBFBC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CDE80B-1E38-7146-A09B-05B7EA63CFB5}" type="slidenum">
              <a:rPr lang="en-US" smtClean="0"/>
              <a:t>‹#›</a:t>
            </a:fld>
            <a:endParaRPr lang="en-US"/>
          </a:p>
        </p:txBody>
      </p:sp>
    </p:spTree>
    <p:extLst>
      <p:ext uri="{BB962C8B-B14F-4D97-AF65-F5344CB8AC3E}">
        <p14:creationId xmlns:p14="http://schemas.microsoft.com/office/powerpoint/2010/main" val="3905993533"/>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EB6AA8-362A-3546-8935-EE2FE6436318}" type="datetime1">
              <a:rPr lang="en-IN" smtClean="0"/>
              <a:t>24-05-2022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C2EA44-7C40-904E-9F1E-2ACBBD0F7225}" type="slidenum">
              <a:rPr lang="en-US" smtClean="0"/>
              <a:t>‹#›</a:t>
            </a:fld>
            <a:endParaRPr lang="en-US"/>
          </a:p>
        </p:txBody>
      </p:sp>
    </p:spTree>
    <p:extLst>
      <p:ext uri="{BB962C8B-B14F-4D97-AF65-F5344CB8AC3E}">
        <p14:creationId xmlns:p14="http://schemas.microsoft.com/office/powerpoint/2010/main" val="303380107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1</a:t>
            </a:fld>
            <a:endParaRPr lang="en-US"/>
          </a:p>
        </p:txBody>
      </p:sp>
    </p:spTree>
    <p:extLst>
      <p:ext uri="{BB962C8B-B14F-4D97-AF65-F5344CB8AC3E}">
        <p14:creationId xmlns:p14="http://schemas.microsoft.com/office/powerpoint/2010/main" val="331780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low chemical maturity index (CMI = 2.34 - 4.35) of Kommugudem shale samples suggests an abundance of detrital minerals near provenance without substantial recycling during sedimentation (Kala, Devaraju, et al., 2021). </a:t>
            </a:r>
            <a:r>
              <a:rPr lang="en-US" sz="1200" kern="1200" dirty="0" err="1" smtClean="0">
                <a:solidFill>
                  <a:schemeClr val="tx1"/>
                </a:solidFill>
                <a:effectLst/>
                <a:latin typeface="+mn-lt"/>
                <a:ea typeface="+mn-ea"/>
                <a:cs typeface="+mn-cs"/>
              </a:rPr>
              <a:t>Nb</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enrichment observed in Kommugudem samples also supports probable detrital source of the quartz due </a:t>
            </a:r>
            <a:r>
              <a:rPr lang="en-US" sz="1200" b="1" kern="1200" dirty="0" smtClean="0">
                <a:solidFill>
                  <a:schemeClr val="tx1"/>
                </a:solidFill>
                <a:effectLst/>
                <a:latin typeface="+mn-lt"/>
                <a:ea typeface="+mn-ea"/>
                <a:cs typeface="+mn-cs"/>
              </a:rPr>
              <a:t>to the insoluble nature, low sea-water/continental crust distribution and diagenetic immobility </a:t>
            </a:r>
            <a:r>
              <a:rPr lang="en-US" sz="1200" kern="1200" dirty="0" smtClean="0">
                <a:solidFill>
                  <a:schemeClr val="tx1"/>
                </a:solidFill>
                <a:effectLst/>
                <a:latin typeface="+mn-lt"/>
                <a:ea typeface="+mn-ea"/>
                <a:cs typeface="+mn-cs"/>
              </a:rPr>
              <a:t>(Kala et al., 2021). The Barnett Shale Formation brittle zones majorly constitute </a:t>
            </a:r>
            <a:r>
              <a:rPr lang="en-US" sz="1200" kern="1200" dirty="0" err="1" smtClean="0">
                <a:solidFill>
                  <a:schemeClr val="tx1"/>
                </a:solidFill>
                <a:effectLst/>
                <a:latin typeface="+mn-lt"/>
                <a:ea typeface="+mn-ea"/>
                <a:cs typeface="+mn-cs"/>
              </a:rPr>
              <a:t>biosiliceous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allochems</a:t>
            </a:r>
            <a:r>
              <a:rPr lang="en-US" sz="1200" kern="1200" dirty="0" smtClean="0">
                <a:solidFill>
                  <a:schemeClr val="tx1"/>
                </a:solidFill>
                <a:effectLst/>
                <a:latin typeface="+mn-lt"/>
                <a:ea typeface="+mn-ea"/>
                <a:cs typeface="+mn-cs"/>
              </a:rPr>
              <a:t> (a recrystallized form of clay-sized micro quartz cement). This matrix dispersed clay-sized quartz cement significantly increased the brittleness of the Barnett Formation. Clay-sized microquartz cement identified in few samples (Figure 4b-c) may bind silt-size detrital quartz and increase brittleness by also enhancing intergranular pores preservation for cement precipitation (Peng et al., 2020). </a:t>
            </a:r>
            <a:r>
              <a:rPr lang="en-US" sz="1200" kern="1200" dirty="0" err="1" smtClean="0">
                <a:solidFill>
                  <a:schemeClr val="tx1"/>
                </a:solidFill>
                <a:effectLst/>
                <a:latin typeface="+mn-lt"/>
                <a:ea typeface="+mn-ea"/>
                <a:cs typeface="+mn-cs"/>
              </a:rPr>
              <a:t>Illitization</a:t>
            </a:r>
            <a:r>
              <a:rPr lang="en-US" sz="1200" kern="1200" dirty="0" smtClean="0">
                <a:solidFill>
                  <a:schemeClr val="tx1"/>
                </a:solidFill>
                <a:effectLst/>
                <a:latin typeface="+mn-lt"/>
                <a:ea typeface="+mn-ea"/>
                <a:cs typeface="+mn-cs"/>
              </a:rPr>
              <a:t> of smectite clay also leads to the formation of recrystallized microquartz cement as can be confirmed by XRD </a:t>
            </a:r>
            <a:r>
              <a:rPr lang="en-US" sz="1200" kern="1200" dirty="0" err="1" smtClean="0">
                <a:solidFill>
                  <a:schemeClr val="tx1"/>
                </a:solidFill>
                <a:effectLst/>
                <a:latin typeface="+mn-lt"/>
                <a:ea typeface="+mn-ea"/>
                <a:cs typeface="+mn-cs"/>
              </a:rPr>
              <a:t>semiquantitative</a:t>
            </a:r>
            <a:r>
              <a:rPr lang="en-US" sz="1200" kern="1200" dirty="0" smtClean="0">
                <a:solidFill>
                  <a:schemeClr val="tx1"/>
                </a:solidFill>
                <a:effectLst/>
                <a:latin typeface="+mn-lt"/>
                <a:ea typeface="+mn-ea"/>
                <a:cs typeface="+mn-cs"/>
              </a:rPr>
              <a:t> results indicating the presence of illite and absence of smectite (Hall, 2019). The mineralogical-based brittleness index does not consider the form of minerals or the type of clay mineral associated (De et al., 2020; Hall, 2019). Thus such calculations need to be utilized carefully.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Due to the insoluble nature and diagenetic immobility, the Nb and Th enrichment identified in Kommugudem samples further supports a possible detrital source of the quartz. Clay-sized microquartz cement seen in a few samples may bind silt-sized detrital quartz and promote brittleness. The development of recrystallized microquartz cement is also caused by the illitization of smectite clay, as evidenced by XRD data revealing the presence of illite. </a:t>
            </a:r>
            <a:endParaRPr lang="en-US" dirty="0" smtClean="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3</a:t>
            </a:fld>
            <a:endParaRPr lang="en-US"/>
          </a:p>
        </p:txBody>
      </p:sp>
    </p:spTree>
    <p:extLst>
      <p:ext uri="{BB962C8B-B14F-4D97-AF65-F5344CB8AC3E}">
        <p14:creationId xmlns:p14="http://schemas.microsoft.com/office/powerpoint/2010/main" val="3989642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4</a:t>
            </a:fld>
            <a:endParaRPr lang="en-US"/>
          </a:p>
        </p:txBody>
      </p:sp>
    </p:spTree>
    <p:extLst>
      <p:ext uri="{BB962C8B-B14F-4D97-AF65-F5344CB8AC3E}">
        <p14:creationId xmlns:p14="http://schemas.microsoft.com/office/powerpoint/2010/main" val="38620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5</a:t>
            </a:fld>
            <a:endParaRPr lang="en-US"/>
          </a:p>
        </p:txBody>
      </p:sp>
    </p:spTree>
    <p:extLst>
      <p:ext uri="{BB962C8B-B14F-4D97-AF65-F5344CB8AC3E}">
        <p14:creationId xmlns:p14="http://schemas.microsoft.com/office/powerpoint/2010/main" val="2011429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Kommugudem shale shows presence of mainly vitrinite and inertinite with scarce occurrence of liptinite that have been identified on basis of ICCP classification. </a:t>
            </a:r>
            <a:r>
              <a:rPr lang="en-US" sz="1200" kern="1200" dirty="0" err="1" smtClean="0">
                <a:solidFill>
                  <a:schemeClr val="tx1"/>
                </a:solidFill>
                <a:effectLst/>
                <a:latin typeface="+mn-lt"/>
                <a:ea typeface="+mn-ea"/>
                <a:cs typeface="+mn-cs"/>
              </a:rPr>
              <a:t>Collotelinite</a:t>
            </a:r>
            <a:r>
              <a:rPr lang="en-US" sz="1200" kern="1200" dirty="0" smtClean="0">
                <a:solidFill>
                  <a:schemeClr val="tx1"/>
                </a:solidFill>
                <a:effectLst/>
                <a:latin typeface="+mn-lt"/>
                <a:ea typeface="+mn-ea"/>
                <a:cs typeface="+mn-cs"/>
              </a:rPr>
              <a:t>, vitrinite sub group is majorly observed in the samples occurring as layers of variable thickness. Another subgroup of vitrinite observed is Vitrodetrinite </a:t>
            </a:r>
            <a:r>
              <a:rPr lang="en-US" sz="1200" kern="1200" dirty="0" err="1" smtClean="0">
                <a:solidFill>
                  <a:schemeClr val="tx1"/>
                </a:solidFill>
                <a:effectLst/>
                <a:latin typeface="+mn-lt"/>
                <a:ea typeface="+mn-ea"/>
                <a:cs typeface="+mn-cs"/>
              </a:rPr>
              <a:t>occuring</a:t>
            </a:r>
            <a:r>
              <a:rPr lang="en-US" sz="1200" kern="1200" dirty="0" smtClean="0">
                <a:solidFill>
                  <a:schemeClr val="tx1"/>
                </a:solidFill>
                <a:effectLst/>
                <a:latin typeface="+mn-lt"/>
                <a:ea typeface="+mn-ea"/>
                <a:cs typeface="+mn-cs"/>
              </a:rPr>
              <a:t> as discrete small </a:t>
            </a:r>
            <a:r>
              <a:rPr lang="en-US" sz="1200" kern="1200" dirty="0" err="1" smtClean="0">
                <a:solidFill>
                  <a:schemeClr val="tx1"/>
                </a:solidFill>
                <a:effectLst/>
                <a:latin typeface="+mn-lt"/>
                <a:ea typeface="+mn-ea"/>
                <a:cs typeface="+mn-cs"/>
              </a:rPr>
              <a:t>vitrinitic</a:t>
            </a:r>
            <a:r>
              <a:rPr lang="en-US" sz="1200" kern="1200" dirty="0" smtClean="0">
                <a:solidFill>
                  <a:schemeClr val="tx1"/>
                </a:solidFill>
                <a:effectLst/>
                <a:latin typeface="+mn-lt"/>
                <a:ea typeface="+mn-ea"/>
                <a:cs typeface="+mn-cs"/>
              </a:rPr>
              <a:t> fragments of varying shape that become discernible when surrounded by non-</a:t>
            </a:r>
            <a:r>
              <a:rPr lang="en-US" sz="1200" kern="1200" dirty="0" err="1" smtClean="0">
                <a:solidFill>
                  <a:schemeClr val="tx1"/>
                </a:solidFill>
                <a:effectLst/>
                <a:latin typeface="+mn-lt"/>
                <a:ea typeface="+mn-ea"/>
                <a:cs typeface="+mn-cs"/>
              </a:rPr>
              <a:t>vitrinitic</a:t>
            </a:r>
            <a:r>
              <a:rPr lang="en-US" sz="1200" kern="1200" dirty="0" smtClean="0">
                <a:solidFill>
                  <a:schemeClr val="tx1"/>
                </a:solidFill>
                <a:effectLst/>
                <a:latin typeface="+mn-lt"/>
                <a:ea typeface="+mn-ea"/>
                <a:cs typeface="+mn-cs"/>
              </a:rPr>
              <a:t> material.</a:t>
            </a:r>
          </a:p>
          <a:p>
            <a:r>
              <a:rPr lang="en-US" sz="1200" kern="1200" dirty="0" smtClean="0">
                <a:solidFill>
                  <a:schemeClr val="tx1"/>
                </a:solidFill>
                <a:effectLst/>
                <a:latin typeface="+mn-lt"/>
                <a:ea typeface="+mn-ea"/>
                <a:cs typeface="+mn-cs"/>
              </a:rPr>
              <a:t>Dominance of vitrinite indicates genesis from mainly woody tissues derived from higher terrestrial land plants formed by anaerobic preservation of </a:t>
            </a:r>
            <a:r>
              <a:rPr lang="en-US" sz="1200" kern="1200" dirty="0" err="1" smtClean="0">
                <a:solidFill>
                  <a:schemeClr val="tx1"/>
                </a:solidFill>
                <a:effectLst/>
                <a:latin typeface="+mn-lt"/>
                <a:ea typeface="+mn-ea"/>
                <a:cs typeface="+mn-cs"/>
              </a:rPr>
              <a:t>ligno</a:t>
            </a:r>
            <a:r>
              <a:rPr lang="en-US" sz="1200" kern="1200" dirty="0" smtClean="0">
                <a:solidFill>
                  <a:schemeClr val="tx1"/>
                </a:solidFill>
                <a:effectLst/>
                <a:latin typeface="+mn-lt"/>
                <a:ea typeface="+mn-ea"/>
                <a:cs typeface="+mn-cs"/>
              </a:rPr>
              <a:t>-cellulosic material (ICCP System, 1994).</a:t>
            </a:r>
          </a:p>
          <a:p>
            <a:r>
              <a:rPr lang="en-US" sz="1200" kern="1200" dirty="0" smtClean="0">
                <a:solidFill>
                  <a:schemeClr val="tx1"/>
                </a:solidFill>
                <a:effectLst/>
                <a:latin typeface="+mn-lt"/>
                <a:ea typeface="+mn-ea"/>
                <a:cs typeface="+mn-cs"/>
              </a:rPr>
              <a:t>Inertinite subgroups </a:t>
            </a:r>
            <a:r>
              <a:rPr lang="en-US" sz="1200" kern="1200" dirty="0" err="1" smtClean="0">
                <a:solidFill>
                  <a:schemeClr val="tx1"/>
                </a:solidFill>
                <a:effectLst/>
                <a:latin typeface="+mn-lt"/>
                <a:ea typeface="+mn-ea"/>
                <a:cs typeface="+mn-cs"/>
              </a:rPr>
              <a:t>semifusinite</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micrinite</a:t>
            </a:r>
            <a:r>
              <a:rPr lang="en-US" sz="1200" kern="1200" dirty="0" smtClean="0">
                <a:solidFill>
                  <a:schemeClr val="tx1"/>
                </a:solidFill>
                <a:effectLst/>
                <a:latin typeface="+mn-lt"/>
                <a:ea typeface="+mn-ea"/>
                <a:cs typeface="+mn-cs"/>
              </a:rPr>
              <a:t> and inertodetrinite are observed. Inertinite is most common maceral, especially Gondwana contain more inertinite than Mesozoic and Tertiary sequences. Depending upon its degree of chemical transformation </a:t>
            </a:r>
            <a:r>
              <a:rPr lang="en-US" sz="1200" kern="1200" dirty="0" err="1" smtClean="0">
                <a:solidFill>
                  <a:schemeClr val="tx1"/>
                </a:solidFill>
                <a:effectLst/>
                <a:latin typeface="+mn-lt"/>
                <a:ea typeface="+mn-ea"/>
                <a:cs typeface="+mn-cs"/>
              </a:rPr>
              <a:t>semifusinite</a:t>
            </a:r>
            <a:r>
              <a:rPr lang="en-US" sz="1200" kern="1200" dirty="0" smtClean="0">
                <a:solidFill>
                  <a:schemeClr val="tx1"/>
                </a:solidFill>
                <a:effectLst/>
                <a:latin typeface="+mn-lt"/>
                <a:ea typeface="+mn-ea"/>
                <a:cs typeface="+mn-cs"/>
              </a:rPr>
              <a:t> belongs to kerogen Type III–IV. Some Gondwana coals are rich in </a:t>
            </a:r>
            <a:r>
              <a:rPr lang="en-US" sz="1200" kern="1200" dirty="0" err="1" smtClean="0">
                <a:solidFill>
                  <a:schemeClr val="tx1"/>
                </a:solidFill>
                <a:effectLst/>
                <a:latin typeface="+mn-lt"/>
                <a:ea typeface="+mn-ea"/>
                <a:cs typeface="+mn-cs"/>
              </a:rPr>
              <a:t>semifusinite</a:t>
            </a:r>
            <a:r>
              <a:rPr lang="en-US" sz="1200" kern="1200" dirty="0" smtClean="0">
                <a:solidFill>
                  <a:schemeClr val="tx1"/>
                </a:solidFill>
                <a:effectLst/>
                <a:latin typeface="+mn-lt"/>
                <a:ea typeface="+mn-ea"/>
                <a:cs typeface="+mn-cs"/>
              </a:rPr>
              <a:t>, partly derived from leaves. Micrinite agglomerates of grains in varying amounts originating from resinous woods. Inertodetrinite belongs to kerogen Type IV (“dead carbon”); however, depending on its reactivity (indicated by relatively low reflectance) it may be also part of kerogen Type III.</a:t>
            </a:r>
          </a:p>
          <a:p>
            <a:r>
              <a:rPr lang="en-US" sz="1200" kern="1200" dirty="0" smtClean="0">
                <a:solidFill>
                  <a:schemeClr val="tx1"/>
                </a:solidFill>
                <a:effectLst/>
                <a:latin typeface="+mn-lt"/>
                <a:ea typeface="+mn-ea"/>
                <a:cs typeface="+mn-cs"/>
              </a:rPr>
              <a:t>Liptinite subgroups </a:t>
            </a:r>
            <a:r>
              <a:rPr lang="en-US" sz="1200" kern="1200" dirty="0" err="1" smtClean="0">
                <a:solidFill>
                  <a:schemeClr val="tx1"/>
                </a:solidFill>
                <a:effectLst/>
                <a:latin typeface="+mn-lt"/>
                <a:ea typeface="+mn-ea"/>
                <a:cs typeface="+mn-cs"/>
              </a:rPr>
              <a:t>sporite</a:t>
            </a:r>
            <a:r>
              <a:rPr lang="en-US" sz="1200" kern="1200" dirty="0" smtClean="0">
                <a:solidFill>
                  <a:schemeClr val="tx1"/>
                </a:solidFill>
                <a:effectLst/>
                <a:latin typeface="+mn-lt"/>
                <a:ea typeface="+mn-ea"/>
                <a:cs typeface="+mn-cs"/>
              </a:rPr>
              <a:t>, resinite and liptodetrinite are sparsely present in the selected samples. Sporinite and resinite are derived from spores and resinous matter of plants respectively and are rich in hydrogen (ICCP </a:t>
            </a:r>
            <a:r>
              <a:rPr lang="en-US" sz="1200" kern="1200" dirty="0" err="1" smtClean="0">
                <a:solidFill>
                  <a:schemeClr val="tx1"/>
                </a:solidFill>
                <a:effectLst/>
                <a:latin typeface="+mn-lt"/>
                <a:ea typeface="+mn-ea"/>
                <a:cs typeface="+mn-cs"/>
              </a:rPr>
              <a:t>sytem</a:t>
            </a:r>
            <a:r>
              <a:rPr lang="en-US" sz="1200" kern="1200" dirty="0" smtClean="0">
                <a:solidFill>
                  <a:schemeClr val="tx1"/>
                </a:solidFill>
                <a:effectLst/>
                <a:latin typeface="+mn-lt"/>
                <a:ea typeface="+mn-ea"/>
                <a:cs typeface="+mn-cs"/>
              </a:rPr>
              <a:t>, 1994). Liptodetrinite are detritus relicts of spores, pollen, cuticles, resins, waxes, cutinized and </a:t>
            </a:r>
            <a:r>
              <a:rPr lang="en-US" sz="1200" kern="1200" dirty="0" err="1" smtClean="0">
                <a:solidFill>
                  <a:schemeClr val="tx1"/>
                </a:solidFill>
                <a:effectLst/>
                <a:latin typeface="+mn-lt"/>
                <a:ea typeface="+mn-ea"/>
                <a:cs typeface="+mn-cs"/>
              </a:rPr>
              <a:t>suberinized</a:t>
            </a:r>
            <a:r>
              <a:rPr lang="en-US" sz="1200" kern="1200" dirty="0" smtClean="0">
                <a:solidFill>
                  <a:schemeClr val="tx1"/>
                </a:solidFill>
                <a:effectLst/>
                <a:latin typeface="+mn-lt"/>
                <a:ea typeface="+mn-ea"/>
                <a:cs typeface="+mn-cs"/>
              </a:rPr>
              <a:t> cell walls, and particularly algae, which have been mechanically disintegrated or fractionated after chemical-microbiological decomposition. Liptinite derived from non </a:t>
            </a:r>
            <a:r>
              <a:rPr lang="en-US" sz="1200" kern="1200" dirty="0" err="1" smtClean="0">
                <a:solidFill>
                  <a:schemeClr val="tx1"/>
                </a:solidFill>
                <a:effectLst/>
                <a:latin typeface="+mn-lt"/>
                <a:ea typeface="+mn-ea"/>
                <a:cs typeface="+mn-cs"/>
              </a:rPr>
              <a:t>humifiable</a:t>
            </a:r>
            <a:r>
              <a:rPr lang="en-US" sz="1200" kern="1200" dirty="0" smtClean="0">
                <a:solidFill>
                  <a:schemeClr val="tx1"/>
                </a:solidFill>
                <a:effectLst/>
                <a:latin typeface="+mn-lt"/>
                <a:ea typeface="+mn-ea"/>
                <a:cs typeface="+mn-cs"/>
              </a:rPr>
              <a:t> plant matter (Taylor et al., 1998), relatively hydrogen rich remains such as </a:t>
            </a:r>
            <a:r>
              <a:rPr lang="en-US" sz="1200" kern="1200" dirty="0" err="1" smtClean="0">
                <a:solidFill>
                  <a:schemeClr val="tx1"/>
                </a:solidFill>
                <a:effectLst/>
                <a:latin typeface="+mn-lt"/>
                <a:ea typeface="+mn-ea"/>
                <a:cs typeface="+mn-cs"/>
              </a:rPr>
              <a:t>sporopollenin</a:t>
            </a:r>
            <a:r>
              <a:rPr lang="en-US" sz="1200" kern="1200" dirty="0" smtClean="0">
                <a:solidFill>
                  <a:schemeClr val="tx1"/>
                </a:solidFill>
                <a:effectLst/>
                <a:latin typeface="+mn-lt"/>
                <a:ea typeface="+mn-ea"/>
                <a:cs typeface="+mn-cs"/>
              </a:rPr>
              <a:t>, resins, waxes and fats and comprise the macerals of the lowest reflectance at a given rank among the other macerals. </a:t>
            </a:r>
          </a:p>
          <a:p>
            <a:r>
              <a:rPr lang="en-US" sz="1200" kern="1200" dirty="0" smtClean="0">
                <a:solidFill>
                  <a:schemeClr val="tx1"/>
                </a:solidFill>
                <a:effectLst/>
                <a:latin typeface="+mn-lt"/>
                <a:ea typeface="+mn-ea"/>
                <a:cs typeface="+mn-cs"/>
              </a:rPr>
              <a:t>Vitrinite is a major source of natural gas of primary origin. </a:t>
            </a:r>
          </a:p>
          <a:p>
            <a:endParaRPr lang="en-US" dirty="0" smtClean="0"/>
          </a:p>
          <a:p>
            <a:r>
              <a:rPr lang="en-US" sz="1200" kern="1200" dirty="0" smtClean="0">
                <a:solidFill>
                  <a:schemeClr val="tx1"/>
                </a:solidFill>
                <a:effectLst/>
                <a:latin typeface="+mn-lt"/>
                <a:ea typeface="+mn-ea"/>
                <a:cs typeface="+mn-cs"/>
              </a:rPr>
              <a:t>Cutting samples were crushed to the required size and sample pellets were made in the plastic </a:t>
            </a:r>
            <a:r>
              <a:rPr lang="en-US" sz="1200" kern="1200" dirty="0" err="1" smtClean="0">
                <a:solidFill>
                  <a:schemeClr val="tx1"/>
                </a:solidFill>
                <a:effectLst/>
                <a:latin typeface="+mn-lt"/>
                <a:ea typeface="+mn-ea"/>
                <a:cs typeface="+mn-cs"/>
              </a:rPr>
              <a:t>moulds</a:t>
            </a:r>
            <a:r>
              <a:rPr lang="en-US" sz="1200" kern="1200" dirty="0" smtClean="0">
                <a:solidFill>
                  <a:schemeClr val="tx1"/>
                </a:solidFill>
                <a:effectLst/>
                <a:latin typeface="+mn-lt"/>
                <a:ea typeface="+mn-ea"/>
                <a:cs typeface="+mn-cs"/>
              </a:rPr>
              <a:t> with cold setting epoxy resin. The surface of the mounted sample is first ground on the grade 100 and grade 320 waterproof silicon carbide paper, using water as lubricant, and then polished first on a billiards cloth and then on a Selvyt cloth covered rotary lap using 1.0, 0.3 and 0.05µ (micron) alumina powder successively. Vitrinite reflectance studies were carried out on Fluorescence Microscope with Image Analysis System (Automated Microscope Leica Model DM6000M with MSP 200 Photometer, DFC 500 Digital Camera).</a:t>
            </a:r>
          </a:p>
          <a:p>
            <a:r>
              <a:rPr lang="en-US" sz="1200" kern="1200" dirty="0" smtClean="0">
                <a:solidFill>
                  <a:schemeClr val="tx1"/>
                </a:solidFill>
                <a:effectLst/>
                <a:latin typeface="+mn-lt"/>
                <a:ea typeface="+mn-ea"/>
                <a:cs typeface="+mn-cs"/>
              </a:rPr>
              <a:t>For vitrinite reflectance measurements, the system was calibrated with glass standard of known reflectance in oil medium. Reflectance of vitrinite macerals was measured with 50X objective immersed in oil. Wherever possible, more than twenty readings were taken. The number of individual reflection measurement is dependent on the abundance of vitrinite maceral in the sample, but should be in the order of more than ten measurements per sample</a:t>
            </a:r>
          </a:p>
          <a:p>
            <a:endParaRPr lang="en-US" dirty="0" smtClean="0"/>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7</a:t>
            </a:fld>
            <a:endParaRPr lang="en-US"/>
          </a:p>
        </p:txBody>
      </p:sp>
    </p:spTree>
    <p:extLst>
      <p:ext uri="{BB962C8B-B14F-4D97-AF65-F5344CB8AC3E}">
        <p14:creationId xmlns:p14="http://schemas.microsoft.com/office/powerpoint/2010/main" val="5542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Rock-Eval pyrolysis analysis estimates the TOC abundance, kerogen type, maturity levels and hydrocarbon generation potential of the samples based on the source rock characteristics.</a:t>
            </a:r>
            <a:endParaRPr lang="en-US" dirty="0" smtClean="0"/>
          </a:p>
          <a:p>
            <a:r>
              <a:rPr lang="en-US" dirty="0" smtClean="0"/>
              <a:t>Type iii: terrestrial plants; </a:t>
            </a:r>
            <a:r>
              <a:rPr lang="en-US" dirty="0" err="1" smtClean="0"/>
              <a:t>humic</a:t>
            </a:r>
            <a:r>
              <a:rPr lang="en-US" dirty="0" smtClean="0"/>
              <a:t> kerogen</a:t>
            </a:r>
          </a:p>
          <a:p>
            <a:r>
              <a:rPr lang="en-US" dirty="0" smtClean="0"/>
              <a:t>Type III kerogen corresponds to "common" terrestrial organic matter and is derived from higher land plants. This type of organic matter is rich in lignin and cellulose and, unless the plant remains are enriched in cuticles, </a:t>
            </a:r>
            <a:r>
              <a:rPr lang="en-US" dirty="0" err="1" smtClean="0"/>
              <a:t>sporomorphs</a:t>
            </a:r>
            <a:r>
              <a:rPr lang="en-US" dirty="0" smtClean="0"/>
              <a:t>, or resinite, this type of kerogen only yields gas. </a:t>
            </a:r>
          </a:p>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8</a:t>
            </a:fld>
            <a:endParaRPr lang="en-US"/>
          </a:p>
        </p:txBody>
      </p:sp>
    </p:spTree>
    <p:extLst>
      <p:ext uri="{BB962C8B-B14F-4D97-AF65-F5344CB8AC3E}">
        <p14:creationId xmlns:p14="http://schemas.microsoft.com/office/powerpoint/2010/main" val="3181005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52EB6AA8-362A-3546-8935-EE2FE6436318}" type="datetime1">
              <a:rPr lang="en-IN" smtClean="0"/>
              <a:t>24-05-2022</a:t>
            </a:fld>
            <a:endParaRPr lang="en-US"/>
          </a:p>
        </p:txBody>
      </p:sp>
      <p:sp>
        <p:nvSpPr>
          <p:cNvPr id="6" name="Footer Placeholder 5"/>
          <p:cNvSpPr>
            <a:spLocks noGrp="1"/>
          </p:cNvSpPr>
          <p:nvPr>
            <p:ph type="ftr" sz="quarter" idx="12"/>
          </p:nvPr>
        </p:nvSpPr>
        <p:spPr/>
        <p:txBody>
          <a:bodyPr/>
          <a:lstStyle/>
          <a:p>
            <a:endParaRPr lang="en-US"/>
          </a:p>
        </p:txBody>
      </p:sp>
      <p:sp>
        <p:nvSpPr>
          <p:cNvPr id="7" name="Slide Number Placeholder 6"/>
          <p:cNvSpPr>
            <a:spLocks noGrp="1"/>
          </p:cNvSpPr>
          <p:nvPr>
            <p:ph type="sldNum" sz="quarter" idx="13"/>
          </p:nvPr>
        </p:nvSpPr>
        <p:spPr/>
        <p:txBody>
          <a:bodyPr/>
          <a:lstStyle/>
          <a:p>
            <a:fld id="{FFC2EA44-7C40-904E-9F1E-2ACBBD0F7225}" type="slidenum">
              <a:rPr lang="en-US" smtClean="0"/>
              <a:t>10</a:t>
            </a:fld>
            <a:endParaRPr lang="en-US"/>
          </a:p>
        </p:txBody>
      </p:sp>
    </p:spTree>
    <p:extLst>
      <p:ext uri="{BB962C8B-B14F-4D97-AF65-F5344CB8AC3E}">
        <p14:creationId xmlns:p14="http://schemas.microsoft.com/office/powerpoint/2010/main" val="31697034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47D53-9065-2A4F-B172-7FF99F6A8B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32C7209D-063F-0744-8B96-4EF3DB55F8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CBCFB76-5C7C-2B4F-AB77-E0C2376B266F}"/>
              </a:ext>
            </a:extLst>
          </p:cNvPr>
          <p:cNvSpPr>
            <a:spLocks noGrp="1"/>
          </p:cNvSpPr>
          <p:nvPr>
            <p:ph type="dt" sz="half" idx="10"/>
          </p:nvPr>
        </p:nvSpPr>
        <p:spPr/>
        <p:txBody>
          <a:bodyPr/>
          <a:lstStyle/>
          <a:p>
            <a:fld id="{D1EC52A4-A310-2D4E-892B-6C2D7AC584F0}" type="datetime1">
              <a:rPr lang="en-IN" smtClean="0"/>
              <a:t>24-05-2022</a:t>
            </a:fld>
            <a:endParaRPr lang="en-US"/>
          </a:p>
        </p:txBody>
      </p:sp>
      <p:sp>
        <p:nvSpPr>
          <p:cNvPr id="5" name="Footer Placeholder 4">
            <a:extLst>
              <a:ext uri="{FF2B5EF4-FFF2-40B4-BE49-F238E27FC236}">
                <a16:creationId xmlns:a16="http://schemas.microsoft.com/office/drawing/2014/main" id="{574F6F16-C50D-7545-BE83-7EFB778F1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0E8B75-57AE-3542-9D81-5BF46CD4CEBE}"/>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12887753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EDD8B-F0AF-1F44-B43E-1E85BD33C76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B64EC2D-7F1A-BB42-9C47-E31A5964416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8FB0F37-DE4A-E546-A63C-683AB4F08A6E}"/>
              </a:ext>
            </a:extLst>
          </p:cNvPr>
          <p:cNvSpPr>
            <a:spLocks noGrp="1"/>
          </p:cNvSpPr>
          <p:nvPr>
            <p:ph type="dt" sz="half" idx="10"/>
          </p:nvPr>
        </p:nvSpPr>
        <p:spPr/>
        <p:txBody>
          <a:bodyPr/>
          <a:lstStyle/>
          <a:p>
            <a:fld id="{F2DC5087-52DA-C241-B3D5-E7ACC65D5B8E}" type="datetime1">
              <a:rPr lang="en-IN" smtClean="0"/>
              <a:t>24-05-2022</a:t>
            </a:fld>
            <a:endParaRPr lang="en-US"/>
          </a:p>
        </p:txBody>
      </p:sp>
      <p:sp>
        <p:nvSpPr>
          <p:cNvPr id="5" name="Footer Placeholder 4">
            <a:extLst>
              <a:ext uri="{FF2B5EF4-FFF2-40B4-BE49-F238E27FC236}">
                <a16:creationId xmlns:a16="http://schemas.microsoft.com/office/drawing/2014/main" id="{B056F402-BB9E-3D44-A1EE-0880DC588A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0BD39A-CCB6-C548-BD3C-94CEC98BFEE8}"/>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3870937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4A9FD8-8292-8A46-9E18-1BF969AE8BB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AD6308D-0B03-BA47-B680-AFDF6DB2A63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420D2F-7D0D-344D-866C-9CD79DE4BCC0}"/>
              </a:ext>
            </a:extLst>
          </p:cNvPr>
          <p:cNvSpPr>
            <a:spLocks noGrp="1"/>
          </p:cNvSpPr>
          <p:nvPr>
            <p:ph type="dt" sz="half" idx="10"/>
          </p:nvPr>
        </p:nvSpPr>
        <p:spPr/>
        <p:txBody>
          <a:bodyPr/>
          <a:lstStyle/>
          <a:p>
            <a:fld id="{37794D00-ED62-6F44-86F3-04D6DC3B2712}" type="datetime1">
              <a:rPr lang="en-IN" smtClean="0"/>
              <a:t>24-05-2022</a:t>
            </a:fld>
            <a:endParaRPr lang="en-US"/>
          </a:p>
        </p:txBody>
      </p:sp>
      <p:sp>
        <p:nvSpPr>
          <p:cNvPr id="5" name="Footer Placeholder 4">
            <a:extLst>
              <a:ext uri="{FF2B5EF4-FFF2-40B4-BE49-F238E27FC236}">
                <a16:creationId xmlns:a16="http://schemas.microsoft.com/office/drawing/2014/main" id="{4B749FD9-7FEA-8C49-9B00-4AEE07BFBD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02CCFA-3963-1943-9E4E-BCAFFE73CC15}"/>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211055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28D82-6440-427D-B2A3-40E4C2EDFA73}"/>
              </a:ext>
            </a:extLst>
          </p:cNvPr>
          <p:cNvSpPr>
            <a:spLocks noGrp="1"/>
          </p:cNvSpPr>
          <p:nvPr>
            <p:ph type="title" hasCustomPrompt="1"/>
          </p:nvPr>
        </p:nvSpPr>
        <p:spPr>
          <a:xfrm>
            <a:off x="0" y="2275826"/>
            <a:ext cx="12192000" cy="564910"/>
          </a:xfrm>
        </p:spPr>
        <p:txBody>
          <a:bodyPr>
            <a:normAutofit/>
          </a:bodyPr>
          <a:lstStyle>
            <a:lvl1pPr algn="ctr">
              <a:defRPr sz="3600" b="0">
                <a:solidFill>
                  <a:schemeClr val="tx1">
                    <a:lumMod val="65000"/>
                    <a:lumOff val="35000"/>
                  </a:schemeClr>
                </a:solidFill>
                <a:latin typeface="+mn-lt"/>
              </a:defRPr>
            </a:lvl1pPr>
          </a:lstStyle>
          <a:p>
            <a:pPr algn="ctr"/>
            <a:r>
              <a:rPr lang="en-US" dirty="0">
                <a:solidFill>
                  <a:schemeClr val="tx2">
                    <a:lumMod val="75000"/>
                  </a:schemeClr>
                </a:solidFill>
              </a:rPr>
              <a:t>SEPARATOR</a:t>
            </a:r>
          </a:p>
        </p:txBody>
      </p:sp>
    </p:spTree>
    <p:extLst>
      <p:ext uri="{BB962C8B-B14F-4D97-AF65-F5344CB8AC3E}">
        <p14:creationId xmlns:p14="http://schemas.microsoft.com/office/powerpoint/2010/main" val="2092396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8FD8D-E91B-0F49-AA72-D9D6F5437D9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FDC5874-2B17-0F4D-97E9-5AD1974C891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93F909C-A76C-7642-9AAB-CE4325036FC4}"/>
              </a:ext>
            </a:extLst>
          </p:cNvPr>
          <p:cNvSpPr>
            <a:spLocks noGrp="1"/>
          </p:cNvSpPr>
          <p:nvPr>
            <p:ph type="dt" sz="half" idx="10"/>
          </p:nvPr>
        </p:nvSpPr>
        <p:spPr/>
        <p:txBody>
          <a:bodyPr/>
          <a:lstStyle/>
          <a:p>
            <a:fld id="{99D316D4-C446-2749-AA55-1B0B5C17048E}" type="datetime1">
              <a:rPr lang="en-IN" smtClean="0"/>
              <a:t>24-05-2022</a:t>
            </a:fld>
            <a:endParaRPr lang="en-US"/>
          </a:p>
        </p:txBody>
      </p:sp>
      <p:sp>
        <p:nvSpPr>
          <p:cNvPr id="5" name="Footer Placeholder 4">
            <a:extLst>
              <a:ext uri="{FF2B5EF4-FFF2-40B4-BE49-F238E27FC236}">
                <a16:creationId xmlns:a16="http://schemas.microsoft.com/office/drawing/2014/main" id="{71A910B6-14C6-C945-943D-196D85426B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E39194-CBEC-1B48-BCDA-0B1591C028D0}"/>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2857429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F9F9-B1AF-6345-8370-93C746F2FF4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3714053-ABB7-4749-A567-F9F67EA33E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1231C98-BDA5-F74F-A135-3DB46AC27FBB}"/>
              </a:ext>
            </a:extLst>
          </p:cNvPr>
          <p:cNvSpPr>
            <a:spLocks noGrp="1"/>
          </p:cNvSpPr>
          <p:nvPr>
            <p:ph type="dt" sz="half" idx="10"/>
          </p:nvPr>
        </p:nvSpPr>
        <p:spPr/>
        <p:txBody>
          <a:bodyPr/>
          <a:lstStyle/>
          <a:p>
            <a:fld id="{F9CE8E0E-7567-5F42-BEE4-01A051197E7E}" type="datetime1">
              <a:rPr lang="en-IN" smtClean="0"/>
              <a:t>24-05-2022</a:t>
            </a:fld>
            <a:endParaRPr lang="en-US"/>
          </a:p>
        </p:txBody>
      </p:sp>
      <p:sp>
        <p:nvSpPr>
          <p:cNvPr id="5" name="Footer Placeholder 4">
            <a:extLst>
              <a:ext uri="{FF2B5EF4-FFF2-40B4-BE49-F238E27FC236}">
                <a16:creationId xmlns:a16="http://schemas.microsoft.com/office/drawing/2014/main" id="{6C66B1CC-7C9B-CD41-AAB9-0294203C2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17BF2-DD39-9D43-A3E7-1A2A89B37AA6}"/>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194690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87128-2C45-614C-A6AB-D8E268F1F9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3BD4A3-B4FB-FE47-A168-3D7C020A0CD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37CE958-57A4-3244-8449-152E9E9E7B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F48EF85-210B-364A-BFD0-FFA701C6CA4B}"/>
              </a:ext>
            </a:extLst>
          </p:cNvPr>
          <p:cNvSpPr>
            <a:spLocks noGrp="1"/>
          </p:cNvSpPr>
          <p:nvPr>
            <p:ph type="dt" sz="half" idx="10"/>
          </p:nvPr>
        </p:nvSpPr>
        <p:spPr/>
        <p:txBody>
          <a:bodyPr/>
          <a:lstStyle/>
          <a:p>
            <a:fld id="{68532233-26EE-C941-8D22-16ACA66999C7}" type="datetime1">
              <a:rPr lang="en-IN" smtClean="0"/>
              <a:t>24-05-2022</a:t>
            </a:fld>
            <a:endParaRPr lang="en-US"/>
          </a:p>
        </p:txBody>
      </p:sp>
      <p:sp>
        <p:nvSpPr>
          <p:cNvPr id="6" name="Footer Placeholder 5">
            <a:extLst>
              <a:ext uri="{FF2B5EF4-FFF2-40B4-BE49-F238E27FC236}">
                <a16:creationId xmlns:a16="http://schemas.microsoft.com/office/drawing/2014/main" id="{AA98A915-E83A-264A-A68E-EE234FAD2C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CC9A16-1DD1-0D41-B992-32AB5EAB7D11}"/>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402287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3141D-0DAB-D844-A6DB-6933A15ABFC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A08108B-2631-EA4B-ACF2-DEC89FD2F8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FFF4594-EAB4-F743-B6F6-D0EE06309B40}"/>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BA90965-BCCA-1C47-9CBB-EFB2E2C092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8CF861-6BAE-1840-896D-567B07133DC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20AE34D-4DDB-8344-B2BF-93183D8DB0CD}"/>
              </a:ext>
            </a:extLst>
          </p:cNvPr>
          <p:cNvSpPr>
            <a:spLocks noGrp="1"/>
          </p:cNvSpPr>
          <p:nvPr>
            <p:ph type="dt" sz="half" idx="10"/>
          </p:nvPr>
        </p:nvSpPr>
        <p:spPr/>
        <p:txBody>
          <a:bodyPr/>
          <a:lstStyle/>
          <a:p>
            <a:fld id="{501EA63C-FAB0-D347-BF69-CC2A5DDF0DC9}" type="datetime1">
              <a:rPr lang="en-IN" smtClean="0"/>
              <a:t>24-05-2022</a:t>
            </a:fld>
            <a:endParaRPr lang="en-US"/>
          </a:p>
        </p:txBody>
      </p:sp>
      <p:sp>
        <p:nvSpPr>
          <p:cNvPr id="8" name="Footer Placeholder 7">
            <a:extLst>
              <a:ext uri="{FF2B5EF4-FFF2-40B4-BE49-F238E27FC236}">
                <a16:creationId xmlns:a16="http://schemas.microsoft.com/office/drawing/2014/main" id="{59728C56-C0E1-D849-B0DC-F3829ADD5A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79556A-9F39-AE4F-A4A3-FF8CB643F306}"/>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1136903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0714B-61B0-3A4E-A0BE-2C53E4BB7DB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C870B89-09A5-574D-AF27-247B976D1308}"/>
              </a:ext>
            </a:extLst>
          </p:cNvPr>
          <p:cNvSpPr>
            <a:spLocks noGrp="1"/>
          </p:cNvSpPr>
          <p:nvPr>
            <p:ph type="dt" sz="half" idx="10"/>
          </p:nvPr>
        </p:nvSpPr>
        <p:spPr/>
        <p:txBody>
          <a:bodyPr/>
          <a:lstStyle/>
          <a:p>
            <a:fld id="{39761186-2129-2347-9EB7-14F62D8B72AB}" type="datetime1">
              <a:rPr lang="en-IN" smtClean="0"/>
              <a:t>24-05-2022</a:t>
            </a:fld>
            <a:endParaRPr lang="en-US"/>
          </a:p>
        </p:txBody>
      </p:sp>
      <p:sp>
        <p:nvSpPr>
          <p:cNvPr id="4" name="Footer Placeholder 3">
            <a:extLst>
              <a:ext uri="{FF2B5EF4-FFF2-40B4-BE49-F238E27FC236}">
                <a16:creationId xmlns:a16="http://schemas.microsoft.com/office/drawing/2014/main" id="{2F955EC4-86BD-3048-806E-0B62CE58E6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6359E4-2D58-294C-A479-B631CBC58DFB}"/>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359470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4A824B-39A4-F246-A7A5-2860CBA07495}"/>
              </a:ext>
            </a:extLst>
          </p:cNvPr>
          <p:cNvSpPr>
            <a:spLocks noGrp="1"/>
          </p:cNvSpPr>
          <p:nvPr>
            <p:ph type="dt" sz="half" idx="10"/>
          </p:nvPr>
        </p:nvSpPr>
        <p:spPr/>
        <p:txBody>
          <a:bodyPr/>
          <a:lstStyle/>
          <a:p>
            <a:fld id="{07A0765F-3C6C-C849-AB21-7FC5C9112E85}" type="datetime1">
              <a:rPr lang="en-IN" smtClean="0"/>
              <a:t>24-05-2022</a:t>
            </a:fld>
            <a:endParaRPr lang="en-US"/>
          </a:p>
        </p:txBody>
      </p:sp>
      <p:sp>
        <p:nvSpPr>
          <p:cNvPr id="3" name="Footer Placeholder 2">
            <a:extLst>
              <a:ext uri="{FF2B5EF4-FFF2-40B4-BE49-F238E27FC236}">
                <a16:creationId xmlns:a16="http://schemas.microsoft.com/office/drawing/2014/main" id="{3AD60260-4B6B-D844-A6E4-5C98067387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075D45-AA13-1845-82DF-43421867C185}"/>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1826953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21BE-94F3-2449-BD1B-C51A293C3BE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94FAAA3-A8CE-544F-8546-66B703C09B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3CFA6D7A-9B69-3648-AA49-2D0D97782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5DF9462-76BD-BD4C-A0BF-C85F09A76FD6}"/>
              </a:ext>
            </a:extLst>
          </p:cNvPr>
          <p:cNvSpPr>
            <a:spLocks noGrp="1"/>
          </p:cNvSpPr>
          <p:nvPr>
            <p:ph type="dt" sz="half" idx="10"/>
          </p:nvPr>
        </p:nvSpPr>
        <p:spPr/>
        <p:txBody>
          <a:bodyPr/>
          <a:lstStyle/>
          <a:p>
            <a:fld id="{83BF1C78-18B3-424D-BE02-6C39D5A1C40C}" type="datetime1">
              <a:rPr lang="en-IN" smtClean="0"/>
              <a:t>24-05-2022</a:t>
            </a:fld>
            <a:endParaRPr lang="en-US"/>
          </a:p>
        </p:txBody>
      </p:sp>
      <p:sp>
        <p:nvSpPr>
          <p:cNvPr id="6" name="Footer Placeholder 5">
            <a:extLst>
              <a:ext uri="{FF2B5EF4-FFF2-40B4-BE49-F238E27FC236}">
                <a16:creationId xmlns:a16="http://schemas.microsoft.com/office/drawing/2014/main" id="{EE0F9530-4B0D-1240-923B-7C8E796CEA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21CA3E-D056-F34D-8DCB-F2A0E18D7C57}"/>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2010779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6FB1B-9D4A-F44D-B87B-E8B65E1296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075D83F-D25B-1047-9B9E-449FBC4131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DCD630-F341-D949-9BF1-A607F09CF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2979028-2DF3-1D40-A2D7-0DD92C577050}"/>
              </a:ext>
            </a:extLst>
          </p:cNvPr>
          <p:cNvSpPr>
            <a:spLocks noGrp="1"/>
          </p:cNvSpPr>
          <p:nvPr>
            <p:ph type="dt" sz="half" idx="10"/>
          </p:nvPr>
        </p:nvSpPr>
        <p:spPr/>
        <p:txBody>
          <a:bodyPr/>
          <a:lstStyle/>
          <a:p>
            <a:fld id="{50266FD7-4A14-AF4C-9950-F2BC4F4BF5F6}" type="datetime1">
              <a:rPr lang="en-IN" smtClean="0"/>
              <a:t>24-05-2022</a:t>
            </a:fld>
            <a:endParaRPr lang="en-US"/>
          </a:p>
        </p:txBody>
      </p:sp>
      <p:sp>
        <p:nvSpPr>
          <p:cNvPr id="6" name="Footer Placeholder 5">
            <a:extLst>
              <a:ext uri="{FF2B5EF4-FFF2-40B4-BE49-F238E27FC236}">
                <a16:creationId xmlns:a16="http://schemas.microsoft.com/office/drawing/2014/main" id="{3FB709FC-B005-5146-AC73-3B1345D9E5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3E2FEF-9399-7A4E-9BBA-8CC90C07BA5F}"/>
              </a:ext>
            </a:extLst>
          </p:cNvPr>
          <p:cNvSpPr>
            <a:spLocks noGrp="1"/>
          </p:cNvSpPr>
          <p:nvPr>
            <p:ph type="sldNum" sz="quarter" idx="12"/>
          </p:nvPr>
        </p:nvSpPr>
        <p:spPr/>
        <p:txBody>
          <a:bodyPr/>
          <a:lstStyle/>
          <a:p>
            <a:fld id="{D5D41946-7FAF-3A48-981F-0C17E4153237}" type="slidenum">
              <a:rPr lang="en-US" smtClean="0"/>
              <a:t>‹#›</a:t>
            </a:fld>
            <a:endParaRPr lang="en-US"/>
          </a:p>
        </p:txBody>
      </p:sp>
    </p:spTree>
    <p:extLst>
      <p:ext uri="{BB962C8B-B14F-4D97-AF65-F5344CB8AC3E}">
        <p14:creationId xmlns:p14="http://schemas.microsoft.com/office/powerpoint/2010/main" val="4058252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5FD60F-47AB-4C48-8068-931F63FFB3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5E2554B-2E08-494C-A941-9FE8C01D8E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066D448-B031-B44E-BBEB-A290E77CE4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01C547-9D55-8A48-840B-A336323029A8}" type="datetime1">
              <a:rPr lang="en-IN" smtClean="0"/>
              <a:t>24-05-2022</a:t>
            </a:fld>
            <a:endParaRPr lang="en-US"/>
          </a:p>
        </p:txBody>
      </p:sp>
      <p:sp>
        <p:nvSpPr>
          <p:cNvPr id="5" name="Footer Placeholder 4">
            <a:extLst>
              <a:ext uri="{FF2B5EF4-FFF2-40B4-BE49-F238E27FC236}">
                <a16:creationId xmlns:a16="http://schemas.microsoft.com/office/drawing/2014/main" id="{9930DC1B-3A88-654C-AC5A-C03FF9BEA6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F9A0109-8B25-E047-BD5E-6B0904B2C1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D41946-7FAF-3A48-981F-0C17E4153237}" type="slidenum">
              <a:rPr lang="en-US" smtClean="0"/>
              <a:t>‹#›</a:t>
            </a:fld>
            <a:endParaRPr lang="en-US"/>
          </a:p>
        </p:txBody>
      </p:sp>
    </p:spTree>
    <p:extLst>
      <p:ext uri="{BB962C8B-B14F-4D97-AF65-F5344CB8AC3E}">
        <p14:creationId xmlns:p14="http://schemas.microsoft.com/office/powerpoint/2010/main" val="2082530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hyperlink" Target="https://doi.org/10.1016/j.jngse.2018.06.028" TargetMode="Externa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228600"/>
            <a:ext cx="2042547" cy="400110"/>
          </a:xfrm>
          <a:prstGeom prst="rect">
            <a:avLst/>
          </a:prstGeom>
          <a:noFill/>
        </p:spPr>
        <p:txBody>
          <a:bodyPr wrap="none" rtlCol="0">
            <a:spAutoFit/>
          </a:bodyPr>
          <a:lstStyle/>
          <a:p>
            <a:r>
              <a:rPr lang="en-IN" sz="2000" dirty="0" smtClean="0">
                <a:solidFill>
                  <a:schemeClr val="bg1">
                    <a:lumMod val="65000"/>
                  </a:schemeClr>
                </a:solidFill>
                <a:latin typeface="Times New Roman" panose="02020603050405020304" pitchFamily="18" charset="0"/>
                <a:cs typeface="Times New Roman" panose="02020603050405020304" pitchFamily="18" charset="0"/>
              </a:rPr>
              <a:t>EGU </a:t>
            </a:r>
            <a:r>
              <a:rPr lang="en-IN" sz="2000" dirty="0">
                <a:solidFill>
                  <a:schemeClr val="bg1">
                    <a:lumMod val="65000"/>
                  </a:schemeClr>
                </a:solidFill>
                <a:latin typeface="Times New Roman" panose="02020603050405020304" pitchFamily="18" charset="0"/>
                <a:cs typeface="Times New Roman" panose="02020603050405020304" pitchFamily="18" charset="0"/>
              </a:rPr>
              <a:t>Presentation</a:t>
            </a:r>
          </a:p>
        </p:txBody>
      </p:sp>
      <p:sp>
        <p:nvSpPr>
          <p:cNvPr id="2" name="Rectangle 1">
            <a:extLst>
              <a:ext uri="{FF2B5EF4-FFF2-40B4-BE49-F238E27FC236}">
                <a16:creationId xmlns:a16="http://schemas.microsoft.com/office/drawing/2014/main" id="{BF50701F-0C2A-9D41-ABBD-9257A1041CE2}"/>
              </a:ext>
            </a:extLst>
          </p:cNvPr>
          <p:cNvSpPr/>
          <p:nvPr/>
        </p:nvSpPr>
        <p:spPr>
          <a:xfrm>
            <a:off x="838200" y="1043817"/>
            <a:ext cx="10502074" cy="954107"/>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Assessment of brittleness and hydrocarbon potential of deep Permian shales in Krishna Godavari Basin, India </a:t>
            </a:r>
            <a:endParaRPr lang="en-US" sz="2800" dirty="0">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09FEEB5E-711E-9842-9D27-792EDAC6C51F}"/>
              </a:ext>
            </a:extLst>
          </p:cNvPr>
          <p:cNvSpPr/>
          <p:nvPr/>
        </p:nvSpPr>
        <p:spPr>
          <a:xfrm>
            <a:off x="838200" y="849517"/>
            <a:ext cx="10515600" cy="45719"/>
          </a:xfrm>
          <a:prstGeom prst="rect">
            <a:avLst/>
          </a:prstGeom>
          <a:solidFill>
            <a:srgbClr val="EE6A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3" name="Rectangle 12">
            <a:extLst>
              <a:ext uri="{FF2B5EF4-FFF2-40B4-BE49-F238E27FC236}">
                <a16:creationId xmlns:a16="http://schemas.microsoft.com/office/drawing/2014/main" id="{4754654C-88E9-F84F-83FE-EC6A0D4EDB27}"/>
              </a:ext>
            </a:extLst>
          </p:cNvPr>
          <p:cNvSpPr/>
          <p:nvPr/>
        </p:nvSpPr>
        <p:spPr>
          <a:xfrm>
            <a:off x="838200" y="2177983"/>
            <a:ext cx="10515600" cy="45719"/>
          </a:xfrm>
          <a:prstGeom prst="rect">
            <a:avLst/>
          </a:prstGeom>
          <a:solidFill>
            <a:srgbClr val="EE6A2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A8B355AE-AB46-9441-A63F-E59DFCAEDCC9}"/>
              </a:ext>
            </a:extLst>
          </p:cNvPr>
          <p:cNvSpPr/>
          <p:nvPr/>
        </p:nvSpPr>
        <p:spPr>
          <a:xfrm>
            <a:off x="3600268" y="3042368"/>
            <a:ext cx="4686664" cy="1477328"/>
          </a:xfrm>
          <a:prstGeom prst="rect">
            <a:avLst/>
          </a:prstGeom>
        </p:spPr>
        <p:txBody>
          <a:bodyPr wrap="square">
            <a:spAutoFit/>
          </a:bodyPr>
          <a:lstStyle/>
          <a:p>
            <a:pPr algn="ctr"/>
            <a:r>
              <a:rPr lang="en-US" b="1" dirty="0">
                <a:latin typeface="TimesNewRomanPS"/>
              </a:rPr>
              <a:t>Presented By:</a:t>
            </a:r>
          </a:p>
          <a:p>
            <a:pPr algn="ctr"/>
            <a:r>
              <a:rPr lang="en-US" dirty="0">
                <a:latin typeface="TimesNewRomanPS"/>
              </a:rPr>
              <a:t>Shubhangi Kala</a:t>
            </a:r>
          </a:p>
          <a:p>
            <a:pPr algn="ctr"/>
            <a:r>
              <a:rPr lang="en-US" dirty="0" smtClean="0">
                <a:latin typeface="TimesNewRomanPS"/>
              </a:rPr>
              <a:t>DST-Inspire Fellow (SRF)</a:t>
            </a:r>
            <a:endParaRPr lang="en-US" dirty="0">
              <a:latin typeface="TimesNewRomanPS"/>
            </a:endParaRPr>
          </a:p>
          <a:p>
            <a:pPr algn="ctr"/>
            <a:r>
              <a:rPr lang="en-US" dirty="0" smtClean="0">
                <a:latin typeface="TimesNewRomanPS"/>
              </a:rPr>
              <a:t>University </a:t>
            </a:r>
            <a:r>
              <a:rPr lang="en-US" dirty="0">
                <a:latin typeface="TimesNewRomanPS"/>
              </a:rPr>
              <a:t>of Petroleum and Energy Studies</a:t>
            </a:r>
          </a:p>
          <a:p>
            <a:pPr algn="ctr"/>
            <a:r>
              <a:rPr lang="en-US" dirty="0">
                <a:latin typeface="TimesNewRomanPS"/>
              </a:rPr>
              <a:t> </a:t>
            </a:r>
            <a:r>
              <a:rPr lang="en-US" dirty="0" smtClean="0">
                <a:latin typeface="TimesNewRomanPS"/>
              </a:rPr>
              <a:t>India</a:t>
            </a:r>
            <a:endParaRPr lang="en-US" dirty="0">
              <a:latin typeface="TimesNewRomanPS"/>
            </a:endParaRPr>
          </a:p>
        </p:txBody>
      </p:sp>
      <p:sp>
        <p:nvSpPr>
          <p:cNvPr id="3" name="Rectangle 2">
            <a:extLst>
              <a:ext uri="{FF2B5EF4-FFF2-40B4-BE49-F238E27FC236}">
                <a16:creationId xmlns:a16="http://schemas.microsoft.com/office/drawing/2014/main" id="{D556C6CD-0D82-844D-AFE0-333F89B20D65}"/>
              </a:ext>
            </a:extLst>
          </p:cNvPr>
          <p:cNvSpPr/>
          <p:nvPr/>
        </p:nvSpPr>
        <p:spPr>
          <a:xfrm>
            <a:off x="5016217" y="5892359"/>
            <a:ext cx="2159566" cy="369332"/>
          </a:xfrm>
          <a:prstGeom prst="rect">
            <a:avLst/>
          </a:prstGeom>
        </p:spPr>
        <p:txBody>
          <a:bodyPr wrap="none">
            <a:spAutoFit/>
          </a:bodyPr>
          <a:lstStyle/>
          <a:p>
            <a:r>
              <a:rPr lang="en-IN" dirty="0">
                <a:latin typeface="TimesNewRomanPSMT"/>
              </a:rPr>
              <a:t>Date: </a:t>
            </a:r>
            <a:r>
              <a:rPr lang="en-IN" dirty="0" smtClean="0">
                <a:latin typeface="TimesNewRomanPSMT"/>
              </a:rPr>
              <a:t>23-May-2022</a:t>
            </a:r>
            <a:endParaRPr lang="en-IN" dirty="0"/>
          </a:p>
        </p:txBody>
      </p:sp>
    </p:spTree>
    <p:extLst>
      <p:ext uri="{BB962C8B-B14F-4D97-AF65-F5344CB8AC3E}">
        <p14:creationId xmlns:p14="http://schemas.microsoft.com/office/powerpoint/2010/main" val="594629280"/>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21920" y="1260007"/>
            <a:ext cx="12070080" cy="576744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just">
              <a:lnSpc>
                <a:spcPct val="150000"/>
              </a:lnSpc>
              <a:spcBef>
                <a:spcPts val="0"/>
              </a:spcBef>
            </a:pPr>
            <a:r>
              <a:rPr lang="en-US" sz="1800" dirty="0" smtClean="0">
                <a:latin typeface="Times New Roman" panose="02020603050405020304" pitchFamily="18" charset="0"/>
                <a:cs typeface="Times New Roman" panose="02020603050405020304" pitchFamily="18" charset="0"/>
              </a:rPr>
              <a:t>Kommugudem formation </a:t>
            </a:r>
            <a:r>
              <a:rPr lang="en-US" sz="1800" dirty="0">
                <a:latin typeface="Times New Roman" panose="02020603050405020304" pitchFamily="18" charset="0"/>
                <a:cs typeface="Times New Roman" panose="02020603050405020304" pitchFamily="18" charset="0"/>
              </a:rPr>
              <a:t>is highly siliceous with mainly </a:t>
            </a:r>
            <a:r>
              <a:rPr lang="en-US" sz="1800" b="1" dirty="0">
                <a:latin typeface="Times New Roman" panose="02020603050405020304" pitchFamily="18" charset="0"/>
                <a:cs typeface="Times New Roman" panose="02020603050405020304" pitchFamily="18" charset="0"/>
              </a:rPr>
              <a:t>silica-dominated lithotype and clay-rich siliceous mudstone. </a:t>
            </a:r>
            <a:endParaRPr lang="en-US" sz="1800" b="1" dirty="0" smtClean="0">
              <a:latin typeface="Times New Roman" panose="02020603050405020304" pitchFamily="18" charset="0"/>
              <a:cs typeface="Times New Roman" panose="02020603050405020304" pitchFamily="18" charset="0"/>
            </a:endParaRPr>
          </a:p>
          <a:p>
            <a:pPr lvl="0" algn="just">
              <a:lnSpc>
                <a:spcPct val="100000"/>
              </a:lnSpc>
              <a:spcBef>
                <a:spcPts val="0"/>
              </a:spcBef>
            </a:pPr>
            <a:r>
              <a:rPr lang="en-US" sz="1800" b="1" dirty="0">
                <a:latin typeface="Times New Roman" panose="02020603050405020304" pitchFamily="18" charset="0"/>
                <a:cs typeface="Times New Roman" panose="02020603050405020304" pitchFamily="18" charset="0"/>
              </a:rPr>
              <a:t>H</a:t>
            </a:r>
            <a:r>
              <a:rPr lang="en-US" sz="1800" b="1" dirty="0" smtClean="0">
                <a:latin typeface="Times New Roman" panose="02020603050405020304" pitchFamily="18" charset="0"/>
                <a:cs typeface="Times New Roman" panose="02020603050405020304" pitchFamily="18" charset="0"/>
              </a:rPr>
              <a:t>igh </a:t>
            </a:r>
            <a:r>
              <a:rPr lang="en-US" sz="1800" b="1" dirty="0">
                <a:latin typeface="Times New Roman" panose="02020603050405020304" pitchFamily="18" charset="0"/>
                <a:cs typeface="Times New Roman" panose="02020603050405020304" pitchFamily="18" charset="0"/>
              </a:rPr>
              <a:t>mineralogical brittleness index </a:t>
            </a:r>
            <a:r>
              <a:rPr lang="en-US" sz="1800" dirty="0">
                <a:latin typeface="Times New Roman" panose="02020603050405020304" pitchFamily="18" charset="0"/>
                <a:cs typeface="Times New Roman" panose="02020603050405020304" pitchFamily="18" charset="0"/>
              </a:rPr>
              <a:t>was calculated by variable methods in Kommugudem Formation and indicated favorable conditions for hydraulic fracturing</a:t>
            </a:r>
            <a:r>
              <a:rPr lang="en-US" sz="1800" dirty="0" smtClean="0">
                <a:latin typeface="Times New Roman" panose="02020603050405020304" pitchFamily="18" charset="0"/>
                <a:cs typeface="Times New Roman" panose="02020603050405020304" pitchFamily="18" charset="0"/>
              </a:rPr>
              <a:t>.</a:t>
            </a:r>
            <a:endParaRPr lang="en-US" sz="1800" dirty="0">
              <a:latin typeface="Times New Roman" panose="02020603050405020304" pitchFamily="18" charset="0"/>
              <a:cs typeface="Times New Roman" panose="02020603050405020304" pitchFamily="18" charset="0"/>
            </a:endParaRPr>
          </a:p>
          <a:p>
            <a:pPr lvl="0" algn="just">
              <a:lnSpc>
                <a:spcPct val="100000"/>
              </a:lnSpc>
              <a:spcBef>
                <a:spcPts val="0"/>
              </a:spcBef>
            </a:pPr>
            <a:r>
              <a:rPr lang="en-US" sz="1800" dirty="0">
                <a:latin typeface="Times New Roman" panose="02020603050405020304" pitchFamily="18" charset="0"/>
                <a:cs typeface="Times New Roman" panose="02020603050405020304" pitchFamily="18" charset="0"/>
              </a:rPr>
              <a:t>FE-SEM investigations demonstrated the presence of </a:t>
            </a:r>
            <a:r>
              <a:rPr lang="en-US" sz="1800" b="1" dirty="0">
                <a:latin typeface="Times New Roman" panose="02020603050405020304" pitchFamily="18" charset="0"/>
                <a:cs typeface="Times New Roman" panose="02020603050405020304" pitchFamily="18" charset="0"/>
              </a:rPr>
              <a:t>microfractures and micropores </a:t>
            </a:r>
            <a:r>
              <a:rPr lang="en-US" sz="1800" dirty="0">
                <a:latin typeface="Times New Roman" panose="02020603050405020304" pitchFamily="18" charset="0"/>
                <a:cs typeface="Times New Roman" panose="02020603050405020304" pitchFamily="18" charset="0"/>
              </a:rPr>
              <a:t>in form of inter and intragranular pore sites in mineral and organic matter that may </a:t>
            </a:r>
            <a:r>
              <a:rPr lang="en-US" sz="1800" b="1" dirty="0">
                <a:latin typeface="Times New Roman" panose="02020603050405020304" pitchFamily="18" charset="0"/>
                <a:cs typeface="Times New Roman" panose="02020603050405020304" pitchFamily="18" charset="0"/>
              </a:rPr>
              <a:t>act as storage sites for hydrocarbons</a:t>
            </a:r>
            <a:r>
              <a:rPr lang="en-US" sz="1800" b="1" dirty="0" smtClean="0">
                <a:latin typeface="Times New Roman" panose="02020603050405020304" pitchFamily="18" charset="0"/>
                <a:cs typeface="Times New Roman" panose="02020603050405020304" pitchFamily="18" charset="0"/>
              </a:rPr>
              <a:t>.</a:t>
            </a:r>
            <a:r>
              <a:rPr lang="en-US" sz="1800" dirty="0" smtClean="0">
                <a:latin typeface="Times New Roman" panose="02020603050405020304" pitchFamily="18" charset="0"/>
                <a:cs typeface="Times New Roman" panose="02020603050405020304" pitchFamily="18" charset="0"/>
              </a:rPr>
              <a:t> </a:t>
            </a:r>
          </a:p>
          <a:p>
            <a:pPr lvl="0" algn="just">
              <a:lnSpc>
                <a:spcPct val="100000"/>
              </a:lnSpc>
              <a:spcBef>
                <a:spcPts val="0"/>
              </a:spcBef>
            </a:pPr>
            <a:r>
              <a:rPr lang="en-US" sz="1800" dirty="0" smtClean="0">
                <a:latin typeface="Times New Roman" panose="02020603050405020304" pitchFamily="18" charset="0"/>
                <a:cs typeface="Times New Roman" panose="02020603050405020304" pitchFamily="18" charset="0"/>
              </a:rPr>
              <a:t>Natural </a:t>
            </a:r>
            <a:r>
              <a:rPr lang="en-US" sz="1800" dirty="0">
                <a:latin typeface="Times New Roman" panose="02020603050405020304" pitchFamily="18" charset="0"/>
                <a:cs typeface="Times New Roman" panose="02020603050405020304" pitchFamily="18" charset="0"/>
              </a:rPr>
              <a:t>microfractures presence in Kommugudem may augment hydraulic fracturing efficiency by providing a migration pathway for hydrocarbons</a:t>
            </a:r>
            <a:r>
              <a:rPr lang="en-US" sz="1800" dirty="0" smtClean="0">
                <a:latin typeface="Times New Roman" panose="02020603050405020304" pitchFamily="18" charset="0"/>
                <a:cs typeface="Times New Roman" panose="02020603050405020304" pitchFamily="18" charset="0"/>
              </a:rPr>
              <a:t>.</a:t>
            </a:r>
          </a:p>
          <a:p>
            <a:pPr algn="just">
              <a:lnSpc>
                <a:spcPct val="100000"/>
              </a:lnSpc>
              <a:spcBef>
                <a:spcPts val="0"/>
              </a:spcBef>
            </a:pPr>
            <a:r>
              <a:rPr lang="en-US" sz="1800" dirty="0">
                <a:latin typeface="Times New Roman" panose="02020603050405020304" pitchFamily="18" charset="0"/>
                <a:cs typeface="Times New Roman" panose="02020603050405020304" pitchFamily="18" charset="0"/>
              </a:rPr>
              <a:t>The elemental proxy investigation reveals </a:t>
            </a:r>
            <a:r>
              <a:rPr lang="en-US" sz="1800" b="1" dirty="0">
                <a:latin typeface="Times New Roman" panose="02020603050405020304" pitchFamily="18" charset="0"/>
                <a:cs typeface="Times New Roman" panose="02020603050405020304" pitchFamily="18" charset="0"/>
              </a:rPr>
              <a:t>detrital sediments </a:t>
            </a:r>
            <a:r>
              <a:rPr lang="en-US" sz="1800" dirty="0" smtClean="0">
                <a:latin typeface="Times New Roman" panose="02020603050405020304" pitchFamily="18" charset="0"/>
                <a:cs typeface="Times New Roman" panose="02020603050405020304" pitchFamily="18" charset="0"/>
              </a:rPr>
              <a:t>undergone moderate to strong weathering along </a:t>
            </a:r>
            <a:r>
              <a:rPr lang="en-US" sz="1800" dirty="0">
                <a:latin typeface="Times New Roman" panose="02020603050405020304" pitchFamily="18" charset="0"/>
                <a:cs typeface="Times New Roman" panose="02020603050405020304" pitchFamily="18" charset="0"/>
              </a:rPr>
              <a:t>the </a:t>
            </a:r>
            <a:r>
              <a:rPr lang="en-US" sz="1800" b="1" dirty="0">
                <a:latin typeface="Times New Roman" panose="02020603050405020304" pitchFamily="18" charset="0"/>
                <a:cs typeface="Times New Roman" panose="02020603050405020304" pitchFamily="18" charset="0"/>
              </a:rPr>
              <a:t>passive tectonic continental margin</a:t>
            </a:r>
            <a:r>
              <a:rPr lang="en-US" sz="1800" dirty="0">
                <a:latin typeface="Times New Roman" panose="02020603050405020304" pitchFamily="18" charset="0"/>
                <a:cs typeface="Times New Roman" panose="02020603050405020304" pitchFamily="18" charset="0"/>
              </a:rPr>
              <a:t>. </a:t>
            </a:r>
          </a:p>
          <a:p>
            <a:pPr lvl="0" algn="just">
              <a:lnSpc>
                <a:spcPct val="100000"/>
              </a:lnSpc>
              <a:spcBef>
                <a:spcPts val="0"/>
              </a:spcBef>
            </a:pPr>
            <a:r>
              <a:rPr lang="en-US" sz="1800" dirty="0" smtClean="0">
                <a:latin typeface="Times New Roman" panose="02020603050405020304" pitchFamily="18" charset="0"/>
                <a:cs typeface="Times New Roman" panose="02020603050405020304" pitchFamily="18" charset="0"/>
              </a:rPr>
              <a:t>RockEval </a:t>
            </a:r>
            <a:r>
              <a:rPr lang="en-US" sz="1800" dirty="0">
                <a:latin typeface="Times New Roman" panose="02020603050405020304" pitchFamily="18" charset="0"/>
                <a:cs typeface="Times New Roman" panose="02020603050405020304" pitchFamily="18" charset="0"/>
              </a:rPr>
              <a:t>pyrolysis analysis confirmed mainly </a:t>
            </a:r>
            <a:r>
              <a:rPr lang="en-US" sz="1800" b="1" dirty="0">
                <a:latin typeface="Times New Roman" panose="02020603050405020304" pitchFamily="18" charset="0"/>
                <a:cs typeface="Times New Roman" panose="02020603050405020304" pitchFamily="18" charset="0"/>
              </a:rPr>
              <a:t>Type III kerogen </a:t>
            </a:r>
            <a:r>
              <a:rPr lang="en-US" sz="1800" dirty="0">
                <a:latin typeface="Times New Roman" panose="02020603050405020304" pitchFamily="18" charset="0"/>
                <a:cs typeface="Times New Roman" panose="02020603050405020304" pitchFamily="18" charset="0"/>
              </a:rPr>
              <a:t>in admixture with Type II-III and Type IV </a:t>
            </a:r>
            <a:r>
              <a:rPr lang="en-US" sz="1800" b="1" dirty="0">
                <a:latin typeface="Times New Roman" panose="02020603050405020304" pitchFamily="18" charset="0"/>
                <a:cs typeface="Times New Roman" panose="02020603050405020304" pitchFamily="18" charset="0"/>
              </a:rPr>
              <a:t>with high TOC and Tmax </a:t>
            </a:r>
            <a:r>
              <a:rPr lang="en-US" sz="1800" dirty="0">
                <a:latin typeface="Times New Roman" panose="02020603050405020304" pitchFamily="18" charset="0"/>
                <a:cs typeface="Times New Roman" panose="02020603050405020304" pitchFamily="18" charset="0"/>
              </a:rPr>
              <a:t>inferring the presence of high organic matter that falls in dry gas and wet gas window. </a:t>
            </a:r>
            <a:endParaRPr lang="en-US" sz="1800" dirty="0" smtClean="0">
              <a:latin typeface="Times New Roman" panose="02020603050405020304" pitchFamily="18" charset="0"/>
              <a:cs typeface="Times New Roman" panose="02020603050405020304" pitchFamily="18" charset="0"/>
            </a:endParaRPr>
          </a:p>
          <a:p>
            <a:pPr lvl="0" algn="just">
              <a:lnSpc>
                <a:spcPct val="100000"/>
              </a:lnSpc>
              <a:spcBef>
                <a:spcPts val="0"/>
              </a:spcBef>
            </a:pPr>
            <a:r>
              <a:rPr lang="en-US" sz="1800" dirty="0" smtClean="0">
                <a:latin typeface="Times New Roman" panose="02020603050405020304" pitchFamily="18" charset="0"/>
                <a:cs typeface="Times New Roman" panose="02020603050405020304" pitchFamily="18" charset="0"/>
              </a:rPr>
              <a:t>The </a:t>
            </a:r>
            <a:r>
              <a:rPr lang="en-US" sz="1800" dirty="0">
                <a:latin typeface="Times New Roman" panose="02020603050405020304" pitchFamily="18" charset="0"/>
                <a:cs typeface="Times New Roman" panose="02020603050405020304" pitchFamily="18" charset="0"/>
              </a:rPr>
              <a:t>vitrinite reflectance studies also suggested mature to post-mature shale majorly in the gas generation window. </a:t>
            </a:r>
          </a:p>
          <a:p>
            <a:pPr lvl="0" algn="just">
              <a:lnSpc>
                <a:spcPct val="100000"/>
              </a:lnSpc>
              <a:spcBef>
                <a:spcPts val="0"/>
              </a:spcBef>
            </a:pPr>
            <a:r>
              <a:rPr lang="en-US" sz="1800" dirty="0">
                <a:latin typeface="Times New Roman" panose="02020603050405020304" pitchFamily="18" charset="0"/>
                <a:cs typeface="Times New Roman" panose="02020603050405020304" pitchFamily="18" charset="0"/>
              </a:rPr>
              <a:t>RockEval parametric and FTIR analysis </a:t>
            </a:r>
            <a:r>
              <a:rPr lang="en-US" sz="1800" b="1" dirty="0">
                <a:latin typeface="Times New Roman" panose="02020603050405020304" pitchFamily="18" charset="0"/>
                <a:cs typeface="Times New Roman" panose="02020603050405020304" pitchFamily="18" charset="0"/>
              </a:rPr>
              <a:t>infers excellent hydrocarbon generation potential for oil and gas sources in wells A and B</a:t>
            </a:r>
            <a:r>
              <a:rPr lang="en-US" sz="1800" dirty="0">
                <a:latin typeface="Times New Roman" panose="02020603050405020304" pitchFamily="18" charset="0"/>
                <a:cs typeface="Times New Roman" panose="02020603050405020304" pitchFamily="18" charset="0"/>
              </a:rPr>
              <a:t> while C, D, E and F have relatively lower potential and may have low gas and oil sources</a:t>
            </a:r>
            <a:r>
              <a:rPr lang="en-US" sz="1800" dirty="0" smtClean="0">
                <a:latin typeface="Times New Roman" panose="02020603050405020304" pitchFamily="18" charset="0"/>
                <a:cs typeface="Times New Roman" panose="02020603050405020304" pitchFamily="18" charset="0"/>
              </a:rPr>
              <a:t>.</a:t>
            </a:r>
          </a:p>
          <a:p>
            <a:pPr marL="0" indent="0" algn="just">
              <a:lnSpc>
                <a:spcPct val="100000"/>
              </a:lnSpc>
              <a:spcBef>
                <a:spcPts val="0"/>
              </a:spcBef>
              <a:buNone/>
            </a:pPr>
            <a:endParaRPr lang="en-US" sz="1800" b="1" dirty="0">
              <a:latin typeface="Times New Roman" panose="02020603050405020304" pitchFamily="18" charset="0"/>
              <a:cs typeface="Times New Roman" panose="02020603050405020304" pitchFamily="18" charset="0"/>
            </a:endParaRPr>
          </a:p>
          <a:p>
            <a:pPr lvl="0" algn="just">
              <a:lnSpc>
                <a:spcPct val="100000"/>
              </a:lnSpc>
              <a:spcBef>
                <a:spcPts val="0"/>
              </a:spcBef>
            </a:pPr>
            <a:endParaRPr lang="en-US" sz="1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D2E475F-5428-854F-A0F5-DA9BD998C3C4}"/>
              </a:ext>
            </a:extLst>
          </p:cNvPr>
          <p:cNvSpPr txBox="1"/>
          <p:nvPr/>
        </p:nvSpPr>
        <p:spPr>
          <a:xfrm>
            <a:off x="554921" y="198040"/>
            <a:ext cx="2480166" cy="646331"/>
          </a:xfrm>
          <a:prstGeom prst="rect">
            <a:avLst/>
          </a:prstGeom>
          <a:solidFill>
            <a:srgbClr val="FFC000"/>
          </a:solidFill>
        </p:spPr>
        <p:txBody>
          <a:bodyPr wrap="none" rtlCol="0">
            <a:spAutoFit/>
          </a:bodyPr>
          <a:lstStyle/>
          <a:p>
            <a:pPr algn="ctr"/>
            <a:r>
              <a:rPr lang="en-IN" sz="3600" b="1" dirty="0">
                <a:latin typeface="Times New Roman" panose="02020603050405020304" pitchFamily="18" charset="0"/>
                <a:cs typeface="Times New Roman" panose="02020603050405020304" pitchFamily="18" charset="0"/>
              </a:rPr>
              <a:t>Conclusion</a:t>
            </a:r>
            <a:r>
              <a:rPr lang="en-IN"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51758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21170-58B9-7542-AC2E-8F043AC87D5D}"/>
              </a:ext>
            </a:extLst>
          </p:cNvPr>
          <p:cNvSpPr txBox="1"/>
          <p:nvPr/>
        </p:nvSpPr>
        <p:spPr>
          <a:xfrm>
            <a:off x="530699" y="248706"/>
            <a:ext cx="2330766" cy="646331"/>
          </a:xfrm>
          <a:prstGeom prst="rect">
            <a:avLst/>
          </a:prstGeom>
          <a:solidFill>
            <a:srgbClr val="FFC000"/>
          </a:solidFill>
        </p:spPr>
        <p:txBody>
          <a:bodyPr wrap="none" rtlCol="0">
            <a:spAutoFit/>
          </a:bodyPr>
          <a:lstStyle/>
          <a:p>
            <a:pPr algn="ctr"/>
            <a:r>
              <a:rPr lang="en-IN" sz="3600" b="1" dirty="0">
                <a:latin typeface="Times New Roman" panose="02020603050405020304" pitchFamily="18" charset="0"/>
                <a:cs typeface="Times New Roman" panose="02020603050405020304" pitchFamily="18" charset="0"/>
              </a:rPr>
              <a:t>References</a:t>
            </a:r>
          </a:p>
        </p:txBody>
      </p:sp>
      <p:sp>
        <p:nvSpPr>
          <p:cNvPr id="5" name="Rectangle 4">
            <a:extLst>
              <a:ext uri="{FF2B5EF4-FFF2-40B4-BE49-F238E27FC236}">
                <a16:creationId xmlns:a16="http://schemas.microsoft.com/office/drawing/2014/main" id="{28AAABFD-FB98-2646-874B-98EB8C23C672}"/>
              </a:ext>
            </a:extLst>
          </p:cNvPr>
          <p:cNvSpPr/>
          <p:nvPr/>
        </p:nvSpPr>
        <p:spPr>
          <a:xfrm>
            <a:off x="-6927" y="1265911"/>
            <a:ext cx="12018818" cy="5478423"/>
          </a:xfrm>
          <a:prstGeom prst="rect">
            <a:avLst/>
          </a:prstGeom>
        </p:spPr>
        <p:txBody>
          <a:bodyPr wrap="square">
            <a:spAutoFit/>
          </a:bodyPr>
          <a:lstStyle/>
          <a:p>
            <a:pPr marL="474917" indent="-385763" algn="just">
              <a:buFont typeface="+mj-lt"/>
              <a:buAutoNum type="arabicPeriod"/>
            </a:pPr>
            <a:r>
              <a:rPr lang="en-US" sz="1400" dirty="0" err="1" smtClean="0">
                <a:latin typeface="Times New Roman" pitchFamily="18" charset="0"/>
                <a:cs typeface="Times New Roman" pitchFamily="18" charset="0"/>
              </a:rPr>
              <a:t>Allix</a:t>
            </a:r>
            <a:r>
              <a:rPr lang="en-US" sz="1400" dirty="0">
                <a:latin typeface="Times New Roman" pitchFamily="18" charset="0"/>
                <a:cs typeface="Times New Roman" pitchFamily="18" charset="0"/>
              </a:rPr>
              <a:t>, Pierre, et al. "Coaxing oil from shale." Oilfield Review22.4 (2010): 4-15.</a:t>
            </a:r>
          </a:p>
          <a:p>
            <a:pPr marL="474917" indent="-385763" algn="just">
              <a:buFont typeface="+mj-lt"/>
              <a:buAutoNum type="arabicPeriod"/>
            </a:pPr>
            <a:r>
              <a:rPr lang="en-US" sz="1400" dirty="0" err="1" smtClean="0">
                <a:latin typeface="Times New Roman" pitchFamily="18" charset="0"/>
                <a:cs typeface="Times New Roman" pitchFamily="18" charset="0"/>
              </a:rPr>
              <a:t>Bhattacharjee</a:t>
            </a:r>
            <a:r>
              <a:rPr lang="en-US" sz="1400" dirty="0">
                <a:latin typeface="Times New Roman" pitchFamily="18" charset="0"/>
                <a:cs typeface="Times New Roman" pitchFamily="18" charset="0"/>
              </a:rPr>
              <a:t>, J., Ghosh, K. K., &amp; Bhattacharya, B. (2018). Petrography and geochemistry of sandstone–mudstone from </a:t>
            </a:r>
            <a:r>
              <a:rPr lang="en-US" sz="1400" dirty="0" err="1">
                <a:latin typeface="Times New Roman" pitchFamily="18" charset="0"/>
                <a:cs typeface="Times New Roman" pitchFamily="18" charset="0"/>
              </a:rPr>
              <a:t>Barakar</a:t>
            </a:r>
            <a:r>
              <a:rPr lang="en-US" sz="1400" dirty="0">
                <a:latin typeface="Times New Roman" pitchFamily="18" charset="0"/>
                <a:cs typeface="Times New Roman" pitchFamily="18" charset="0"/>
              </a:rPr>
              <a:t> Formation (early Permian), </a:t>
            </a:r>
            <a:r>
              <a:rPr lang="en-US" sz="1400" dirty="0" err="1">
                <a:latin typeface="Times New Roman" pitchFamily="18" charset="0"/>
                <a:cs typeface="Times New Roman" pitchFamily="18" charset="0"/>
              </a:rPr>
              <a:t>Raniganj</a:t>
            </a:r>
            <a:r>
              <a:rPr lang="en-US" sz="1400" dirty="0">
                <a:latin typeface="Times New Roman" pitchFamily="18" charset="0"/>
                <a:cs typeface="Times New Roman" pitchFamily="18" charset="0"/>
              </a:rPr>
              <a:t> Basin, India: Implications for provenance, weathering and marine depositional conditions during Lower Gondwana sedimentation. Geological Journal. https://doi.org/10.1002/gj.2946</a:t>
            </a:r>
          </a:p>
          <a:p>
            <a:pPr marL="474917" indent="-385763" algn="just">
              <a:buFont typeface="+mj-lt"/>
              <a:buAutoNum type="arabicPeriod"/>
            </a:pPr>
            <a:r>
              <a:rPr lang="en-US" sz="1400" dirty="0" smtClean="0">
                <a:latin typeface="Times New Roman" pitchFamily="18" charset="0"/>
                <a:cs typeface="Times New Roman" pitchFamily="18" charset="0"/>
              </a:rPr>
              <a:t>Gamero-Diaz</a:t>
            </a:r>
            <a:r>
              <a:rPr lang="en-US" sz="1400" dirty="0">
                <a:latin typeface="Times New Roman" pitchFamily="18" charset="0"/>
                <a:cs typeface="Times New Roman" pitchFamily="18" charset="0"/>
              </a:rPr>
              <a:t>, Helena, Camron K. Miller, and Richard Lewis. "sCore: a mineralogy based classification scheme for organic mudstones." SPE Annual Technical Conference and Exhibition. Society of Petroleum Engineers, 2013</a:t>
            </a:r>
            <a:r>
              <a:rPr lang="en-US" sz="1400" dirty="0" smtClean="0">
                <a:latin typeface="Times New Roman" pitchFamily="18" charset="0"/>
                <a:cs typeface="Times New Roman" pitchFamily="18" charset="0"/>
              </a:rPr>
              <a:t>.</a:t>
            </a:r>
          </a:p>
          <a:p>
            <a:pPr marL="474917" indent="-385763" algn="just">
              <a:buFont typeface="+mj-lt"/>
              <a:buAutoNum type="arabicPeriod"/>
            </a:pPr>
            <a:r>
              <a:rPr lang="en-US" sz="1400" dirty="0">
                <a:latin typeface="Times New Roman" pitchFamily="18" charset="0"/>
                <a:cs typeface="Times New Roman" pitchFamily="18" charset="0"/>
              </a:rPr>
              <a:t>Gupta, S. K. "Basin architecture and petroleum system of Krishna Godavari Basin, east coast of India." The Leading Edge 25.7 (2006): </a:t>
            </a:r>
            <a:r>
              <a:rPr lang="en-US" sz="1400" dirty="0" smtClean="0">
                <a:latin typeface="Times New Roman" pitchFamily="18" charset="0"/>
                <a:cs typeface="Times New Roman" pitchFamily="18" charset="0"/>
              </a:rPr>
              <a:t>830-837.</a:t>
            </a:r>
          </a:p>
          <a:p>
            <a:pPr marL="474917" indent="-385763" algn="just">
              <a:buFont typeface="+mj-lt"/>
              <a:buAutoNum type="arabicPeriod"/>
            </a:pPr>
            <a:r>
              <a:rPr lang="en-US" sz="1400" dirty="0" smtClean="0">
                <a:latin typeface="Times New Roman" pitchFamily="18" charset="0"/>
                <a:cs typeface="Times New Roman" pitchFamily="18" charset="0"/>
              </a:rPr>
              <a:t>Hunt</a:t>
            </a:r>
            <a:r>
              <a:rPr lang="en-US" sz="1400" dirty="0">
                <a:latin typeface="Times New Roman" pitchFamily="18" charset="0"/>
                <a:cs typeface="Times New Roman" pitchFamily="18" charset="0"/>
              </a:rPr>
              <a:t>, M. J. (1995). Petroleum geochemistry and geology. WH Freeman and Company, 45- 110. </a:t>
            </a:r>
            <a:endParaRPr lang="en-US" sz="1400" dirty="0" smtClean="0">
              <a:latin typeface="Times New Roman" pitchFamily="18" charset="0"/>
              <a:cs typeface="Times New Roman" pitchFamily="18" charset="0"/>
            </a:endParaRPr>
          </a:p>
          <a:p>
            <a:pPr marL="474917" indent="-385763" algn="just">
              <a:buFont typeface="+mj-lt"/>
              <a:buAutoNum type="arabicPeriod"/>
            </a:pPr>
            <a:r>
              <a:rPr lang="en-US" sz="1400" dirty="0" err="1" smtClean="0">
                <a:latin typeface="Times New Roman" pitchFamily="18" charset="0"/>
                <a:cs typeface="Times New Roman" pitchFamily="18" charset="0"/>
              </a:rPr>
              <a:t>Jarvie</a:t>
            </a:r>
            <a:r>
              <a:rPr lang="en-US" sz="1400" dirty="0">
                <a:latin typeface="Times New Roman" pitchFamily="18" charset="0"/>
                <a:cs typeface="Times New Roman" pitchFamily="18" charset="0"/>
              </a:rPr>
              <a:t>, D. M., Hill, R. J., Ruble, T. E., &amp; </a:t>
            </a:r>
            <a:r>
              <a:rPr lang="en-US" sz="1400" dirty="0" err="1">
                <a:latin typeface="Times New Roman" pitchFamily="18" charset="0"/>
                <a:cs typeface="Times New Roman" pitchFamily="18" charset="0"/>
              </a:rPr>
              <a:t>Pollastro</a:t>
            </a:r>
            <a:r>
              <a:rPr lang="en-US" sz="1400" dirty="0">
                <a:latin typeface="Times New Roman" pitchFamily="18" charset="0"/>
                <a:cs typeface="Times New Roman" pitchFamily="18" charset="0"/>
              </a:rPr>
              <a:t>, R. M. (2007). Unconventional shale-gas systems: The Mississippian Barnett Shale of north-central Texas as one model for thermogenic shale-gas assessment. AAPG bulletin, 91(4), 475-499. </a:t>
            </a:r>
            <a:endParaRPr lang="en-US" sz="1400" dirty="0" smtClean="0">
              <a:latin typeface="Times New Roman" pitchFamily="18" charset="0"/>
              <a:cs typeface="Times New Roman" pitchFamily="18" charset="0"/>
            </a:endParaRPr>
          </a:p>
          <a:p>
            <a:pPr marL="474917" indent="-385763" algn="just">
              <a:buFont typeface="+mj-lt"/>
              <a:buAutoNum type="arabicPeriod"/>
            </a:pPr>
            <a:r>
              <a:rPr lang="en-US" sz="1400" dirty="0" err="1" smtClean="0">
                <a:latin typeface="Times New Roman" pitchFamily="18" charset="0"/>
                <a:cs typeface="Times New Roman" pitchFamily="18" charset="0"/>
              </a:rPr>
              <a:t>Jarvie</a:t>
            </a:r>
            <a:r>
              <a:rPr lang="en-US" sz="1400" dirty="0">
                <a:latin typeface="Times New Roman" pitchFamily="18" charset="0"/>
                <a:cs typeface="Times New Roman" pitchFamily="18" charset="0"/>
              </a:rPr>
              <a:t>, D. M., Brenda, L. C., Floyd, H, and John, T. B. (2001). Oil and Shale Gas from the Barnett Shale, Ft. Worth Basin, Texas; AAPG National Convention, 3-6, 2001, Denver, CO, Am. Assoc. Petrol. Geol. Bull. 85 (</a:t>
            </a:r>
            <a:r>
              <a:rPr lang="en-US" sz="1400" dirty="0" smtClean="0">
                <a:latin typeface="Times New Roman" pitchFamily="18" charset="0"/>
                <a:cs typeface="Times New Roman" pitchFamily="18" charset="0"/>
              </a:rPr>
              <a:t>13).</a:t>
            </a:r>
          </a:p>
          <a:p>
            <a:pPr marL="474917" indent="-385763" algn="just">
              <a:buFont typeface="+mj-lt"/>
              <a:buAutoNum type="arabicPeriod"/>
            </a:pPr>
            <a:r>
              <a:rPr lang="en-US" sz="1400" dirty="0" err="1" smtClean="0">
                <a:latin typeface="Times New Roman" pitchFamily="18" charset="0"/>
                <a:cs typeface="Times New Roman" pitchFamily="18" charset="0"/>
              </a:rPr>
              <a:t>Misra</a:t>
            </a:r>
            <a:r>
              <a:rPr lang="en-US" sz="1400" dirty="0">
                <a:latin typeface="Times New Roman" pitchFamily="18" charset="0"/>
                <a:cs typeface="Times New Roman" pitchFamily="18" charset="0"/>
              </a:rPr>
              <a:t>, S., Varma, A. K., Das, S. K., Mani, D., &amp; Biswas, S. (2018). Thermal controls of lamprophyre sill on hydrocarbon generation outlook of shale beds in Raniganj basin, India. Journal of Natural Gas Science and Engineering, 56(April), 536–548. </a:t>
            </a:r>
            <a:r>
              <a:rPr lang="en-US" sz="1400" dirty="0">
                <a:latin typeface="Times New Roman" pitchFamily="18" charset="0"/>
                <a:cs typeface="Times New Roman" pitchFamily="18" charset="0"/>
                <a:hlinkClick r:id="rId2"/>
              </a:rPr>
              <a:t>https://</a:t>
            </a:r>
            <a:r>
              <a:rPr lang="en-US" sz="1400" dirty="0" smtClean="0">
                <a:latin typeface="Times New Roman" pitchFamily="18" charset="0"/>
                <a:cs typeface="Times New Roman" pitchFamily="18" charset="0"/>
                <a:hlinkClick r:id="rId2"/>
              </a:rPr>
              <a:t>doi.org/10.1016/j.jngse.2018.06.028</a:t>
            </a:r>
            <a:endParaRPr lang="en-US" sz="1400" dirty="0" smtClean="0">
              <a:latin typeface="Times New Roman" pitchFamily="18" charset="0"/>
              <a:cs typeface="Times New Roman" pitchFamily="18" charset="0"/>
            </a:endParaRPr>
          </a:p>
          <a:p>
            <a:pPr marL="474917" indent="-385763" algn="just">
              <a:buFont typeface="+mj-lt"/>
              <a:buAutoNum type="arabicPeriod"/>
            </a:pPr>
            <a:r>
              <a:rPr lang="en-US" sz="1400" dirty="0" smtClean="0">
                <a:latin typeface="Times New Roman" pitchFamily="18" charset="0"/>
                <a:cs typeface="Times New Roman" pitchFamily="18" charset="0"/>
              </a:rPr>
              <a:t>Passey</a:t>
            </a:r>
            <a:r>
              <a:rPr lang="en-US" sz="1400" dirty="0">
                <a:latin typeface="Times New Roman" pitchFamily="18" charset="0"/>
                <a:cs typeface="Times New Roman" pitchFamily="18" charset="0"/>
              </a:rPr>
              <a:t>. Q. R., </a:t>
            </a:r>
            <a:r>
              <a:rPr lang="en-US" sz="1400" dirty="0" err="1">
                <a:latin typeface="Times New Roman" pitchFamily="18" charset="0"/>
                <a:cs typeface="Times New Roman" pitchFamily="18" charset="0"/>
              </a:rPr>
              <a:t>Creaney</a:t>
            </a:r>
            <a:r>
              <a:rPr lang="en-US" sz="1400" dirty="0">
                <a:latin typeface="Times New Roman" pitchFamily="18" charset="0"/>
                <a:cs typeface="Times New Roman" pitchFamily="18" charset="0"/>
              </a:rPr>
              <a:t>. S., </a:t>
            </a:r>
            <a:r>
              <a:rPr lang="en-US" sz="1400" dirty="0" err="1">
                <a:latin typeface="Times New Roman" pitchFamily="18" charset="0"/>
                <a:cs typeface="Times New Roman" pitchFamily="18" charset="0"/>
              </a:rPr>
              <a:t>Kulla</a:t>
            </a:r>
            <a:r>
              <a:rPr lang="en-US" sz="1400" dirty="0">
                <a:latin typeface="Times New Roman" pitchFamily="18" charset="0"/>
                <a:cs typeface="Times New Roman" pitchFamily="18" charset="0"/>
              </a:rPr>
              <a:t>. J. B., Moretti. F. J., Stroud. J. D., (1990). Practical Model for Organic Richness from Porosity and Resistivity Logs. AAPG Bulletin, 74, 1777- 1794 </a:t>
            </a:r>
            <a:endParaRPr lang="en-US" sz="1400" dirty="0" smtClean="0">
              <a:latin typeface="Times New Roman" pitchFamily="18" charset="0"/>
              <a:cs typeface="Times New Roman" pitchFamily="18" charset="0"/>
            </a:endParaRPr>
          </a:p>
          <a:p>
            <a:pPr marL="474917" indent="-385763" algn="just">
              <a:buFont typeface="+mj-lt"/>
              <a:buAutoNum type="arabicPeriod"/>
            </a:pPr>
            <a:r>
              <a:rPr lang="en-US" sz="1400" dirty="0" smtClean="0">
                <a:latin typeface="Times New Roman" pitchFamily="18" charset="0"/>
                <a:cs typeface="Times New Roman" pitchFamily="18" charset="0"/>
              </a:rPr>
              <a:t>Peters</a:t>
            </a:r>
            <a:r>
              <a:rPr lang="en-US" sz="1400" dirty="0">
                <a:latin typeface="Times New Roman" pitchFamily="18" charset="0"/>
                <a:cs typeface="Times New Roman" pitchFamily="18" charset="0"/>
              </a:rPr>
              <a:t>, K. E., Walters, C. C., &amp; </a:t>
            </a:r>
            <a:r>
              <a:rPr lang="en-US" sz="1400" dirty="0" err="1">
                <a:latin typeface="Times New Roman" pitchFamily="18" charset="0"/>
                <a:cs typeface="Times New Roman" pitchFamily="18" charset="0"/>
              </a:rPr>
              <a:t>Moldowan</a:t>
            </a:r>
            <a:r>
              <a:rPr lang="en-US" sz="1400" dirty="0">
                <a:latin typeface="Times New Roman" pitchFamily="18" charset="0"/>
                <a:cs typeface="Times New Roman" pitchFamily="18" charset="0"/>
              </a:rPr>
              <a:t>, J. M. (2005). Biomarkers and isotopes in the environment and human history. Cambridge University </a:t>
            </a:r>
            <a:r>
              <a:rPr lang="en-US" sz="1400" dirty="0" smtClean="0">
                <a:latin typeface="Times New Roman" pitchFamily="18" charset="0"/>
                <a:cs typeface="Times New Roman" pitchFamily="18" charset="0"/>
              </a:rPr>
              <a:t>Press.</a:t>
            </a:r>
          </a:p>
          <a:p>
            <a:pPr marL="474917" indent="-385763" algn="just">
              <a:buFont typeface="+mj-lt"/>
              <a:buAutoNum type="arabicPeriod"/>
            </a:pPr>
            <a:r>
              <a:rPr lang="en-US" sz="1400" dirty="0" smtClean="0">
                <a:latin typeface="Times New Roman" pitchFamily="18" charset="0"/>
                <a:cs typeface="Times New Roman" pitchFamily="18" charset="0"/>
              </a:rPr>
              <a:t>Peters</a:t>
            </a:r>
            <a:r>
              <a:rPr lang="en-US" sz="1400" dirty="0">
                <a:latin typeface="Times New Roman" pitchFamily="18" charset="0"/>
                <a:cs typeface="Times New Roman" pitchFamily="18" charset="0"/>
              </a:rPr>
              <a:t>, K. E., &amp; </a:t>
            </a:r>
            <a:r>
              <a:rPr lang="en-US" sz="1400" dirty="0" err="1">
                <a:latin typeface="Times New Roman" pitchFamily="18" charset="0"/>
                <a:cs typeface="Times New Roman" pitchFamily="18" charset="0"/>
              </a:rPr>
              <a:t>Cassa</a:t>
            </a:r>
            <a:r>
              <a:rPr lang="en-US" sz="1400" dirty="0">
                <a:latin typeface="Times New Roman" pitchFamily="18" charset="0"/>
                <a:cs typeface="Times New Roman" pitchFamily="18" charset="0"/>
              </a:rPr>
              <a:t>, M. R. (1994). Applied source rock geochemistry: Chapter 5: Part II. Essential </a:t>
            </a:r>
            <a:r>
              <a:rPr lang="en-US" sz="1400" dirty="0" smtClean="0">
                <a:latin typeface="Times New Roman" pitchFamily="18" charset="0"/>
                <a:cs typeface="Times New Roman" pitchFamily="18" charset="0"/>
              </a:rPr>
              <a:t>elements.</a:t>
            </a:r>
          </a:p>
          <a:p>
            <a:pPr marL="474917" indent="-385763" algn="just">
              <a:buFont typeface="+mj-lt"/>
              <a:buAutoNum type="arabicPeriod"/>
            </a:pPr>
            <a:r>
              <a:rPr lang="en-US" sz="1400" dirty="0" smtClean="0">
                <a:latin typeface="Times New Roman" pitchFamily="18" charset="0"/>
                <a:cs typeface="Times New Roman" pitchFamily="18" charset="0"/>
              </a:rPr>
              <a:t>Peters</a:t>
            </a:r>
            <a:r>
              <a:rPr lang="en-US" sz="1400" dirty="0">
                <a:latin typeface="Times New Roman" pitchFamily="18" charset="0"/>
                <a:cs typeface="Times New Roman" pitchFamily="18" charset="0"/>
              </a:rPr>
              <a:t>, K. E. (1986). Guidelines for evaluating petroleum source rock using programmed pyrolysis. Am. Assoc. Petrol. Geol. Bull. 70(3) 318-329. </a:t>
            </a:r>
            <a:endParaRPr lang="en-US" sz="1400" dirty="0" smtClean="0">
              <a:latin typeface="Times New Roman" pitchFamily="18" charset="0"/>
              <a:cs typeface="Times New Roman" pitchFamily="18" charset="0"/>
            </a:endParaRPr>
          </a:p>
          <a:p>
            <a:pPr marL="474917" indent="-385763" algn="just">
              <a:buFont typeface="+mj-lt"/>
              <a:buAutoNum type="arabicPeriod"/>
            </a:pPr>
            <a:r>
              <a:rPr lang="en-US" sz="1400" dirty="0" smtClean="0">
                <a:latin typeface="Times New Roman" pitchFamily="18" charset="0"/>
                <a:cs typeface="Times New Roman" pitchFamily="18" charset="0"/>
              </a:rPr>
              <a:t>Taylor</a:t>
            </a:r>
            <a:r>
              <a:rPr lang="en-US" sz="1400" dirty="0">
                <a:latin typeface="Times New Roman" pitchFamily="18" charset="0"/>
                <a:cs typeface="Times New Roman" pitchFamily="18" charset="0"/>
              </a:rPr>
              <a:t>, S. R., &amp; McLennan, S. M. (1985). The continental crust: its composition and </a:t>
            </a:r>
            <a:r>
              <a:rPr lang="en-US" sz="1400" dirty="0" smtClean="0">
                <a:latin typeface="Times New Roman" pitchFamily="18" charset="0"/>
                <a:cs typeface="Times New Roman" pitchFamily="18" charset="0"/>
              </a:rPr>
              <a:t>evolution.</a:t>
            </a:r>
          </a:p>
          <a:p>
            <a:pPr marL="474917" indent="-385763" algn="just">
              <a:buFont typeface="+mj-lt"/>
              <a:buAutoNum type="arabicPeriod"/>
            </a:pPr>
            <a:r>
              <a:rPr lang="en-US" sz="1400" dirty="0" smtClean="0">
                <a:latin typeface="Times New Roman" pitchFamily="18" charset="0"/>
                <a:cs typeface="Times New Roman" pitchFamily="18" charset="0"/>
              </a:rPr>
              <a:t>Wang</a:t>
            </a:r>
            <a:r>
              <a:rPr lang="en-US" sz="1400" dirty="0">
                <a:latin typeface="Times New Roman" pitchFamily="18" charset="0"/>
                <a:cs typeface="Times New Roman" pitchFamily="18" charset="0"/>
              </a:rPr>
              <a:t>, F. P., &amp; Gale, J. F. (2009). Screening criteria for shale-gas systems :Gulf Coast Association of Geological Societies Transactions, v. 59, p. 779-793.</a:t>
            </a:r>
          </a:p>
          <a:p>
            <a:pPr marL="474917" indent="-385763" algn="just">
              <a:buFont typeface="+mj-lt"/>
              <a:buAutoNum type="arabicPeriod"/>
            </a:pPr>
            <a:endParaRPr lang="en-US" sz="1400" dirty="0" smtClean="0">
              <a:latin typeface="Times New Roman" pitchFamily="18" charset="0"/>
              <a:cs typeface="Times New Roman" pitchFamily="18" charset="0"/>
            </a:endParaRPr>
          </a:p>
          <a:p>
            <a:pPr marL="474917" indent="-385763" algn="just">
              <a:buFont typeface="+mj-lt"/>
              <a:buAutoNum type="arabicPeriod"/>
            </a:pPr>
            <a:endParaRPr lang="en-US" sz="1400" dirty="0">
              <a:latin typeface="Times New Roman" pitchFamily="18" charset="0"/>
              <a:cs typeface="Times New Roman" pitchFamily="18" charset="0"/>
            </a:endParaRPr>
          </a:p>
          <a:p>
            <a:pPr marL="89154" algn="just"/>
            <a:endParaRPr lang="en-US" sz="1400" dirty="0">
              <a:latin typeface="Times New Roman" pitchFamily="18" charset="0"/>
              <a:cs typeface="Times New Roman" pitchFamily="18" charset="0"/>
            </a:endParaRPr>
          </a:p>
          <a:p>
            <a:pPr marL="89154" algn="just"/>
            <a:endParaRPr lang="en-US" sz="1400" dirty="0">
              <a:latin typeface="Times New Roman" pitchFamily="18" charset="0"/>
              <a:cs typeface="Times New Roman" pitchFamily="18" charset="0"/>
            </a:endParaRPr>
          </a:p>
        </p:txBody>
      </p:sp>
    </p:spTree>
    <p:extLst>
      <p:ext uri="{BB962C8B-B14F-4D97-AF65-F5344CB8AC3E}">
        <p14:creationId xmlns:p14="http://schemas.microsoft.com/office/powerpoint/2010/main" val="22693121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33650" y="1838325"/>
            <a:ext cx="7124700" cy="3181350"/>
          </a:xfrm>
          <a:prstGeom prst="rect">
            <a:avLst/>
          </a:prstGeom>
        </p:spPr>
      </p:pic>
    </p:spTree>
    <p:extLst>
      <p:ext uri="{BB962C8B-B14F-4D97-AF65-F5344CB8AC3E}">
        <p14:creationId xmlns:p14="http://schemas.microsoft.com/office/powerpoint/2010/main" val="232179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350871" y="373583"/>
            <a:ext cx="6665237" cy="1252728"/>
          </a:xfrm>
        </p:spPr>
        <p:txBody>
          <a:bodyPr>
            <a:noAutofit/>
          </a:bodyPr>
          <a:lstStyle/>
          <a:p>
            <a:r>
              <a:rPr lang="en-US" sz="3800" dirty="0" smtClean="0">
                <a:latin typeface="Times New Roman" pitchFamily="18" charset="0"/>
                <a:cs typeface="Times New Roman" pitchFamily="18" charset="0"/>
              </a:rPr>
              <a:t>Gas shale characterization </a:t>
            </a:r>
            <a:br>
              <a:rPr lang="en-US" sz="3800" dirty="0" smtClean="0">
                <a:latin typeface="Times New Roman" pitchFamily="18" charset="0"/>
                <a:cs typeface="Times New Roman" pitchFamily="18" charset="0"/>
              </a:rPr>
            </a:br>
            <a:r>
              <a:rPr lang="en-US" sz="3800" dirty="0" smtClean="0">
                <a:latin typeface="Times New Roman" pitchFamily="18" charset="0"/>
                <a:cs typeface="Times New Roman" pitchFamily="18" charset="0"/>
              </a:rPr>
              <a:t>at study area</a:t>
            </a:r>
            <a:r>
              <a:rPr lang="en-US" sz="3800" dirty="0">
                <a:latin typeface="Times New Roman" pitchFamily="18" charset="0"/>
                <a:cs typeface="Times New Roman" pitchFamily="18" charset="0"/>
              </a:rPr>
              <a:t>?</a:t>
            </a:r>
          </a:p>
        </p:txBody>
      </p:sp>
      <p:sp>
        <p:nvSpPr>
          <p:cNvPr id="7" name="TextBox 6"/>
          <p:cNvSpPr txBox="1"/>
          <p:nvPr/>
        </p:nvSpPr>
        <p:spPr>
          <a:xfrm>
            <a:off x="277029" y="5778699"/>
            <a:ext cx="6041571" cy="769441"/>
          </a:xfrm>
          <a:prstGeom prst="rect">
            <a:avLst/>
          </a:prstGeom>
          <a:noFill/>
        </p:spPr>
        <p:txBody>
          <a:bodyPr wrap="square" rtlCol="0">
            <a:spAutoFit/>
          </a:bodyPr>
          <a:lstStyle/>
          <a:p>
            <a:pPr algn="ctr"/>
            <a:r>
              <a:rPr lang="en-US" sz="2200" b="1" dirty="0">
                <a:solidFill>
                  <a:srgbClr val="0070C0"/>
                </a:solidFill>
                <a:latin typeface="Times New Roman" pitchFamily="18" charset="0"/>
                <a:cs typeface="Times New Roman" pitchFamily="18" charset="0"/>
              </a:rPr>
              <a:t>Fig. </a:t>
            </a:r>
            <a:r>
              <a:rPr lang="en-US" sz="2200" b="1" dirty="0" smtClean="0">
                <a:solidFill>
                  <a:srgbClr val="0070C0"/>
                </a:solidFill>
                <a:latin typeface="Times New Roman" panose="02020603050405020304" pitchFamily="18" charset="0"/>
                <a:cs typeface="Times New Roman" panose="02020603050405020304" pitchFamily="18" charset="0"/>
              </a:rPr>
              <a:t>1 </a:t>
            </a:r>
            <a:r>
              <a:rPr lang="en-US" sz="2200" b="1" dirty="0" smtClean="0">
                <a:solidFill>
                  <a:srgbClr val="0070C0"/>
                </a:solidFill>
                <a:latin typeface="Times New Roman" panose="02020603050405020304" pitchFamily="18" charset="0"/>
                <a:cs typeface="Times New Roman" panose="02020603050405020304" pitchFamily="18" charset="0"/>
              </a:rPr>
              <a:t>Simplified Geological Map of Krishna Godavari Basin (modified after Gupta, 2006)</a:t>
            </a:r>
            <a:endParaRPr lang="en-US" sz="2200" b="1" dirty="0">
              <a:solidFill>
                <a:srgbClr val="0070C0"/>
              </a:solidFill>
              <a:latin typeface="Times New Roman" panose="02020603050405020304" pitchFamily="18" charset="0"/>
              <a:cs typeface="Times New Roman" panose="02020603050405020304" pitchFamily="18" charset="0"/>
            </a:endParaRPr>
          </a:p>
        </p:txBody>
      </p:sp>
      <p:sp>
        <p:nvSpPr>
          <p:cNvPr id="8" name="Content Placeholder 2"/>
          <p:cNvSpPr txBox="1">
            <a:spLocks/>
          </p:cNvSpPr>
          <p:nvPr/>
        </p:nvSpPr>
        <p:spPr>
          <a:xfrm>
            <a:off x="5740624" y="1626311"/>
            <a:ext cx="6237514" cy="352250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200" b="1" dirty="0" smtClean="0">
                <a:latin typeface="Times New Roman" pitchFamily="18" charset="0"/>
                <a:cs typeface="Times New Roman" pitchFamily="18" charset="0"/>
              </a:rPr>
              <a:t>Vitrinite reflectance &gt;0.80 %</a:t>
            </a:r>
          </a:p>
          <a:p>
            <a:pPr algn="just"/>
            <a:r>
              <a:rPr lang="en-US" sz="2200" b="1" dirty="0" smtClean="0">
                <a:latin typeface="Times New Roman" pitchFamily="18" charset="0"/>
                <a:cs typeface="Times New Roman" pitchFamily="18" charset="0"/>
              </a:rPr>
              <a:t>Inertinite </a:t>
            </a:r>
            <a:r>
              <a:rPr lang="en-US" sz="2200" dirty="0" smtClean="0">
                <a:latin typeface="Times New Roman" pitchFamily="18" charset="0"/>
                <a:cs typeface="Times New Roman" pitchFamily="18" charset="0"/>
              </a:rPr>
              <a:t>abundance in Gondwana can yield natural gas </a:t>
            </a:r>
          </a:p>
          <a:p>
            <a:pPr algn="just"/>
            <a:r>
              <a:rPr lang="en-US" sz="2200" b="1" dirty="0" smtClean="0">
                <a:latin typeface="Times New Roman" pitchFamily="18" charset="0"/>
                <a:cs typeface="Times New Roman" pitchFamily="18" charset="0"/>
              </a:rPr>
              <a:t>TOC</a:t>
            </a:r>
            <a:r>
              <a:rPr lang="en-US" sz="2200"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2-8 wt% </a:t>
            </a:r>
            <a:r>
              <a:rPr lang="en-US" sz="2200" dirty="0">
                <a:latin typeface="Times New Roman" pitchFamily="18" charset="0"/>
                <a:cs typeface="Times New Roman" pitchFamily="18" charset="0"/>
              </a:rPr>
              <a:t>(Khan, et al. 2000</a:t>
            </a:r>
            <a:r>
              <a:rPr lang="en-US" sz="2200" dirty="0" smtClean="0">
                <a:latin typeface="Times New Roman" pitchFamily="18" charset="0"/>
                <a:cs typeface="Times New Roman" pitchFamily="18" charset="0"/>
              </a:rPr>
              <a:t>)</a:t>
            </a:r>
            <a:endParaRPr lang="en-US" sz="2200" b="1" dirty="0" smtClean="0">
              <a:latin typeface="Times New Roman" pitchFamily="18" charset="0"/>
              <a:cs typeface="Times New Roman" pitchFamily="18" charset="0"/>
            </a:endParaRPr>
          </a:p>
          <a:p>
            <a:pPr algn="just"/>
            <a:r>
              <a:rPr lang="en-US" sz="2200" b="1" dirty="0" smtClean="0">
                <a:latin typeface="Times New Roman" pitchFamily="18" charset="0"/>
                <a:cs typeface="Times New Roman" pitchFamily="18" charset="0"/>
              </a:rPr>
              <a:t>Depth: 2800-3200 m </a:t>
            </a:r>
          </a:p>
          <a:p>
            <a:pPr algn="just"/>
            <a:r>
              <a:rPr lang="en-US" sz="2200" dirty="0" smtClean="0">
                <a:latin typeface="Times New Roman" pitchFamily="18" charset="0"/>
                <a:cs typeface="Times New Roman" pitchFamily="18" charset="0"/>
              </a:rPr>
              <a:t>Depth regime is one of the </a:t>
            </a:r>
            <a:r>
              <a:rPr lang="en-US" sz="2200" b="1" dirty="0" smtClean="0">
                <a:latin typeface="Times New Roman" pitchFamily="18" charset="0"/>
                <a:cs typeface="Times New Roman" pitchFamily="18" charset="0"/>
              </a:rPr>
              <a:t>shallowest </a:t>
            </a:r>
            <a:r>
              <a:rPr lang="en-US" sz="2200" dirty="0" smtClean="0">
                <a:latin typeface="Times New Roman" pitchFamily="18" charset="0"/>
                <a:cs typeface="Times New Roman" pitchFamily="18" charset="0"/>
              </a:rPr>
              <a:t>amongst the sedimentary basins of India</a:t>
            </a:r>
          </a:p>
          <a:p>
            <a:pPr algn="just"/>
            <a:r>
              <a:rPr lang="en-US" sz="2200" dirty="0" smtClean="0">
                <a:latin typeface="Times New Roman" pitchFamily="18" charset="0"/>
                <a:cs typeface="Times New Roman" pitchFamily="18" charset="0"/>
              </a:rPr>
              <a:t>Relatively more </a:t>
            </a:r>
            <a:r>
              <a:rPr lang="en-US" sz="2200" b="1" dirty="0" smtClean="0">
                <a:latin typeface="Times New Roman" pitchFamily="18" charset="0"/>
                <a:cs typeface="Times New Roman" pitchFamily="18" charset="0"/>
              </a:rPr>
              <a:t>cost-effective </a:t>
            </a:r>
            <a:r>
              <a:rPr lang="en-US" sz="2200" dirty="0" smtClean="0">
                <a:latin typeface="Times New Roman" pitchFamily="18" charset="0"/>
                <a:cs typeface="Times New Roman" pitchFamily="18" charset="0"/>
              </a:rPr>
              <a:t>shale gas development compared to any other known petroliferous basins of India</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17" y="1020248"/>
            <a:ext cx="4645193" cy="4758451"/>
          </a:xfrm>
          <a:prstGeom prst="rect">
            <a:avLst/>
          </a:prstGeom>
        </p:spPr>
      </p:pic>
      <p:sp>
        <p:nvSpPr>
          <p:cNvPr id="5" name="Rectangle 4"/>
          <p:cNvSpPr/>
          <p:nvPr/>
        </p:nvSpPr>
        <p:spPr>
          <a:xfrm>
            <a:off x="3412565" y="1715247"/>
            <a:ext cx="938306" cy="5378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23503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254253" y="771592"/>
            <a:ext cx="5937747" cy="633876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1" dirty="0">
                <a:latin typeface="Times New Roman" pitchFamily="18" charset="0"/>
                <a:cs typeface="Times New Roman" pitchFamily="18" charset="0"/>
              </a:rPr>
              <a:t>Silt and clay-sized quartz, </a:t>
            </a:r>
            <a:r>
              <a:rPr lang="en-US" sz="1800" dirty="0">
                <a:latin typeface="Times New Roman" pitchFamily="18" charset="0"/>
                <a:cs typeface="Times New Roman" pitchFamily="18" charset="0"/>
              </a:rPr>
              <a:t>feldspars and mica in the carbonaceous and argillaceous </a:t>
            </a:r>
            <a:r>
              <a:rPr lang="en-US" sz="1800" dirty="0" smtClean="0">
                <a:latin typeface="Times New Roman" pitchFamily="18" charset="0"/>
                <a:cs typeface="Times New Roman" pitchFamily="18" charset="0"/>
              </a:rPr>
              <a:t>matrix.</a:t>
            </a:r>
          </a:p>
          <a:p>
            <a:r>
              <a:rPr lang="en-US" sz="1800" dirty="0">
                <a:latin typeface="Times New Roman" pitchFamily="18" charset="0"/>
                <a:cs typeface="Times New Roman" pitchFamily="18" charset="0"/>
              </a:rPr>
              <a:t>C</a:t>
            </a:r>
            <a:r>
              <a:rPr lang="en-US" sz="1800" dirty="0" smtClean="0">
                <a:latin typeface="Times New Roman" pitchFamily="18" charset="0"/>
                <a:cs typeface="Times New Roman" pitchFamily="18" charset="0"/>
              </a:rPr>
              <a:t>arbonaceous </a:t>
            </a:r>
            <a:r>
              <a:rPr lang="en-US" sz="1800" dirty="0">
                <a:latin typeface="Times New Roman" pitchFamily="18" charset="0"/>
                <a:cs typeface="Times New Roman" pitchFamily="18" charset="0"/>
              </a:rPr>
              <a:t>shale, carbonaceous silty shale, silty shale and fine-grained micaceous </a:t>
            </a:r>
            <a:r>
              <a:rPr lang="en-US" sz="1800" dirty="0" smtClean="0">
                <a:latin typeface="Times New Roman" pitchFamily="18" charset="0"/>
                <a:cs typeface="Times New Roman" pitchFamily="18" charset="0"/>
              </a:rPr>
              <a:t>sandstone.</a:t>
            </a:r>
          </a:p>
          <a:p>
            <a:r>
              <a:rPr lang="en-US" sz="1800" b="1" dirty="0" smtClean="0">
                <a:latin typeface="Times New Roman" pitchFamily="18" charset="0"/>
                <a:cs typeface="Times New Roman" pitchFamily="18" charset="0"/>
              </a:rPr>
              <a:t>Detrital </a:t>
            </a:r>
            <a:r>
              <a:rPr lang="en-US" sz="1800" b="1" dirty="0">
                <a:latin typeface="Times New Roman" pitchFamily="18" charset="0"/>
                <a:cs typeface="Times New Roman" pitchFamily="18" charset="0"/>
              </a:rPr>
              <a:t>quartz is </a:t>
            </a:r>
            <a:r>
              <a:rPr lang="en-US" sz="1800" dirty="0">
                <a:latin typeface="Times New Roman" pitchFamily="18" charset="0"/>
                <a:cs typeface="Times New Roman" pitchFamily="18" charset="0"/>
              </a:rPr>
              <a:t>most dominantly noted with the presence of intergranular </a:t>
            </a:r>
            <a:r>
              <a:rPr lang="en-US" sz="1800" dirty="0" smtClean="0">
                <a:latin typeface="Times New Roman" pitchFamily="18" charset="0"/>
                <a:cs typeface="Times New Roman" pitchFamily="18" charset="0"/>
              </a:rPr>
              <a:t>microquartz.</a:t>
            </a:r>
            <a:endParaRPr lang="en-US" sz="1800" dirty="0">
              <a:latin typeface="Times New Roman" pitchFamily="18" charset="0"/>
              <a:cs typeface="Times New Roman" pitchFamily="18" charset="0"/>
            </a:endParaRPr>
          </a:p>
          <a:p>
            <a:r>
              <a:rPr lang="en-US" sz="1800" dirty="0">
                <a:solidFill>
                  <a:prstClr val="black"/>
                </a:solidFill>
                <a:latin typeface="Times New Roman" panose="02020603050405020304" pitchFamily="18" charset="0"/>
                <a:cs typeface="Times New Roman" panose="02020603050405020304" pitchFamily="18" charset="0"/>
              </a:rPr>
              <a:t>C</a:t>
            </a:r>
            <a:r>
              <a:rPr lang="en-US" sz="1800" dirty="0" smtClean="0">
                <a:solidFill>
                  <a:prstClr val="black"/>
                </a:solidFill>
                <a:latin typeface="Times New Roman" panose="02020603050405020304" pitchFamily="18" charset="0"/>
                <a:cs typeface="Times New Roman" panose="02020603050405020304" pitchFamily="18" charset="0"/>
              </a:rPr>
              <a:t>hemical </a:t>
            </a:r>
            <a:r>
              <a:rPr lang="en-US" sz="1800" dirty="0">
                <a:solidFill>
                  <a:prstClr val="black"/>
                </a:solidFill>
                <a:latin typeface="Times New Roman" panose="02020603050405020304" pitchFamily="18" charset="0"/>
                <a:cs typeface="Times New Roman" panose="02020603050405020304" pitchFamily="18" charset="0"/>
              </a:rPr>
              <a:t>maturity index </a:t>
            </a:r>
            <a:r>
              <a:rPr lang="en-US" sz="1800" dirty="0" smtClean="0">
                <a:solidFill>
                  <a:prstClr val="black"/>
                </a:solidFill>
                <a:latin typeface="Times New Roman" panose="02020603050405020304" pitchFamily="18" charset="0"/>
                <a:cs typeface="Times New Roman" panose="02020603050405020304" pitchFamily="18" charset="0"/>
              </a:rPr>
              <a:t>(SiO</a:t>
            </a:r>
            <a:r>
              <a:rPr lang="en-US" sz="1800" baseline="-25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1800" dirty="0">
                <a:solidFill>
                  <a:prstClr val="black"/>
                </a:solidFill>
                <a:latin typeface="Times New Roman" panose="02020603050405020304" pitchFamily="18" charset="0"/>
                <a:cs typeface="Times New Roman" panose="02020603050405020304" pitchFamily="18" charset="0"/>
              </a:rPr>
              <a:t>/</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Al</a:t>
            </a:r>
            <a:r>
              <a:rPr lang="en-US" sz="1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lang="en-US" sz="1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O</a:t>
            </a:r>
            <a:r>
              <a:rPr lang="en-US" sz="1800" baseline="-25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3</a:t>
            </a:r>
            <a:r>
              <a:rPr lang="en-US" sz="1800" dirty="0">
                <a:solidFill>
                  <a:prstClr val="black"/>
                </a:solidFill>
                <a:latin typeface="Times New Roman" panose="02020603050405020304" pitchFamily="18" charset="0"/>
                <a:cs typeface="Times New Roman" panose="02020603050405020304" pitchFamily="18" charset="0"/>
              </a:rPr>
              <a:t>) suggests deposition </a:t>
            </a:r>
            <a:r>
              <a:rPr lang="en-US" sz="1800" b="1" dirty="0">
                <a:solidFill>
                  <a:prstClr val="black"/>
                </a:solidFill>
                <a:latin typeface="Times New Roman" panose="02020603050405020304" pitchFamily="18" charset="0"/>
                <a:cs typeface="Times New Roman" panose="02020603050405020304" pitchFamily="18" charset="0"/>
              </a:rPr>
              <a:t>close to provenance without recycling </a:t>
            </a:r>
            <a:r>
              <a:rPr lang="en-US" sz="1800" dirty="0">
                <a:solidFill>
                  <a:prstClr val="black"/>
                </a:solidFill>
                <a:latin typeface="Times New Roman" panose="02020603050405020304" pitchFamily="18" charset="0"/>
                <a:cs typeface="Times New Roman" panose="02020603050405020304" pitchFamily="18" charset="0"/>
              </a:rPr>
              <a:t>during </a:t>
            </a:r>
            <a:r>
              <a:rPr lang="en-US" sz="1800" dirty="0" smtClean="0">
                <a:solidFill>
                  <a:prstClr val="black"/>
                </a:solidFill>
                <a:latin typeface="Times New Roman" panose="02020603050405020304" pitchFamily="18" charset="0"/>
                <a:cs typeface="Times New Roman" panose="02020603050405020304" pitchFamily="18" charset="0"/>
              </a:rPr>
              <a:t>sedimentation (</a:t>
            </a:r>
            <a:r>
              <a:rPr lang="en-US" sz="1800" dirty="0" err="1">
                <a:solidFill>
                  <a:prstClr val="black"/>
                </a:solidFill>
                <a:latin typeface="Times New Roman" panose="02020603050405020304" pitchFamily="18" charset="0"/>
                <a:cs typeface="Times New Roman" panose="02020603050405020304" pitchFamily="18" charset="0"/>
              </a:rPr>
              <a:t>Bhattacharjee</a:t>
            </a:r>
            <a:r>
              <a:rPr lang="en-US" sz="1800" dirty="0">
                <a:solidFill>
                  <a:prstClr val="black"/>
                </a:solidFill>
                <a:latin typeface="Times New Roman" panose="02020603050405020304" pitchFamily="18" charset="0"/>
                <a:cs typeface="Times New Roman" panose="02020603050405020304" pitchFamily="18" charset="0"/>
              </a:rPr>
              <a:t> et al., 2018</a:t>
            </a:r>
            <a:r>
              <a:rPr lang="en-US" sz="1800" dirty="0" smtClean="0">
                <a:solidFill>
                  <a:prstClr val="black"/>
                </a:solidFill>
                <a:latin typeface="Times New Roman" panose="02020603050405020304" pitchFamily="18" charset="0"/>
                <a:cs typeface="Times New Roman" panose="02020603050405020304" pitchFamily="18" charset="0"/>
              </a:rPr>
              <a:t>).</a:t>
            </a:r>
            <a:endParaRPr lang="en-US" sz="1800" dirty="0">
              <a:solidFill>
                <a:prstClr val="black"/>
              </a:solidFill>
              <a:latin typeface="Times New Roman" panose="02020603050405020304" pitchFamily="18" charset="0"/>
              <a:cs typeface="Times New Roman" panose="02020603050405020304" pitchFamily="18" charset="0"/>
            </a:endParaRPr>
          </a:p>
          <a:p>
            <a:pPr marL="285750" lvl="0" indent="-285750"/>
            <a:r>
              <a:rPr lang="en-US" sz="1800" dirty="0" err="1">
                <a:solidFill>
                  <a:prstClr val="black"/>
                </a:solidFill>
                <a:latin typeface="Times New Roman" panose="02020603050405020304" pitchFamily="18" charset="0"/>
                <a:cs typeface="Times New Roman" panose="02020603050405020304" pitchFamily="18" charset="0"/>
              </a:rPr>
              <a:t>Nb</a:t>
            </a:r>
            <a:r>
              <a:rPr lang="en-US" sz="1800" dirty="0">
                <a:solidFill>
                  <a:prstClr val="black"/>
                </a:solidFill>
                <a:latin typeface="Times New Roman" panose="02020603050405020304" pitchFamily="18" charset="0"/>
                <a:cs typeface="Times New Roman" panose="02020603050405020304" pitchFamily="18" charset="0"/>
              </a:rPr>
              <a:t> and </a:t>
            </a:r>
            <a:r>
              <a:rPr lang="en-US" sz="1800" dirty="0" err="1">
                <a:solidFill>
                  <a:prstClr val="black"/>
                </a:solidFill>
                <a:latin typeface="Times New Roman" panose="02020603050405020304" pitchFamily="18" charset="0"/>
                <a:cs typeface="Times New Roman" panose="02020603050405020304" pitchFamily="18" charset="0"/>
              </a:rPr>
              <a:t>Th</a:t>
            </a:r>
            <a:r>
              <a:rPr lang="en-US" sz="1800" dirty="0">
                <a:solidFill>
                  <a:prstClr val="black"/>
                </a:solidFill>
                <a:latin typeface="Times New Roman" panose="02020603050405020304" pitchFamily="18" charset="0"/>
                <a:cs typeface="Times New Roman" panose="02020603050405020304" pitchFamily="18" charset="0"/>
              </a:rPr>
              <a:t> enrichment suggest the </a:t>
            </a:r>
            <a:r>
              <a:rPr lang="en-US" sz="1800" b="1" dirty="0">
                <a:solidFill>
                  <a:prstClr val="black"/>
                </a:solidFill>
                <a:latin typeface="Times New Roman" panose="02020603050405020304" pitchFamily="18" charset="0"/>
                <a:cs typeface="Times New Roman" panose="02020603050405020304" pitchFamily="18" charset="0"/>
              </a:rPr>
              <a:t>detrital source </a:t>
            </a:r>
            <a:r>
              <a:rPr lang="en-US" sz="1800" dirty="0">
                <a:solidFill>
                  <a:prstClr val="black"/>
                </a:solidFill>
                <a:latin typeface="Times New Roman" panose="02020603050405020304" pitchFamily="18" charset="0"/>
                <a:cs typeface="Times New Roman" panose="02020603050405020304" pitchFamily="18" charset="0"/>
              </a:rPr>
              <a:t>of the quartz and probable </a:t>
            </a:r>
            <a:r>
              <a:rPr lang="en-US" sz="1800" dirty="0" err="1">
                <a:solidFill>
                  <a:prstClr val="black"/>
                </a:solidFill>
                <a:latin typeface="Times New Roman" panose="02020603050405020304" pitchFamily="18" charset="0"/>
                <a:cs typeface="Times New Roman" panose="02020603050405020304" pitchFamily="18" charset="0"/>
              </a:rPr>
              <a:t>lithogeonous</a:t>
            </a:r>
            <a:r>
              <a:rPr lang="en-US" sz="1800" dirty="0">
                <a:solidFill>
                  <a:prstClr val="black"/>
                </a:solidFill>
                <a:latin typeface="Times New Roman" panose="02020603050405020304" pitchFamily="18" charset="0"/>
                <a:cs typeface="Times New Roman" panose="02020603050405020304" pitchFamily="18" charset="0"/>
              </a:rPr>
              <a:t> source </a:t>
            </a:r>
            <a:r>
              <a:rPr lang="en-US" sz="1800" dirty="0" smtClean="0">
                <a:solidFill>
                  <a:prstClr val="black"/>
                </a:solidFill>
                <a:latin typeface="Times New Roman" panose="02020603050405020304" pitchFamily="18" charset="0"/>
                <a:cs typeface="Times New Roman" panose="02020603050405020304" pitchFamily="18" charset="0"/>
              </a:rPr>
              <a:t>terrain. (Ross </a:t>
            </a:r>
            <a:r>
              <a:rPr lang="en-US" sz="1800" dirty="0">
                <a:solidFill>
                  <a:prstClr val="black"/>
                </a:solidFill>
                <a:latin typeface="Times New Roman" panose="02020603050405020304" pitchFamily="18" charset="0"/>
                <a:cs typeface="Times New Roman" panose="02020603050405020304" pitchFamily="18" charset="0"/>
              </a:rPr>
              <a:t>&amp; </a:t>
            </a:r>
            <a:r>
              <a:rPr lang="en-US" sz="1800" dirty="0" err="1">
                <a:solidFill>
                  <a:prstClr val="black"/>
                </a:solidFill>
                <a:latin typeface="Times New Roman" panose="02020603050405020304" pitchFamily="18" charset="0"/>
                <a:cs typeface="Times New Roman" panose="02020603050405020304" pitchFamily="18" charset="0"/>
              </a:rPr>
              <a:t>Bustin</a:t>
            </a:r>
            <a:r>
              <a:rPr lang="en-US" sz="1800" dirty="0">
                <a:solidFill>
                  <a:prstClr val="black"/>
                </a:solidFill>
                <a:latin typeface="Times New Roman" panose="02020603050405020304" pitchFamily="18" charset="0"/>
                <a:cs typeface="Times New Roman" panose="02020603050405020304" pitchFamily="18" charset="0"/>
              </a:rPr>
              <a:t>, </a:t>
            </a:r>
            <a:r>
              <a:rPr lang="en-US" sz="1800" dirty="0" smtClean="0">
                <a:solidFill>
                  <a:prstClr val="black"/>
                </a:solidFill>
                <a:latin typeface="Times New Roman" panose="02020603050405020304" pitchFamily="18" charset="0"/>
                <a:cs typeface="Times New Roman" panose="02020603050405020304" pitchFamily="18" charset="0"/>
              </a:rPr>
              <a:t>2000; </a:t>
            </a:r>
            <a:r>
              <a:rPr lang="en-US" sz="1800" dirty="0">
                <a:solidFill>
                  <a:prstClr val="black"/>
                </a:solidFill>
                <a:latin typeface="Times New Roman" panose="02020603050405020304" pitchFamily="18" charset="0"/>
                <a:cs typeface="Times New Roman" panose="02020603050405020304" pitchFamily="18" charset="0"/>
              </a:rPr>
              <a:t>Taylor &amp; McLennan, 1985). </a:t>
            </a:r>
          </a:p>
          <a:p>
            <a:pPr marL="285750" lvl="0" indent="-285750"/>
            <a:r>
              <a:rPr lang="en-US" sz="1800" dirty="0">
                <a:solidFill>
                  <a:prstClr val="black"/>
                </a:solidFill>
                <a:latin typeface="Times New Roman" panose="02020603050405020304" pitchFamily="18" charset="0"/>
                <a:cs typeface="Times New Roman" panose="02020603050405020304" pitchFamily="18" charset="0"/>
              </a:rPr>
              <a:t>Titanium is a </a:t>
            </a:r>
            <a:r>
              <a:rPr lang="en-US" sz="1800" dirty="0" err="1">
                <a:solidFill>
                  <a:prstClr val="black"/>
                </a:solidFill>
                <a:latin typeface="Times New Roman" panose="02020603050405020304" pitchFamily="18" charset="0"/>
                <a:cs typeface="Times New Roman" panose="02020603050405020304" pitchFamily="18" charset="0"/>
              </a:rPr>
              <a:t>diagenetically</a:t>
            </a:r>
            <a:r>
              <a:rPr lang="en-US" sz="1800" dirty="0">
                <a:solidFill>
                  <a:prstClr val="black"/>
                </a:solidFill>
                <a:latin typeface="Times New Roman" panose="02020603050405020304" pitchFamily="18" charset="0"/>
                <a:cs typeface="Times New Roman" panose="02020603050405020304" pitchFamily="18" charset="0"/>
              </a:rPr>
              <a:t> stable component and a weak, albeit, positive correlation between TiO</a:t>
            </a:r>
            <a:r>
              <a:rPr lang="en-US" sz="1800" baseline="-25000" dirty="0">
                <a:solidFill>
                  <a:prstClr val="black"/>
                </a:solidFill>
                <a:latin typeface="Times New Roman" panose="02020603050405020304" pitchFamily="18" charset="0"/>
                <a:cs typeface="Times New Roman" panose="02020603050405020304" pitchFamily="18" charset="0"/>
              </a:rPr>
              <a:t>2</a:t>
            </a:r>
            <a:r>
              <a:rPr lang="en-US" sz="1800" dirty="0">
                <a:solidFill>
                  <a:prstClr val="black"/>
                </a:solidFill>
                <a:latin typeface="Times New Roman" panose="02020603050405020304" pitchFamily="18" charset="0"/>
                <a:cs typeface="Times New Roman" panose="02020603050405020304" pitchFamily="18" charset="0"/>
              </a:rPr>
              <a:t> and Al</a:t>
            </a:r>
            <a:r>
              <a:rPr lang="en-US" sz="1800" baseline="-25000" dirty="0">
                <a:solidFill>
                  <a:prstClr val="black"/>
                </a:solidFill>
                <a:latin typeface="Times New Roman" panose="02020603050405020304" pitchFamily="18" charset="0"/>
                <a:cs typeface="Times New Roman" panose="02020603050405020304" pitchFamily="18" charset="0"/>
              </a:rPr>
              <a:t>2</a:t>
            </a:r>
            <a:r>
              <a:rPr lang="en-US" sz="1800" dirty="0">
                <a:solidFill>
                  <a:prstClr val="black"/>
                </a:solidFill>
                <a:latin typeface="Times New Roman" panose="02020603050405020304" pitchFamily="18" charset="0"/>
                <a:cs typeface="Times New Roman" panose="02020603050405020304" pitchFamily="18" charset="0"/>
              </a:rPr>
              <a:t>O</a:t>
            </a:r>
            <a:r>
              <a:rPr lang="en-US" sz="1800" baseline="-25000" dirty="0">
                <a:solidFill>
                  <a:prstClr val="black"/>
                </a:solidFill>
                <a:latin typeface="Times New Roman" panose="02020603050405020304" pitchFamily="18" charset="0"/>
                <a:cs typeface="Times New Roman" panose="02020603050405020304" pitchFamily="18" charset="0"/>
              </a:rPr>
              <a:t>3</a:t>
            </a:r>
            <a:r>
              <a:rPr lang="en-US" sz="1800" dirty="0">
                <a:solidFill>
                  <a:prstClr val="black"/>
                </a:solidFill>
                <a:latin typeface="Times New Roman" panose="02020603050405020304" pitchFamily="18" charset="0"/>
                <a:cs typeface="Times New Roman" panose="02020603050405020304" pitchFamily="18" charset="0"/>
              </a:rPr>
              <a:t> (r = 0.39) indicates </a:t>
            </a:r>
            <a:r>
              <a:rPr lang="en-US" sz="1800" dirty="0" err="1">
                <a:solidFill>
                  <a:prstClr val="black"/>
                </a:solidFill>
                <a:latin typeface="Times New Roman" panose="02020603050405020304" pitchFamily="18" charset="0"/>
                <a:cs typeface="Times New Roman" panose="02020603050405020304" pitchFamily="18" charset="0"/>
              </a:rPr>
              <a:t>Ti</a:t>
            </a:r>
            <a:r>
              <a:rPr lang="en-US" sz="1800" dirty="0">
                <a:solidFill>
                  <a:prstClr val="black"/>
                </a:solidFill>
                <a:latin typeface="Times New Roman" panose="02020603050405020304" pitchFamily="18" charset="0"/>
                <a:cs typeface="Times New Roman" panose="02020603050405020304" pitchFamily="18" charset="0"/>
              </a:rPr>
              <a:t> occurrence associated within clay lattices or detritus of constant source. </a:t>
            </a:r>
          </a:p>
          <a:p>
            <a:endParaRPr lang="en-US" sz="1800" dirty="0" smtClean="0">
              <a:latin typeface="Times New Roman" pitchFamily="18" charset="0"/>
              <a:cs typeface="Times New Roman" pitchFamily="18" charset="0"/>
            </a:endParaRPr>
          </a:p>
        </p:txBody>
      </p:sp>
      <p:sp>
        <p:nvSpPr>
          <p:cNvPr id="2" name="Rectangle 1"/>
          <p:cNvSpPr/>
          <p:nvPr/>
        </p:nvSpPr>
        <p:spPr>
          <a:xfrm>
            <a:off x="-89645" y="5080208"/>
            <a:ext cx="7119828" cy="1569660"/>
          </a:xfrm>
          <a:prstGeom prst="rect">
            <a:avLst/>
          </a:prstGeom>
        </p:spPr>
        <p:txBody>
          <a:bodyPr wrap="square">
            <a:spAutoFit/>
          </a:bodyPr>
          <a:lstStyle/>
          <a:p>
            <a:r>
              <a:rPr lang="en-US" sz="1600" b="1" dirty="0">
                <a:solidFill>
                  <a:srgbClr val="0070C0"/>
                </a:solidFill>
                <a:latin typeface="Times New Roman" pitchFamily="18" charset="0"/>
                <a:cs typeface="Times New Roman" pitchFamily="18" charset="0"/>
              </a:rPr>
              <a:t>Fig. </a:t>
            </a:r>
            <a:r>
              <a:rPr lang="en-US" sz="1600" b="1" dirty="0" smtClean="0">
                <a:solidFill>
                  <a:srgbClr val="0070C0"/>
                </a:solidFill>
                <a:latin typeface="Times New Roman" pitchFamily="18" charset="0"/>
                <a:cs typeface="Times New Roman" pitchFamily="18" charset="0"/>
              </a:rPr>
              <a:t> </a:t>
            </a:r>
            <a:r>
              <a:rPr lang="en-US" sz="1600" b="1" dirty="0" smtClean="0">
                <a:solidFill>
                  <a:srgbClr val="0070C0"/>
                </a:solidFill>
                <a:latin typeface="Times New Roman" pitchFamily="18" charset="0"/>
                <a:cs typeface="Times New Roman" pitchFamily="18" charset="0"/>
              </a:rPr>
              <a:t>2 </a:t>
            </a:r>
            <a:r>
              <a:rPr lang="en-US" sz="1600" b="1" dirty="0" smtClean="0">
                <a:solidFill>
                  <a:srgbClr val="0070C0"/>
                </a:solidFill>
                <a:latin typeface="Times New Roman" panose="02020603050405020304" pitchFamily="18" charset="0"/>
                <a:ea typeface="Calibri" panose="020F0502020204030204" pitchFamily="34" charset="0"/>
              </a:rPr>
              <a:t>Photomicrographs </a:t>
            </a:r>
            <a:r>
              <a:rPr lang="en-US" sz="1600" b="1" dirty="0">
                <a:solidFill>
                  <a:srgbClr val="0070C0"/>
                </a:solidFill>
                <a:latin typeface="Times New Roman" panose="02020603050405020304" pitchFamily="18" charset="0"/>
                <a:ea typeface="Calibri" panose="020F0502020204030204" pitchFamily="34" charset="0"/>
              </a:rPr>
              <a:t>in </a:t>
            </a:r>
            <a:r>
              <a:rPr lang="en-US" sz="1600" b="1" dirty="0" smtClean="0">
                <a:solidFill>
                  <a:srgbClr val="0070C0"/>
                </a:solidFill>
                <a:latin typeface="Times New Roman" panose="02020603050405020304" pitchFamily="18" charset="0"/>
                <a:ea typeface="Calibri" panose="020F0502020204030204" pitchFamily="34" charset="0"/>
              </a:rPr>
              <a:t>CPL: a</a:t>
            </a:r>
            <a:r>
              <a:rPr lang="en-US" sz="1600" b="1" dirty="0">
                <a:solidFill>
                  <a:srgbClr val="0070C0"/>
                </a:solidFill>
                <a:latin typeface="Times New Roman" panose="02020603050405020304" pitchFamily="18" charset="0"/>
                <a:ea typeface="Calibri" panose="020F0502020204030204" pitchFamily="34" charset="0"/>
              </a:rPr>
              <a:t>) poorly sorted quartz and mica grain floating in carbonaceous </a:t>
            </a:r>
            <a:r>
              <a:rPr lang="en-US" sz="1600" b="1" dirty="0" smtClean="0">
                <a:solidFill>
                  <a:srgbClr val="0070C0"/>
                </a:solidFill>
                <a:latin typeface="Times New Roman" panose="02020603050405020304" pitchFamily="18" charset="0"/>
                <a:ea typeface="Calibri" panose="020F0502020204030204" pitchFamily="34" charset="0"/>
              </a:rPr>
              <a:t>matrix, </a:t>
            </a:r>
            <a:r>
              <a:rPr lang="en-US" sz="1600" b="1" dirty="0">
                <a:solidFill>
                  <a:srgbClr val="0070C0"/>
                </a:solidFill>
                <a:latin typeface="Times New Roman" panose="02020603050405020304" pitchFamily="18" charset="0"/>
                <a:ea typeface="Calibri" panose="020F0502020204030204" pitchFamily="34" charset="0"/>
              </a:rPr>
              <a:t>b) clay-sized microquartz in association with carbonaceous and argillaceous matrix, c) silt-sized and clay-sized quartz (subangular-subrounded), feldspars and mica with argillaceous matrix d) silt-sized quartz associated with mica grains displaying parallel lamination with carbonaceous and argillaceous </a:t>
            </a:r>
            <a:r>
              <a:rPr lang="en-US" sz="1600" b="1" dirty="0" smtClean="0">
                <a:solidFill>
                  <a:srgbClr val="0070C0"/>
                </a:solidFill>
                <a:latin typeface="Times New Roman" panose="02020603050405020304" pitchFamily="18" charset="0"/>
                <a:ea typeface="Calibri" panose="020F0502020204030204" pitchFamily="34" charset="0"/>
              </a:rPr>
              <a:t>matrix</a:t>
            </a:r>
            <a:endParaRPr lang="en-US" sz="1600" b="1" dirty="0">
              <a:solidFill>
                <a:srgbClr val="0070C0"/>
              </a:solidFill>
            </a:endParaRPr>
          </a:p>
        </p:txBody>
      </p:sp>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20" y="941273"/>
            <a:ext cx="5514350" cy="4144589"/>
          </a:xfrm>
          <a:prstGeom prst="rect">
            <a:avLst/>
          </a:prstGeom>
        </p:spPr>
      </p:pic>
      <p:sp>
        <p:nvSpPr>
          <p:cNvPr id="64" name="TextBox 63">
            <a:extLst>
              <a:ext uri="{FF2B5EF4-FFF2-40B4-BE49-F238E27FC236}">
                <a16:creationId xmlns:a16="http://schemas.microsoft.com/office/drawing/2014/main" id="{09EF11C7-EBEC-164C-9DBA-A9A87ED8AA6A}"/>
              </a:ext>
            </a:extLst>
          </p:cNvPr>
          <p:cNvSpPr txBox="1"/>
          <p:nvPr/>
        </p:nvSpPr>
        <p:spPr>
          <a:xfrm>
            <a:off x="956311" y="239561"/>
            <a:ext cx="4262897" cy="646331"/>
          </a:xfrm>
          <a:prstGeom prst="rect">
            <a:avLst/>
          </a:prstGeom>
          <a:solidFill>
            <a:schemeClr val="accent4"/>
          </a:solidFill>
        </p:spPr>
        <p:txBody>
          <a:bodyPr wrap="none" rtlCol="0">
            <a:spAutoFit/>
          </a:bodyPr>
          <a:lstStyle/>
          <a:p>
            <a:pPr algn="ctr"/>
            <a:r>
              <a:rPr lang="en-US" sz="3600" dirty="0" smtClean="0">
                <a:latin typeface="Times New Roman" pitchFamily="18" charset="0"/>
                <a:cs typeface="Times New Roman" pitchFamily="18" charset="0"/>
              </a:rPr>
              <a:t>Thin </a:t>
            </a:r>
            <a:r>
              <a:rPr lang="en-US" sz="3600" dirty="0">
                <a:latin typeface="Times New Roman" pitchFamily="18" charset="0"/>
                <a:cs typeface="Times New Roman" pitchFamily="18" charset="0"/>
              </a:rPr>
              <a:t>Section Analysis</a:t>
            </a:r>
            <a:endParaRPr lang="en-IN" sz="3600" b="1" dirty="0">
              <a:latin typeface="Times New Roman" panose="02020603050405020304" pitchFamily="18" charset="0"/>
              <a:cs typeface="Times New Roman" panose="02020603050405020304" pitchFamily="18" charset="0"/>
            </a:endParaRPr>
          </a:p>
        </p:txBody>
      </p:sp>
      <p:pic>
        <p:nvPicPr>
          <p:cNvPr id="63" name="Picture 62"/>
          <p:cNvPicPr>
            <a:picLocks noChangeAspect="1"/>
          </p:cNvPicPr>
          <p:nvPr/>
        </p:nvPicPr>
        <p:blipFill>
          <a:blip r:embed="rId4"/>
          <a:stretch>
            <a:fillRect/>
          </a:stretch>
        </p:blipFill>
        <p:spPr>
          <a:xfrm>
            <a:off x="0" y="771592"/>
            <a:ext cx="7712947" cy="5772310"/>
          </a:xfrm>
          <a:prstGeom prst="rect">
            <a:avLst/>
          </a:prstGeom>
        </p:spPr>
      </p:pic>
    </p:spTree>
    <p:extLst>
      <p:ext uri="{BB962C8B-B14F-4D97-AF65-F5344CB8AC3E}">
        <p14:creationId xmlns:p14="http://schemas.microsoft.com/office/powerpoint/2010/main" val="291122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0-#ppt_w/2"/>
                                          </p:val>
                                        </p:tav>
                                        <p:tav tm="100000">
                                          <p:val>
                                            <p:strVal val="#ppt_x"/>
                                          </p:val>
                                        </p:tav>
                                      </p:tavLst>
                                    </p:anim>
                                    <p:anim calcmode="lin" valueType="num">
                                      <p:cBhvr additive="base">
                                        <p:cTn id="8"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097" y="916578"/>
            <a:ext cx="4126043" cy="315829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140" y="843171"/>
            <a:ext cx="4114800" cy="3419681"/>
          </a:xfrm>
          <a:prstGeom prst="rect">
            <a:avLst/>
          </a:prstGeom>
        </p:spPr>
      </p:pic>
      <p:sp>
        <p:nvSpPr>
          <p:cNvPr id="5" name="TextBox 4"/>
          <p:cNvSpPr txBox="1"/>
          <p:nvPr/>
        </p:nvSpPr>
        <p:spPr>
          <a:xfrm>
            <a:off x="350097" y="4602998"/>
            <a:ext cx="11517443"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Minerals identified: Quartz, feldspars, clay (chlorite, illite and kaolinite), pyrite, siderite, muscovite.</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Brittle</a:t>
            </a:r>
            <a:r>
              <a:rPr lang="en-US" dirty="0" smtClean="0">
                <a:latin typeface="Times New Roman" panose="02020603050405020304" pitchFamily="18" charset="0"/>
                <a:cs typeface="Times New Roman" panose="02020603050405020304" pitchFamily="18" charset="0"/>
              </a:rPr>
              <a:t> component: </a:t>
            </a:r>
            <a:r>
              <a:rPr lang="en-US" b="1" dirty="0">
                <a:latin typeface="Times New Roman" panose="02020603050405020304" pitchFamily="18" charset="0"/>
                <a:cs typeface="Times New Roman" panose="02020603050405020304" pitchFamily="18" charset="0"/>
              </a:rPr>
              <a:t>Quartz</a:t>
            </a:r>
            <a:r>
              <a:rPr lang="en-US" dirty="0">
                <a:latin typeface="Times New Roman" panose="02020603050405020304" pitchFamily="18" charset="0"/>
                <a:cs typeface="Times New Roman" panose="02020603050405020304" pitchFamily="18" charset="0"/>
              </a:rPr>
              <a:t> (average= 73.34</a:t>
            </a:r>
            <a:r>
              <a:rPr lang="en-US" dirty="0" smtClean="0">
                <a:latin typeface="Times New Roman" panose="02020603050405020304" pitchFamily="18" charset="0"/>
                <a:cs typeface="Times New Roman" panose="02020603050405020304" pitchFamily="18" charset="0"/>
              </a:rPr>
              <a:t>%), feldspar </a:t>
            </a:r>
            <a:r>
              <a:rPr lang="en-US" dirty="0">
                <a:latin typeface="Times New Roman" panose="02020603050405020304" pitchFamily="18" charset="0"/>
                <a:cs typeface="Times New Roman" panose="02020603050405020304" pitchFamily="18" charset="0"/>
              </a:rPr>
              <a:t>(average=11.61</a:t>
            </a:r>
            <a:r>
              <a:rPr lang="en-US" dirty="0" smtClean="0">
                <a:latin typeface="Times New Roman" panose="02020603050405020304" pitchFamily="18" charset="0"/>
                <a:cs typeface="Times New Roman" panose="02020603050405020304" pitchFamily="18" charset="0"/>
              </a:rPr>
              <a:t>%), siderite (</a:t>
            </a:r>
            <a:r>
              <a:rPr lang="en-US" dirty="0">
                <a:latin typeface="Times New Roman" panose="02020603050405020304" pitchFamily="18" charset="0"/>
                <a:cs typeface="Times New Roman" panose="02020603050405020304" pitchFamily="18" charset="0"/>
              </a:rPr>
              <a:t>average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3.39%) and pyrite </a:t>
            </a:r>
            <a:r>
              <a:rPr lang="en-US" dirty="0" smtClean="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average</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0.49</a:t>
            </a:r>
            <a:r>
              <a:rPr lang="en-US" dirty="0" smtClean="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Ductile</a:t>
            </a:r>
            <a:r>
              <a:rPr lang="en-US" dirty="0" smtClean="0">
                <a:latin typeface="Times New Roman" panose="02020603050405020304" pitchFamily="18" charset="0"/>
                <a:cs typeface="Times New Roman" panose="02020603050405020304" pitchFamily="18" charset="0"/>
              </a:rPr>
              <a:t> component: </a:t>
            </a:r>
            <a:r>
              <a:rPr lang="en-US" b="1" dirty="0" smtClean="0">
                <a:latin typeface="Times New Roman" panose="02020603050405020304" pitchFamily="18" charset="0"/>
                <a:cs typeface="Times New Roman" panose="02020603050405020304" pitchFamily="18" charset="0"/>
              </a:rPr>
              <a:t>Clays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(3.63-31.94%) </a:t>
            </a:r>
            <a:r>
              <a:rPr lang="en-US" dirty="0" smtClean="0">
                <a:latin typeface="Times New Roman" panose="02020603050405020304" pitchFamily="18" charset="0"/>
                <a:cs typeface="Times New Roman" panose="02020603050405020304" pitchFamily="18" charset="0"/>
              </a:rPr>
              <a:t>manifested </a:t>
            </a:r>
            <a:r>
              <a:rPr lang="en-US" dirty="0">
                <a:latin typeface="Times New Roman" panose="02020603050405020304" pitchFamily="18" charset="0"/>
                <a:cs typeface="Times New Roman" panose="02020603050405020304" pitchFamily="18" charset="0"/>
              </a:rPr>
              <a:t>as chlorite, illite and kaolinite with a mean of 6.54%, 3.26% and 2.16% respectively. </a:t>
            </a:r>
            <a:endParaRPr lang="en-US"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Compositionally </a:t>
            </a:r>
            <a:r>
              <a:rPr lang="en-US" dirty="0">
                <a:latin typeface="Times New Roman" panose="02020603050405020304" pitchFamily="18" charset="0"/>
                <a:cs typeface="Times New Roman" panose="02020603050405020304" pitchFamily="18" charset="0"/>
              </a:rPr>
              <a:t>analogous to </a:t>
            </a:r>
            <a:r>
              <a:rPr lang="en-US" dirty="0" smtClean="0">
                <a:latin typeface="Times New Roman" panose="02020603050405020304" pitchFamily="18" charset="0"/>
                <a:cs typeface="Times New Roman" panose="02020603050405020304" pitchFamily="18" charset="0"/>
              </a:rPr>
              <a:t>the brittle zones of </a:t>
            </a:r>
            <a:r>
              <a:rPr lang="en-US" dirty="0">
                <a:latin typeface="Times New Roman" panose="02020603050405020304" pitchFamily="18" charset="0"/>
                <a:cs typeface="Times New Roman" panose="02020603050405020304" pitchFamily="18" charset="0"/>
              </a:rPr>
              <a:t>the Barnett </a:t>
            </a:r>
            <a:r>
              <a:rPr lang="en-US" dirty="0" smtClean="0">
                <a:latin typeface="Times New Roman" panose="02020603050405020304" pitchFamily="18" charset="0"/>
                <a:cs typeface="Times New Roman" panose="02020603050405020304" pitchFamily="18" charset="0"/>
              </a:rPr>
              <a:t>shale.</a:t>
            </a:r>
            <a:r>
              <a:rPr lang="en-GB"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Rectangle 5"/>
          <p:cNvSpPr/>
          <p:nvPr/>
        </p:nvSpPr>
        <p:spPr>
          <a:xfrm>
            <a:off x="4476140" y="1445016"/>
            <a:ext cx="3048000" cy="2305183"/>
          </a:xfrm>
          <a:prstGeom prst="rect">
            <a:avLst/>
          </a:prstGeom>
        </p:spPr>
        <p:txBody>
          <a:bodyPr wrap="square">
            <a:spAutoFit/>
          </a:bodyPr>
          <a:lstStyle/>
          <a:p>
            <a:pPr algn="ctr">
              <a:lnSpc>
                <a:spcPct val="115000"/>
              </a:lnSpc>
              <a:spcAft>
                <a:spcPts val="800"/>
              </a:spcAft>
            </a:pPr>
            <a:r>
              <a:rPr lang="en-US" sz="1200" b="1" dirty="0">
                <a:solidFill>
                  <a:srgbClr val="0070C0"/>
                </a:solidFill>
                <a:latin typeface="Times New Roman" pitchFamily="18" charset="0"/>
                <a:cs typeface="Times New Roman" pitchFamily="18" charset="0"/>
              </a:rPr>
              <a:t>Fig. </a:t>
            </a:r>
            <a:r>
              <a:rPr lang="en-US" sz="1200" b="1" dirty="0" smtClean="0">
                <a:solidFill>
                  <a:srgbClr val="0070C0"/>
                </a:solidFill>
                <a:latin typeface="Times New Roman" pitchFamily="18" charset="0"/>
                <a:cs typeface="Times New Roman" pitchFamily="18" charset="0"/>
              </a:rPr>
              <a:t>3</a:t>
            </a: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Ternary plot showing the range of composition from selected Kommugudem shale samples, Barnett, Eagle Ford and a clay-rich mudrock (modified from </a:t>
            </a: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Passey, 2010)</a:t>
            </a:r>
          </a:p>
          <a:p>
            <a:pPr algn="ctr">
              <a:lnSpc>
                <a:spcPct val="115000"/>
              </a:lnSpc>
              <a:spcAft>
                <a:spcPts val="800"/>
              </a:spcAft>
            </a:pP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b)Ternary plot with classification for organic mudstones (modified after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Allix</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et al., 2010) displaying average composition of the main shale plays from North America and Kommugudem </a:t>
            </a: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shale</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9EF11C7-EBEC-164C-9DBA-A9A87ED8AA6A}"/>
              </a:ext>
            </a:extLst>
          </p:cNvPr>
          <p:cNvSpPr txBox="1"/>
          <p:nvPr/>
        </p:nvSpPr>
        <p:spPr>
          <a:xfrm>
            <a:off x="937101" y="270557"/>
            <a:ext cx="5891356" cy="646331"/>
          </a:xfrm>
          <a:prstGeom prst="rect">
            <a:avLst/>
          </a:prstGeom>
          <a:solidFill>
            <a:schemeClr val="accent4"/>
          </a:solidFill>
        </p:spPr>
        <p:txBody>
          <a:bodyPr wrap="none" rtlCol="0">
            <a:spAutoFit/>
          </a:bodyPr>
          <a:lstStyle/>
          <a:p>
            <a:pPr algn="ctr"/>
            <a:r>
              <a:rPr lang="en-US" sz="3600" dirty="0" smtClean="0">
                <a:latin typeface="Times New Roman" panose="02020603050405020304" pitchFamily="18" charset="0"/>
                <a:cs typeface="Times New Roman" panose="02020603050405020304" pitchFamily="18" charset="0"/>
              </a:rPr>
              <a:t>Compositional </a:t>
            </a:r>
            <a:r>
              <a:rPr lang="en-US" sz="3600" dirty="0">
                <a:latin typeface="Times New Roman" panose="02020603050405020304" pitchFamily="18" charset="0"/>
                <a:cs typeface="Times New Roman" panose="02020603050405020304" pitchFamily="18" charset="0"/>
              </a:rPr>
              <a:t>Inference-XRD</a:t>
            </a:r>
            <a:endParaRPr lang="en-IN"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83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0708" y="322115"/>
            <a:ext cx="9259719" cy="561288"/>
          </a:xfrm>
          <a:solidFill>
            <a:schemeClr val="accent4"/>
          </a:solidFill>
        </p:spPr>
        <p:txBody>
          <a:bodyPr>
            <a:noAutofit/>
          </a:bodyPr>
          <a:lstStyle/>
          <a:p>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r>
              <a:rPr lang="en-US" sz="3600" dirty="0" smtClean="0">
                <a:solidFill>
                  <a:schemeClr val="tx1"/>
                </a:solidFill>
                <a:latin typeface="Times New Roman" panose="02020603050405020304" pitchFamily="18" charset="0"/>
                <a:cs typeface="Times New Roman" panose="02020603050405020304" pitchFamily="18" charset="0"/>
              </a:rPr>
              <a:t>sCore</a:t>
            </a:r>
            <a:r>
              <a:rPr lang="en-US" sz="3600" dirty="0">
                <a:solidFill>
                  <a:schemeClr val="tx1"/>
                </a:solidFill>
                <a:latin typeface="Times New Roman" panose="02020603050405020304" pitchFamily="18" charset="0"/>
                <a:cs typeface="Times New Roman" panose="02020603050405020304" pitchFamily="18" charset="0"/>
              </a:rPr>
              <a:t>: Classification for </a:t>
            </a:r>
            <a:r>
              <a:rPr lang="en-US" sz="3600" dirty="0" smtClean="0">
                <a:solidFill>
                  <a:schemeClr val="tx1"/>
                </a:solidFill>
                <a:latin typeface="Times New Roman" panose="02020603050405020304" pitchFamily="18" charset="0"/>
                <a:cs typeface="Times New Roman" panose="02020603050405020304" pitchFamily="18" charset="0"/>
              </a:rPr>
              <a:t>Organic Mudstones</a:t>
            </a:r>
            <a:r>
              <a:rPr lang="en-US" sz="3600" dirty="0">
                <a:solidFill>
                  <a:schemeClr val="tx1"/>
                </a:solidFill>
                <a:latin typeface="Times New Roman" panose="02020603050405020304" pitchFamily="18" charset="0"/>
                <a:cs typeface="Times New Roman" panose="02020603050405020304" pitchFamily="18" charset="0"/>
              </a:rPr>
              <a:t/>
            </a:r>
            <a:br>
              <a:rPr lang="en-US" sz="3600" dirty="0">
                <a:solidFill>
                  <a:schemeClr val="tx1"/>
                </a:solidFill>
                <a:latin typeface="Times New Roman" panose="02020603050405020304" pitchFamily="18" charset="0"/>
                <a:cs typeface="Times New Roman" panose="02020603050405020304" pitchFamily="18" charset="0"/>
              </a:rPr>
            </a:br>
            <a:endParaRPr lang="en-US" sz="3600" dirty="0">
              <a:solidFill>
                <a:schemeClr val="tx1"/>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8330" y="1575038"/>
            <a:ext cx="5313947" cy="4401686"/>
          </a:xfrm>
          <a:prstGeom prst="rect">
            <a:avLst/>
          </a:prstGeom>
        </p:spPr>
      </p:pic>
      <p:sp>
        <p:nvSpPr>
          <p:cNvPr id="5" name="TextBox 4"/>
          <p:cNvSpPr txBox="1"/>
          <p:nvPr/>
        </p:nvSpPr>
        <p:spPr>
          <a:xfrm>
            <a:off x="5997865" y="935777"/>
            <a:ext cx="6194135" cy="1200329"/>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Brittleness Index I: 84-89% (after </a:t>
            </a:r>
            <a:r>
              <a:rPr lang="en-US" b="1" dirty="0" err="1" smtClean="0">
                <a:latin typeface="Times New Roman" panose="02020603050405020304" pitchFamily="18" charset="0"/>
                <a:cs typeface="Times New Roman" panose="02020603050405020304" pitchFamily="18" charset="0"/>
              </a:rPr>
              <a:t>Jarvie</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et al., </a:t>
            </a:r>
            <a:r>
              <a:rPr lang="en-US" b="1" dirty="0" smtClean="0">
                <a:latin typeface="Times New Roman" panose="02020603050405020304" pitchFamily="18" charset="0"/>
                <a:cs typeface="Times New Roman" panose="02020603050405020304" pitchFamily="18" charset="0"/>
              </a:rPr>
              <a:t>2007)</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Brittleness </a:t>
            </a:r>
            <a:r>
              <a:rPr lang="en-US" b="1" dirty="0" smtClean="0">
                <a:latin typeface="Times New Roman" panose="02020603050405020304" pitchFamily="18" charset="0"/>
                <a:cs typeface="Times New Roman" panose="02020603050405020304" pitchFamily="18" charset="0"/>
              </a:rPr>
              <a:t>Index II: 78-89</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(after Wang and Gale, 2009)</a:t>
            </a:r>
            <a:endParaRPr lang="en-US" b="1"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Brittleness </a:t>
            </a:r>
            <a:r>
              <a:rPr lang="en-US" b="1" dirty="0">
                <a:latin typeface="Times New Roman" panose="02020603050405020304" pitchFamily="18" charset="0"/>
                <a:cs typeface="Times New Roman" panose="02020603050405020304" pitchFamily="18" charset="0"/>
              </a:rPr>
              <a:t>Index </a:t>
            </a:r>
            <a:r>
              <a:rPr lang="en-US" b="1" dirty="0" smtClean="0">
                <a:latin typeface="Times New Roman" panose="02020603050405020304" pitchFamily="18" charset="0"/>
                <a:cs typeface="Times New Roman" panose="02020603050405020304" pitchFamily="18" charset="0"/>
              </a:rPr>
              <a:t>III</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79-90% (after Diaz et al, 2013)</a:t>
            </a:r>
            <a:endParaRPr lang="en-US" b="1" dirty="0">
              <a:latin typeface="Times New Roman" panose="02020603050405020304" pitchFamily="18" charset="0"/>
              <a:cs typeface="Times New Roman" panose="02020603050405020304" pitchFamily="18" charset="0"/>
            </a:endParaRPr>
          </a:p>
          <a:p>
            <a:endParaRPr lang="en-US"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21226" y="3112913"/>
            <a:ext cx="4114800" cy="923330"/>
          </a:xfrm>
          <a:prstGeom prst="rect">
            <a:avLst/>
          </a:prstGeom>
          <a:noFill/>
        </p:spPr>
        <p:txBody>
          <a:bodyPr wrap="square" rtlCol="0">
            <a:spAutoFit/>
          </a:bodyPr>
          <a:lstStyle/>
          <a:p>
            <a:r>
              <a:rPr lang="en-US" b="1" dirty="0" err="1" smtClean="0">
                <a:latin typeface="Times New Roman" panose="02020603050405020304" pitchFamily="18" charset="0"/>
                <a:cs typeface="Times New Roman" panose="02020603050405020304" pitchFamily="18" charset="0"/>
              </a:rPr>
              <a:t>sCore</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Classification </a:t>
            </a:r>
            <a:r>
              <a:rPr lang="en-US" b="1" dirty="0" err="1" smtClean="0">
                <a:latin typeface="Times New Roman" panose="02020603050405020304" pitchFamily="18" charset="0"/>
                <a:cs typeface="Times New Roman" panose="02020603050405020304" pitchFamily="18" charset="0"/>
              </a:rPr>
              <a:t>facies</a:t>
            </a:r>
            <a:r>
              <a:rPr lang="en-US" b="1" dirty="0" smtClean="0">
                <a:latin typeface="Times New Roman" panose="02020603050405020304" pitchFamily="18" charset="0"/>
                <a:cs typeface="Times New Roman" panose="02020603050405020304" pitchFamily="18" charset="0"/>
              </a:rPr>
              <a:t>:</a:t>
            </a:r>
          </a:p>
          <a:p>
            <a:r>
              <a:rPr lang="en-US" dirty="0" smtClean="0">
                <a:latin typeface="Times New Roman" panose="02020603050405020304" pitchFamily="18" charset="0"/>
                <a:cs typeface="Times New Roman" panose="02020603050405020304" pitchFamily="18" charset="0"/>
              </a:rPr>
              <a:t>Silica dominated lithotype</a:t>
            </a: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Clay rich </a:t>
            </a:r>
            <a:r>
              <a:rPr lang="en-US" dirty="0" err="1" smtClean="0">
                <a:latin typeface="Times New Roman" panose="02020603050405020304" pitchFamily="18" charset="0"/>
                <a:cs typeface="Times New Roman" panose="02020603050405020304" pitchFamily="18" charset="0"/>
              </a:rPr>
              <a:t>sillaceous</a:t>
            </a:r>
            <a:r>
              <a:rPr lang="en-US" dirty="0" smtClean="0">
                <a:latin typeface="Times New Roman" panose="02020603050405020304" pitchFamily="18" charset="0"/>
                <a:cs typeface="Times New Roman" panose="02020603050405020304" pitchFamily="18" charset="0"/>
              </a:rPr>
              <a:t> mudstone</a:t>
            </a:r>
            <a:endParaRPr lang="en-US" dirty="0">
              <a:latin typeface="Times New Roman" panose="02020603050405020304" pitchFamily="18" charset="0"/>
              <a:cs typeface="Times New Roman" panose="02020603050405020304" pitchFamily="18" charset="0"/>
            </a:endParaRPr>
          </a:p>
        </p:txBody>
      </p:sp>
      <p:sp>
        <p:nvSpPr>
          <p:cNvPr id="7" name="Rectangle 6"/>
          <p:cNvSpPr/>
          <p:nvPr/>
        </p:nvSpPr>
        <p:spPr>
          <a:xfrm>
            <a:off x="3875095" y="6052924"/>
            <a:ext cx="3810000" cy="523220"/>
          </a:xfrm>
          <a:prstGeom prst="rect">
            <a:avLst/>
          </a:prstGeom>
        </p:spPr>
        <p:txBody>
          <a:bodyPr wrap="square">
            <a:spAutoFit/>
          </a:bodyPr>
          <a:lstStyle/>
          <a:p>
            <a:pPr algn="ctr"/>
            <a:r>
              <a:rPr lang="en-US" sz="1400" b="1" dirty="0" smtClean="0">
                <a:solidFill>
                  <a:srgbClr val="0070C0"/>
                </a:solidFill>
                <a:latin typeface="Times New Roman" panose="02020603050405020304" pitchFamily="18" charset="0"/>
                <a:cs typeface="Times New Roman" panose="02020603050405020304" pitchFamily="18" charset="0"/>
              </a:rPr>
              <a:t>Fig. </a:t>
            </a:r>
            <a:r>
              <a:rPr lang="en-US" sz="1400" b="1" dirty="0" smtClean="0">
                <a:solidFill>
                  <a:srgbClr val="0070C0"/>
                </a:solidFill>
                <a:latin typeface="Times New Roman" panose="02020603050405020304" pitchFamily="18" charset="0"/>
                <a:cs typeface="Times New Roman" panose="02020603050405020304" pitchFamily="18" charset="0"/>
              </a:rPr>
              <a:t>4 </a:t>
            </a:r>
            <a:r>
              <a:rPr lang="en-US" sz="1400" b="1" dirty="0" smtClean="0">
                <a:solidFill>
                  <a:srgbClr val="0070C0"/>
                </a:solidFill>
                <a:latin typeface="Times New Roman" panose="02020603050405020304" pitchFamily="18" charset="0"/>
                <a:cs typeface="Times New Roman" panose="02020603050405020304" pitchFamily="18" charset="0"/>
              </a:rPr>
              <a:t>sCore classification of Organic mudstones  (after Gamero-Diaz </a:t>
            </a:r>
            <a:r>
              <a:rPr lang="en-US" sz="1400" b="1" dirty="0">
                <a:solidFill>
                  <a:srgbClr val="0070C0"/>
                </a:solidFill>
                <a:latin typeface="Times New Roman" panose="02020603050405020304" pitchFamily="18" charset="0"/>
                <a:cs typeface="Times New Roman" panose="02020603050405020304" pitchFamily="18" charset="0"/>
              </a:rPr>
              <a:t>et al, </a:t>
            </a:r>
            <a:r>
              <a:rPr lang="en-US" sz="1400" b="1" dirty="0" smtClean="0">
                <a:solidFill>
                  <a:srgbClr val="0070C0"/>
                </a:solidFill>
                <a:latin typeface="Times New Roman" panose="02020603050405020304" pitchFamily="18" charset="0"/>
                <a:cs typeface="Times New Roman" panose="02020603050405020304" pitchFamily="18" charset="0"/>
              </a:rPr>
              <a:t>2013)</a:t>
            </a:r>
            <a:endParaRPr lang="en-US" sz="1400" b="1" dirty="0">
              <a:solidFill>
                <a:srgbClr val="0070C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8958801" y="2264838"/>
                <a:ext cx="2350580" cy="566950"/>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tx1"/>
                          </a:solidFill>
                          <a:latin typeface="Cambria Math" panose="02040503050406030204" pitchFamily="18" charset="0"/>
                        </a:rPr>
                        <m:t>𝐁</m:t>
                      </m:r>
                      <m:r>
                        <a:rPr lang="en-US" sz="1400" b="1" i="0">
                          <a:solidFill>
                            <a:schemeClr val="tx1"/>
                          </a:solidFill>
                          <a:latin typeface="Cambria Math" panose="02040503050406030204" pitchFamily="18" charset="0"/>
                        </a:rPr>
                        <m:t>𝐈</m:t>
                      </m:r>
                      <m:r>
                        <a:rPr lang="en-US" sz="1400" b="1" i="0">
                          <a:solidFill>
                            <a:schemeClr val="tx1"/>
                          </a:solidFill>
                          <a:latin typeface="Cambria Math" panose="02040503050406030204" pitchFamily="18" charset="0"/>
                        </a:rPr>
                        <m:t> </m:t>
                      </m:r>
                      <m:r>
                        <a:rPr lang="en-US" sz="1400" b="1" i="0">
                          <a:solidFill>
                            <a:schemeClr val="tx1"/>
                          </a:solidFill>
                          <a:latin typeface="Cambria Math" panose="02040503050406030204" pitchFamily="18" charset="0"/>
                        </a:rPr>
                        <m:t>𝐈</m:t>
                      </m:r>
                      <m:r>
                        <a:rPr lang="en-US" sz="1400" b="1" i="0">
                          <a:solidFill>
                            <a:schemeClr val="tx1"/>
                          </a:solidFill>
                          <a:latin typeface="Cambria Math" panose="02040503050406030204" pitchFamily="18" charset="0"/>
                        </a:rPr>
                        <m:t>=</m:t>
                      </m:r>
                      <m:f>
                        <m:fPr>
                          <m:ctrlPr>
                            <a:rPr lang="en-US" sz="1400" b="1" i="1">
                              <a:solidFill>
                                <a:schemeClr val="tx1"/>
                              </a:solidFill>
                              <a:latin typeface="Cambria Math" panose="02040503050406030204" pitchFamily="18" charset="0"/>
                            </a:rPr>
                          </m:ctrlPr>
                        </m:fPr>
                        <m:num>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𝐕</m:t>
                              </m:r>
                            </m:e>
                            <m:sub>
                              <m:r>
                                <a:rPr lang="en-US" sz="1400" b="1" i="0">
                                  <a:solidFill>
                                    <a:schemeClr val="tx1"/>
                                  </a:solidFill>
                                  <a:latin typeface="Cambria Math" panose="02040503050406030204" pitchFamily="18" charset="0"/>
                                </a:rPr>
                                <m:t>𝐪𝐭𝐳</m:t>
                              </m:r>
                            </m:sub>
                          </m:sSub>
                        </m:num>
                        <m:den>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𝐕</m:t>
                              </m:r>
                            </m:e>
                            <m:sub>
                              <m:r>
                                <a:rPr lang="en-US" sz="1400" b="1" i="0">
                                  <a:solidFill>
                                    <a:schemeClr val="tx1"/>
                                  </a:solidFill>
                                  <a:latin typeface="Cambria Math" panose="02040503050406030204" pitchFamily="18" charset="0"/>
                                </a:rPr>
                                <m:t>𝐪𝐭𝐳</m:t>
                              </m:r>
                            </m:sub>
                          </m:sSub>
                          <m:r>
                            <a:rPr lang="en-US" sz="1400" b="1" i="0">
                              <a:solidFill>
                                <a:schemeClr val="tx1"/>
                              </a:solidFill>
                              <a:latin typeface="Cambria Math" panose="02040503050406030204" pitchFamily="18" charset="0"/>
                            </a:rPr>
                            <m:t>+</m:t>
                          </m:r>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𝐕</m:t>
                              </m:r>
                            </m:e>
                            <m:sub>
                              <m:r>
                                <a:rPr lang="en-US" sz="1400" b="1" i="0">
                                  <a:solidFill>
                                    <a:schemeClr val="tx1"/>
                                  </a:solidFill>
                                  <a:latin typeface="Cambria Math" panose="02040503050406030204" pitchFamily="18" charset="0"/>
                                </a:rPr>
                                <m:t>𝐜𝐥𝐚𝐲</m:t>
                              </m:r>
                            </m:sub>
                          </m:sSub>
                          <m:r>
                            <a:rPr lang="en-US" sz="1400" b="1" i="0">
                              <a:solidFill>
                                <a:schemeClr val="tx1"/>
                              </a:solidFill>
                              <a:latin typeface="Cambria Math" panose="02040503050406030204" pitchFamily="18" charset="0"/>
                            </a:rPr>
                            <m:t>+</m:t>
                          </m:r>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𝐕</m:t>
                              </m:r>
                            </m:e>
                            <m:sub>
                              <m:r>
                                <a:rPr lang="en-US" sz="1400" b="1" i="0">
                                  <a:solidFill>
                                    <a:schemeClr val="tx1"/>
                                  </a:solidFill>
                                  <a:latin typeface="Cambria Math" panose="02040503050406030204" pitchFamily="18" charset="0"/>
                                </a:rPr>
                                <m:t>𝐜𝐚𝐥𝐜𝐢𝐭𝐞</m:t>
                              </m:r>
                            </m:sub>
                          </m:sSub>
                        </m:den>
                      </m:f>
                    </m:oMath>
                  </m:oMathPara>
                </a14:m>
                <a:endParaRPr lang="en-US" sz="1400" b="1" dirty="0">
                  <a:solidFill>
                    <a:schemeClr val="tx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8958801" y="2264838"/>
                <a:ext cx="2350580" cy="566950"/>
              </a:xfrm>
              <a:prstGeom prst="rect">
                <a:avLst/>
              </a:prstGeom>
              <a:blipFill>
                <a:blip r:embed="rId4"/>
                <a:stretch>
                  <a:fillRect b="-1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257727" y="3093063"/>
                <a:ext cx="5105400" cy="1014060"/>
              </a:xfrm>
              <a:prstGeom prst="rect">
                <a:avLst/>
              </a:prstGeom>
              <a:noFill/>
            </p:spPr>
            <p:txBody>
              <a:bodyPr wrap="square">
                <a:spAutoFit/>
              </a:bodyPr>
              <a:lstStyle/>
              <a:p>
                <a:pPr>
                  <a:lnSpc>
                    <a:spcPct val="115000"/>
                  </a:lnSpc>
                  <a:spcAft>
                    <a:spcPts val="1000"/>
                  </a:spcAft>
                </a:pPr>
                <a14:m>
                  <m:oMathPara xmlns:m="http://schemas.openxmlformats.org/officeDocument/2006/math">
                    <m:oMathParaPr>
                      <m:jc m:val="centerGroup"/>
                    </m:oMathParaPr>
                    <m:oMath xmlns:m="http://schemas.openxmlformats.org/officeDocument/2006/math">
                      <m:r>
                        <a:rPr lang="en-US" sz="14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𝐁𝐈</m:t>
                      </m:r>
                      <m:r>
                        <a:rPr lang="en-US" sz="1400" b="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a:rPr lang="en-US" sz="1400" b="1"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𝐈𝐈</m:t>
                      </m:r>
                      <m:r>
                        <a:rPr lang="en-US" sz="1400" b="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𝒒𝒕𝒛</m:t>
                              </m:r>
                            </m:sub>
                          </m:sSub>
                          <m:r>
                            <a:rPr lang="en-US" sz="1400" b="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𝒅𝒐𝒍𝒐𝒎𝒊𝒕𝒆</m:t>
                              </m:r>
                            </m:sub>
                          </m:sSub>
                        </m:num>
                        <m:den>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𝒒𝒕𝒛</m:t>
                              </m:r>
                            </m:sub>
                          </m:sSub>
                          <m:r>
                            <a:rPr lang="en-US" sz="1400" b="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𝒄𝒍𝒂𝒚</m:t>
                              </m:r>
                            </m:sub>
                          </m:sSub>
                          <m:r>
                            <a:rPr lang="en-US" sz="1400" b="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𝒄𝒂𝒍𝒄𝒊𝒕𝒆</m:t>
                              </m:r>
                            </m:sub>
                          </m:sSub>
                          <m:r>
                            <a:rPr lang="en-US" sz="1400" b="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𝒅𝒐𝒍𝒐𝒎𝒊𝒕𝒆</m:t>
                              </m:r>
                            </m:sub>
                          </m:sSub>
                          <m:r>
                            <a:rPr lang="en-US" sz="1400" b="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𝑽</m:t>
                              </m:r>
                            </m:e>
                            <m:sub>
                              <m:r>
                                <a:rPr lang="en-US" sz="1400" b="1"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𝑻𝑶𝑪</m:t>
                              </m:r>
                            </m:sub>
                          </m:sSub>
                        </m:den>
                      </m:f>
                    </m:oMath>
                  </m:oMathPara>
                </a14:m>
                <a:endParaRPr lang="en-US" sz="14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1400" b="1"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7257727" y="3093063"/>
                <a:ext cx="5105400" cy="101406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8508051" y="4368398"/>
                <a:ext cx="3228640" cy="560603"/>
              </a:xfrm>
              <a:prstGeom prst="rect">
                <a:avLst/>
              </a:prstGeom>
              <a:noFill/>
            </p:spPr>
            <p:txBody>
              <a:bodyPr wrap="none">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tx1"/>
                          </a:solidFill>
                          <a:latin typeface="Cambria Math" panose="02040503050406030204" pitchFamily="18" charset="0"/>
                        </a:rPr>
                        <m:t>𝐁</m:t>
                      </m:r>
                      <m:r>
                        <a:rPr lang="en-US" sz="1400" b="1" i="0">
                          <a:solidFill>
                            <a:schemeClr val="tx1"/>
                          </a:solidFill>
                          <a:latin typeface="Cambria Math" panose="02040503050406030204" pitchFamily="18" charset="0"/>
                        </a:rPr>
                        <m:t>𝐈</m:t>
                      </m:r>
                      <m:r>
                        <a:rPr lang="en-US" sz="1400" b="1" i="0">
                          <a:solidFill>
                            <a:schemeClr val="tx1"/>
                          </a:solidFill>
                          <a:latin typeface="Cambria Math" panose="02040503050406030204" pitchFamily="18" charset="0"/>
                        </a:rPr>
                        <m:t> </m:t>
                      </m:r>
                      <m:r>
                        <a:rPr lang="en-US" sz="1400" b="1" i="0">
                          <a:solidFill>
                            <a:schemeClr val="tx1"/>
                          </a:solidFill>
                          <a:latin typeface="Cambria Math" panose="02040503050406030204" pitchFamily="18" charset="0"/>
                        </a:rPr>
                        <m:t>𝐈𝐈𝐈</m:t>
                      </m:r>
                      <m:r>
                        <a:rPr lang="en-US" sz="1400" b="1" i="0">
                          <a:solidFill>
                            <a:schemeClr val="tx1"/>
                          </a:solidFill>
                          <a:latin typeface="Cambria Math" panose="02040503050406030204" pitchFamily="18" charset="0"/>
                        </a:rPr>
                        <m:t>=</m:t>
                      </m:r>
                      <m:f>
                        <m:fPr>
                          <m:ctrlPr>
                            <a:rPr lang="en-US" sz="1400" b="1" i="1">
                              <a:solidFill>
                                <a:schemeClr val="tx1"/>
                              </a:solidFill>
                              <a:latin typeface="Cambria Math" panose="02040503050406030204" pitchFamily="18" charset="0"/>
                            </a:rPr>
                          </m:ctrlPr>
                        </m:fPr>
                        <m:num>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𝐖</m:t>
                              </m:r>
                            </m:e>
                            <m:sub>
                              <m:r>
                                <a:rPr lang="en-US" sz="1400" b="1" i="0">
                                  <a:solidFill>
                                    <a:schemeClr val="tx1"/>
                                  </a:solidFill>
                                  <a:latin typeface="Cambria Math" panose="02040503050406030204" pitchFamily="18" charset="0"/>
                                </a:rPr>
                                <m:t>𝐐𝐅𝐌</m:t>
                              </m:r>
                            </m:sub>
                          </m:sSub>
                          <m:r>
                            <a:rPr lang="en-US" sz="1400" b="1" i="0">
                              <a:solidFill>
                                <a:schemeClr val="tx1"/>
                              </a:solidFill>
                              <a:latin typeface="Cambria Math" panose="02040503050406030204" pitchFamily="18" charset="0"/>
                            </a:rPr>
                            <m:t>+</m:t>
                          </m:r>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𝐖</m:t>
                              </m:r>
                            </m:e>
                            <m:sub>
                              <m:r>
                                <a:rPr lang="en-US" sz="1400" b="1" i="0">
                                  <a:solidFill>
                                    <a:schemeClr val="tx1"/>
                                  </a:solidFill>
                                  <a:latin typeface="Cambria Math" panose="02040503050406030204" pitchFamily="18" charset="0"/>
                                </a:rPr>
                                <m:t>𝐂𝐀𝐑</m:t>
                              </m:r>
                            </m:sub>
                          </m:sSub>
                        </m:num>
                        <m:den>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𝐖</m:t>
                              </m:r>
                            </m:e>
                            <m:sub>
                              <m:r>
                                <a:rPr lang="en-US" sz="1400" b="1" i="0">
                                  <a:solidFill>
                                    <a:schemeClr val="tx1"/>
                                  </a:solidFill>
                                  <a:latin typeface="Cambria Math" panose="02040503050406030204" pitchFamily="18" charset="0"/>
                                </a:rPr>
                                <m:t>𝐐𝐅𝐌</m:t>
                              </m:r>
                            </m:sub>
                          </m:sSub>
                          <m:r>
                            <a:rPr lang="en-US" sz="1400" b="1" i="0">
                              <a:solidFill>
                                <a:schemeClr val="tx1"/>
                              </a:solidFill>
                              <a:latin typeface="Cambria Math" panose="02040503050406030204" pitchFamily="18" charset="0"/>
                            </a:rPr>
                            <m:t>+</m:t>
                          </m:r>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𝐖</m:t>
                              </m:r>
                            </m:e>
                            <m:sub>
                              <m:r>
                                <a:rPr lang="en-US" sz="1400" b="1" i="0">
                                  <a:solidFill>
                                    <a:schemeClr val="tx1"/>
                                  </a:solidFill>
                                  <a:latin typeface="Cambria Math" panose="02040503050406030204" pitchFamily="18" charset="0"/>
                                </a:rPr>
                                <m:t>𝐂𝐀𝐑</m:t>
                              </m:r>
                            </m:sub>
                          </m:sSub>
                          <m:r>
                            <a:rPr lang="en-US" sz="1400" b="1" i="0">
                              <a:solidFill>
                                <a:schemeClr val="tx1"/>
                              </a:solidFill>
                              <a:latin typeface="Cambria Math" panose="02040503050406030204" pitchFamily="18" charset="0"/>
                            </a:rPr>
                            <m:t>+</m:t>
                          </m:r>
                          <m:sSub>
                            <m:sSubPr>
                              <m:ctrlPr>
                                <a:rPr lang="en-US" sz="1400" b="1" i="1">
                                  <a:solidFill>
                                    <a:schemeClr val="tx1"/>
                                  </a:solidFill>
                                  <a:latin typeface="Cambria Math" panose="02040503050406030204" pitchFamily="18" charset="0"/>
                                </a:rPr>
                              </m:ctrlPr>
                            </m:sSubPr>
                            <m:e>
                              <m:r>
                                <a:rPr lang="en-US" sz="1400" b="1" i="0">
                                  <a:solidFill>
                                    <a:schemeClr val="tx1"/>
                                  </a:solidFill>
                                  <a:latin typeface="Cambria Math" panose="02040503050406030204" pitchFamily="18" charset="0"/>
                                </a:rPr>
                                <m:t>𝐖</m:t>
                              </m:r>
                            </m:e>
                            <m:sub>
                              <m:r>
                                <a:rPr lang="en-US" sz="1400" b="1" i="0">
                                  <a:solidFill>
                                    <a:schemeClr val="tx1"/>
                                  </a:solidFill>
                                  <a:latin typeface="Cambria Math" panose="02040503050406030204" pitchFamily="18" charset="0"/>
                                </a:rPr>
                                <m:t>𝐂𝐋𝐀𝐘</m:t>
                              </m:r>
                            </m:sub>
                          </m:sSub>
                          <m:r>
                            <a:rPr lang="en-US" sz="1400" b="1" i="0">
                              <a:solidFill>
                                <a:schemeClr val="tx1"/>
                              </a:solidFill>
                              <a:latin typeface="Cambria Math" panose="02040503050406030204" pitchFamily="18" charset="0"/>
                            </a:rPr>
                            <m:t>+</m:t>
                          </m:r>
                          <m:r>
                            <a:rPr lang="en-US" sz="1400" b="1" i="0">
                              <a:solidFill>
                                <a:schemeClr val="tx1"/>
                              </a:solidFill>
                              <a:latin typeface="Cambria Math" panose="02040503050406030204" pitchFamily="18" charset="0"/>
                            </a:rPr>
                            <m:t>𝐓𝐎𝐂</m:t>
                          </m:r>
                        </m:den>
                      </m:f>
                    </m:oMath>
                  </m:oMathPara>
                </a14:m>
                <a:endParaRPr lang="en-US" sz="1400" b="1" dirty="0">
                  <a:solidFill>
                    <a:schemeClr val="tx1"/>
                  </a:solidFill>
                </a:endParaRPr>
              </a:p>
            </p:txBody>
          </p:sp>
        </mc:Choice>
        <mc:Fallback xmlns="">
          <p:sp>
            <p:nvSpPr>
              <p:cNvPr id="11" name="Rectangle 10"/>
              <p:cNvSpPr>
                <a:spLocks noRot="1" noChangeAspect="1" noMove="1" noResize="1" noEditPoints="1" noAdjustHandles="1" noChangeArrowheads="1" noChangeShapeType="1" noTextEdit="1"/>
              </p:cNvSpPr>
              <p:nvPr/>
            </p:nvSpPr>
            <p:spPr>
              <a:xfrm>
                <a:off x="8508051" y="4368398"/>
                <a:ext cx="3228640" cy="560603"/>
              </a:xfrm>
              <a:prstGeom prst="rect">
                <a:avLst/>
              </a:prstGeom>
              <a:blipFill>
                <a:blip r:embed="rId6"/>
                <a:stretch>
                  <a:fillRect b="-1087"/>
                </a:stretch>
              </a:blipFill>
            </p:spPr>
            <p:txBody>
              <a:bodyPr/>
              <a:lstStyle/>
              <a:p>
                <a:r>
                  <a:rPr lang="en-US">
                    <a:noFill/>
                  </a:rPr>
                  <a:t> </a:t>
                </a:r>
              </a:p>
            </p:txBody>
          </p:sp>
        </mc:Fallback>
      </mc:AlternateContent>
    </p:spTree>
    <p:extLst>
      <p:ext uri="{BB962C8B-B14F-4D97-AF65-F5344CB8AC3E}">
        <p14:creationId xmlns:p14="http://schemas.microsoft.com/office/powerpoint/2010/main" val="3462450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6"/>
          <p:cNvSpPr>
            <a:spLocks noGrp="1"/>
          </p:cNvSpPr>
          <p:nvPr>
            <p:ph type="title"/>
          </p:nvPr>
        </p:nvSpPr>
        <p:spPr>
          <a:xfrm>
            <a:off x="92988" y="196204"/>
            <a:ext cx="11050292" cy="517620"/>
          </a:xfrm>
          <a:solidFill>
            <a:schemeClr val="accent4"/>
          </a:solidFill>
        </p:spPr>
        <p:txBody>
          <a:bodyPr>
            <a:noAutofit/>
          </a:bodyPr>
          <a:lstStyle/>
          <a:p>
            <a:r>
              <a:rPr lang="en-US" dirty="0" smtClean="0">
                <a:solidFill>
                  <a:schemeClr val="tx1"/>
                </a:solidFill>
                <a:latin typeface="Times New Roman" panose="02020603050405020304" pitchFamily="18" charset="0"/>
                <a:cs typeface="Times New Roman" panose="02020603050405020304" pitchFamily="18" charset="0"/>
              </a:rPr>
              <a:t>Compositional and Morphological Inference-FE-SEM</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0" y="5363243"/>
            <a:ext cx="12192000" cy="1323439"/>
          </a:xfrm>
          <a:prstGeom prst="rect">
            <a:avLst/>
          </a:prstGeom>
        </p:spPr>
        <p:txBody>
          <a:bodyPr wrap="square">
            <a:spAutoFit/>
          </a:bodyPr>
          <a:lstStyle/>
          <a:p>
            <a:pPr algn="just"/>
            <a:r>
              <a:rPr lang="en-US" sz="1600" b="1" dirty="0" smtClean="0">
                <a:solidFill>
                  <a:srgbClr val="0070C0"/>
                </a:solidFill>
                <a:latin typeface="Times New Roman" panose="02020603050405020304" pitchFamily="18" charset="0"/>
                <a:cs typeface="Times New Roman" panose="02020603050405020304" pitchFamily="18" charset="0"/>
              </a:rPr>
              <a:t>Fig. </a:t>
            </a:r>
            <a:r>
              <a:rPr lang="en-US" sz="1600" b="1" dirty="0" smtClean="0">
                <a:solidFill>
                  <a:srgbClr val="0070C0"/>
                </a:solidFill>
                <a:latin typeface="Times New Roman" panose="02020603050405020304" pitchFamily="18" charset="0"/>
                <a:cs typeface="Times New Roman" panose="02020603050405020304" pitchFamily="18" charset="0"/>
              </a:rPr>
              <a:t>5 </a:t>
            </a:r>
            <a:r>
              <a:rPr lang="en-US" sz="1600" b="1" dirty="0" smtClean="0">
                <a:solidFill>
                  <a:srgbClr val="0070C0"/>
                </a:solidFill>
                <a:latin typeface="Times New Roman" panose="02020603050405020304" pitchFamily="18" charset="0"/>
                <a:cs typeface="Times New Roman" panose="02020603050405020304" pitchFamily="18" charset="0"/>
              </a:rPr>
              <a:t>SEM photomicrograph: (a) Feldspar laths in the argillaceous matrix with intergranular pores; </a:t>
            </a:r>
          </a:p>
          <a:p>
            <a:pPr algn="just"/>
            <a:r>
              <a:rPr lang="en-US" sz="1600" b="1" dirty="0" smtClean="0">
                <a:solidFill>
                  <a:srgbClr val="0070C0"/>
                </a:solidFill>
                <a:latin typeface="Times New Roman" panose="02020603050405020304" pitchFamily="18" charset="0"/>
                <a:cs typeface="Times New Roman" panose="02020603050405020304" pitchFamily="18" charset="0"/>
              </a:rPr>
              <a:t>(b) Spongy network of organic matter with intragranular pores; </a:t>
            </a:r>
          </a:p>
          <a:p>
            <a:pPr algn="just"/>
            <a:r>
              <a:rPr lang="en-US" sz="1600" b="1" dirty="0" smtClean="0">
                <a:solidFill>
                  <a:srgbClr val="0070C0"/>
                </a:solidFill>
                <a:latin typeface="Times New Roman" panose="02020603050405020304" pitchFamily="18" charset="0"/>
                <a:cs typeface="Times New Roman" panose="02020603050405020304" pitchFamily="18" charset="0"/>
              </a:rPr>
              <a:t>(c) Kaolinite with intergranular pores; (d) Pyrite framboids; </a:t>
            </a:r>
          </a:p>
          <a:p>
            <a:pPr algn="just"/>
            <a:r>
              <a:rPr lang="en-US" sz="1600" b="1" dirty="0" smtClean="0">
                <a:solidFill>
                  <a:srgbClr val="0070C0"/>
                </a:solidFill>
                <a:latin typeface="Times New Roman" panose="02020603050405020304" pitchFamily="18" charset="0"/>
                <a:cs typeface="Times New Roman" panose="02020603050405020304" pitchFamily="18" charset="0"/>
              </a:rPr>
              <a:t>(e) Silica occurring as over-growth grains or recrystallized silica exhibiting dissolution pores; </a:t>
            </a:r>
          </a:p>
          <a:p>
            <a:pPr algn="just"/>
            <a:r>
              <a:rPr lang="en-US" sz="1600" b="1" dirty="0" smtClean="0">
                <a:solidFill>
                  <a:srgbClr val="0070C0"/>
                </a:solidFill>
                <a:latin typeface="Times New Roman" panose="02020603050405020304" pitchFamily="18" charset="0"/>
                <a:cs typeface="Times New Roman" panose="02020603050405020304" pitchFamily="18" charset="0"/>
              </a:rPr>
              <a:t>(f) Natural microfracture developed in quartz grain</a:t>
            </a:r>
            <a:endParaRPr lang="en-US" sz="1600" b="1" dirty="0">
              <a:solidFill>
                <a:srgbClr val="0070C0"/>
              </a:solidFill>
              <a:latin typeface="Times New Roman" panose="02020603050405020304" pitchFamily="18" charset="0"/>
              <a:cs typeface="Times New Roman" panose="02020603050405020304" pitchFamily="18" charset="0"/>
            </a:endParaRPr>
          </a:p>
        </p:txBody>
      </p:sp>
      <p:sp>
        <p:nvSpPr>
          <p:cNvPr id="7" name="Rectangle 6"/>
          <p:cNvSpPr/>
          <p:nvPr/>
        </p:nvSpPr>
        <p:spPr>
          <a:xfrm>
            <a:off x="4398193" y="958302"/>
            <a:ext cx="7793807" cy="4401205"/>
          </a:xfrm>
          <a:prstGeom prst="rect">
            <a:avLst/>
          </a:prstGeom>
        </p:spPr>
        <p:txBody>
          <a:bodyPr wrap="square">
            <a:spAutoFit/>
          </a:bodyPr>
          <a:lstStyle/>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Mineral matter: </a:t>
            </a:r>
            <a:r>
              <a:rPr lang="en-US" sz="2000" dirty="0" smtClean="0">
                <a:latin typeface="Times New Roman" panose="02020603050405020304" pitchFamily="18" charset="0"/>
                <a:cs typeface="Times New Roman" panose="02020603050405020304" pitchFamily="18" charset="0"/>
              </a:rPr>
              <a:t>Quartz</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feldspar, clays </a:t>
            </a:r>
            <a:r>
              <a:rPr lang="en-US" sz="2000" dirty="0">
                <a:latin typeface="Times New Roman" panose="02020603050405020304" pitchFamily="18" charset="0"/>
                <a:cs typeface="Times New Roman" panose="02020603050405020304" pitchFamily="18" charset="0"/>
              </a:rPr>
              <a:t>(chlorite, kaolinite and illite) and </a:t>
            </a:r>
            <a:r>
              <a:rPr lang="en-US" sz="2000" dirty="0" smtClean="0">
                <a:latin typeface="Times New Roman" panose="02020603050405020304" pitchFamily="18" charset="0"/>
                <a:cs typeface="Times New Roman" panose="02020603050405020304" pitchFamily="18" charset="0"/>
              </a:rPr>
              <a:t>pyrite.</a:t>
            </a:r>
          </a:p>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Organic matter: </a:t>
            </a:r>
            <a:r>
              <a:rPr lang="en-US" sz="2000" dirty="0">
                <a:latin typeface="Times New Roman" panose="02020603050405020304" pitchFamily="18" charset="0"/>
                <a:cs typeface="Times New Roman" panose="02020603050405020304" pitchFamily="18" charset="0"/>
              </a:rPr>
              <a:t>F</a:t>
            </a:r>
            <a:r>
              <a:rPr lang="en-US" sz="2000" dirty="0" smtClean="0">
                <a:latin typeface="Times New Roman" panose="02020603050405020304" pitchFamily="18" charset="0"/>
                <a:cs typeface="Times New Roman" panose="02020603050405020304" pitchFamily="18" charset="0"/>
              </a:rPr>
              <a:t>lakes, spongy network and as pore-filling materials </a:t>
            </a:r>
          </a:p>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Pore size: </a:t>
            </a:r>
            <a:r>
              <a:rPr lang="en-US" sz="2000" dirty="0" smtClean="0">
                <a:latin typeface="Times New Roman" panose="02020603050405020304" pitchFamily="18" charset="0"/>
                <a:cs typeface="Times New Roman" panose="02020603050405020304" pitchFamily="18" charset="0"/>
              </a:rPr>
              <a:t>Macropores </a:t>
            </a:r>
            <a:r>
              <a:rPr lang="en-US" sz="2000" dirty="0">
                <a:latin typeface="Times New Roman" panose="02020603050405020304" pitchFamily="18" charset="0"/>
                <a:cs typeface="Times New Roman" panose="02020603050405020304" pitchFamily="18" charset="0"/>
              </a:rPr>
              <a:t>to </a:t>
            </a:r>
            <a:r>
              <a:rPr lang="en-US" sz="2000" dirty="0" smtClean="0">
                <a:latin typeface="Times New Roman" panose="02020603050405020304" pitchFamily="18" charset="0"/>
                <a:cs typeface="Times New Roman" panose="02020603050405020304" pitchFamily="18" charset="0"/>
              </a:rPr>
              <a:t>micropores</a:t>
            </a:r>
          </a:p>
          <a:p>
            <a:pPr marL="285750" indent="-28575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Pore morphology:</a:t>
            </a:r>
            <a:r>
              <a:rPr lang="en-US" sz="2000" dirty="0" smtClean="0">
                <a:latin typeface="Times New Roman" panose="02020603050405020304" pitchFamily="18" charset="0"/>
                <a:cs typeface="Times New Roman" panose="02020603050405020304" pitchFamily="18" charset="0"/>
              </a:rPr>
              <a:t> Irregular</a:t>
            </a:r>
            <a:r>
              <a:rPr lang="en-US" sz="2000" dirty="0">
                <a:latin typeface="Times New Roman" panose="02020603050405020304" pitchFamily="18" charset="0"/>
                <a:cs typeface="Times New Roman" panose="02020603050405020304" pitchFamily="18" charset="0"/>
              </a:rPr>
              <a:t>, circular, elliptical, elongated and triangular) in the mineral and organic matter</a:t>
            </a:r>
            <a:r>
              <a:rPr lang="en-US" sz="2000" dirty="0" smtClean="0">
                <a:latin typeface="Times New Roman" panose="02020603050405020304" pitchFamily="18" charset="0"/>
                <a:cs typeface="Times New Roman" panose="02020603050405020304" pitchFamily="18" charset="0"/>
              </a:rPr>
              <a:t>.</a:t>
            </a:r>
          </a:p>
          <a:p>
            <a:endParaRPr lang="en-US" sz="2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000" dirty="0" smtClean="0">
                <a:latin typeface="Times New Roman" panose="02020603050405020304" pitchFamily="18" charset="0"/>
                <a:cs typeface="Times New Roman" panose="02020603050405020304" pitchFamily="18" charset="0"/>
              </a:rPr>
              <a:t>Microfractures </a:t>
            </a:r>
            <a:r>
              <a:rPr lang="en-US" sz="2000" dirty="0">
                <a:latin typeface="Times New Roman" panose="02020603050405020304" pitchFamily="18" charset="0"/>
                <a:cs typeface="Times New Roman" panose="02020603050405020304" pitchFamily="18" charset="0"/>
              </a:rPr>
              <a:t>and micropores was observed </a:t>
            </a:r>
            <a:r>
              <a:rPr lang="en-US" sz="2000" dirty="0" smtClean="0">
                <a:latin typeface="Times New Roman" panose="02020603050405020304" pitchFamily="18" charset="0"/>
                <a:cs typeface="Times New Roman" panose="02020603050405020304" pitchFamily="18" charset="0"/>
              </a:rPr>
              <a:t>as:</a:t>
            </a: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1) </a:t>
            </a:r>
            <a:r>
              <a:rPr lang="en-US" sz="2000" b="1" dirty="0" smtClean="0">
                <a:latin typeface="Times New Roman" panose="02020603050405020304" pitchFamily="18" charset="0"/>
                <a:cs typeface="Times New Roman" panose="02020603050405020304" pitchFamily="18" charset="0"/>
              </a:rPr>
              <a:t>Intragranular </a:t>
            </a:r>
            <a:r>
              <a:rPr lang="en-US" sz="2000" b="1" dirty="0">
                <a:latin typeface="Times New Roman" panose="02020603050405020304" pitchFamily="18" charset="0"/>
                <a:cs typeface="Times New Roman" panose="02020603050405020304" pitchFamily="18" charset="0"/>
              </a:rPr>
              <a:t>pores </a:t>
            </a:r>
            <a:r>
              <a:rPr lang="en-US" sz="2000" dirty="0">
                <a:latin typeface="Times New Roman" panose="02020603050405020304" pitchFamily="18" charset="0"/>
                <a:cs typeface="Times New Roman" panose="02020603050405020304" pitchFamily="18" charset="0"/>
              </a:rPr>
              <a:t>occurring in organic matter assemblages generally in sponge-like form (Figure </a:t>
            </a:r>
            <a:r>
              <a:rPr lang="en-US" sz="2000" dirty="0" smtClean="0">
                <a:latin typeface="Times New Roman" panose="02020603050405020304" pitchFamily="18" charset="0"/>
                <a:cs typeface="Times New Roman" panose="02020603050405020304" pitchFamily="18" charset="0"/>
              </a:rPr>
              <a:t>12b</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2) </a:t>
            </a:r>
            <a:r>
              <a:rPr lang="en-US" sz="2000" b="1" dirty="0" smtClean="0">
                <a:latin typeface="Times New Roman" panose="02020603050405020304" pitchFamily="18" charset="0"/>
                <a:cs typeface="Times New Roman" panose="02020603050405020304" pitchFamily="18" charset="0"/>
              </a:rPr>
              <a:t>Intergranular</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and intragranular pores occurring dominantly in clay and pyrite framboids (Figure </a:t>
            </a:r>
            <a:r>
              <a:rPr lang="en-US" sz="2000" dirty="0" smtClean="0">
                <a:latin typeface="Times New Roman" panose="02020603050405020304" pitchFamily="18" charset="0"/>
                <a:cs typeface="Times New Roman" panose="02020603050405020304" pitchFamily="18" charset="0"/>
              </a:rPr>
              <a:t>12c-f</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3) </a:t>
            </a:r>
            <a:r>
              <a:rPr lang="en-US" sz="2000" b="1" dirty="0" smtClean="0">
                <a:latin typeface="Times New Roman" panose="02020603050405020304" pitchFamily="18" charset="0"/>
                <a:cs typeface="Times New Roman" panose="02020603050405020304" pitchFamily="18" charset="0"/>
              </a:rPr>
              <a:t>Dissolution</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pores (Figure </a:t>
            </a:r>
            <a:r>
              <a:rPr lang="en-US" sz="2000" dirty="0" smtClean="0">
                <a:latin typeface="Times New Roman" panose="02020603050405020304" pitchFamily="18" charset="0"/>
                <a:cs typeface="Times New Roman" panose="02020603050405020304" pitchFamily="18" charset="0"/>
              </a:rPr>
              <a:t>12g</a:t>
            </a:r>
            <a:r>
              <a:rPr lang="en-US" sz="2000" dirty="0">
                <a:latin typeface="Times New Roman" panose="02020603050405020304" pitchFamily="18" charset="0"/>
                <a:cs typeface="Times New Roman" panose="02020603050405020304" pitchFamily="18" charset="0"/>
              </a:rPr>
              <a:t>) and </a:t>
            </a:r>
            <a:endParaRPr lang="en-US" sz="2000" dirty="0" smtClean="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4) </a:t>
            </a:r>
            <a:r>
              <a:rPr lang="en-US" sz="2000" b="1" dirty="0">
                <a:latin typeface="Times New Roman" panose="02020603050405020304" pitchFamily="18" charset="0"/>
                <a:cs typeface="Times New Roman" panose="02020603050405020304" pitchFamily="18" charset="0"/>
              </a:rPr>
              <a:t>M</a:t>
            </a:r>
            <a:r>
              <a:rPr lang="en-US" sz="2000" b="1" dirty="0" smtClean="0">
                <a:latin typeface="Times New Roman" panose="02020603050405020304" pitchFamily="18" charset="0"/>
                <a:cs typeface="Times New Roman" panose="02020603050405020304" pitchFamily="18" charset="0"/>
              </a:rPr>
              <a:t>icrofractures</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(Figure </a:t>
            </a:r>
            <a:r>
              <a:rPr lang="en-US" sz="2000" dirty="0" smtClean="0">
                <a:latin typeface="Times New Roman" panose="02020603050405020304" pitchFamily="18" charset="0"/>
                <a:cs typeface="Times New Roman" panose="02020603050405020304" pitchFamily="18" charset="0"/>
              </a:rPr>
              <a:t>12h</a:t>
            </a:r>
            <a:r>
              <a:rPr lang="en-US" sz="2000" dirty="0">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439" y="758169"/>
            <a:ext cx="4158067" cy="4656333"/>
          </a:xfrm>
          <a:prstGeom prst="rect">
            <a:avLst/>
          </a:prstGeom>
        </p:spPr>
      </p:pic>
    </p:spTree>
    <p:extLst>
      <p:ext uri="{BB962C8B-B14F-4D97-AF65-F5344CB8AC3E}">
        <p14:creationId xmlns:p14="http://schemas.microsoft.com/office/powerpoint/2010/main" val="2466367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27333" y="249238"/>
            <a:ext cx="7261396" cy="692326"/>
          </a:xfrm>
          <a:solidFill>
            <a:schemeClr val="accent4"/>
          </a:solidFill>
        </p:spPr>
        <p:txBody>
          <a:bodyPr>
            <a:noAutofit/>
          </a:bodyPr>
          <a:lstStyle/>
          <a:p>
            <a:r>
              <a:rPr lang="en-US" dirty="0" smtClean="0">
                <a:solidFill>
                  <a:schemeClr val="tx1"/>
                </a:solidFill>
                <a:latin typeface="Times New Roman" panose="02020603050405020304" pitchFamily="18" charset="0"/>
                <a:cs typeface="Times New Roman" panose="02020603050405020304" pitchFamily="18" charset="0"/>
              </a:rPr>
              <a:t>Macerals and vitrinite </a:t>
            </a:r>
            <a:r>
              <a:rPr lang="en-US" dirty="0">
                <a:solidFill>
                  <a:schemeClr val="tx1"/>
                </a:solidFill>
                <a:latin typeface="Times New Roman" panose="02020603050405020304" pitchFamily="18" charset="0"/>
                <a:cs typeface="Times New Roman" panose="02020603050405020304" pitchFamily="18" charset="0"/>
              </a:rPr>
              <a:t>r</a:t>
            </a:r>
            <a:r>
              <a:rPr lang="en-US" dirty="0" smtClean="0">
                <a:solidFill>
                  <a:schemeClr val="tx1"/>
                </a:solidFill>
                <a:latin typeface="Times New Roman" panose="02020603050405020304" pitchFamily="18" charset="0"/>
                <a:cs typeface="Times New Roman" panose="02020603050405020304" pitchFamily="18" charset="0"/>
              </a:rPr>
              <a:t>eflectance</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312752" y="1316007"/>
            <a:ext cx="5733474"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Times New Roman" panose="02020603050405020304" pitchFamily="18" charset="0"/>
                <a:cs typeface="Times New Roman" panose="02020603050405020304" pitchFamily="18" charset="0"/>
              </a:rPr>
              <a:t>The macerals identified based on ICCP classification are dominantly vitrinite with the scarce and dispersed occurrence of inertinite and </a:t>
            </a:r>
            <a:r>
              <a:rPr lang="en-US" sz="2200" dirty="0" smtClean="0">
                <a:latin typeface="Times New Roman" panose="02020603050405020304" pitchFamily="18" charset="0"/>
                <a:cs typeface="Times New Roman" panose="02020603050405020304" pitchFamily="18" charset="0"/>
              </a:rPr>
              <a:t>liptinite</a:t>
            </a:r>
          </a:p>
          <a:p>
            <a:pPr marL="285750" indent="-285750">
              <a:buFont typeface="Arial" panose="020B0604020202020204" pitchFamily="34" charset="0"/>
              <a:buChar char="•"/>
            </a:pPr>
            <a:r>
              <a:rPr lang="en-US" sz="2200" b="1" dirty="0" smtClean="0">
                <a:latin typeface="Times New Roman" panose="02020603050405020304" pitchFamily="18" charset="0"/>
                <a:cs typeface="Times New Roman" panose="02020603050405020304" pitchFamily="18" charset="0"/>
              </a:rPr>
              <a:t>Vitrinite:</a:t>
            </a:r>
            <a:r>
              <a:rPr lang="en-US" sz="2200" dirty="0" smtClean="0">
                <a:latin typeface="Times New Roman" panose="02020603050405020304" pitchFamily="18" charset="0"/>
                <a:cs typeface="Times New Roman" panose="02020603050405020304" pitchFamily="18" charset="0"/>
              </a:rPr>
              <a:t> woody tissues, terrestrial; type III kerogen</a:t>
            </a:r>
          </a:p>
          <a:p>
            <a:pPr marL="285750" indent="-285750">
              <a:buFont typeface="Arial" panose="020B0604020202020204" pitchFamily="34" charset="0"/>
              <a:buChar char="•"/>
            </a:pPr>
            <a:r>
              <a:rPr lang="en-US" sz="2200" b="1" dirty="0" smtClean="0">
                <a:latin typeface="Times New Roman" panose="02020603050405020304" pitchFamily="18" charset="0"/>
                <a:cs typeface="Times New Roman" panose="02020603050405020304" pitchFamily="18" charset="0"/>
              </a:rPr>
              <a:t>Inertinite: </a:t>
            </a:r>
            <a:r>
              <a:rPr lang="en-US" sz="2200" dirty="0" smtClean="0">
                <a:latin typeface="Times New Roman" panose="02020603050405020304" pitchFamily="18" charset="0"/>
                <a:cs typeface="Times New Roman" panose="02020603050405020304" pitchFamily="18" charset="0"/>
              </a:rPr>
              <a:t>leaves and resins; higher in Gondwana; type III/IV kerogen</a:t>
            </a:r>
          </a:p>
          <a:p>
            <a:pPr marL="285750" indent="-28575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Vro: </a:t>
            </a:r>
            <a:r>
              <a:rPr lang="en-US" sz="2200" dirty="0">
                <a:latin typeface="Times New Roman" panose="02020603050405020304" pitchFamily="18" charset="0"/>
                <a:cs typeface="Times New Roman" panose="02020603050405020304" pitchFamily="18" charset="0"/>
              </a:rPr>
              <a:t>0.74 to </a:t>
            </a:r>
            <a:r>
              <a:rPr lang="en-US" sz="2200" dirty="0" smtClean="0">
                <a:latin typeface="Times New Roman" panose="02020603050405020304" pitchFamily="18" charset="0"/>
                <a:cs typeface="Times New Roman" panose="02020603050405020304" pitchFamily="18" charset="0"/>
              </a:rPr>
              <a:t>1.64 %</a:t>
            </a:r>
          </a:p>
          <a:p>
            <a:pPr marL="285750" indent="-28575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Mature to postmature shale</a:t>
            </a:r>
          </a:p>
          <a:p>
            <a:pPr marL="285750" indent="-28575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Dry </a:t>
            </a:r>
            <a:r>
              <a:rPr lang="en-US" sz="2200" dirty="0">
                <a:latin typeface="Times New Roman" panose="02020603050405020304" pitchFamily="18" charset="0"/>
                <a:cs typeface="Times New Roman" panose="02020603050405020304" pitchFamily="18" charset="0"/>
              </a:rPr>
              <a:t>and wet gas generative window</a:t>
            </a:r>
            <a:endParaRPr lang="en-US" sz="2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200" dirty="0" smtClean="0">
                <a:latin typeface="Times New Roman" panose="02020603050405020304" pitchFamily="18" charset="0"/>
                <a:cs typeface="Times New Roman" panose="02020603050405020304" pitchFamily="18" charset="0"/>
              </a:rPr>
              <a:t>1-1.5%  indicate gas generation window </a:t>
            </a:r>
            <a:endParaRPr lang="en-US" sz="2200" dirty="0">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96" descr="VR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53" y="1374336"/>
            <a:ext cx="4867275" cy="3714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7886" y="5043832"/>
            <a:ext cx="6096000" cy="1569660"/>
          </a:xfrm>
          <a:prstGeom prst="rect">
            <a:avLst/>
          </a:prstGeom>
        </p:spPr>
        <p:txBody>
          <a:bodyPr>
            <a:spAutoFit/>
          </a:bodyPr>
          <a:lstStyle/>
          <a:p>
            <a:pPr algn="just"/>
            <a:r>
              <a:rPr lang="en-US" sz="1600" b="1" dirty="0">
                <a:solidFill>
                  <a:srgbClr val="0070C0"/>
                </a:solidFill>
                <a:latin typeface="Times New Roman" pitchFamily="18" charset="0"/>
                <a:cs typeface="Times New Roman" pitchFamily="18" charset="0"/>
              </a:rPr>
              <a:t>Fig. </a:t>
            </a:r>
            <a:r>
              <a:rPr lang="en-US" sz="1600" b="1" dirty="0" smtClean="0">
                <a:solidFill>
                  <a:srgbClr val="0070C0"/>
                </a:solidFill>
                <a:latin typeface="Times New Roman" pitchFamily="18" charset="0"/>
                <a:cs typeface="Times New Roman" pitchFamily="18" charset="0"/>
              </a:rPr>
              <a:t>6 </a:t>
            </a:r>
            <a:r>
              <a:rPr lang="en-US" sz="1600" b="1" dirty="0" smtClean="0">
                <a:solidFill>
                  <a:srgbClr val="0070C0"/>
                </a:solidFill>
                <a:latin typeface="Times New Roman" pitchFamily="18" charset="0"/>
                <a:cs typeface="Times New Roman" pitchFamily="18" charset="0"/>
              </a:rPr>
              <a:t>Photomicrograph </a:t>
            </a:r>
            <a:r>
              <a:rPr lang="en-US" sz="1600" b="1" dirty="0">
                <a:solidFill>
                  <a:srgbClr val="0070C0"/>
                </a:solidFill>
                <a:latin typeface="Times New Roman" panose="02020603050405020304" pitchFamily="18" charset="0"/>
                <a:cs typeface="Times New Roman" panose="02020603050405020304" pitchFamily="18" charset="0"/>
              </a:rPr>
              <a:t>exhibiting a) dominant accumulation of collotellinite (Cot) b) collotellinite and vitrodetrinite (</a:t>
            </a:r>
            <a:r>
              <a:rPr lang="en-US" sz="1600" b="1" dirty="0" err="1">
                <a:solidFill>
                  <a:srgbClr val="0070C0"/>
                </a:solidFill>
                <a:latin typeface="Times New Roman" panose="02020603050405020304" pitchFamily="18" charset="0"/>
                <a:cs typeface="Times New Roman" panose="02020603050405020304" pitchFamily="18" charset="0"/>
              </a:rPr>
              <a:t>Vd</a:t>
            </a:r>
            <a:r>
              <a:rPr lang="en-US" sz="1600" b="1" dirty="0">
                <a:solidFill>
                  <a:srgbClr val="0070C0"/>
                </a:solidFill>
                <a:latin typeface="Times New Roman" panose="02020603050405020304" pitchFamily="18" charset="0"/>
                <a:cs typeface="Times New Roman" panose="02020603050405020304" pitchFamily="18" charset="0"/>
              </a:rPr>
              <a:t>) in association with semifusinite (Sf), micrinite (Mic) and inertodetrinite (</a:t>
            </a:r>
            <a:r>
              <a:rPr lang="en-US" sz="1600" b="1" dirty="0" err="1">
                <a:solidFill>
                  <a:srgbClr val="0070C0"/>
                </a:solidFill>
                <a:latin typeface="Times New Roman" panose="02020603050405020304" pitchFamily="18" charset="0"/>
                <a:cs typeface="Times New Roman" panose="02020603050405020304" pitchFamily="18" charset="0"/>
              </a:rPr>
              <a:t>Ind</a:t>
            </a:r>
            <a:r>
              <a:rPr lang="en-US" sz="1600" b="1" dirty="0">
                <a:solidFill>
                  <a:srgbClr val="0070C0"/>
                </a:solidFill>
                <a:latin typeface="Times New Roman" panose="02020603050405020304" pitchFamily="18" charset="0"/>
                <a:cs typeface="Times New Roman" panose="02020603050405020304" pitchFamily="18" charset="0"/>
              </a:rPr>
              <a:t>) and sporinite (</a:t>
            </a:r>
            <a:r>
              <a:rPr lang="en-US" sz="1600" b="1" dirty="0" err="1">
                <a:solidFill>
                  <a:srgbClr val="0070C0"/>
                </a:solidFill>
                <a:latin typeface="Times New Roman" panose="02020603050405020304" pitchFamily="18" charset="0"/>
                <a:cs typeface="Times New Roman" panose="02020603050405020304" pitchFamily="18" charset="0"/>
              </a:rPr>
              <a:t>Sp</a:t>
            </a:r>
            <a:r>
              <a:rPr lang="en-US" sz="1600" b="1" dirty="0">
                <a:solidFill>
                  <a:srgbClr val="0070C0"/>
                </a:solidFill>
                <a:latin typeface="Times New Roman" panose="02020603050405020304" pitchFamily="18" charset="0"/>
                <a:cs typeface="Times New Roman" panose="02020603050405020304" pitchFamily="18" charset="0"/>
              </a:rPr>
              <a:t>), c) collotellinite assemblage with vitrodetrinite and inertodetrinite and d) Sporinite, resinite (R) and liptodetrinite (</a:t>
            </a:r>
            <a:r>
              <a:rPr lang="en-US" sz="1600" b="1" dirty="0" err="1">
                <a:solidFill>
                  <a:srgbClr val="0070C0"/>
                </a:solidFill>
                <a:latin typeface="Times New Roman" panose="02020603050405020304" pitchFamily="18" charset="0"/>
                <a:cs typeface="Times New Roman" panose="02020603050405020304" pitchFamily="18" charset="0"/>
              </a:rPr>
              <a:t>Ld</a:t>
            </a:r>
            <a:r>
              <a:rPr lang="en-US" sz="1600" b="1" dirty="0">
                <a:solidFill>
                  <a:srgbClr val="0070C0"/>
                </a:solidFill>
                <a:latin typeface="Times New Roman" panose="02020603050405020304" pitchFamily="18" charset="0"/>
                <a:cs typeface="Times New Roman" panose="02020603050405020304" pitchFamily="18" charset="0"/>
              </a:rPr>
              <a:t>) </a:t>
            </a:r>
            <a:r>
              <a:rPr lang="en-US" sz="1600" b="1" dirty="0" smtClean="0">
                <a:solidFill>
                  <a:srgbClr val="0070C0"/>
                </a:solidFill>
                <a:latin typeface="Times New Roman" panose="02020603050405020304" pitchFamily="18" charset="0"/>
                <a:cs typeface="Times New Roman" panose="02020603050405020304" pitchFamily="18" charset="0"/>
              </a:rPr>
              <a:t>accumulation</a:t>
            </a:r>
            <a:endParaRPr lang="en-US" sz="16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065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606" y="273491"/>
            <a:ext cx="8505408" cy="546801"/>
          </a:xfrm>
          <a:solidFill>
            <a:schemeClr val="accent4"/>
          </a:solidFill>
        </p:spPr>
        <p:txBody>
          <a:bodyPr>
            <a:noAutofit/>
          </a:bodyPr>
          <a:lstStyle/>
          <a:p>
            <a:r>
              <a:rPr lang="en-US" dirty="0" smtClean="0">
                <a:solidFill>
                  <a:schemeClr val="tx1"/>
                </a:solidFill>
                <a:latin typeface="Times New Roman" panose="02020603050405020304" pitchFamily="18" charset="0"/>
                <a:cs typeface="Times New Roman" panose="02020603050405020304" pitchFamily="18" charset="0"/>
              </a:rPr>
              <a:t>Source Rock Characterization-RockEval</a:t>
            </a:r>
            <a:endParaRPr lang="en-US"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9008" y="4916308"/>
            <a:ext cx="4607975" cy="1384995"/>
          </a:xfrm>
          <a:prstGeom prst="rect">
            <a:avLst/>
          </a:prstGeom>
        </p:spPr>
        <p:txBody>
          <a:bodyPr wrap="square">
            <a:spAutoFit/>
          </a:bodyPr>
          <a:lstStyle/>
          <a:p>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Fig. </a:t>
            </a:r>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7 </a:t>
            </a:r>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Hydrogen index-Tmax cross plot exhibiting maturity range and kerogen </a:t>
            </a:r>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type </a:t>
            </a:r>
            <a:r>
              <a:rPr lang="en-US" sz="1400" b="1" dirty="0">
                <a:solidFill>
                  <a:srgbClr val="0070C0"/>
                </a:solidFill>
                <a:latin typeface="Times New Roman" panose="02020603050405020304" pitchFamily="18" charset="0"/>
                <a:cs typeface="Times New Roman" panose="02020603050405020304" pitchFamily="18" charset="0"/>
              </a:rPr>
              <a:t>(after Peters, 1986</a:t>
            </a:r>
            <a:r>
              <a:rPr lang="en-US" sz="1400" b="1" dirty="0" smtClean="0">
                <a:solidFill>
                  <a:srgbClr val="0070C0"/>
                </a:solidFill>
                <a:latin typeface="Times New Roman" panose="02020603050405020304" pitchFamily="18" charset="0"/>
                <a:cs typeface="Times New Roman" panose="02020603050405020304" pitchFamily="18" charset="0"/>
              </a:rPr>
              <a:t>)</a:t>
            </a:r>
            <a:endPar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a:p>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Production Index-Tmax cross plot showing maturity range (after </a:t>
            </a:r>
            <a:r>
              <a:rPr lang="en-US" sz="1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Peters et al., 2005)</a:t>
            </a:r>
            <a:endParaRPr lang="en-US" sz="1400" b="1" dirty="0" smtClean="0">
              <a:solidFill>
                <a:srgbClr val="0070C0"/>
              </a:solidFill>
              <a:latin typeface="Times New Roman" panose="02020603050405020304" pitchFamily="18" charset="0"/>
              <a:cs typeface="Times New Roman" panose="02020603050405020304" pitchFamily="18" charset="0"/>
            </a:endParaRPr>
          </a:p>
          <a:p>
            <a:r>
              <a:rPr lang="en-US" sz="1400" b="1" dirty="0" smtClean="0">
                <a:solidFill>
                  <a:srgbClr val="0070C0"/>
                </a:solidFill>
                <a:latin typeface="Times New Roman" panose="02020603050405020304" pitchFamily="18" charset="0"/>
                <a:cs typeface="Times New Roman" panose="02020603050405020304" pitchFamily="18" charset="0"/>
              </a:rPr>
              <a:t>(c) HI-OI cross plot (after Peters</a:t>
            </a:r>
            <a:r>
              <a:rPr lang="en-US" sz="1400" b="1" dirty="0">
                <a:solidFill>
                  <a:srgbClr val="0070C0"/>
                </a:solidFill>
                <a:latin typeface="Times New Roman" panose="02020603050405020304" pitchFamily="18" charset="0"/>
                <a:cs typeface="Times New Roman" panose="02020603050405020304" pitchFamily="18" charset="0"/>
              </a:rPr>
              <a:t>, 1986</a:t>
            </a:r>
            <a:r>
              <a:rPr lang="en-US" sz="1400" b="1" dirty="0" smtClean="0">
                <a:solidFill>
                  <a:srgbClr val="0070C0"/>
                </a:solidFill>
                <a:latin typeface="Times New Roman" panose="02020603050405020304" pitchFamily="18" charset="0"/>
                <a:cs typeface="Times New Roman" panose="02020603050405020304" pitchFamily="18" charset="0"/>
              </a:rPr>
              <a:t>) indicating </a:t>
            </a:r>
            <a:r>
              <a:rPr lang="en-US" sz="1400" b="1" dirty="0">
                <a:solidFill>
                  <a:srgbClr val="0070C0"/>
                </a:solidFill>
                <a:latin typeface="Times New Roman" panose="02020603050405020304" pitchFamily="18" charset="0"/>
                <a:cs typeface="Times New Roman" panose="02020603050405020304" pitchFamily="18" charset="0"/>
              </a:rPr>
              <a:t>the kerogen type for </a:t>
            </a:r>
            <a:r>
              <a:rPr lang="en-US" sz="1400" b="1" dirty="0" smtClean="0">
                <a:solidFill>
                  <a:srgbClr val="0070C0"/>
                </a:solidFill>
                <a:latin typeface="Times New Roman" panose="02020603050405020304" pitchFamily="18" charset="0"/>
                <a:cs typeface="Times New Roman" panose="02020603050405020304" pitchFamily="18" charset="0"/>
              </a:rPr>
              <a:t>Kommugudem shale</a:t>
            </a:r>
            <a:endParaRPr lang="en-US" sz="1400" b="1" dirty="0">
              <a:solidFill>
                <a:srgbClr val="0070C0"/>
              </a:solidFill>
              <a:latin typeface="Times New Roman" panose="02020603050405020304" pitchFamily="18" charset="0"/>
              <a:cs typeface="Times New Roman" panose="02020603050405020304" pitchFamily="18" charset="0"/>
            </a:endParaRPr>
          </a:p>
        </p:txBody>
      </p:sp>
      <p:sp>
        <p:nvSpPr>
          <p:cNvPr id="6" name="Rectangle 5"/>
          <p:cNvSpPr/>
          <p:nvPr/>
        </p:nvSpPr>
        <p:spPr>
          <a:xfrm>
            <a:off x="4610851" y="3537852"/>
            <a:ext cx="7342468" cy="3139321"/>
          </a:xfrm>
          <a:prstGeom prst="rect">
            <a:avLst/>
          </a:prstGeom>
        </p:spPr>
        <p:txBody>
          <a:bodyPr wrap="square">
            <a:spAutoFit/>
          </a:bodyPr>
          <a:lstStyle/>
          <a:p>
            <a:pPr marL="285750" indent="-285750">
              <a:buFont typeface="Arial" panose="020B0604020202020204" pitchFamily="34" charset="0"/>
              <a:buChar char="•"/>
            </a:pPr>
            <a:r>
              <a:rPr lang="en-GB" b="1" dirty="0">
                <a:latin typeface="Times New Roman" panose="02020603050405020304" pitchFamily="18" charset="0"/>
                <a:cs typeface="Times New Roman" panose="02020603050405020304" pitchFamily="18" charset="0"/>
              </a:rPr>
              <a:t>High TOC</a:t>
            </a:r>
            <a:r>
              <a:rPr lang="en-GB" dirty="0">
                <a:latin typeface="Times New Roman" panose="02020603050405020304" pitchFamily="18" charset="0"/>
                <a:cs typeface="Times New Roman" panose="02020603050405020304" pitchFamily="18" charset="0"/>
              </a:rPr>
              <a:t>: 0.02-30 </a:t>
            </a:r>
            <a:r>
              <a:rPr lang="en-GB" dirty="0" err="1">
                <a:latin typeface="Times New Roman" panose="02020603050405020304" pitchFamily="18" charset="0"/>
                <a:cs typeface="Times New Roman" panose="02020603050405020304" pitchFamily="18" charset="0"/>
              </a:rPr>
              <a:t>wt</a:t>
            </a:r>
            <a:r>
              <a:rPr lang="en-GB" dirty="0">
                <a:latin typeface="Times New Roman" panose="02020603050405020304" pitchFamily="18" charset="0"/>
                <a:cs typeface="Times New Roman" panose="02020603050405020304" pitchFamily="18" charset="0"/>
              </a:rPr>
              <a:t>% indicates rich in Organic content </a:t>
            </a:r>
            <a:r>
              <a:rPr lang="en-GB" dirty="0" smtClean="0">
                <a:latin typeface="Times New Roman" panose="02020603050405020304" pitchFamily="18" charset="0"/>
                <a:cs typeface="Times New Roman" panose="02020603050405020304" pitchFamily="18" charset="0"/>
              </a:rPr>
              <a:t>(mean: 3 </a:t>
            </a:r>
            <a:r>
              <a:rPr lang="en-GB" dirty="0" err="1" smtClean="0">
                <a:latin typeface="Times New Roman" panose="02020603050405020304" pitchFamily="18" charset="0"/>
                <a:cs typeface="Times New Roman" panose="02020603050405020304" pitchFamily="18" charset="0"/>
              </a:rPr>
              <a:t>wt</a:t>
            </a:r>
            <a:r>
              <a:rPr lang="en-GB" dirty="0" smtClean="0">
                <a:latin typeface="Times New Roman" panose="02020603050405020304" pitchFamily="18" charset="0"/>
                <a:cs typeface="Times New Roman" panose="02020603050405020304" pitchFamily="18" charset="0"/>
              </a:rPr>
              <a:t>%).</a:t>
            </a:r>
            <a:endParaRPr lang="en-US" b="1"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b="1" dirty="0" smtClean="0">
                <a:latin typeface="Times New Roman" panose="02020603050405020304" pitchFamily="18" charset="0"/>
                <a:cs typeface="Times New Roman" panose="02020603050405020304" pitchFamily="18" charset="0"/>
              </a:rPr>
              <a:t>Type </a:t>
            </a:r>
            <a:r>
              <a:rPr lang="en-US" b="1" dirty="0">
                <a:latin typeface="Times New Roman" panose="02020603050405020304" pitchFamily="18" charset="0"/>
                <a:cs typeface="Times New Roman" panose="02020603050405020304" pitchFamily="18" charset="0"/>
              </a:rPr>
              <a:t>III </a:t>
            </a:r>
            <a:r>
              <a:rPr lang="en-US" b="1" dirty="0" smtClean="0">
                <a:latin typeface="Times New Roman" panose="02020603050405020304" pitchFamily="18" charset="0"/>
                <a:cs typeface="Times New Roman" panose="02020603050405020304" pitchFamily="18" charset="0"/>
              </a:rPr>
              <a:t>kerogen: </a:t>
            </a:r>
            <a:r>
              <a:rPr lang="en-US" dirty="0" smtClean="0">
                <a:latin typeface="Times New Roman" panose="02020603050405020304" pitchFamily="18" charset="0"/>
                <a:cs typeface="Times New Roman" panose="02020603050405020304" pitchFamily="18" charset="0"/>
              </a:rPr>
              <a:t>HI </a:t>
            </a:r>
            <a:r>
              <a:rPr lang="en-US" dirty="0">
                <a:latin typeface="Times New Roman" panose="02020603050405020304" pitchFamily="18" charset="0"/>
                <a:cs typeface="Times New Roman" panose="02020603050405020304" pitchFamily="18" charset="0"/>
              </a:rPr>
              <a:t>values 50–200 mg HC/g TOC and OI values of 5–100 mg CO2/g </a:t>
            </a:r>
            <a:r>
              <a:rPr lang="en-US" dirty="0" smtClean="0">
                <a:latin typeface="Times New Roman" panose="02020603050405020304" pitchFamily="18" charset="0"/>
                <a:cs typeface="Times New Roman" panose="02020603050405020304" pitchFamily="18" charset="0"/>
              </a:rPr>
              <a:t>TOC. </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Low HI </a:t>
            </a:r>
            <a:r>
              <a:rPr lang="en-US" dirty="0">
                <a:latin typeface="Times New Roman" panose="02020603050405020304" pitchFamily="18" charset="0"/>
                <a:cs typeface="Times New Roman" panose="02020603050405020304" pitchFamily="18" charset="0"/>
              </a:rPr>
              <a:t>(&lt;125.34 mg HC/g TOC) indicates a greater potential to generate </a:t>
            </a:r>
            <a:r>
              <a:rPr lang="en-US" dirty="0" smtClean="0">
                <a:latin typeface="Times New Roman" panose="02020603050405020304" pitchFamily="18" charset="0"/>
                <a:cs typeface="Times New Roman" panose="02020603050405020304" pitchFamily="18" charset="0"/>
              </a:rPr>
              <a:t>gaseous hydrocarbon.</a:t>
            </a:r>
          </a:p>
          <a:p>
            <a:pPr marL="285750" indent="-285750">
              <a:buFont typeface="Arial" panose="020B0604020202020204" pitchFamily="34" charset="0"/>
              <a:buChar char="•"/>
            </a:pPr>
            <a:r>
              <a:rPr lang="en-US" b="1" dirty="0">
                <a:latin typeface="Times New Roman" panose="02020603050405020304" pitchFamily="18" charset="0"/>
                <a:cs typeface="Times New Roman" panose="02020603050405020304" pitchFamily="18" charset="0"/>
              </a:rPr>
              <a:t>High Tmax </a:t>
            </a:r>
            <a:r>
              <a:rPr lang="en-US" dirty="0">
                <a:latin typeface="Times New Roman" panose="02020603050405020304" pitchFamily="18" charset="0"/>
                <a:cs typeface="Times New Roman" panose="02020603050405020304" pitchFamily="18" charset="0"/>
              </a:rPr>
              <a:t>further indicates mature to post mature indicating wet gas zone and dry gas zone</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smtClean="0">
                <a:latin typeface="Times New Roman" panose="02020603050405020304" pitchFamily="18" charset="0"/>
                <a:cs typeface="Times New Roman" panose="02020603050405020304" pitchFamily="18" charset="0"/>
              </a:rPr>
              <a:t>The vitrinite</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reflectance </a:t>
            </a:r>
            <a:r>
              <a:rPr lang="en-US" dirty="0">
                <a:latin typeface="Times New Roman" panose="02020603050405020304" pitchFamily="18" charset="0"/>
                <a:cs typeface="Times New Roman" panose="02020603050405020304" pitchFamily="18" charset="0"/>
              </a:rPr>
              <a:t>for </a:t>
            </a:r>
            <a:r>
              <a:rPr lang="en-US" dirty="0" smtClean="0">
                <a:latin typeface="Times New Roman" panose="02020603050405020304" pitchFamily="18" charset="0"/>
                <a:cs typeface="Times New Roman" panose="02020603050405020304" pitchFamily="18" charset="0"/>
              </a:rPr>
              <a:t>Kommugudem shale (</a:t>
            </a:r>
            <a:r>
              <a:rPr lang="en-US" dirty="0">
                <a:latin typeface="Times New Roman" panose="02020603050405020304" pitchFamily="18" charset="0"/>
                <a:cs typeface="Times New Roman" panose="02020603050405020304" pitchFamily="18" charset="0"/>
              </a:rPr>
              <a:t>0.74 to </a:t>
            </a:r>
            <a:r>
              <a:rPr lang="en-US" dirty="0" smtClean="0">
                <a:latin typeface="Times New Roman" panose="02020603050405020304" pitchFamily="18" charset="0"/>
                <a:cs typeface="Times New Roman" panose="02020603050405020304" pitchFamily="18" charset="0"/>
              </a:rPr>
              <a:t>1.64 %) </a:t>
            </a:r>
            <a:r>
              <a:rPr lang="en-US" dirty="0">
                <a:latin typeface="Times New Roman" panose="02020603050405020304" pitchFamily="18" charset="0"/>
                <a:cs typeface="Times New Roman" panose="02020603050405020304" pitchFamily="18" charset="0"/>
              </a:rPr>
              <a:t>suggests a </a:t>
            </a:r>
            <a:r>
              <a:rPr lang="en-US" b="1" dirty="0" err="1" smtClean="0">
                <a:latin typeface="Times New Roman" panose="02020603050405020304" pitchFamily="18" charset="0"/>
                <a:cs typeface="Times New Roman" panose="02020603050405020304" pitchFamily="18" charset="0"/>
              </a:rPr>
              <a:t>postmature</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stage</a:t>
            </a:r>
            <a:r>
              <a:rPr lang="en-US" dirty="0">
                <a:latin typeface="Times New Roman" panose="02020603050405020304" pitchFamily="18" charset="0"/>
                <a:cs typeface="Times New Roman" panose="02020603050405020304" pitchFamily="18" charset="0"/>
              </a:rPr>
              <a:t>, where </a:t>
            </a:r>
            <a:r>
              <a:rPr lang="en-US" dirty="0" smtClean="0">
                <a:latin typeface="Times New Roman" panose="02020603050405020304" pitchFamily="18" charset="0"/>
                <a:cs typeface="Times New Roman" panose="02020603050405020304" pitchFamily="18" charset="0"/>
              </a:rPr>
              <a:t>any residual </a:t>
            </a:r>
            <a:r>
              <a:rPr lang="en-US" dirty="0">
                <a:latin typeface="Times New Roman" panose="02020603050405020304" pitchFamily="18" charset="0"/>
                <a:cs typeface="Times New Roman" panose="02020603050405020304" pitchFamily="18" charset="0"/>
              </a:rPr>
              <a:t>oil or oil-prone kerogen </a:t>
            </a:r>
            <a:r>
              <a:rPr lang="en-US" dirty="0" smtClean="0">
                <a:latin typeface="Times New Roman" panose="02020603050405020304" pitchFamily="18" charset="0"/>
                <a:cs typeface="Times New Roman" panose="02020603050405020304" pitchFamily="18" charset="0"/>
              </a:rPr>
              <a:t>will likely </a:t>
            </a:r>
            <a:r>
              <a:rPr lang="en-US" dirty="0">
                <a:latin typeface="Times New Roman" panose="02020603050405020304" pitchFamily="18" charset="0"/>
                <a:cs typeface="Times New Roman" panose="02020603050405020304" pitchFamily="18" charset="0"/>
              </a:rPr>
              <a:t>be cracked to gas</a:t>
            </a:r>
            <a:r>
              <a:rPr lang="en-US"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8075" y="2913203"/>
            <a:ext cx="2774131" cy="18849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86599"/>
            <a:ext cx="5482798" cy="2059131"/>
          </a:xfrm>
          <a:prstGeom prst="rect">
            <a:avLst/>
          </a:prstGeom>
        </p:spPr>
      </p:pic>
      <p:sp>
        <p:nvSpPr>
          <p:cNvPr id="11" name="TextBox 10"/>
          <p:cNvSpPr txBox="1"/>
          <p:nvPr/>
        </p:nvSpPr>
        <p:spPr>
          <a:xfrm>
            <a:off x="3975406" y="4508594"/>
            <a:ext cx="516437" cy="232972"/>
          </a:xfrm>
          <a:prstGeom prst="rect">
            <a:avLst/>
          </a:prstGeom>
          <a:noFill/>
        </p:spPr>
        <p:txBody>
          <a:bodyPr wrap="square" rtlCol="0">
            <a:spAutoFit/>
          </a:bodyPr>
          <a:lstStyle/>
          <a:p>
            <a:r>
              <a:rPr lang="en-US" sz="1400" dirty="0" smtClean="0">
                <a:latin typeface="Times New Roman" panose="02020603050405020304" pitchFamily="18" charset="0"/>
                <a:cs typeface="Times New Roman" panose="02020603050405020304" pitchFamily="18" charset="0"/>
              </a:rPr>
              <a:t>(c)</a:t>
            </a:r>
            <a:endParaRPr lang="en-US" sz="14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0281" y="820292"/>
            <a:ext cx="5091088" cy="2328201"/>
          </a:xfrm>
          <a:prstGeom prst="rect">
            <a:avLst/>
          </a:prstGeom>
        </p:spPr>
      </p:pic>
      <p:sp>
        <p:nvSpPr>
          <p:cNvPr id="7" name="Rectangle 6"/>
          <p:cNvSpPr/>
          <p:nvPr/>
        </p:nvSpPr>
        <p:spPr>
          <a:xfrm>
            <a:off x="5059500" y="3063865"/>
            <a:ext cx="7226336" cy="552459"/>
          </a:xfrm>
          <a:prstGeom prst="rect">
            <a:avLst/>
          </a:prstGeom>
        </p:spPr>
        <p:txBody>
          <a:bodyPr wrap="square">
            <a:spAutoFit/>
          </a:bodyPr>
          <a:lstStyle/>
          <a:p>
            <a:pPr algn="just">
              <a:lnSpc>
                <a:spcPct val="115000"/>
              </a:lnSpc>
              <a:tabLst>
                <a:tab pos="2971800" algn="ctr"/>
                <a:tab pos="5943600" algn="r"/>
                <a:tab pos="0" algn="l"/>
                <a:tab pos="2971800" algn="ctr"/>
                <a:tab pos="5943600" algn="r"/>
              </a:tabLst>
            </a:pPr>
            <a:r>
              <a:rPr lang="en-US" sz="13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Fig. 8 </a:t>
            </a:r>
            <a:r>
              <a:rPr lang="en-US" sz="13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3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Mean vitrinite reflectance-Depth cross </a:t>
            </a:r>
            <a:r>
              <a:rPr lang="en-US" sz="13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plot</a:t>
            </a:r>
          </a:p>
          <a:p>
            <a:pPr algn="just">
              <a:lnSpc>
                <a:spcPct val="115000"/>
              </a:lnSpc>
              <a:tabLst>
                <a:tab pos="2971800" algn="ctr"/>
                <a:tab pos="5943600" algn="r"/>
                <a:tab pos="0" algn="l"/>
                <a:tab pos="2971800" algn="ctr"/>
                <a:tab pos="5943600" algn="r"/>
              </a:tabLst>
            </a:pPr>
            <a:r>
              <a:rPr lang="en-US" sz="13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3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Vitrinite reflectance-Tmax cross plot for the Kommugudem </a:t>
            </a:r>
            <a:r>
              <a:rPr lang="en-US" sz="13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shale (after </a:t>
            </a:r>
            <a:r>
              <a:rPr lang="en-US" sz="13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Peters and </a:t>
            </a:r>
            <a:r>
              <a:rPr lang="en-US" sz="13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Cassa</a:t>
            </a:r>
            <a:r>
              <a:rPr lang="en-US" sz="13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1994</a:t>
            </a:r>
            <a:r>
              <a:rPr lang="en-US" sz="13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1300" b="1" dirty="0">
              <a:solidFill>
                <a:srgbClr val="0070C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09260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68" y="844884"/>
            <a:ext cx="5140491" cy="4086522"/>
          </a:xfrm>
          <a:prstGeom prst="rect">
            <a:avLst/>
          </a:prstGeom>
        </p:spPr>
      </p:pic>
      <p:sp>
        <p:nvSpPr>
          <p:cNvPr id="4" name="Rectangle 3"/>
          <p:cNvSpPr/>
          <p:nvPr/>
        </p:nvSpPr>
        <p:spPr>
          <a:xfrm>
            <a:off x="224806" y="4931406"/>
            <a:ext cx="5677257" cy="1154162"/>
          </a:xfrm>
          <a:prstGeom prst="rect">
            <a:avLst/>
          </a:prstGeom>
        </p:spPr>
        <p:txBody>
          <a:bodyPr wrap="square">
            <a:spAutoFit/>
          </a:bodyPr>
          <a:lstStyle/>
          <a:p>
            <a:pPr algn="just">
              <a:lnSpc>
                <a:spcPct val="115000"/>
              </a:lnSpc>
              <a:tabLst>
                <a:tab pos="2971800" algn="ctr"/>
                <a:tab pos="5943600" algn="r"/>
                <a:tab pos="0" algn="l"/>
                <a:tab pos="2971800" algn="ctr"/>
                <a:tab pos="5943600" algn="r"/>
              </a:tabLst>
            </a:pP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Fig. 9 (a</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S2-TOC cross plot (wt %) indicating hydrocarbon potential of the Kommugudem Shale (after Hunt, 1996; Peters, 1986</a:t>
            </a: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tabLst>
                <a:tab pos="2971800" algn="ctr"/>
                <a:tab pos="5943600" algn="r"/>
                <a:tab pos="0" algn="l"/>
                <a:tab pos="2971800" algn="ctr"/>
                <a:tab pos="5943600" algn="r"/>
              </a:tabLst>
            </a:pP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HI-TOC cross plot indicating hydrocarbon potential of the Kommugudem </a:t>
            </a: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shale</a:t>
            </a:r>
          </a:p>
          <a:p>
            <a:pPr algn="just">
              <a:lnSpc>
                <a:spcPct val="115000"/>
              </a:lnSpc>
              <a:tabLst>
                <a:tab pos="2971800" algn="ctr"/>
                <a:tab pos="5943600" algn="r"/>
                <a:tab pos="0" algn="l"/>
                <a:tab pos="2971800" algn="ctr"/>
                <a:tab pos="5943600" algn="r"/>
              </a:tabLst>
            </a:pP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Genetic potential (GP) versus Index for hydrocarbon generation (IHG) plot of the studied shale samples (modified after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Misra</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et al., 2018</a:t>
            </a:r>
            <a:r>
              <a:rPr lang="en-US" sz="12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844884"/>
            <a:ext cx="5130147" cy="4077809"/>
          </a:xfrm>
          <a:prstGeom prst="rect">
            <a:avLst/>
          </a:prstGeom>
        </p:spPr>
      </p:pic>
      <p:sp>
        <p:nvSpPr>
          <p:cNvPr id="7" name="Rectangle 6"/>
          <p:cNvSpPr/>
          <p:nvPr/>
        </p:nvSpPr>
        <p:spPr>
          <a:xfrm>
            <a:off x="6096000" y="4986562"/>
            <a:ext cx="6096000" cy="1015663"/>
          </a:xfrm>
          <a:prstGeom prst="rect">
            <a:avLst/>
          </a:prstGeom>
        </p:spPr>
        <p:txBody>
          <a:bodyPr>
            <a:spAutoFit/>
          </a:bodyPr>
          <a:lstStyle/>
          <a:p>
            <a:r>
              <a:rPr lang="en-US" sz="1200" b="1" dirty="0">
                <a:solidFill>
                  <a:srgbClr val="0070C0"/>
                </a:solidFill>
                <a:latin typeface="Times New Roman" pitchFamily="18" charset="0"/>
                <a:cs typeface="Times New Roman" pitchFamily="18" charset="0"/>
              </a:rPr>
              <a:t>Fig. </a:t>
            </a:r>
            <a:r>
              <a:rPr lang="en-US" sz="1200" b="1" dirty="0" smtClean="0">
                <a:solidFill>
                  <a:srgbClr val="0070C0"/>
                </a:solidFill>
                <a:latin typeface="Times New Roman" pitchFamily="18" charset="0"/>
                <a:cs typeface="Times New Roman" pitchFamily="18" charset="0"/>
              </a:rPr>
              <a:t>10 </a:t>
            </a:r>
            <a:r>
              <a:rPr lang="en-US" sz="1200" b="1" dirty="0" smtClean="0">
                <a:solidFill>
                  <a:srgbClr val="0070C0"/>
                </a:solidFill>
                <a:latin typeface="Times New Roman" panose="02020603050405020304" pitchFamily="18" charset="0"/>
                <a:ea typeface="Calibri" panose="020F0502020204030204" pitchFamily="34" charset="0"/>
              </a:rPr>
              <a:t>FTIR </a:t>
            </a:r>
            <a:r>
              <a:rPr lang="en-US" sz="1200" b="1" dirty="0">
                <a:solidFill>
                  <a:srgbClr val="0070C0"/>
                </a:solidFill>
                <a:latin typeface="Times New Roman" panose="02020603050405020304" pitchFamily="18" charset="0"/>
                <a:ea typeface="Calibri" panose="020F0502020204030204" pitchFamily="34" charset="0"/>
              </a:rPr>
              <a:t>spectra of a representative sample from each well. Abbreviations: 1. Kaolinite, 2. Hydroxyl group, 3. Aromatic C-H stretching, 4. Aliphatic C–H stretching, 5. Carbonyl/Carboxyl group, 6. Aromatic C=C stretching, 7. Aliphatic CH2 and CH3 bending, 8. Quartz, 9. Feldspar + Quartz, 10. Kaolinite, 11. Quartz, 12-13. Kaolinite and 14. Quartz</a:t>
            </a:r>
            <a:r>
              <a:rPr lang="en-US" sz="1200" b="1" dirty="0" smtClean="0">
                <a:solidFill>
                  <a:srgbClr val="0070C0"/>
                </a:solidFill>
                <a:latin typeface="Times New Roman" panose="02020603050405020304" pitchFamily="18" charset="0"/>
                <a:ea typeface="Calibri" panose="020F0502020204030204" pitchFamily="34" charset="0"/>
              </a:rPr>
              <a:t>. IAL: </a:t>
            </a:r>
            <a:r>
              <a:rPr lang="en-US" sz="1200" b="1" dirty="0">
                <a:solidFill>
                  <a:srgbClr val="0070C0"/>
                </a:solidFill>
                <a:latin typeface="Times New Roman" panose="02020603050405020304" pitchFamily="18" charset="0"/>
                <a:ea typeface="Calibri" panose="020F0502020204030204" pitchFamily="34" charset="0"/>
              </a:rPr>
              <a:t>Index </a:t>
            </a:r>
            <a:r>
              <a:rPr lang="en-US" sz="1200" b="1" dirty="0" smtClean="0">
                <a:solidFill>
                  <a:srgbClr val="0070C0"/>
                </a:solidFill>
                <a:latin typeface="Times New Roman" panose="02020603050405020304" pitchFamily="18" charset="0"/>
                <a:ea typeface="Calibri" panose="020F0502020204030204" pitchFamily="34" charset="0"/>
              </a:rPr>
              <a:t>of aliphaticity </a:t>
            </a:r>
            <a:r>
              <a:rPr lang="en-US" sz="1200" b="1" dirty="0">
                <a:solidFill>
                  <a:srgbClr val="0070C0"/>
                </a:solidFill>
                <a:latin typeface="Times New Roman" panose="02020603050405020304" pitchFamily="18" charset="0"/>
                <a:ea typeface="Calibri" panose="020F0502020204030204" pitchFamily="34" charset="0"/>
              </a:rPr>
              <a:t>; </a:t>
            </a:r>
            <a:r>
              <a:rPr lang="en-US" sz="1200" b="1" dirty="0" smtClean="0">
                <a:solidFill>
                  <a:srgbClr val="0070C0"/>
                </a:solidFill>
                <a:latin typeface="Times New Roman" panose="02020603050405020304" pitchFamily="18" charset="0"/>
                <a:ea typeface="Calibri" panose="020F0502020204030204" pitchFamily="34" charset="0"/>
              </a:rPr>
              <a:t>IHG: Index of Hydrocarbon Generation</a:t>
            </a:r>
            <a:endParaRPr lang="en-US" b="1" dirty="0">
              <a:solidFill>
                <a:srgbClr val="0070C0"/>
              </a:solidFill>
            </a:endParaRPr>
          </a:p>
        </p:txBody>
      </p:sp>
      <p:sp>
        <p:nvSpPr>
          <p:cNvPr id="13" name="Title 1"/>
          <p:cNvSpPr txBox="1">
            <a:spLocks/>
          </p:cNvSpPr>
          <p:nvPr/>
        </p:nvSpPr>
        <p:spPr>
          <a:xfrm>
            <a:off x="576598" y="273491"/>
            <a:ext cx="10566682" cy="546801"/>
          </a:xfrm>
          <a:prstGeom prst="rect">
            <a:avLst/>
          </a:prstGeom>
          <a:solidFill>
            <a:schemeClr val="accent4"/>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3600" b="0" kern="1200">
                <a:solidFill>
                  <a:schemeClr val="tx1">
                    <a:lumMod val="65000"/>
                    <a:lumOff val="35000"/>
                  </a:schemeClr>
                </a:solidFill>
                <a:latin typeface="+mn-lt"/>
                <a:ea typeface="+mj-ea"/>
                <a:cs typeface="+mj-cs"/>
              </a:defRPr>
            </a:lvl1pPr>
          </a:lstStyle>
          <a:p>
            <a:r>
              <a:rPr lang="en-US" dirty="0" smtClean="0">
                <a:solidFill>
                  <a:schemeClr val="tx1"/>
                </a:solidFill>
                <a:latin typeface="Times New Roman" panose="02020603050405020304" pitchFamily="18" charset="0"/>
                <a:cs typeface="Times New Roman" panose="02020603050405020304" pitchFamily="18" charset="0"/>
              </a:rPr>
              <a:t>Source Rock Characterization-RockEval and FTIR</a:t>
            </a: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0595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113543</TotalTime>
  <Words>3016</Words>
  <Application>Microsoft Office PowerPoint</Application>
  <PresentationFormat>Widescreen</PresentationFormat>
  <Paragraphs>138</Paragraphs>
  <Slides>12</Slides>
  <Notes>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Calibri</vt:lpstr>
      <vt:lpstr>Calibri Light</vt:lpstr>
      <vt:lpstr>Cambria Math</vt:lpstr>
      <vt:lpstr>Times New Roman</vt:lpstr>
      <vt:lpstr>TimesNewRomanPS</vt:lpstr>
      <vt:lpstr>TimesNewRomanPSMT</vt:lpstr>
      <vt:lpstr>Office Theme</vt:lpstr>
      <vt:lpstr>PowerPoint Presentation</vt:lpstr>
      <vt:lpstr>Gas shale characterization  at study area?</vt:lpstr>
      <vt:lpstr>PowerPoint Presentation</vt:lpstr>
      <vt:lpstr>PowerPoint Presentation</vt:lpstr>
      <vt:lpstr> sCore: Classification for Organic Mudstones </vt:lpstr>
      <vt:lpstr>Compositional and Morphological Inference-FE-SEM</vt:lpstr>
      <vt:lpstr>Macerals and vitrinite reflectance</vt:lpstr>
      <vt:lpstr>Source Rock Characterization-RockEval</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 Bennet Hermon</dc:creator>
  <cp:lastModifiedBy>Shubhangi Kala</cp:lastModifiedBy>
  <cp:revision>413</cp:revision>
  <dcterms:created xsi:type="dcterms:W3CDTF">2021-03-16T08:45:38Z</dcterms:created>
  <dcterms:modified xsi:type="dcterms:W3CDTF">2022-05-24T04:17:51Z</dcterms:modified>
</cp:coreProperties>
</file>