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450" r:id="rId2"/>
    <p:sldId id="451" r:id="rId3"/>
    <p:sldId id="443" r:id="rId4"/>
    <p:sldId id="445" r:id="rId5"/>
    <p:sldId id="446" r:id="rId6"/>
    <p:sldId id="452" r:id="rId7"/>
    <p:sldId id="393" r:id="rId8"/>
    <p:sldId id="453" r:id="rId9"/>
  </p:sldIdLst>
  <p:sldSz cx="12192000" cy="79200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9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AA06"/>
    <a:srgbClr val="4958E9"/>
    <a:srgbClr val="4747EB"/>
    <a:srgbClr val="1717D3"/>
    <a:srgbClr val="4062F2"/>
    <a:srgbClr val="FF0066"/>
    <a:srgbClr val="223C6C"/>
    <a:srgbClr val="E48850"/>
    <a:srgbClr val="C45A12"/>
    <a:srgbClr val="549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9091" autoAdjust="0"/>
  </p:normalViewPr>
  <p:slideViewPr>
    <p:cSldViewPr snapToGrid="0">
      <p:cViewPr varScale="1">
        <p:scale>
          <a:sx n="101" d="100"/>
          <a:sy n="101" d="100"/>
        </p:scale>
        <p:origin x="-168" y="-96"/>
      </p:cViewPr>
      <p:guideLst>
        <p:guide orient="horz" pos="249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1012E-B729-4811-A36F-06C706892F7B}" type="datetimeFigureOut">
              <a:rPr lang="en-GB" smtClean="0"/>
              <a:pPr/>
              <a:t>23/05/2022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143000"/>
            <a:ext cx="4749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7C32D-FEF5-4AE4-938E-7931FA6EB923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0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latinLnBrk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7CE99-6459-4ED6-8399-D42BB02819F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17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latinLnBrk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7CE99-6459-4ED6-8399-D42BB02819FE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17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296173"/>
            <a:ext cx="9144000" cy="275734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159854"/>
            <a:ext cx="9144000" cy="19121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21F7-4630-4950-8622-7C29B9098E7D}" type="datetime1">
              <a:rPr lang="en-GB" smtClean="0"/>
              <a:pPr/>
              <a:t>23/05/2022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3A12-78AC-458D-88F8-84252E1206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B7F6-F94C-496D-9D7C-85BD06B73F5A}" type="datetime1">
              <a:rPr lang="en-GB" smtClean="0"/>
              <a:pPr/>
              <a:t>23/05/2022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3A12-78AC-458D-88F8-84252E1206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07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487669"/>
            <a:ext cx="2628900" cy="775137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487669"/>
            <a:ext cx="7734300" cy="775137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B15D-B6AD-4C04-B23E-4FEE48227C4E}" type="datetime1">
              <a:rPr lang="en-GB" smtClean="0"/>
              <a:pPr/>
              <a:t>23/05/2022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3A12-78AC-458D-88F8-84252E1206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86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F4E4-7778-4D5B-90ED-F945785CC94C}" type="datetime1">
              <a:rPr lang="en-GB" smtClean="0"/>
              <a:pPr/>
              <a:t>23/05/2022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E63A12-78AC-458D-88F8-84252E1206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61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974511"/>
            <a:ext cx="10515600" cy="329451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5300193"/>
            <a:ext cx="10515600" cy="173250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CFD4-02FA-4BC2-A5F8-ADC2B17F7C05}" type="datetime1">
              <a:rPr lang="en-GB" smtClean="0"/>
              <a:pPr/>
              <a:t>23/05/2022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3A12-78AC-458D-88F8-84252E1206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8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434679"/>
            <a:ext cx="5181600" cy="580436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434679"/>
            <a:ext cx="5181600" cy="580436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9DD5-B854-47A0-898A-1687855531FF}" type="datetime1">
              <a:rPr lang="en-GB" smtClean="0"/>
              <a:pPr/>
              <a:t>23/05/2022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3A12-78AC-458D-88F8-84252E1206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6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21669"/>
            <a:ext cx="10515600" cy="153084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941510"/>
            <a:ext cx="5157787" cy="9515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893014"/>
            <a:ext cx="5157787" cy="42551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941510"/>
            <a:ext cx="5183188" cy="9515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893014"/>
            <a:ext cx="5183188" cy="42551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FB8A-FC91-412E-BC76-9A4060FBBF63}" type="datetime1">
              <a:rPr lang="en-GB" smtClean="0"/>
              <a:pPr/>
              <a:t>23/05/2022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3A12-78AC-458D-88F8-84252E1206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91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DEDA-E264-4B06-977F-DFD1E73C8A17}" type="datetime1">
              <a:rPr lang="en-GB" smtClean="0"/>
              <a:pPr/>
              <a:t>23/05/2022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3A12-78AC-458D-88F8-84252E1206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19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A4AD-977B-4D26-A456-D9662E0A1F09}" type="datetime1">
              <a:rPr lang="en-GB" smtClean="0"/>
              <a:pPr/>
              <a:t>23/05/2022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3A12-78AC-458D-88F8-84252E1206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13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528002"/>
            <a:ext cx="3932237" cy="18480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1140340"/>
            <a:ext cx="6172200" cy="56283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2376011"/>
            <a:ext cx="3932237" cy="44018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7CF-398D-4146-953A-DE124CDB8A8D}" type="datetime1">
              <a:rPr lang="en-GB" smtClean="0"/>
              <a:pPr/>
              <a:t>23/05/2022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3A12-78AC-458D-88F8-84252E1206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37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528002"/>
            <a:ext cx="3932237" cy="18480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1140340"/>
            <a:ext cx="6172200" cy="5628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2376011"/>
            <a:ext cx="3932237" cy="44018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8CA0-3885-4FB1-811F-4EFE9F3E6B61}" type="datetime1">
              <a:rPr lang="en-GB" smtClean="0"/>
              <a:pPr/>
              <a:t>23/05/2022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3A12-78AC-458D-88F8-84252E1206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6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421669"/>
            <a:ext cx="10515600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2108344"/>
            <a:ext cx="10515600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7340702"/>
            <a:ext cx="2743200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6189-AB2D-41CB-91E6-5CB053908727}" type="datetime1">
              <a:rPr lang="en-GB" smtClean="0"/>
              <a:pPr/>
              <a:t>23/05/2022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7340702"/>
            <a:ext cx="4114800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7340702"/>
            <a:ext cx="2743200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fld id="{83E63A12-78AC-458D-88F8-84252E1206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85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egu22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egu22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Image associÃ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095" y="6534263"/>
            <a:ext cx="1036948" cy="1254708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r="7521"/>
          <a:stretch>
            <a:fillRect/>
          </a:stretch>
        </p:blipFill>
        <p:spPr>
          <a:xfrm>
            <a:off x="9515189" y="6647713"/>
            <a:ext cx="2451835" cy="11601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1668338"/>
            <a:ext cx="12192000" cy="2133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situ radar measurements for monitoring the physiological functioning of wheat crops in the semi-arid area</a:t>
            </a:r>
            <a:endParaRPr lang="fr-FR" sz="3600" dirty="0"/>
          </a:p>
        </p:txBody>
      </p:sp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9DC69DF9-48AB-479A-860C-E624ADC96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51" y="6597326"/>
            <a:ext cx="1119968" cy="119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1LlPPkeW.jpg"/>
          <p:cNvPicPr>
            <a:picLocks noChangeAspect="1"/>
          </p:cNvPicPr>
          <p:nvPr/>
        </p:nvPicPr>
        <p:blipFill>
          <a:blip r:embed="rId6"/>
          <a:srcRect t="12281" b="20732"/>
          <a:stretch>
            <a:fillRect/>
          </a:stretch>
        </p:blipFill>
        <p:spPr>
          <a:xfrm>
            <a:off x="6979246" y="6620703"/>
            <a:ext cx="1574389" cy="11601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4332" y="4493477"/>
            <a:ext cx="11142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Gill Sans MT" panose="020B0502020104020203" pitchFamily="34" charset="0"/>
                <a:cs typeface="Times New Roman" pitchFamily="18" charset="0"/>
              </a:rPr>
              <a:t>N. </a:t>
            </a:r>
            <a:r>
              <a:rPr lang="fr-FR" sz="2400" b="1" dirty="0" err="1" smtClean="0">
                <a:latin typeface="Gill Sans MT" panose="020B0502020104020203" pitchFamily="34" charset="0"/>
                <a:cs typeface="Times New Roman" pitchFamily="18" charset="0"/>
              </a:rPr>
              <a:t>Ouaadi</a:t>
            </a:r>
            <a:r>
              <a:rPr lang="fr-FR" sz="2400" b="1" dirty="0" smtClean="0">
                <a:latin typeface="Gill Sans MT" panose="020B0502020104020203" pitchFamily="34" charset="0"/>
                <a:cs typeface="Times New Roman" pitchFamily="18" charset="0"/>
              </a:rPr>
              <a:t>,  </a:t>
            </a:r>
            <a:r>
              <a:rPr lang="fr-FR" sz="2400" dirty="0">
                <a:latin typeface="Gill Sans MT" panose="020B0502020104020203" pitchFamily="34" charset="0"/>
                <a:cs typeface="Times New Roman" pitchFamily="18" charset="0"/>
              </a:rPr>
              <a:t>L. 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Villard,  S</a:t>
            </a:r>
            <a:r>
              <a:rPr lang="fr-FR" sz="2400" dirty="0">
                <a:latin typeface="Gill Sans MT" panose="020B0502020104020203" pitchFamily="34" charset="0"/>
                <a:cs typeface="Times New Roman" pitchFamily="18" charset="0"/>
              </a:rPr>
              <a:t>. </a:t>
            </a:r>
            <a:r>
              <a:rPr lang="fr-FR" sz="2400" dirty="0" err="1" smtClean="0">
                <a:latin typeface="Gill Sans MT" panose="020B0502020104020203" pitchFamily="34" charset="0"/>
                <a:cs typeface="Times New Roman" pitchFamily="18" charset="0"/>
              </a:rPr>
              <a:t>Khabba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,  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P.L</a:t>
            </a:r>
            <a:r>
              <a:rPr lang="fr-FR" sz="2400" dirty="0">
                <a:latin typeface="Gill Sans MT" panose="020B0502020104020203" pitchFamily="34" charset="0"/>
                <a:cs typeface="Times New Roman" pitchFamily="18" charset="0"/>
              </a:rPr>
              <a:t>. 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Frison</a:t>
            </a:r>
            <a:r>
              <a:rPr lang="fr-FR" sz="2400" dirty="0">
                <a:latin typeface="Gill Sans MT" panose="020B0502020104020203" pitchFamily="34" charset="0"/>
                <a:cs typeface="Times New Roman" pitchFamily="18" charset="0"/>
              </a:rPr>
              <a:t>, 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 J</a:t>
            </a:r>
            <a:r>
              <a:rPr lang="fr-FR" sz="2400" dirty="0">
                <a:latin typeface="Gill Sans MT" panose="020B0502020104020203" pitchFamily="34" charset="0"/>
                <a:cs typeface="Times New Roman" pitchFamily="18" charset="0"/>
              </a:rPr>
              <a:t>. </a:t>
            </a:r>
            <a:r>
              <a:rPr lang="fr-FR" sz="2400" dirty="0" err="1" smtClean="0">
                <a:latin typeface="Gill Sans MT" panose="020B0502020104020203" pitchFamily="34" charset="0"/>
                <a:cs typeface="Times New Roman" pitchFamily="18" charset="0"/>
              </a:rPr>
              <a:t>Ezzahar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, </a:t>
            </a:r>
            <a:r>
              <a:rPr lang="fr-FR" sz="2400" dirty="0">
                <a:latin typeface="Gill Sans MT" panose="020B0502020104020203" pitchFamily="34" charset="0"/>
                <a:cs typeface="Times New Roman" pitchFamily="18" charset="0"/>
              </a:rPr>
              <a:t>M. </a:t>
            </a:r>
            <a:r>
              <a:rPr lang="fr-FR" sz="2400" dirty="0" err="1" smtClean="0">
                <a:latin typeface="Gill Sans MT" panose="020B0502020104020203" pitchFamily="34" charset="0"/>
                <a:cs typeface="Times New Roman" pitchFamily="18" charset="0"/>
              </a:rPr>
              <a:t>Kasbani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, 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fr-FR" sz="2400" dirty="0">
                <a:latin typeface="Gill Sans MT" panose="020B0502020104020203" pitchFamily="34" charset="0"/>
                <a:cs typeface="Times New Roman" pitchFamily="18" charset="0"/>
              </a:rPr>
              <a:t>. </a:t>
            </a:r>
            <a:r>
              <a:rPr lang="fr-FR" sz="2400" dirty="0" err="1" smtClean="0">
                <a:latin typeface="Gill Sans MT" panose="020B0502020104020203" pitchFamily="34" charset="0"/>
                <a:cs typeface="Times New Roman" pitchFamily="18" charset="0"/>
              </a:rPr>
              <a:t>Fanise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,  </a:t>
            </a:r>
            <a:r>
              <a:rPr lang="fr-FR" sz="2400" dirty="0">
                <a:latin typeface="Gill Sans MT" panose="020B0502020104020203" pitchFamily="34" charset="0"/>
                <a:cs typeface="Times New Roman" pitchFamily="18" charset="0"/>
              </a:rPr>
              <a:t>A. </a:t>
            </a:r>
            <a:r>
              <a:rPr lang="fr-FR" sz="2400" dirty="0" err="1" smtClean="0">
                <a:latin typeface="Gill Sans MT" panose="020B0502020104020203" pitchFamily="34" charset="0"/>
                <a:cs typeface="Times New Roman" pitchFamily="18" charset="0"/>
              </a:rPr>
              <a:t>Chakir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,  V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. Le </a:t>
            </a:r>
            <a:r>
              <a:rPr lang="fr-FR" sz="2400" dirty="0" err="1">
                <a:latin typeface="Gill Sans MT" panose="020B0502020104020203" pitchFamily="34" charset="0"/>
                <a:cs typeface="Times New Roman" pitchFamily="18" charset="0"/>
              </a:rPr>
              <a:t>Dantec</a:t>
            </a:r>
            <a:r>
              <a:rPr lang="fr-FR" sz="2400" dirty="0"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and </a:t>
            </a:r>
            <a:r>
              <a:rPr lang="fr-FR" sz="2400" dirty="0">
                <a:latin typeface="Gill Sans MT" panose="020B0502020104020203" pitchFamily="34" charset="0"/>
                <a:cs typeface="Times New Roman" pitchFamily="18" charset="0"/>
              </a:rPr>
              <a:t>L. </a:t>
            </a:r>
            <a:r>
              <a:rPr lang="fr-FR" sz="2400" dirty="0" err="1" smtClean="0">
                <a:latin typeface="Gill Sans MT" panose="020B0502020104020203" pitchFamily="34" charset="0"/>
                <a:cs typeface="Times New Roman" pitchFamily="18" charset="0"/>
              </a:rPr>
              <a:t>Jarlan</a:t>
            </a:r>
            <a:endParaRPr lang="fr-FR" sz="2400" dirty="0" smtClean="0"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53310" y="27905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>
              <a:hlinkClick r:id="rId7"/>
            </a:endParaRPr>
          </a:p>
        </p:txBody>
      </p:sp>
      <p:pic>
        <p:nvPicPr>
          <p:cNvPr id="13" name="Picture 9" descr="Résultat de recherche d'images pour &quot;cnes&quot;">
            <a:extLst>
              <a:ext uri="{FF2B5EF4-FFF2-40B4-BE49-F238E27FC236}">
                <a16:creationId xmlns="" xmlns:a16="http://schemas.microsoft.com/office/drawing/2014/main" id="{907077CB-8FD7-48E1-8C36-B635C70CE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1186" y="6477700"/>
            <a:ext cx="1416839" cy="1416839"/>
          </a:xfrm>
          <a:prstGeom prst="rect">
            <a:avLst/>
          </a:prstGeom>
          <a:noFill/>
        </p:spPr>
      </p:pic>
      <p:pic>
        <p:nvPicPr>
          <p:cNvPr id="6" name="Picture 2" descr="EGU 2022 – aeri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" y="62712"/>
            <a:ext cx="3526730" cy="101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77690" y="901246"/>
            <a:ext cx="3408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Gill Sans MT" pitchFamily="34" charset="0"/>
              </a:rPr>
              <a:t>Vienna| </a:t>
            </a:r>
            <a:r>
              <a:rPr lang="fr-FR" sz="2400" dirty="0">
                <a:latin typeface="Gill Sans MT" pitchFamily="34" charset="0"/>
              </a:rPr>
              <a:t>23–27 May 2022 </a:t>
            </a:r>
            <a:r>
              <a:rPr lang="fr-FR" sz="2400" dirty="0" smtClean="0">
                <a:solidFill>
                  <a:srgbClr val="0070C0"/>
                </a:solidFill>
                <a:latin typeface="Gill Sans MT" pitchFamily="34" charset="0"/>
              </a:rPr>
              <a:t> </a:t>
            </a:r>
            <a:endParaRPr lang="fr-FR" sz="2400" dirty="0">
              <a:solidFill>
                <a:srgbClr val="0070C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3A12-78AC-458D-88F8-84252E120677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73384" y="1551933"/>
            <a:ext cx="2646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fr-FR" b="1" dirty="0" smtClean="0">
                <a:solidFill>
                  <a:srgbClr val="0070C0"/>
                </a:solidFill>
                <a:latin typeface="Gill Sans MT" pitchFamily="34" charset="0"/>
              </a:rPr>
              <a:t>Microwaves / </a:t>
            </a:r>
            <a:r>
              <a:rPr lang="en-US" dirty="0" smtClean="0">
                <a:latin typeface="Gill Sans MT" pitchFamily="34" charset="0"/>
              </a:rPr>
              <a:t>Sensitivity to </a:t>
            </a:r>
            <a:r>
              <a:rPr lang="en-US" dirty="0">
                <a:latin typeface="Gill Sans MT" pitchFamily="34" charset="0"/>
              </a:rPr>
              <a:t>water content </a:t>
            </a:r>
            <a:endParaRPr lang="en-US" dirty="0" smtClean="0">
              <a:latin typeface="Gill Sans MT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4578192" y="682799"/>
            <a:ext cx="6752827" cy="2830491"/>
            <a:chOff x="4584752" y="1241087"/>
            <a:chExt cx="7305078" cy="3265813"/>
          </a:xfrm>
        </p:grpSpPr>
        <p:pic>
          <p:nvPicPr>
            <p:cNvPr id="10" name="Image 20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526" y="1301115"/>
              <a:ext cx="3977304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209"/>
            <p:cNvSpPr txBox="1">
              <a:spLocks noChangeArrowheads="1"/>
            </p:cNvSpPr>
            <p:nvPr/>
          </p:nvSpPr>
          <p:spPr bwMode="auto">
            <a:xfrm>
              <a:off x="9180148" y="4229901"/>
              <a:ext cx="168244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dirty="0">
                  <a:latin typeface="Gill Sans MT" pitchFamily="34" charset="0"/>
                </a:rPr>
                <a:t>Steele-Dune et al., 2012</a:t>
              </a: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4584752" y="1241087"/>
              <a:ext cx="3115903" cy="2204106"/>
              <a:chOff x="5270552" y="5715932"/>
              <a:chExt cx="3115903" cy="2204106"/>
            </a:xfrm>
          </p:grpSpPr>
          <p:cxnSp>
            <p:nvCxnSpPr>
              <p:cNvPr id="15" name="Connecteur droit avec flèche 14">
                <a:extLst>
                  <a:ext uri="{FF2B5EF4-FFF2-40B4-BE49-F238E27FC236}">
                    <a16:creationId xmlns="" xmlns:a16="http://schemas.microsoft.com/office/drawing/2014/main" id="{771B85C1-1347-4090-B523-6CC0CA2CCE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7709" y="6210403"/>
                <a:ext cx="0" cy="740502"/>
              </a:xfrm>
              <a:prstGeom prst="straightConnector1">
                <a:avLst/>
              </a:prstGeom>
              <a:ln w="38100">
                <a:solidFill>
                  <a:srgbClr val="993366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e 91"/>
              <p:cNvGrpSpPr/>
              <p:nvPr/>
            </p:nvGrpSpPr>
            <p:grpSpPr>
              <a:xfrm>
                <a:off x="5270552" y="5715932"/>
                <a:ext cx="3115903" cy="2204106"/>
                <a:chOff x="5057192" y="5715932"/>
                <a:chExt cx="3115903" cy="2204106"/>
              </a:xfrm>
            </p:grpSpPr>
            <p:sp>
              <p:nvSpPr>
                <p:cNvPr id="17" name="ZoneTexte 16"/>
                <p:cNvSpPr txBox="1"/>
                <p:nvPr/>
              </p:nvSpPr>
              <p:spPr>
                <a:xfrm>
                  <a:off x="6996387" y="7334320"/>
                  <a:ext cx="102944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>
                      <a:latin typeface="Gill Sans MT" pitchFamily="34" charset="0"/>
                    </a:rPr>
                    <a:t>Evening</a:t>
                  </a:r>
                </a:p>
                <a:p>
                  <a:pPr algn="ctr"/>
                  <a:r>
                    <a:rPr lang="en-US" sz="1600" dirty="0">
                      <a:latin typeface="Gill Sans MT" pitchFamily="34" charset="0"/>
                    </a:rPr>
                    <a:t>Ascending</a:t>
                  </a:r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5142925" y="7335263"/>
                  <a:ext cx="114486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>
                      <a:latin typeface="Gill Sans MT" pitchFamily="34" charset="0"/>
                    </a:rPr>
                    <a:t>Morning</a:t>
                  </a:r>
                </a:p>
                <a:p>
                  <a:pPr algn="ctr"/>
                  <a:r>
                    <a:rPr lang="en-US" sz="1600" dirty="0">
                      <a:latin typeface="Gill Sans MT" pitchFamily="34" charset="0"/>
                    </a:rPr>
                    <a:t>Descending</a:t>
                  </a:r>
                </a:p>
              </p:txBody>
            </p:sp>
            <p:grpSp>
              <p:nvGrpSpPr>
                <p:cNvPr id="19" name="Groupe 162"/>
                <p:cNvGrpSpPr/>
                <p:nvPr/>
              </p:nvGrpSpPr>
              <p:grpSpPr>
                <a:xfrm>
                  <a:off x="5057192" y="5715932"/>
                  <a:ext cx="3019327" cy="1818526"/>
                  <a:chOff x="5378713" y="4237301"/>
                  <a:chExt cx="3019327" cy="1818526"/>
                </a:xfrm>
              </p:grpSpPr>
              <p:cxnSp>
                <p:nvCxnSpPr>
                  <p:cNvPr id="22" name="Connecteur droit avec flèche 21"/>
                  <p:cNvCxnSpPr>
                    <a:cxnSpLocks/>
                  </p:cNvCxnSpPr>
                  <p:nvPr/>
                </p:nvCxnSpPr>
                <p:spPr>
                  <a:xfrm>
                    <a:off x="5815226" y="5881796"/>
                    <a:ext cx="2582814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Connecteur droit avec flèche 22"/>
                  <p:cNvCxnSpPr>
                    <a:cxnSpLocks/>
                  </p:cNvCxnSpPr>
                  <p:nvPr/>
                </p:nvCxnSpPr>
                <p:spPr>
                  <a:xfrm flipV="1">
                    <a:off x="5815226" y="4630062"/>
                    <a:ext cx="0" cy="125173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Forme libre : forme 155"/>
                  <p:cNvSpPr/>
                  <p:nvPr/>
                </p:nvSpPr>
                <p:spPr>
                  <a:xfrm>
                    <a:off x="6008136" y="5629779"/>
                    <a:ext cx="1837733" cy="45719"/>
                  </a:xfrm>
                  <a:custGeom>
                    <a:avLst/>
                    <a:gdLst>
                      <a:gd name="connsiteX0" fmla="*/ 0 w 1400412"/>
                      <a:gd name="connsiteY0" fmla="*/ 45720 h 45720"/>
                      <a:gd name="connsiteX1" fmla="*/ 76200 w 1400412"/>
                      <a:gd name="connsiteY1" fmla="*/ 30480 h 45720"/>
                      <a:gd name="connsiteX2" fmla="*/ 137160 w 1400412"/>
                      <a:gd name="connsiteY2" fmla="*/ 15240 h 45720"/>
                      <a:gd name="connsiteX3" fmla="*/ 655320 w 1400412"/>
                      <a:gd name="connsiteY3" fmla="*/ 0 h 45720"/>
                      <a:gd name="connsiteX4" fmla="*/ 1234440 w 1400412"/>
                      <a:gd name="connsiteY4" fmla="*/ 15240 h 45720"/>
                      <a:gd name="connsiteX5" fmla="*/ 1341120 w 1400412"/>
                      <a:gd name="connsiteY5" fmla="*/ 30480 h 4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00412" h="45720">
                        <a:moveTo>
                          <a:pt x="0" y="45720"/>
                        </a:moveTo>
                        <a:cubicBezTo>
                          <a:pt x="25400" y="40640"/>
                          <a:pt x="50914" y="36099"/>
                          <a:pt x="76200" y="30480"/>
                        </a:cubicBezTo>
                        <a:cubicBezTo>
                          <a:pt x="96647" y="25936"/>
                          <a:pt x="116244" y="16341"/>
                          <a:pt x="137160" y="15240"/>
                        </a:cubicBezTo>
                        <a:cubicBezTo>
                          <a:pt x="309716" y="6158"/>
                          <a:pt x="482600" y="5080"/>
                          <a:pt x="655320" y="0"/>
                        </a:cubicBezTo>
                        <a:lnTo>
                          <a:pt x="1234440" y="15240"/>
                        </a:lnTo>
                        <a:cubicBezTo>
                          <a:pt x="1588093" y="31315"/>
                          <a:pt x="1252696" y="30480"/>
                          <a:pt x="1341120" y="30480"/>
                        </a:cubicBezTo>
                      </a:path>
                    </a:pathLst>
                  </a:custGeom>
                  <a:no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25" name="Forme libre : forme 156"/>
                  <p:cNvSpPr/>
                  <p:nvPr/>
                </p:nvSpPr>
                <p:spPr>
                  <a:xfrm>
                    <a:off x="6020188" y="4731772"/>
                    <a:ext cx="1825682" cy="702274"/>
                  </a:xfrm>
                  <a:custGeom>
                    <a:avLst/>
                    <a:gdLst>
                      <a:gd name="connsiteX0" fmla="*/ 0 w 1325880"/>
                      <a:gd name="connsiteY0" fmla="*/ 15240 h 763652"/>
                      <a:gd name="connsiteX1" fmla="*/ 76200 w 1325880"/>
                      <a:gd name="connsiteY1" fmla="*/ 0 h 763652"/>
                      <a:gd name="connsiteX2" fmla="*/ 167640 w 1325880"/>
                      <a:gd name="connsiteY2" fmla="*/ 15240 h 763652"/>
                      <a:gd name="connsiteX3" fmla="*/ 350520 w 1325880"/>
                      <a:gd name="connsiteY3" fmla="*/ 106680 h 763652"/>
                      <a:gd name="connsiteX4" fmla="*/ 441960 w 1325880"/>
                      <a:gd name="connsiteY4" fmla="*/ 182880 h 763652"/>
                      <a:gd name="connsiteX5" fmla="*/ 502920 w 1325880"/>
                      <a:gd name="connsiteY5" fmla="*/ 274320 h 763652"/>
                      <a:gd name="connsiteX6" fmla="*/ 548640 w 1325880"/>
                      <a:gd name="connsiteY6" fmla="*/ 320040 h 763652"/>
                      <a:gd name="connsiteX7" fmla="*/ 655320 w 1325880"/>
                      <a:gd name="connsiteY7" fmla="*/ 441960 h 763652"/>
                      <a:gd name="connsiteX8" fmla="*/ 716280 w 1325880"/>
                      <a:gd name="connsiteY8" fmla="*/ 533400 h 763652"/>
                      <a:gd name="connsiteX9" fmla="*/ 853440 w 1325880"/>
                      <a:gd name="connsiteY9" fmla="*/ 624840 h 763652"/>
                      <a:gd name="connsiteX10" fmla="*/ 899160 w 1325880"/>
                      <a:gd name="connsiteY10" fmla="*/ 655320 h 763652"/>
                      <a:gd name="connsiteX11" fmla="*/ 1005840 w 1325880"/>
                      <a:gd name="connsiteY11" fmla="*/ 701040 h 763652"/>
                      <a:gd name="connsiteX12" fmla="*/ 1051560 w 1325880"/>
                      <a:gd name="connsiteY12" fmla="*/ 731520 h 763652"/>
                      <a:gd name="connsiteX13" fmla="*/ 1158240 w 1325880"/>
                      <a:gd name="connsiteY13" fmla="*/ 762000 h 763652"/>
                      <a:gd name="connsiteX14" fmla="*/ 1325880 w 1325880"/>
                      <a:gd name="connsiteY14" fmla="*/ 762000 h 763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325880" h="763652">
                        <a:moveTo>
                          <a:pt x="0" y="15240"/>
                        </a:moveTo>
                        <a:cubicBezTo>
                          <a:pt x="25400" y="10160"/>
                          <a:pt x="50297" y="0"/>
                          <a:pt x="76200" y="0"/>
                        </a:cubicBezTo>
                        <a:cubicBezTo>
                          <a:pt x="107100" y="0"/>
                          <a:pt x="137662" y="7746"/>
                          <a:pt x="167640" y="15240"/>
                        </a:cubicBezTo>
                        <a:cubicBezTo>
                          <a:pt x="233747" y="31767"/>
                          <a:pt x="300855" y="57015"/>
                          <a:pt x="350520" y="106680"/>
                        </a:cubicBezTo>
                        <a:cubicBezTo>
                          <a:pt x="409192" y="165352"/>
                          <a:pt x="378307" y="140445"/>
                          <a:pt x="441960" y="182880"/>
                        </a:cubicBezTo>
                        <a:cubicBezTo>
                          <a:pt x="462280" y="213360"/>
                          <a:pt x="477017" y="248417"/>
                          <a:pt x="502920" y="274320"/>
                        </a:cubicBezTo>
                        <a:cubicBezTo>
                          <a:pt x="518160" y="289560"/>
                          <a:pt x="535408" y="303027"/>
                          <a:pt x="548640" y="320040"/>
                        </a:cubicBezTo>
                        <a:cubicBezTo>
                          <a:pt x="644378" y="443132"/>
                          <a:pt x="566811" y="382954"/>
                          <a:pt x="655320" y="441960"/>
                        </a:cubicBezTo>
                        <a:cubicBezTo>
                          <a:pt x="675640" y="472440"/>
                          <a:pt x="685800" y="513080"/>
                          <a:pt x="716280" y="533400"/>
                        </a:cubicBezTo>
                        <a:lnTo>
                          <a:pt x="853440" y="624840"/>
                        </a:lnTo>
                        <a:cubicBezTo>
                          <a:pt x="868680" y="635000"/>
                          <a:pt x="881784" y="649528"/>
                          <a:pt x="899160" y="655320"/>
                        </a:cubicBezTo>
                        <a:cubicBezTo>
                          <a:pt x="950453" y="672418"/>
                          <a:pt x="953110" y="670909"/>
                          <a:pt x="1005840" y="701040"/>
                        </a:cubicBezTo>
                        <a:cubicBezTo>
                          <a:pt x="1021743" y="710127"/>
                          <a:pt x="1035177" y="723329"/>
                          <a:pt x="1051560" y="731520"/>
                        </a:cubicBezTo>
                        <a:cubicBezTo>
                          <a:pt x="1067086" y="739283"/>
                          <a:pt x="1146972" y="761249"/>
                          <a:pt x="1158240" y="762000"/>
                        </a:cubicBezTo>
                        <a:cubicBezTo>
                          <a:pt x="1213996" y="765717"/>
                          <a:pt x="1270000" y="762000"/>
                          <a:pt x="1325880" y="762000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" name="ZoneTexte 25"/>
                  <p:cNvSpPr txBox="1"/>
                  <p:nvPr/>
                </p:nvSpPr>
                <p:spPr>
                  <a:xfrm rot="2027814">
                    <a:off x="6243521" y="5022320"/>
                    <a:ext cx="1114985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600" dirty="0" err="1">
                        <a:latin typeface="Gill Sans MT" pitchFamily="34" charset="0"/>
                      </a:rPr>
                      <a:t>Unstressed</a:t>
                    </a:r>
                    <a:endParaRPr lang="fr-FR" sz="1600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27" name="ZoneTexte 26"/>
                  <p:cNvSpPr txBox="1"/>
                  <p:nvPr/>
                </p:nvSpPr>
                <p:spPr>
                  <a:xfrm>
                    <a:off x="6188316" y="5551951"/>
                    <a:ext cx="86651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600" dirty="0" err="1">
                        <a:latin typeface="Gill Sans MT" pitchFamily="34" charset="0"/>
                      </a:rPr>
                      <a:t>stressed</a:t>
                    </a:r>
                    <a:endParaRPr lang="fr-FR" sz="1600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28" name="ZoneTexte 27"/>
                  <p:cNvSpPr txBox="1"/>
                  <p:nvPr/>
                </p:nvSpPr>
                <p:spPr>
                  <a:xfrm rot="16200000">
                    <a:off x="4652571" y="4963443"/>
                    <a:ext cx="1818526" cy="3662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dirty="0">
                        <a:latin typeface="Gill Sans MT" pitchFamily="34" charset="0"/>
                      </a:rPr>
                      <a:t>Water content</a:t>
                    </a:r>
                  </a:p>
                </p:txBody>
              </p:sp>
            </p:grpSp>
            <p:sp>
              <p:nvSpPr>
                <p:cNvPr id="20" name="ZoneTexte 19"/>
                <p:cNvSpPr txBox="1"/>
                <p:nvPr/>
              </p:nvSpPr>
              <p:spPr>
                <a:xfrm>
                  <a:off x="7336006" y="5849645"/>
                  <a:ext cx="8370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000" b="1" dirty="0">
                      <a:solidFill>
                        <a:srgbClr val="993366"/>
                      </a:solidFill>
                      <a:latin typeface="Gill Sans MT" pitchFamily="34" charset="0"/>
                    </a:rPr>
                    <a:t>radar</a:t>
                  </a:r>
                  <a:endParaRPr lang="fr-FR" b="1" dirty="0">
                    <a:solidFill>
                      <a:srgbClr val="993366"/>
                    </a:solidFill>
                    <a:latin typeface="Gill Sans MT" pitchFamily="34" charset="0"/>
                  </a:endParaRPr>
                </a:p>
              </p:txBody>
            </p:sp>
            <p:cxnSp>
              <p:nvCxnSpPr>
                <p:cNvPr id="21" name="Connecteur droit 20"/>
                <p:cNvCxnSpPr>
                  <a:cxnSpLocks/>
                </p:cNvCxnSpPr>
                <p:nvPr/>
              </p:nvCxnSpPr>
              <p:spPr>
                <a:xfrm>
                  <a:off x="5744387" y="6205356"/>
                  <a:ext cx="1825682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" name="Connecteur droit 12"/>
            <p:cNvCxnSpPr/>
            <p:nvPr/>
          </p:nvCxnSpPr>
          <p:spPr>
            <a:xfrm flipV="1">
              <a:off x="7056120" y="1544955"/>
              <a:ext cx="1310640" cy="228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>
              <a:stCxn id="25" idx="14"/>
            </p:cNvCxnSpPr>
            <p:nvPr/>
          </p:nvCxnSpPr>
          <p:spPr>
            <a:xfrm>
              <a:off x="7051909" y="2436313"/>
              <a:ext cx="1284371" cy="16384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3136618" y="-76520"/>
            <a:ext cx="5918764" cy="608487"/>
          </a:xfrm>
          <a:prstGeom prst="rect">
            <a:avLst/>
          </a:prstGeom>
        </p:spPr>
        <p:txBody>
          <a:bodyPr wrap="square" lIns="114922" tIns="57461" rIns="114922" bIns="57461">
            <a:spAutoFit/>
          </a:bodyPr>
          <a:lstStyle/>
          <a:p>
            <a:pPr>
              <a:spcAft>
                <a:spcPts val="1508"/>
              </a:spcAft>
            </a:pPr>
            <a:r>
              <a:rPr lang="en-US" sz="3200" b="1" dirty="0">
                <a:latin typeface="Gill Sans MT" pitchFamily="34" charset="0"/>
              </a:rPr>
              <a:t>Diurnal cycle of C-band data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307497" y="3701354"/>
            <a:ext cx="32963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fr-FR" dirty="0"/>
              <a:t>Diurnal cycle of the </a:t>
            </a:r>
            <a:r>
              <a:rPr lang="fr-FR" dirty="0" err="1"/>
              <a:t>backscattering</a:t>
            </a:r>
            <a:r>
              <a:rPr lang="fr-FR" dirty="0"/>
              <a:t> coefficient (Van </a:t>
            </a:r>
            <a:r>
              <a:rPr lang="fr-FR" dirty="0" err="1"/>
              <a:t>Emmerik</a:t>
            </a:r>
            <a:r>
              <a:rPr lang="fr-FR" dirty="0"/>
              <a:t> et al., 2015)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dirty="0"/>
              <a:t>Diurnal cycle of </a:t>
            </a:r>
            <a:r>
              <a:rPr lang="fr-FR" dirty="0" err="1"/>
              <a:t>coherence</a:t>
            </a:r>
            <a:r>
              <a:rPr lang="fr-FR" dirty="0"/>
              <a:t> (El </a:t>
            </a:r>
            <a:r>
              <a:rPr lang="fr-FR" dirty="0" err="1"/>
              <a:t>Idrissi</a:t>
            </a:r>
            <a:r>
              <a:rPr lang="fr-FR" dirty="0"/>
              <a:t> et al., 2019)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8811" y="3791421"/>
            <a:ext cx="838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 dirty="0" err="1">
                <a:solidFill>
                  <a:srgbClr val="0070C0"/>
                </a:solidFill>
                <a:latin typeface="Gill Sans MT" pitchFamily="34" charset="0"/>
                <a:cs typeface="Times New Roman" panose="02020603050405020304" pitchFamily="18" charset="0"/>
              </a:rPr>
              <a:t>Trees</a:t>
            </a:r>
            <a:endParaRPr lang="fr-FR" sz="2000" b="1" dirty="0">
              <a:solidFill>
                <a:srgbClr val="0070C0"/>
              </a:solidFill>
              <a:latin typeface="Gill Sans MT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44" y="866511"/>
            <a:ext cx="1328390" cy="66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373520" y="2148420"/>
            <a:ext cx="2546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Diurnal </a:t>
            </a:r>
            <a:r>
              <a:rPr lang="en-US" dirty="0"/>
              <a:t>cycle of sap flow </a:t>
            </a:r>
            <a:r>
              <a:rPr lang="en-US" dirty="0" smtClean="0">
                <a:sym typeface="Wingdings" pitchFamily="2" charset="2"/>
              </a:rPr>
              <a:t> effect on b</a:t>
            </a:r>
            <a:r>
              <a:rPr lang="en-US" dirty="0" smtClean="0"/>
              <a:t>ackscatter and coherence?</a:t>
            </a:r>
            <a:endParaRPr lang="en-US" dirty="0"/>
          </a:p>
        </p:txBody>
      </p:sp>
      <p:grpSp>
        <p:nvGrpSpPr>
          <p:cNvPr id="153" name="Groupe 152"/>
          <p:cNvGrpSpPr/>
          <p:nvPr/>
        </p:nvGrpSpPr>
        <p:grpSpPr>
          <a:xfrm>
            <a:off x="334190" y="4238806"/>
            <a:ext cx="4332946" cy="3705824"/>
            <a:chOff x="334190" y="4238806"/>
            <a:chExt cx="4332946" cy="3705824"/>
          </a:xfrm>
        </p:grpSpPr>
        <p:grpSp>
          <p:nvGrpSpPr>
            <p:cNvPr id="41" name="Groupe 40"/>
            <p:cNvGrpSpPr/>
            <p:nvPr/>
          </p:nvGrpSpPr>
          <p:grpSpPr>
            <a:xfrm>
              <a:off x="334190" y="4238806"/>
              <a:ext cx="4332946" cy="3705824"/>
              <a:chOff x="-309777" y="3927234"/>
              <a:chExt cx="7372685" cy="4450205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034720" y="5967447"/>
                <a:ext cx="167610" cy="96328"/>
              </a:xfrm>
              <a:prstGeom prst="rect">
                <a:avLst/>
              </a:prstGeom>
              <a:solidFill>
                <a:srgbClr val="495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Ellipse 42"/>
              <p:cNvSpPr/>
              <p:nvPr/>
            </p:nvSpPr>
            <p:spPr>
              <a:xfrm>
                <a:off x="5086293" y="6238979"/>
                <a:ext cx="95307" cy="9466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5152067" y="5764109"/>
                <a:ext cx="1910841" cy="408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>
                    <a:latin typeface="Gill Sans MT" pitchFamily="34" charset="0"/>
                  </a:rPr>
                  <a:t>Morning</a:t>
                </a:r>
                <a:endParaRPr lang="fr-FR" dirty="0">
                  <a:latin typeface="Gill Sans MT" pitchFamily="34" charset="0"/>
                </a:endParaRPr>
              </a:p>
            </p:txBody>
          </p:sp>
          <p:grpSp>
            <p:nvGrpSpPr>
              <p:cNvPr id="46" name="Groupe 45"/>
              <p:cNvGrpSpPr/>
              <p:nvPr/>
            </p:nvGrpSpPr>
            <p:grpSpPr>
              <a:xfrm>
                <a:off x="-309777" y="3927234"/>
                <a:ext cx="6365708" cy="4450205"/>
                <a:chOff x="-318728" y="3927234"/>
                <a:chExt cx="6557397" cy="4450205"/>
              </a:xfrm>
            </p:grpSpPr>
            <p:grpSp>
              <p:nvGrpSpPr>
                <p:cNvPr id="47" name="Groupe 46"/>
                <p:cNvGrpSpPr/>
                <p:nvPr/>
              </p:nvGrpSpPr>
              <p:grpSpPr>
                <a:xfrm>
                  <a:off x="-318728" y="3927234"/>
                  <a:ext cx="6557397" cy="4237889"/>
                  <a:chOff x="3130440" y="3551207"/>
                  <a:chExt cx="6742695" cy="4250875"/>
                </a:xfrm>
              </p:grpSpPr>
              <p:grpSp>
                <p:nvGrpSpPr>
                  <p:cNvPr id="49" name="Groupe 48"/>
                  <p:cNvGrpSpPr/>
                  <p:nvPr/>
                </p:nvGrpSpPr>
                <p:grpSpPr>
                  <a:xfrm>
                    <a:off x="4270626" y="3946273"/>
                    <a:ext cx="1406238" cy="1253837"/>
                    <a:chOff x="4118226" y="4197927"/>
                    <a:chExt cx="1406238" cy="1253837"/>
                  </a:xfrm>
                </p:grpSpPr>
                <p:cxnSp>
                  <p:nvCxnSpPr>
                    <p:cNvPr id="89" name="Connecteur droit avec flèche 88"/>
                    <p:cNvCxnSpPr/>
                    <p:nvPr/>
                  </p:nvCxnSpPr>
                  <p:spPr>
                    <a:xfrm flipH="1" flipV="1">
                      <a:off x="4118226" y="4197927"/>
                      <a:ext cx="3465" cy="1253837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Connecteur droit avec flèche 89"/>
                    <p:cNvCxnSpPr/>
                    <p:nvPr/>
                  </p:nvCxnSpPr>
                  <p:spPr>
                    <a:xfrm flipV="1">
                      <a:off x="4118226" y="5448298"/>
                      <a:ext cx="1406238" cy="2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0" name="Groupe 49"/>
                  <p:cNvGrpSpPr/>
                  <p:nvPr/>
                </p:nvGrpSpPr>
                <p:grpSpPr>
                  <a:xfrm>
                    <a:off x="4262873" y="6127172"/>
                    <a:ext cx="1406238" cy="1253837"/>
                    <a:chOff x="4118226" y="4197927"/>
                    <a:chExt cx="1406238" cy="1253837"/>
                  </a:xfrm>
                </p:grpSpPr>
                <p:cxnSp>
                  <p:nvCxnSpPr>
                    <p:cNvPr id="87" name="Connecteur droit avec flèche 86"/>
                    <p:cNvCxnSpPr/>
                    <p:nvPr/>
                  </p:nvCxnSpPr>
                  <p:spPr>
                    <a:xfrm flipH="1" flipV="1">
                      <a:off x="4118226" y="4197927"/>
                      <a:ext cx="3465" cy="1253837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Connecteur droit avec flèche 87"/>
                    <p:cNvCxnSpPr/>
                    <p:nvPr/>
                  </p:nvCxnSpPr>
                  <p:spPr>
                    <a:xfrm flipV="1">
                      <a:off x="4118226" y="5448298"/>
                      <a:ext cx="1406238" cy="2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1" name="Rectangle 50"/>
                  <p:cNvSpPr/>
                  <p:nvPr/>
                </p:nvSpPr>
                <p:spPr>
                  <a:xfrm>
                    <a:off x="6597901" y="6124586"/>
                    <a:ext cx="3251332" cy="124776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6620758" y="3946273"/>
                    <a:ext cx="3251332" cy="124776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53" name="Groupe 52"/>
                  <p:cNvGrpSpPr/>
                  <p:nvPr/>
                </p:nvGrpSpPr>
                <p:grpSpPr>
                  <a:xfrm>
                    <a:off x="4193596" y="6340186"/>
                    <a:ext cx="5668283" cy="900559"/>
                    <a:chOff x="4109604" y="4390159"/>
                    <a:chExt cx="5668283" cy="900559"/>
                  </a:xfrm>
                </p:grpSpPr>
                <p:sp>
                  <p:nvSpPr>
                    <p:cNvPr id="76" name="Rectangle 75"/>
                    <p:cNvSpPr/>
                    <p:nvPr/>
                  </p:nvSpPr>
                  <p:spPr>
                    <a:xfrm>
                      <a:off x="9601242" y="5003224"/>
                      <a:ext cx="176645" cy="100444"/>
                    </a:xfrm>
                    <a:prstGeom prst="rect">
                      <a:avLst/>
                    </a:prstGeom>
                    <a:solidFill>
                      <a:srgbClr val="4958E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77" name="Rectangle 76"/>
                    <p:cNvSpPr/>
                    <p:nvPr/>
                  </p:nvSpPr>
                  <p:spPr>
                    <a:xfrm>
                      <a:off x="8551775" y="4753842"/>
                      <a:ext cx="176645" cy="100444"/>
                    </a:xfrm>
                    <a:prstGeom prst="rect">
                      <a:avLst/>
                    </a:prstGeom>
                    <a:solidFill>
                      <a:srgbClr val="4958E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78" name="Rectangle 77"/>
                    <p:cNvSpPr/>
                    <p:nvPr/>
                  </p:nvSpPr>
                  <p:spPr>
                    <a:xfrm>
                      <a:off x="7398352" y="4577197"/>
                      <a:ext cx="176645" cy="100444"/>
                    </a:xfrm>
                    <a:prstGeom prst="rect">
                      <a:avLst/>
                    </a:prstGeom>
                    <a:solidFill>
                      <a:srgbClr val="4958E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79" name="Rectangle 78"/>
                    <p:cNvSpPr/>
                    <p:nvPr/>
                  </p:nvSpPr>
                  <p:spPr>
                    <a:xfrm>
                      <a:off x="6438233" y="4390159"/>
                      <a:ext cx="176645" cy="100444"/>
                    </a:xfrm>
                    <a:prstGeom prst="rect">
                      <a:avLst/>
                    </a:prstGeom>
                    <a:solidFill>
                      <a:srgbClr val="4958E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0" name="Rectangle 79"/>
                    <p:cNvSpPr/>
                    <p:nvPr/>
                  </p:nvSpPr>
                  <p:spPr>
                    <a:xfrm>
                      <a:off x="5274459" y="4405747"/>
                      <a:ext cx="176645" cy="100444"/>
                    </a:xfrm>
                    <a:prstGeom prst="rect">
                      <a:avLst/>
                    </a:prstGeom>
                    <a:solidFill>
                      <a:srgbClr val="4958E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1" name="Rectangle 80"/>
                    <p:cNvSpPr/>
                    <p:nvPr/>
                  </p:nvSpPr>
                  <p:spPr>
                    <a:xfrm>
                      <a:off x="4109604" y="4390159"/>
                      <a:ext cx="176645" cy="100444"/>
                    </a:xfrm>
                    <a:prstGeom prst="rect">
                      <a:avLst/>
                    </a:prstGeom>
                    <a:solidFill>
                      <a:srgbClr val="4958E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2" name="Ellipse 81"/>
                    <p:cNvSpPr/>
                    <p:nvPr/>
                  </p:nvSpPr>
                  <p:spPr>
                    <a:xfrm>
                      <a:off x="4662055" y="4968608"/>
                      <a:ext cx="100444" cy="9871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3" name="Ellipse 82"/>
                    <p:cNvSpPr/>
                    <p:nvPr/>
                  </p:nvSpPr>
                  <p:spPr>
                    <a:xfrm>
                      <a:off x="5811991" y="4975534"/>
                      <a:ext cx="100444" cy="9871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4" name="Ellipse 83"/>
                    <p:cNvSpPr/>
                    <p:nvPr/>
                  </p:nvSpPr>
                  <p:spPr>
                    <a:xfrm>
                      <a:off x="6934219" y="5017098"/>
                      <a:ext cx="100444" cy="9871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5" name="Ellipse 84"/>
                    <p:cNvSpPr/>
                    <p:nvPr/>
                  </p:nvSpPr>
                  <p:spPr>
                    <a:xfrm>
                      <a:off x="7994073" y="5104553"/>
                      <a:ext cx="100444" cy="9871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6" name="Ellipse 85"/>
                    <p:cNvSpPr/>
                    <p:nvPr/>
                  </p:nvSpPr>
                  <p:spPr>
                    <a:xfrm>
                      <a:off x="9147464" y="5192008"/>
                      <a:ext cx="100444" cy="9871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54" name="Groupe 53"/>
                  <p:cNvGrpSpPr/>
                  <p:nvPr/>
                </p:nvGrpSpPr>
                <p:grpSpPr>
                  <a:xfrm>
                    <a:off x="4194461" y="4127235"/>
                    <a:ext cx="5678674" cy="929980"/>
                    <a:chOff x="4021282" y="2119747"/>
                    <a:chExt cx="5678674" cy="929980"/>
                  </a:xfrm>
                </p:grpSpPr>
                <p:sp>
                  <p:nvSpPr>
                    <p:cNvPr id="64" name="Rectangle 63"/>
                    <p:cNvSpPr/>
                    <p:nvPr/>
                  </p:nvSpPr>
                  <p:spPr>
                    <a:xfrm>
                      <a:off x="4021282" y="2119747"/>
                      <a:ext cx="176645" cy="100444"/>
                    </a:xfrm>
                    <a:prstGeom prst="rect">
                      <a:avLst/>
                    </a:prstGeom>
                    <a:solidFill>
                      <a:srgbClr val="4958E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5" name="Rectangle 64"/>
                    <p:cNvSpPr/>
                    <p:nvPr/>
                  </p:nvSpPr>
                  <p:spPr>
                    <a:xfrm>
                      <a:off x="5211050" y="2124943"/>
                      <a:ext cx="176645" cy="100444"/>
                    </a:xfrm>
                    <a:prstGeom prst="rect">
                      <a:avLst/>
                    </a:prstGeom>
                    <a:solidFill>
                      <a:srgbClr val="4958E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6" name="Rectangle 65"/>
                    <p:cNvSpPr/>
                    <p:nvPr/>
                  </p:nvSpPr>
                  <p:spPr>
                    <a:xfrm>
                      <a:off x="6371377" y="2131869"/>
                      <a:ext cx="176645" cy="100444"/>
                    </a:xfrm>
                    <a:prstGeom prst="rect">
                      <a:avLst/>
                    </a:prstGeom>
                    <a:solidFill>
                      <a:srgbClr val="4958E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7" name="Rectangle 66"/>
                    <p:cNvSpPr/>
                    <p:nvPr/>
                  </p:nvSpPr>
                  <p:spPr>
                    <a:xfrm>
                      <a:off x="7334275" y="2284269"/>
                      <a:ext cx="176645" cy="100444"/>
                    </a:xfrm>
                    <a:prstGeom prst="rect">
                      <a:avLst/>
                    </a:prstGeom>
                    <a:solidFill>
                      <a:srgbClr val="4958E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8" name="Rectangle 67"/>
                    <p:cNvSpPr/>
                    <p:nvPr/>
                  </p:nvSpPr>
                  <p:spPr>
                    <a:xfrm>
                      <a:off x="8473820" y="2457451"/>
                      <a:ext cx="176645" cy="100444"/>
                    </a:xfrm>
                    <a:prstGeom prst="rect">
                      <a:avLst/>
                    </a:prstGeom>
                    <a:solidFill>
                      <a:srgbClr val="4958E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9" name="Rectangle 68"/>
                    <p:cNvSpPr/>
                    <p:nvPr/>
                  </p:nvSpPr>
                  <p:spPr>
                    <a:xfrm>
                      <a:off x="9523311" y="2727617"/>
                      <a:ext cx="176645" cy="100444"/>
                    </a:xfrm>
                    <a:prstGeom prst="rect">
                      <a:avLst/>
                    </a:prstGeom>
                    <a:solidFill>
                      <a:srgbClr val="4958E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70" name="Ellipse 69"/>
                    <p:cNvSpPr/>
                    <p:nvPr/>
                  </p:nvSpPr>
                  <p:spPr>
                    <a:xfrm>
                      <a:off x="4603174" y="2727617"/>
                      <a:ext cx="100444" cy="9871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71" name="Ellipse 70"/>
                    <p:cNvSpPr/>
                    <p:nvPr/>
                  </p:nvSpPr>
                  <p:spPr>
                    <a:xfrm>
                      <a:off x="5753110" y="2734543"/>
                      <a:ext cx="100444" cy="9871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72" name="Ellipse 71"/>
                    <p:cNvSpPr/>
                    <p:nvPr/>
                  </p:nvSpPr>
                  <p:spPr>
                    <a:xfrm>
                      <a:off x="6875338" y="2776107"/>
                      <a:ext cx="100444" cy="9871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73" name="Ellipse 72"/>
                    <p:cNvSpPr/>
                    <p:nvPr/>
                  </p:nvSpPr>
                  <p:spPr>
                    <a:xfrm>
                      <a:off x="7935192" y="2863562"/>
                      <a:ext cx="100444" cy="9871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74" name="Ellipse 73"/>
                    <p:cNvSpPr/>
                    <p:nvPr/>
                  </p:nvSpPr>
                  <p:spPr>
                    <a:xfrm>
                      <a:off x="9088583" y="2951017"/>
                      <a:ext cx="100444" cy="9871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75" name="Forme libre 74"/>
                    <p:cNvSpPr/>
                    <p:nvPr/>
                  </p:nvSpPr>
                  <p:spPr>
                    <a:xfrm>
                      <a:off x="4104409" y="2150831"/>
                      <a:ext cx="5529075" cy="859716"/>
                    </a:xfrm>
                    <a:custGeom>
                      <a:avLst/>
                      <a:gdLst>
                        <a:gd name="connsiteX0" fmla="*/ 0 w 5529075"/>
                        <a:gd name="connsiteY0" fmla="*/ 31260 h 859716"/>
                        <a:gd name="connsiteX1" fmla="*/ 477982 w 5529075"/>
                        <a:gd name="connsiteY1" fmla="*/ 633933 h 859716"/>
                        <a:gd name="connsiteX2" fmla="*/ 1153391 w 5529075"/>
                        <a:gd name="connsiteY2" fmla="*/ 87 h 859716"/>
                        <a:gd name="connsiteX3" fmla="*/ 1672936 w 5529075"/>
                        <a:gd name="connsiteY3" fmla="*/ 685887 h 859716"/>
                        <a:gd name="connsiteX4" fmla="*/ 2296391 w 5529075"/>
                        <a:gd name="connsiteY4" fmla="*/ 20869 h 859716"/>
                        <a:gd name="connsiteX5" fmla="*/ 2805546 w 5529075"/>
                        <a:gd name="connsiteY5" fmla="*/ 717060 h 859716"/>
                        <a:gd name="connsiteX6" fmla="*/ 3304309 w 5529075"/>
                        <a:gd name="connsiteY6" fmla="*/ 155951 h 859716"/>
                        <a:gd name="connsiteX7" fmla="*/ 3886200 w 5529075"/>
                        <a:gd name="connsiteY7" fmla="*/ 800187 h 859716"/>
                        <a:gd name="connsiteX8" fmla="*/ 4457700 w 5529075"/>
                        <a:gd name="connsiteY8" fmla="*/ 353378 h 859716"/>
                        <a:gd name="connsiteX9" fmla="*/ 5049982 w 5529075"/>
                        <a:gd name="connsiteY9" fmla="*/ 852142 h 859716"/>
                        <a:gd name="connsiteX10" fmla="*/ 5444836 w 5529075"/>
                        <a:gd name="connsiteY10" fmla="*/ 654715 h 859716"/>
                        <a:gd name="connsiteX11" fmla="*/ 5465618 w 5529075"/>
                        <a:gd name="connsiteY11" fmla="*/ 654715 h 859716"/>
                        <a:gd name="connsiteX12" fmla="*/ 5527964 w 5529075"/>
                        <a:gd name="connsiteY12" fmla="*/ 644324 h 859716"/>
                        <a:gd name="connsiteX13" fmla="*/ 5507182 w 5529075"/>
                        <a:gd name="connsiteY13" fmla="*/ 654715 h 859716"/>
                        <a:gd name="connsiteX14" fmla="*/ 5527964 w 5529075"/>
                        <a:gd name="connsiteY14" fmla="*/ 654715 h 8597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5529075" h="859716">
                          <a:moveTo>
                            <a:pt x="0" y="31260"/>
                          </a:moveTo>
                          <a:cubicBezTo>
                            <a:pt x="142875" y="335194"/>
                            <a:pt x="285750" y="639128"/>
                            <a:pt x="477982" y="633933"/>
                          </a:cubicBezTo>
                          <a:cubicBezTo>
                            <a:pt x="670214" y="628738"/>
                            <a:pt x="954232" y="-8572"/>
                            <a:pt x="1153391" y="87"/>
                          </a:cubicBezTo>
                          <a:cubicBezTo>
                            <a:pt x="1352550" y="8746"/>
                            <a:pt x="1482436" y="682423"/>
                            <a:pt x="1672936" y="685887"/>
                          </a:cubicBezTo>
                          <a:cubicBezTo>
                            <a:pt x="1863436" y="689351"/>
                            <a:pt x="2107623" y="15674"/>
                            <a:pt x="2296391" y="20869"/>
                          </a:cubicBezTo>
                          <a:cubicBezTo>
                            <a:pt x="2485159" y="26064"/>
                            <a:pt x="2637560" y="694546"/>
                            <a:pt x="2805546" y="717060"/>
                          </a:cubicBezTo>
                          <a:cubicBezTo>
                            <a:pt x="2973532" y="739574"/>
                            <a:pt x="3124200" y="142097"/>
                            <a:pt x="3304309" y="155951"/>
                          </a:cubicBezTo>
                          <a:cubicBezTo>
                            <a:pt x="3484418" y="169806"/>
                            <a:pt x="3693968" y="767283"/>
                            <a:pt x="3886200" y="800187"/>
                          </a:cubicBezTo>
                          <a:cubicBezTo>
                            <a:pt x="4078432" y="833091"/>
                            <a:pt x="4263736" y="344719"/>
                            <a:pt x="4457700" y="353378"/>
                          </a:cubicBezTo>
                          <a:cubicBezTo>
                            <a:pt x="4651664" y="362037"/>
                            <a:pt x="4885459" y="801919"/>
                            <a:pt x="5049982" y="852142"/>
                          </a:cubicBezTo>
                          <a:cubicBezTo>
                            <a:pt x="5214505" y="902365"/>
                            <a:pt x="5375563" y="687619"/>
                            <a:pt x="5444836" y="654715"/>
                          </a:cubicBezTo>
                          <a:cubicBezTo>
                            <a:pt x="5514109" y="621811"/>
                            <a:pt x="5451763" y="656447"/>
                            <a:pt x="5465618" y="654715"/>
                          </a:cubicBezTo>
                          <a:cubicBezTo>
                            <a:pt x="5479473" y="652983"/>
                            <a:pt x="5521037" y="644324"/>
                            <a:pt x="5527964" y="644324"/>
                          </a:cubicBezTo>
                          <a:cubicBezTo>
                            <a:pt x="5534891" y="644324"/>
                            <a:pt x="5507182" y="652983"/>
                            <a:pt x="5507182" y="654715"/>
                          </a:cubicBezTo>
                          <a:cubicBezTo>
                            <a:pt x="5507182" y="656447"/>
                            <a:pt x="5517573" y="655581"/>
                            <a:pt x="5527964" y="654715"/>
                          </a:cubicBezTo>
                        </a:path>
                      </a:pathLst>
                    </a:custGeom>
                    <a:ln w="19050">
                      <a:solidFill>
                        <a:schemeClr val="bg2">
                          <a:lumMod val="50000"/>
                        </a:scheme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55" name="ZoneTexte 54"/>
                  <p:cNvSpPr txBox="1"/>
                  <p:nvPr/>
                </p:nvSpPr>
                <p:spPr>
                  <a:xfrm rot="16200000">
                    <a:off x="2832922" y="3950530"/>
                    <a:ext cx="1769091" cy="10539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dirty="0" smtClean="0">
                        <a:latin typeface="Gill Sans MT" pitchFamily="34" charset="0"/>
                      </a:rPr>
                      <a:t>Water content (%)</a:t>
                    </a:r>
                    <a:endParaRPr lang="fr-FR" sz="1600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56" name="ZoneTexte 55"/>
                  <p:cNvSpPr txBox="1"/>
                  <p:nvPr/>
                </p:nvSpPr>
                <p:spPr>
                  <a:xfrm rot="16200000">
                    <a:off x="2719388" y="6148094"/>
                    <a:ext cx="1876050" cy="10539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dirty="0" err="1" smtClean="0">
                        <a:latin typeface="Gill Sans MT" pitchFamily="34" charset="0"/>
                      </a:rPr>
                      <a:t>Backscattering</a:t>
                    </a:r>
                    <a:r>
                      <a:rPr lang="fr-FR" sz="1600" dirty="0" smtClean="0">
                        <a:latin typeface="Gill Sans MT" pitchFamily="34" charset="0"/>
                      </a:rPr>
                      <a:t> (dB) </a:t>
                    </a:r>
                    <a:endParaRPr lang="fr-FR" sz="1600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57" name="ZoneTexte 56"/>
                  <p:cNvSpPr txBox="1"/>
                  <p:nvPr/>
                </p:nvSpPr>
                <p:spPr>
                  <a:xfrm>
                    <a:off x="4075719" y="7394278"/>
                    <a:ext cx="1550027" cy="4078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600" dirty="0" smtClean="0">
                        <a:latin typeface="Gill Sans MT" pitchFamily="34" charset="0"/>
                      </a:rPr>
                      <a:t>Time</a:t>
                    </a:r>
                    <a:endParaRPr lang="fr-FR" sz="1600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58" name="ZoneTexte 57"/>
                  <p:cNvSpPr txBox="1"/>
                  <p:nvPr/>
                </p:nvSpPr>
                <p:spPr>
                  <a:xfrm>
                    <a:off x="7240951" y="7014359"/>
                    <a:ext cx="1335460" cy="44487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dirty="0" smtClean="0">
                        <a:latin typeface="Gill Sans MT" pitchFamily="34" charset="0"/>
                      </a:rPr>
                      <a:t>Stress</a:t>
                    </a:r>
                    <a:endParaRPr lang="fr-FR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59" name="ZoneTexte 58"/>
                  <p:cNvSpPr txBox="1"/>
                  <p:nvPr/>
                </p:nvSpPr>
                <p:spPr>
                  <a:xfrm>
                    <a:off x="4588421" y="6998788"/>
                    <a:ext cx="1971064" cy="44487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dirty="0">
                        <a:latin typeface="Gill Sans MT" pitchFamily="34" charset="0"/>
                      </a:rPr>
                      <a:t>No stress</a:t>
                    </a:r>
                  </a:p>
                </p:txBody>
              </p:sp>
              <p:sp>
                <p:nvSpPr>
                  <p:cNvPr id="60" name="ZoneTexte 59"/>
                  <p:cNvSpPr txBox="1"/>
                  <p:nvPr/>
                </p:nvSpPr>
                <p:spPr>
                  <a:xfrm>
                    <a:off x="4796267" y="3551207"/>
                    <a:ext cx="4016142" cy="4436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2000" dirty="0" smtClean="0">
                        <a:latin typeface="Gill Sans MT" pitchFamily="34" charset="0"/>
                      </a:rPr>
                      <a:t>Water content</a:t>
                    </a:r>
                    <a:endParaRPr lang="fr-FR" sz="2000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1" name="ZoneTexte 60"/>
                  <p:cNvSpPr txBox="1"/>
                  <p:nvPr/>
                </p:nvSpPr>
                <p:spPr>
                  <a:xfrm>
                    <a:off x="5301107" y="5765666"/>
                    <a:ext cx="3103310" cy="4436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2000" dirty="0" err="1" smtClean="0"/>
                      <a:t>Backscattering</a:t>
                    </a:r>
                    <a:endParaRPr lang="fr-FR" sz="2000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2" name="ZoneTexte 61"/>
                  <p:cNvSpPr txBox="1"/>
                  <p:nvPr/>
                </p:nvSpPr>
                <p:spPr>
                  <a:xfrm>
                    <a:off x="7244489" y="4865740"/>
                    <a:ext cx="1335460" cy="44487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dirty="0" smtClean="0">
                        <a:latin typeface="Gill Sans MT" pitchFamily="34" charset="0"/>
                      </a:rPr>
                      <a:t>Stress</a:t>
                    </a:r>
                    <a:endParaRPr lang="fr-FR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3" name="ZoneTexte 62"/>
                  <p:cNvSpPr txBox="1"/>
                  <p:nvPr/>
                </p:nvSpPr>
                <p:spPr>
                  <a:xfrm>
                    <a:off x="4591959" y="4813977"/>
                    <a:ext cx="1971064" cy="44487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dirty="0">
                        <a:latin typeface="Gill Sans MT" pitchFamily="34" charset="0"/>
                      </a:rPr>
                      <a:t>No stress</a:t>
                    </a:r>
                  </a:p>
                </p:txBody>
              </p:sp>
            </p:grpSp>
            <p:sp>
              <p:nvSpPr>
                <p:cNvPr id="48" name="Rectangle 47"/>
                <p:cNvSpPr/>
                <p:nvPr/>
              </p:nvSpPr>
              <p:spPr>
                <a:xfrm>
                  <a:off x="2186954" y="8037219"/>
                  <a:ext cx="2931653" cy="340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1400" dirty="0">
                      <a:latin typeface="Gill Sans MT" pitchFamily="34" charset="0"/>
                    </a:rPr>
                    <a:t>(Van </a:t>
                  </a:r>
                  <a:r>
                    <a:rPr lang="fr-FR" sz="1400" dirty="0" err="1" smtClean="0">
                      <a:latin typeface="Gill Sans MT" pitchFamily="34" charset="0"/>
                    </a:rPr>
                    <a:t>Emmerik</a:t>
                  </a:r>
                  <a:r>
                    <a:rPr lang="fr-FR" sz="1400" dirty="0" smtClean="0">
                      <a:latin typeface="Gill Sans MT" pitchFamily="34" charset="0"/>
                    </a:rPr>
                    <a:t> 2017)</a:t>
                  </a:r>
                  <a:endParaRPr lang="fr-FR" sz="1400" dirty="0"/>
                </a:p>
              </p:txBody>
            </p:sp>
          </p:grpSp>
        </p:grpSp>
        <p:sp>
          <p:nvSpPr>
            <p:cNvPr id="91" name="Rectangle 90"/>
            <p:cNvSpPr/>
            <p:nvPr/>
          </p:nvSpPr>
          <p:spPr>
            <a:xfrm>
              <a:off x="3570122" y="6031299"/>
              <a:ext cx="8784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err="1" smtClean="0">
                  <a:latin typeface="Gill Sans MT" pitchFamily="34" charset="0"/>
                </a:rPr>
                <a:t>Evening</a:t>
              </a:r>
              <a:endParaRPr lang="fr-FR" dirty="0">
                <a:latin typeface="Gill Sans MT" pitchFamily="34" charset="0"/>
              </a:endParaRPr>
            </a:p>
          </p:txBody>
        </p:sp>
      </p:grpSp>
      <p:sp>
        <p:nvSpPr>
          <p:cNvPr id="94" name="Flèche : droite 1">
            <a:extLst>
              <a:ext uri="{FF2B5EF4-FFF2-40B4-BE49-F238E27FC236}">
                <a16:creationId xmlns="" xmlns:a16="http://schemas.microsoft.com/office/drawing/2014/main" id="{84F0D3C3-2FB0-4DBD-8E4C-5B8C660826C2}"/>
              </a:ext>
            </a:extLst>
          </p:cNvPr>
          <p:cNvSpPr/>
          <p:nvPr/>
        </p:nvSpPr>
        <p:spPr>
          <a:xfrm rot="5400000">
            <a:off x="1356712" y="3597236"/>
            <a:ext cx="451186" cy="21530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Flèche : droite 1">
            <a:extLst>
              <a:ext uri="{FF2B5EF4-FFF2-40B4-BE49-F238E27FC236}">
                <a16:creationId xmlns="" xmlns:a16="http://schemas.microsoft.com/office/drawing/2014/main" id="{84F0D3C3-2FB0-4DBD-8E4C-5B8C660826C2}"/>
              </a:ext>
            </a:extLst>
          </p:cNvPr>
          <p:cNvSpPr/>
          <p:nvPr/>
        </p:nvSpPr>
        <p:spPr>
          <a:xfrm>
            <a:off x="3294944" y="2085462"/>
            <a:ext cx="480089" cy="2079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97"/>
          <p:cNvSpPr/>
          <p:nvPr/>
        </p:nvSpPr>
        <p:spPr>
          <a:xfrm>
            <a:off x="1118670" y="3167560"/>
            <a:ext cx="931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Theory</a:t>
            </a:r>
            <a:endParaRPr lang="fr-FR" sz="2000" b="1" dirty="0"/>
          </a:p>
        </p:txBody>
      </p:sp>
      <p:sp>
        <p:nvSpPr>
          <p:cNvPr id="99" name="Rectangle 98"/>
          <p:cNvSpPr/>
          <p:nvPr/>
        </p:nvSpPr>
        <p:spPr>
          <a:xfrm>
            <a:off x="3192762" y="1709423"/>
            <a:ext cx="6828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Data</a:t>
            </a:r>
            <a:endParaRPr lang="fr-FR" sz="2000" b="1" dirty="0"/>
          </a:p>
        </p:txBody>
      </p:sp>
      <p:grpSp>
        <p:nvGrpSpPr>
          <p:cNvPr id="100" name="Groupe 99"/>
          <p:cNvGrpSpPr/>
          <p:nvPr/>
        </p:nvGrpSpPr>
        <p:grpSpPr>
          <a:xfrm>
            <a:off x="5359471" y="4220507"/>
            <a:ext cx="4432881" cy="3700376"/>
            <a:chOff x="6777908" y="3679088"/>
            <a:chExt cx="4723801" cy="3700376"/>
          </a:xfrm>
        </p:grpSpPr>
        <p:sp>
          <p:nvSpPr>
            <p:cNvPr id="101" name="ZoneTexte 100"/>
            <p:cNvSpPr txBox="1"/>
            <p:nvPr/>
          </p:nvSpPr>
          <p:spPr>
            <a:xfrm rot="16200000">
              <a:off x="6369278" y="4155699"/>
              <a:ext cx="14686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Gill Sans MT" pitchFamily="34" charset="0"/>
                </a:rPr>
                <a:t>Water content (%)</a:t>
              </a:r>
              <a:endParaRPr lang="fr-FR" sz="1600" dirty="0">
                <a:latin typeface="Gill Sans MT" pitchFamily="34" charset="0"/>
              </a:endParaRPr>
            </a:p>
          </p:txBody>
        </p:sp>
        <p:sp>
          <p:nvSpPr>
            <p:cNvPr id="102" name="ZoneTexte 101"/>
            <p:cNvSpPr txBox="1"/>
            <p:nvPr/>
          </p:nvSpPr>
          <p:spPr>
            <a:xfrm rot="16200000">
              <a:off x="6291560" y="5980088"/>
              <a:ext cx="1557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err="1" smtClean="0">
                  <a:latin typeface="Gill Sans MT" pitchFamily="34" charset="0"/>
                </a:rPr>
                <a:t>Backscattering</a:t>
              </a:r>
              <a:r>
                <a:rPr lang="fr-FR" sz="1600" dirty="0" smtClean="0">
                  <a:latin typeface="Gill Sans MT" pitchFamily="34" charset="0"/>
                </a:rPr>
                <a:t> (dB) </a:t>
              </a:r>
              <a:endParaRPr lang="fr-FR" sz="1600" dirty="0">
                <a:latin typeface="Gill Sans MT" pitchFamily="34" charset="0"/>
              </a:endParaRPr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9058600" y="6554152"/>
              <a:ext cx="7409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Gill Sans MT" pitchFamily="34" charset="0"/>
                </a:rPr>
                <a:t>Stress</a:t>
              </a:r>
              <a:endParaRPr lang="fr-FR" dirty="0">
                <a:latin typeface="Gill Sans MT" pitchFamily="34" charset="0"/>
              </a:endParaRPr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7586860" y="6541225"/>
              <a:ext cx="1093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Gill Sans MT" pitchFamily="34" charset="0"/>
                </a:rPr>
                <a:t>No stress</a:t>
              </a:r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7702182" y="3679088"/>
              <a:ext cx="2228332" cy="368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latin typeface="Gill Sans MT" pitchFamily="34" charset="0"/>
                </a:rPr>
                <a:t>Water content</a:t>
              </a:r>
              <a:endParaRPr lang="fr-FR" sz="2000" dirty="0">
                <a:latin typeface="Gill Sans MT" pitchFamily="34" charset="0"/>
              </a:endParaRPr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7982289" y="5517503"/>
              <a:ext cx="19153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 smtClean="0"/>
                <a:t>Backscattering</a:t>
              </a:r>
              <a:endParaRPr lang="fr-FR" sz="2000" dirty="0">
                <a:latin typeface="Gill Sans MT" pitchFamily="34" charset="0"/>
              </a:endParaRPr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9060563" y="4770396"/>
              <a:ext cx="7409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Gill Sans MT" pitchFamily="34" charset="0"/>
                </a:rPr>
                <a:t>Stress</a:t>
              </a:r>
              <a:endParaRPr lang="fr-FR" dirty="0">
                <a:latin typeface="Gill Sans MT" pitchFamily="34" charset="0"/>
              </a:endParaRPr>
            </a:p>
          </p:txBody>
        </p:sp>
        <p:sp>
          <p:nvSpPr>
            <p:cNvPr id="108" name="ZoneTexte 107"/>
            <p:cNvSpPr txBox="1"/>
            <p:nvPr/>
          </p:nvSpPr>
          <p:spPr>
            <a:xfrm>
              <a:off x="7588823" y="4727423"/>
              <a:ext cx="1093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Gill Sans MT" pitchFamily="34" charset="0"/>
                </a:rPr>
                <a:t>No stress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0386007" y="5431301"/>
              <a:ext cx="8784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err="1" smtClean="0">
                  <a:latin typeface="Gill Sans MT" pitchFamily="34" charset="0"/>
                </a:rPr>
                <a:t>Evening</a:t>
              </a:r>
              <a:endParaRPr lang="fr-FR" dirty="0">
                <a:latin typeface="Gill Sans MT" pitchFamily="34" charset="0"/>
              </a:endParaRPr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10378703" y="5154729"/>
              <a:ext cx="1123006" cy="339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latin typeface="Gill Sans MT" pitchFamily="34" charset="0"/>
                </a:rPr>
                <a:t>Morning</a:t>
              </a:r>
              <a:endParaRPr lang="fr-FR" dirty="0">
                <a:latin typeface="Gill Sans MT" pitchFamily="34" charset="0"/>
              </a:endParaRPr>
            </a:p>
          </p:txBody>
        </p:sp>
        <p:grpSp>
          <p:nvGrpSpPr>
            <p:cNvPr id="111" name="Groupe 110"/>
            <p:cNvGrpSpPr/>
            <p:nvPr/>
          </p:nvGrpSpPr>
          <p:grpSpPr>
            <a:xfrm>
              <a:off x="7353090" y="4022213"/>
              <a:ext cx="3720388" cy="3357251"/>
              <a:chOff x="7353090" y="4022213"/>
              <a:chExt cx="3720388" cy="3357251"/>
            </a:xfrm>
          </p:grpSpPr>
          <p:grpSp>
            <p:nvGrpSpPr>
              <p:cNvPr id="112" name="Groupe 111"/>
              <p:cNvGrpSpPr/>
              <p:nvPr/>
            </p:nvGrpSpPr>
            <p:grpSpPr>
              <a:xfrm>
                <a:off x="7353090" y="4022213"/>
                <a:ext cx="3720388" cy="2854527"/>
                <a:chOff x="4041196" y="3793873"/>
                <a:chExt cx="5679539" cy="3434736"/>
              </a:xfrm>
            </p:grpSpPr>
            <p:grpSp>
              <p:nvGrpSpPr>
                <p:cNvPr id="115" name="Groupe 114"/>
                <p:cNvGrpSpPr/>
                <p:nvPr/>
              </p:nvGrpSpPr>
              <p:grpSpPr>
                <a:xfrm>
                  <a:off x="4118226" y="3793873"/>
                  <a:ext cx="1406238" cy="1253837"/>
                  <a:chOff x="4118226" y="4197927"/>
                  <a:chExt cx="1406238" cy="1253837"/>
                </a:xfrm>
              </p:grpSpPr>
              <p:cxnSp>
                <p:nvCxnSpPr>
                  <p:cNvPr id="148" name="Connecteur droit avec flèche 147"/>
                  <p:cNvCxnSpPr/>
                  <p:nvPr/>
                </p:nvCxnSpPr>
                <p:spPr>
                  <a:xfrm flipH="1" flipV="1">
                    <a:off x="4118226" y="4197927"/>
                    <a:ext cx="3465" cy="1253837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Connecteur droit avec flèche 148"/>
                  <p:cNvCxnSpPr/>
                  <p:nvPr/>
                </p:nvCxnSpPr>
                <p:spPr>
                  <a:xfrm flipV="1">
                    <a:off x="4118226" y="5448298"/>
                    <a:ext cx="1406238" cy="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6" name="Groupe 115"/>
                <p:cNvGrpSpPr/>
                <p:nvPr/>
              </p:nvGrpSpPr>
              <p:grpSpPr>
                <a:xfrm>
                  <a:off x="4110473" y="5974772"/>
                  <a:ext cx="1406238" cy="1253837"/>
                  <a:chOff x="4118226" y="4197927"/>
                  <a:chExt cx="1406238" cy="1253837"/>
                </a:xfrm>
              </p:grpSpPr>
              <p:cxnSp>
                <p:nvCxnSpPr>
                  <p:cNvPr id="146" name="Connecteur droit avec flèche 145"/>
                  <p:cNvCxnSpPr/>
                  <p:nvPr/>
                </p:nvCxnSpPr>
                <p:spPr>
                  <a:xfrm flipH="1" flipV="1">
                    <a:off x="4118226" y="4197927"/>
                    <a:ext cx="3465" cy="1253837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Connecteur droit avec flèche 146"/>
                  <p:cNvCxnSpPr/>
                  <p:nvPr/>
                </p:nvCxnSpPr>
                <p:spPr>
                  <a:xfrm flipV="1">
                    <a:off x="4118226" y="5448298"/>
                    <a:ext cx="1406238" cy="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7" name="Rectangle 116"/>
                <p:cNvSpPr/>
                <p:nvPr/>
              </p:nvSpPr>
              <p:spPr>
                <a:xfrm>
                  <a:off x="6445501" y="5972186"/>
                  <a:ext cx="3251332" cy="124776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6468358" y="3793873"/>
                  <a:ext cx="3251332" cy="124776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19" name="Groupe 118"/>
                <p:cNvGrpSpPr/>
                <p:nvPr/>
              </p:nvGrpSpPr>
              <p:grpSpPr>
                <a:xfrm>
                  <a:off x="4041196" y="6187786"/>
                  <a:ext cx="5668283" cy="900559"/>
                  <a:chOff x="4109604" y="4390159"/>
                  <a:chExt cx="5668283" cy="900559"/>
                </a:xfrm>
              </p:grpSpPr>
              <p:sp>
                <p:nvSpPr>
                  <p:cNvPr id="135" name="Rectangle 134"/>
                  <p:cNvSpPr/>
                  <p:nvPr/>
                </p:nvSpPr>
                <p:spPr>
                  <a:xfrm>
                    <a:off x="9601242" y="5003224"/>
                    <a:ext cx="176645" cy="100444"/>
                  </a:xfrm>
                  <a:prstGeom prst="rect">
                    <a:avLst/>
                  </a:prstGeom>
                  <a:solidFill>
                    <a:srgbClr val="4958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6" name="Rectangle 135"/>
                  <p:cNvSpPr/>
                  <p:nvPr/>
                </p:nvSpPr>
                <p:spPr>
                  <a:xfrm>
                    <a:off x="8551775" y="4753842"/>
                    <a:ext cx="176645" cy="100444"/>
                  </a:xfrm>
                  <a:prstGeom prst="rect">
                    <a:avLst/>
                  </a:prstGeom>
                  <a:solidFill>
                    <a:srgbClr val="4958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7398352" y="4577197"/>
                    <a:ext cx="176645" cy="100444"/>
                  </a:xfrm>
                  <a:prstGeom prst="rect">
                    <a:avLst/>
                  </a:prstGeom>
                  <a:solidFill>
                    <a:srgbClr val="4958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6438233" y="4390159"/>
                    <a:ext cx="176645" cy="100444"/>
                  </a:xfrm>
                  <a:prstGeom prst="rect">
                    <a:avLst/>
                  </a:prstGeom>
                  <a:solidFill>
                    <a:srgbClr val="4958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>
                  <a:xfrm>
                    <a:off x="5274459" y="4405747"/>
                    <a:ext cx="176645" cy="100444"/>
                  </a:xfrm>
                  <a:prstGeom prst="rect">
                    <a:avLst/>
                  </a:prstGeom>
                  <a:solidFill>
                    <a:srgbClr val="4958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>
                  <a:xfrm>
                    <a:off x="4109604" y="4390159"/>
                    <a:ext cx="176645" cy="100444"/>
                  </a:xfrm>
                  <a:prstGeom prst="rect">
                    <a:avLst/>
                  </a:prstGeom>
                  <a:solidFill>
                    <a:srgbClr val="4958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1" name="Ellipse 140"/>
                  <p:cNvSpPr/>
                  <p:nvPr/>
                </p:nvSpPr>
                <p:spPr>
                  <a:xfrm>
                    <a:off x="4662055" y="4394426"/>
                    <a:ext cx="100444" cy="9871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2" name="Ellipse 141"/>
                  <p:cNvSpPr/>
                  <p:nvPr/>
                </p:nvSpPr>
                <p:spPr>
                  <a:xfrm>
                    <a:off x="5811991" y="4401352"/>
                    <a:ext cx="100444" cy="9871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3" name="Ellipse 142"/>
                  <p:cNvSpPr/>
                  <p:nvPr/>
                </p:nvSpPr>
                <p:spPr>
                  <a:xfrm>
                    <a:off x="6934219" y="4687475"/>
                    <a:ext cx="100444" cy="9871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4" name="Ellipse 143"/>
                  <p:cNvSpPr/>
                  <p:nvPr/>
                </p:nvSpPr>
                <p:spPr>
                  <a:xfrm>
                    <a:off x="7994073" y="4913159"/>
                    <a:ext cx="100444" cy="9871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5" name="Ellipse 144"/>
                  <p:cNvSpPr/>
                  <p:nvPr/>
                </p:nvSpPr>
                <p:spPr>
                  <a:xfrm>
                    <a:off x="9147464" y="5192008"/>
                    <a:ext cx="100444" cy="9871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20" name="Groupe 119"/>
                <p:cNvGrpSpPr/>
                <p:nvPr/>
              </p:nvGrpSpPr>
              <p:grpSpPr>
                <a:xfrm>
                  <a:off x="4042061" y="3974835"/>
                  <a:ext cx="5678674" cy="929980"/>
                  <a:chOff x="4021282" y="2119747"/>
                  <a:chExt cx="5678674" cy="929980"/>
                </a:xfrm>
              </p:grpSpPr>
              <p:sp>
                <p:nvSpPr>
                  <p:cNvPr id="124" name="Rectangle 123"/>
                  <p:cNvSpPr/>
                  <p:nvPr/>
                </p:nvSpPr>
                <p:spPr>
                  <a:xfrm>
                    <a:off x="4021282" y="2119747"/>
                    <a:ext cx="176645" cy="100444"/>
                  </a:xfrm>
                  <a:prstGeom prst="rect">
                    <a:avLst/>
                  </a:prstGeom>
                  <a:solidFill>
                    <a:srgbClr val="4958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>
                  <a:xfrm>
                    <a:off x="5211050" y="2124943"/>
                    <a:ext cx="176645" cy="100444"/>
                  </a:xfrm>
                  <a:prstGeom prst="rect">
                    <a:avLst/>
                  </a:prstGeom>
                  <a:solidFill>
                    <a:srgbClr val="4958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>
                  <a:xfrm>
                    <a:off x="6371377" y="2131869"/>
                    <a:ext cx="176645" cy="100444"/>
                  </a:xfrm>
                  <a:prstGeom prst="rect">
                    <a:avLst/>
                  </a:prstGeom>
                  <a:solidFill>
                    <a:srgbClr val="4958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>
                  <a:xfrm>
                    <a:off x="7334275" y="2284269"/>
                    <a:ext cx="176645" cy="100444"/>
                  </a:xfrm>
                  <a:prstGeom prst="rect">
                    <a:avLst/>
                  </a:prstGeom>
                  <a:solidFill>
                    <a:srgbClr val="4958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>
                  <a:xfrm>
                    <a:off x="8473820" y="2457451"/>
                    <a:ext cx="176645" cy="100444"/>
                  </a:xfrm>
                  <a:prstGeom prst="rect">
                    <a:avLst/>
                  </a:prstGeom>
                  <a:solidFill>
                    <a:srgbClr val="4958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>
                  <a:xfrm>
                    <a:off x="9523311" y="2727617"/>
                    <a:ext cx="176645" cy="100444"/>
                  </a:xfrm>
                  <a:prstGeom prst="rect">
                    <a:avLst/>
                  </a:prstGeom>
                  <a:solidFill>
                    <a:srgbClr val="4958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0" name="Ellipse 129"/>
                  <p:cNvSpPr/>
                  <p:nvPr/>
                </p:nvSpPr>
                <p:spPr>
                  <a:xfrm>
                    <a:off x="4603174" y="2121536"/>
                    <a:ext cx="100444" cy="9871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1" name="Ellipse 130"/>
                  <p:cNvSpPr/>
                  <p:nvPr/>
                </p:nvSpPr>
                <p:spPr>
                  <a:xfrm>
                    <a:off x="5753110" y="2128462"/>
                    <a:ext cx="100444" cy="9871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2" name="Ellipse 131"/>
                  <p:cNvSpPr/>
                  <p:nvPr/>
                </p:nvSpPr>
                <p:spPr>
                  <a:xfrm>
                    <a:off x="6875338" y="2425218"/>
                    <a:ext cx="100444" cy="9871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3" name="Ellipse 132"/>
                  <p:cNvSpPr/>
                  <p:nvPr/>
                </p:nvSpPr>
                <p:spPr>
                  <a:xfrm>
                    <a:off x="7935192" y="2661535"/>
                    <a:ext cx="100444" cy="9871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4" name="Ellipse 133"/>
                  <p:cNvSpPr/>
                  <p:nvPr/>
                </p:nvSpPr>
                <p:spPr>
                  <a:xfrm>
                    <a:off x="9088583" y="2951017"/>
                    <a:ext cx="100444" cy="9871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21" name="Rectangle 120"/>
                <p:cNvSpPr/>
                <p:nvPr/>
              </p:nvSpPr>
              <p:spPr>
                <a:xfrm>
                  <a:off x="8479669" y="5389130"/>
                  <a:ext cx="176645" cy="100444"/>
                </a:xfrm>
                <a:prstGeom prst="rect">
                  <a:avLst/>
                </a:prstGeom>
                <a:solidFill>
                  <a:srgbClr val="495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2" name="Forme libre 121"/>
                <p:cNvSpPr/>
                <p:nvPr/>
              </p:nvSpPr>
              <p:spPr>
                <a:xfrm>
                  <a:off x="4093535" y="3997842"/>
                  <a:ext cx="5577014" cy="865324"/>
                </a:xfrm>
                <a:custGeom>
                  <a:avLst/>
                  <a:gdLst>
                    <a:gd name="connsiteX0" fmla="*/ 0 w 5577014"/>
                    <a:gd name="connsiteY0" fmla="*/ 0 h 865324"/>
                    <a:gd name="connsiteX1" fmla="*/ 2402958 w 5577014"/>
                    <a:gd name="connsiteY1" fmla="*/ 31898 h 865324"/>
                    <a:gd name="connsiteX2" fmla="*/ 2870791 w 5577014"/>
                    <a:gd name="connsiteY2" fmla="*/ 329609 h 865324"/>
                    <a:gd name="connsiteX3" fmla="*/ 3370521 w 5577014"/>
                    <a:gd name="connsiteY3" fmla="*/ 191386 h 865324"/>
                    <a:gd name="connsiteX4" fmla="*/ 3923414 w 5577014"/>
                    <a:gd name="connsiteY4" fmla="*/ 584791 h 865324"/>
                    <a:gd name="connsiteX5" fmla="*/ 4497572 w 5577014"/>
                    <a:gd name="connsiteY5" fmla="*/ 372139 h 865324"/>
                    <a:gd name="connsiteX6" fmla="*/ 5082363 w 5577014"/>
                    <a:gd name="connsiteY6" fmla="*/ 861237 h 865324"/>
                    <a:gd name="connsiteX7" fmla="*/ 5518298 w 5577014"/>
                    <a:gd name="connsiteY7" fmla="*/ 606056 h 865324"/>
                    <a:gd name="connsiteX8" fmla="*/ 5560828 w 5577014"/>
                    <a:gd name="connsiteY8" fmla="*/ 606056 h 865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7014" h="865324">
                      <a:moveTo>
                        <a:pt x="0" y="0"/>
                      </a:moveTo>
                      <a:lnTo>
                        <a:pt x="2402958" y="31898"/>
                      </a:lnTo>
                      <a:cubicBezTo>
                        <a:pt x="2881423" y="86833"/>
                        <a:pt x="2709531" y="303028"/>
                        <a:pt x="2870791" y="329609"/>
                      </a:cubicBezTo>
                      <a:cubicBezTo>
                        <a:pt x="3032052" y="356190"/>
                        <a:pt x="3195084" y="148856"/>
                        <a:pt x="3370521" y="191386"/>
                      </a:cubicBezTo>
                      <a:cubicBezTo>
                        <a:pt x="3545958" y="233916"/>
                        <a:pt x="3735572" y="554666"/>
                        <a:pt x="3923414" y="584791"/>
                      </a:cubicBezTo>
                      <a:cubicBezTo>
                        <a:pt x="4111256" y="614917"/>
                        <a:pt x="4304414" y="326065"/>
                        <a:pt x="4497572" y="372139"/>
                      </a:cubicBezTo>
                      <a:cubicBezTo>
                        <a:pt x="4690730" y="418213"/>
                        <a:pt x="4912242" y="822251"/>
                        <a:pt x="5082363" y="861237"/>
                      </a:cubicBezTo>
                      <a:cubicBezTo>
                        <a:pt x="5252484" y="900223"/>
                        <a:pt x="5438554" y="648586"/>
                        <a:pt x="5518298" y="606056"/>
                      </a:cubicBezTo>
                      <a:cubicBezTo>
                        <a:pt x="5598042" y="563526"/>
                        <a:pt x="5579435" y="584791"/>
                        <a:pt x="5560828" y="606056"/>
                      </a:cubicBezTo>
                    </a:path>
                  </a:pathLst>
                </a:custGeom>
                <a:ln w="19050">
                  <a:solidFill>
                    <a:schemeClr val="bg2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3" name="Ellipse 122"/>
                <p:cNvSpPr/>
                <p:nvPr/>
              </p:nvSpPr>
              <p:spPr>
                <a:xfrm>
                  <a:off x="8534021" y="5672264"/>
                  <a:ext cx="100444" cy="987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13" name="ZoneTexte 112"/>
              <p:cNvSpPr txBox="1"/>
              <p:nvPr/>
            </p:nvSpPr>
            <p:spPr>
              <a:xfrm>
                <a:off x="7410946" y="6920669"/>
                <a:ext cx="8600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latin typeface="Gill Sans MT" pitchFamily="34" charset="0"/>
                  </a:rPr>
                  <a:t>Time</a:t>
                </a:r>
                <a:endParaRPr lang="fr-FR" sz="1600" dirty="0">
                  <a:latin typeface="Gill Sans MT" pitchFamily="34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316012" y="7096152"/>
                <a:ext cx="1672574" cy="283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dirty="0">
                    <a:latin typeface="Gill Sans MT" pitchFamily="34" charset="0"/>
                  </a:rPr>
                  <a:t>(Van </a:t>
                </a:r>
                <a:r>
                  <a:rPr lang="fr-FR" sz="1400" dirty="0" err="1" smtClean="0">
                    <a:latin typeface="Gill Sans MT" pitchFamily="34" charset="0"/>
                  </a:rPr>
                  <a:t>Emmerik</a:t>
                </a:r>
                <a:r>
                  <a:rPr lang="fr-FR" sz="1400" dirty="0" smtClean="0">
                    <a:latin typeface="Gill Sans MT" pitchFamily="34" charset="0"/>
                  </a:rPr>
                  <a:t> 2017)</a:t>
                </a:r>
                <a:endParaRPr lang="fr-FR" sz="1400" dirty="0"/>
              </a:p>
            </p:txBody>
          </p:sp>
        </p:grpSp>
      </p:grpSp>
      <p:sp>
        <p:nvSpPr>
          <p:cNvPr id="150" name="Rectangle 149"/>
          <p:cNvSpPr/>
          <p:nvPr/>
        </p:nvSpPr>
        <p:spPr>
          <a:xfrm>
            <a:off x="5154278" y="3800108"/>
            <a:ext cx="17528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 dirty="0" err="1">
                <a:solidFill>
                  <a:srgbClr val="0070C0"/>
                </a:solidFill>
                <a:latin typeface="Gill Sans MT" pitchFamily="34" charset="0"/>
                <a:cs typeface="Times New Roman" panose="02020603050405020304" pitchFamily="18" charset="0"/>
              </a:rPr>
              <a:t>Annual</a:t>
            </a:r>
            <a:r>
              <a:rPr lang="fr-FR" sz="2000" b="1" dirty="0">
                <a:solidFill>
                  <a:srgbClr val="0070C0"/>
                </a:solidFill>
                <a:latin typeface="Gill Sans MT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  <a:latin typeface="Gill Sans MT" pitchFamily="34" charset="0"/>
                <a:cs typeface="Times New Roman" panose="02020603050405020304" pitchFamily="18" charset="0"/>
              </a:rPr>
              <a:t>crops</a:t>
            </a:r>
            <a:endParaRPr lang="fr-FR" sz="2000" b="1" dirty="0">
              <a:solidFill>
                <a:srgbClr val="0070C0"/>
              </a:solidFill>
              <a:latin typeface="Gill Sans MT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2" name="Groupe 151"/>
          <p:cNvGrpSpPr/>
          <p:nvPr/>
        </p:nvGrpSpPr>
        <p:grpSpPr>
          <a:xfrm>
            <a:off x="9652461" y="4438572"/>
            <a:ext cx="2413847" cy="2817715"/>
            <a:chOff x="9652461" y="4438572"/>
            <a:chExt cx="2413847" cy="2817715"/>
          </a:xfrm>
        </p:grpSpPr>
        <p:sp>
          <p:nvSpPr>
            <p:cNvPr id="38" name="Rectangle 37"/>
            <p:cNvSpPr/>
            <p:nvPr/>
          </p:nvSpPr>
          <p:spPr>
            <a:xfrm>
              <a:off x="9652461" y="4855630"/>
              <a:ext cx="2413847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fr-FR" dirty="0" err="1" smtClean="0">
                  <a:latin typeface="Gill Sans MT" pitchFamily="34" charset="0"/>
                </a:rPr>
                <a:t>Scatterometer</a:t>
              </a:r>
              <a:r>
                <a:rPr lang="fr-FR" dirty="0" smtClean="0">
                  <a:latin typeface="Gill Sans MT" pitchFamily="34" charset="0"/>
                </a:rPr>
                <a:t> </a:t>
              </a:r>
              <a:r>
                <a:rPr lang="fr-FR" dirty="0">
                  <a:latin typeface="Gill Sans MT" pitchFamily="34" charset="0"/>
                </a:rPr>
                <a:t>/ </a:t>
              </a:r>
              <a:r>
                <a:rPr lang="fr-FR" dirty="0" err="1">
                  <a:latin typeface="Gill Sans MT" pitchFamily="34" charset="0"/>
                </a:rPr>
                <a:t>wheat</a:t>
              </a:r>
              <a:r>
                <a:rPr lang="fr-FR" dirty="0">
                  <a:latin typeface="Gill Sans MT" pitchFamily="34" charset="0"/>
                </a:rPr>
                <a:t> 1-2 dB </a:t>
              </a:r>
              <a:r>
                <a:rPr lang="fr-FR" dirty="0" err="1">
                  <a:latin typeface="Gill Sans MT" pitchFamily="34" charset="0"/>
                </a:rPr>
                <a:t>at</a:t>
              </a:r>
              <a:r>
                <a:rPr lang="fr-FR" dirty="0">
                  <a:latin typeface="Gill Sans MT" pitchFamily="34" charset="0"/>
                </a:rPr>
                <a:t> C-band </a:t>
              </a:r>
              <a:r>
                <a:rPr lang="fr-FR" sz="1600" dirty="0">
                  <a:latin typeface="Gill Sans MT" pitchFamily="34" charset="0"/>
                </a:rPr>
                <a:t>(</a:t>
              </a:r>
              <a:r>
                <a:rPr lang="fr-FR" sz="1600" dirty="0" err="1">
                  <a:latin typeface="Gill Sans MT" pitchFamily="34" charset="0"/>
                </a:rPr>
                <a:t>Brisco</a:t>
              </a:r>
              <a:r>
                <a:rPr lang="fr-FR" sz="1600" dirty="0">
                  <a:latin typeface="Gill Sans MT" pitchFamily="34" charset="0"/>
                </a:rPr>
                <a:t> et al. 1990)</a:t>
              </a:r>
              <a:endParaRPr lang="fr-FR" dirty="0">
                <a:latin typeface="Gill Sans MT" pitchFamily="34" charset="0"/>
              </a:endParaRPr>
            </a:p>
            <a:p>
              <a:pPr marL="342900" indent="-342900" algn="just"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fr-FR" dirty="0" err="1">
                  <a:latin typeface="Gill Sans MT" pitchFamily="34" charset="0"/>
                </a:rPr>
                <a:t>Theoretical</a:t>
              </a:r>
              <a:r>
                <a:rPr lang="fr-FR" dirty="0">
                  <a:latin typeface="Gill Sans MT" pitchFamily="34" charset="0"/>
                </a:rPr>
                <a:t> </a:t>
              </a:r>
              <a:r>
                <a:rPr lang="fr-FR" dirty="0" err="1">
                  <a:latin typeface="Gill Sans MT" pitchFamily="34" charset="0"/>
                </a:rPr>
                <a:t>study</a:t>
              </a:r>
              <a:r>
                <a:rPr lang="fr-FR" dirty="0">
                  <a:latin typeface="Gill Sans MT" pitchFamily="34" charset="0"/>
                </a:rPr>
                <a:t> / corn 3.5 dB in C-band </a:t>
              </a:r>
              <a:r>
                <a:rPr lang="fr-FR" sz="1600" dirty="0">
                  <a:latin typeface="Gill Sans MT" pitchFamily="34" charset="0"/>
                </a:rPr>
                <a:t>(Van </a:t>
              </a:r>
              <a:r>
                <a:rPr lang="fr-FR" sz="1600" dirty="0" err="1">
                  <a:latin typeface="Gill Sans MT" pitchFamily="34" charset="0"/>
                </a:rPr>
                <a:t>Emmerik</a:t>
              </a:r>
              <a:r>
                <a:rPr lang="fr-FR" sz="1600" dirty="0">
                  <a:latin typeface="Gill Sans MT" pitchFamily="34" charset="0"/>
                </a:rPr>
                <a:t> et al. 2017)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0142809" y="4438572"/>
              <a:ext cx="14331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Few </a:t>
              </a:r>
              <a:r>
                <a:rPr lang="en-US" sz="2000" b="1" dirty="0" smtClean="0"/>
                <a:t>studies</a:t>
              </a:r>
              <a:endParaRPr lang="en-US" sz="2000" b="1" dirty="0"/>
            </a:p>
          </p:txBody>
        </p:sp>
      </p:grpSp>
      <p:sp>
        <p:nvSpPr>
          <p:cNvPr id="154" name="ZoneTexte 153"/>
          <p:cNvSpPr txBox="1"/>
          <p:nvPr/>
        </p:nvSpPr>
        <p:spPr>
          <a:xfrm>
            <a:off x="7991698" y="7105438"/>
            <a:ext cx="74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Gill Sans MT" pitchFamily="34" charset="0"/>
              </a:rPr>
              <a:t>Stress</a:t>
            </a:r>
            <a:endParaRPr lang="fr-FR" dirty="0">
              <a:latin typeface="Gill Sans MT" pitchFamily="34" charset="0"/>
            </a:endParaRPr>
          </a:p>
        </p:txBody>
      </p:sp>
      <p:sp>
        <p:nvSpPr>
          <p:cNvPr id="155" name="ZoneTexte 154"/>
          <p:cNvSpPr txBox="1"/>
          <p:nvPr/>
        </p:nvSpPr>
        <p:spPr>
          <a:xfrm>
            <a:off x="7993661" y="5321682"/>
            <a:ext cx="74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Gill Sans MT" pitchFamily="34" charset="0"/>
              </a:rPr>
              <a:t>Stress</a:t>
            </a:r>
            <a:endParaRPr lang="fr-FR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4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94" grpId="0" animBg="1"/>
      <p:bldP spid="95" grpId="0" animBg="1"/>
      <p:bldP spid="98" grpId="0"/>
      <p:bldP spid="99" grpId="0"/>
      <p:bldP spid="150" grpId="0"/>
      <p:bldP spid="154" grpId="0"/>
      <p:bldP spid="1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3A12-78AC-458D-88F8-84252E120677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07346" y="7632"/>
            <a:ext cx="9882433" cy="608487"/>
          </a:xfrm>
          <a:prstGeom prst="rect">
            <a:avLst/>
          </a:prstGeom>
        </p:spPr>
        <p:txBody>
          <a:bodyPr wrap="square" lIns="114922" tIns="57461" rIns="114922" bIns="57461">
            <a:spAutoFit/>
          </a:bodyPr>
          <a:lstStyle/>
          <a:p>
            <a:pPr>
              <a:spcAft>
                <a:spcPts val="1508"/>
              </a:spcAft>
            </a:pPr>
            <a:r>
              <a:rPr lang="fr-FR" sz="3200" b="1" dirty="0">
                <a:latin typeface="Gill Sans MT" pitchFamily="34" charset="0"/>
              </a:rPr>
              <a:t>Objectives and </a:t>
            </a:r>
            <a:r>
              <a:rPr lang="fr-FR" sz="3200" b="1" dirty="0" smtClean="0">
                <a:latin typeface="Gill Sans MT" pitchFamily="34" charset="0"/>
              </a:rPr>
              <a:t>Expérimental setup</a:t>
            </a:r>
            <a:endParaRPr lang="fr-FR" sz="3200" b="1" dirty="0">
              <a:latin typeface="Gill Sans MT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7" r="13175"/>
          <a:stretch/>
        </p:blipFill>
        <p:spPr>
          <a:xfrm>
            <a:off x="104775" y="2996588"/>
            <a:ext cx="2595904" cy="486688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8" t="5400" r="40625" b="32755"/>
          <a:stretch/>
        </p:blipFill>
        <p:spPr>
          <a:xfrm>
            <a:off x="2025228" y="2958881"/>
            <a:ext cx="1076524" cy="189300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3354363" y="2543005"/>
            <a:ext cx="59817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r>
              <a:rPr lang="en-US" dirty="0">
                <a:latin typeface="Gill Sans MT" pitchFamily="34" charset="0"/>
              </a:rPr>
              <a:t>Instruments set up on a wheat field in Central Morocco from January 2020 funded by the French spatial agency (CNES) under the MOCTAR project and </a:t>
            </a:r>
            <a:r>
              <a:rPr lang="en-US" dirty="0" smtClean="0">
                <a:latin typeface="Gill Sans MT" pitchFamily="34" charset="0"/>
              </a:rPr>
              <a:t>IRD (LMI TREMA) </a:t>
            </a:r>
            <a:endParaRPr lang="en-US" dirty="0">
              <a:latin typeface="Gill Sans MT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fr-FR" b="1" dirty="0">
              <a:solidFill>
                <a:srgbClr val="0EAA06"/>
              </a:solidFill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dirty="0">
                <a:solidFill>
                  <a:srgbClr val="0070C0"/>
                </a:solidFill>
                <a:latin typeface="Gill Sans MT" pitchFamily="34" charset="0"/>
              </a:rPr>
              <a:t>6 C-band </a:t>
            </a:r>
            <a:r>
              <a:rPr lang="fr-FR" dirty="0" err="1">
                <a:solidFill>
                  <a:srgbClr val="0070C0"/>
                </a:solidFill>
                <a:latin typeface="Gill Sans MT" pitchFamily="34" charset="0"/>
              </a:rPr>
              <a:t>antennas</a:t>
            </a:r>
            <a:r>
              <a:rPr lang="fr-FR" dirty="0">
                <a:solidFill>
                  <a:srgbClr val="0070C0"/>
                </a:solidFill>
                <a:latin typeface="Gill Sans MT" pitchFamily="34" charset="0"/>
              </a:rPr>
              <a:t> </a:t>
            </a:r>
            <a:r>
              <a:rPr lang="en-US" dirty="0">
                <a:latin typeface="Gill Sans MT" pitchFamily="34" charset="0"/>
              </a:rPr>
              <a:t>at the top of a 20m tower: backscatter and temporal coherence measurements with a time step of 15 </a:t>
            </a:r>
            <a:r>
              <a:rPr lang="en-US" dirty="0" err="1">
                <a:latin typeface="Gill Sans MT" pitchFamily="34" charset="0"/>
              </a:rPr>
              <a:t>mns</a:t>
            </a:r>
            <a:r>
              <a:rPr lang="en-US" dirty="0">
                <a:latin typeface="Gill Sans MT" pitchFamily="34" charset="0"/>
              </a:rPr>
              <a:t> </a:t>
            </a:r>
          </a:p>
          <a:p>
            <a:pPr algn="just"/>
            <a:endParaRPr lang="en-US" dirty="0">
              <a:latin typeface="Gill Sans MT" pitchFamily="34" charset="0"/>
            </a:endParaRPr>
          </a:p>
        </p:txBody>
      </p:sp>
      <p:pic>
        <p:nvPicPr>
          <p:cNvPr id="25" name="Picture 2" descr="https://lh3.googleusercontent.com/8Y3BVwjzB2O4RuU3_TPLyWUjShpK6hVbNrde3ihNqp4_IDOvsrqbk2D0f46sq8z4ay7vws8kCnT9zIDn5GMQXPOmyUkl0zKkruktWA1YiIhHUqdwGFo1aPZsGBDBJs4a=s1638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4" t="20209" r="30564" b="17234"/>
          <a:stretch/>
        </p:blipFill>
        <p:spPr bwMode="auto">
          <a:xfrm>
            <a:off x="9468047" y="4990381"/>
            <a:ext cx="1120292" cy="1380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3354363" y="4928520"/>
            <a:ext cx="59817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fr-FR" dirty="0" err="1">
                <a:solidFill>
                  <a:srgbClr val="0070C0"/>
                </a:solidFill>
                <a:latin typeface="Gill Sans MT" pitchFamily="34" charset="0"/>
              </a:rPr>
              <a:t>Complementary</a:t>
            </a:r>
            <a:r>
              <a:rPr lang="fr-FR" dirty="0">
                <a:solidFill>
                  <a:srgbClr val="0070C0"/>
                </a:solidFill>
                <a:latin typeface="Gill Sans MT" pitchFamily="34" charset="0"/>
              </a:rPr>
              <a:t> </a:t>
            </a:r>
            <a:r>
              <a:rPr lang="fr-FR" dirty="0" err="1">
                <a:solidFill>
                  <a:srgbClr val="0070C0"/>
                </a:solidFill>
                <a:latin typeface="Gill Sans MT" pitchFamily="34" charset="0"/>
              </a:rPr>
              <a:t>measurements</a:t>
            </a:r>
            <a:r>
              <a:rPr lang="fr-FR" dirty="0">
                <a:solidFill>
                  <a:srgbClr val="0070C0"/>
                </a:solidFill>
                <a:latin typeface="Gill Sans MT" pitchFamily="34" charset="0"/>
              </a:rPr>
              <a:t> 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fr-FR" b="1" dirty="0">
              <a:solidFill>
                <a:srgbClr val="0EAA06"/>
              </a:solidFill>
              <a:latin typeface="Gill Sans MT" pitchFamily="34" charset="0"/>
            </a:endParaRP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fr-FR" b="1" dirty="0" err="1" smtClean="0">
                <a:latin typeface="Gill Sans MT" pitchFamily="34" charset="0"/>
              </a:rPr>
              <a:t>Automatic</a:t>
            </a:r>
            <a:r>
              <a:rPr lang="fr-FR" b="1" dirty="0">
                <a:latin typeface="Gill Sans MT" pitchFamily="34" charset="0"/>
              </a:rPr>
              <a:t>: </a:t>
            </a:r>
            <a:r>
              <a:rPr lang="fr-FR" dirty="0">
                <a:latin typeface="Gill Sans MT" pitchFamily="34" charset="0"/>
              </a:rPr>
              <a:t>Eddy-</a:t>
            </a:r>
            <a:r>
              <a:rPr lang="fr-FR" dirty="0" err="1">
                <a:latin typeface="Gill Sans MT" pitchFamily="34" charset="0"/>
              </a:rPr>
              <a:t>correlation</a:t>
            </a:r>
            <a:r>
              <a:rPr lang="fr-FR" dirty="0">
                <a:latin typeface="Gill Sans MT" pitchFamily="34" charset="0"/>
              </a:rPr>
              <a:t> (convective fluxes)</a:t>
            </a:r>
            <a:r>
              <a:rPr lang="en-US" dirty="0">
                <a:latin typeface="Gill Sans MT" pitchFamily="34" charset="0"/>
              </a:rPr>
              <a:t>, moisture and temperature profiles in the soil, </a:t>
            </a:r>
            <a:r>
              <a:rPr lang="fr-FR" dirty="0" err="1">
                <a:latin typeface="Gill Sans MT" pitchFamily="34" charset="0"/>
              </a:rPr>
              <a:t>meteorological</a:t>
            </a:r>
            <a:r>
              <a:rPr lang="fr-FR" dirty="0">
                <a:latin typeface="Gill Sans MT" pitchFamily="34" charset="0"/>
              </a:rPr>
              <a:t> variables </a:t>
            </a:r>
            <a:r>
              <a:rPr lang="fr-FR" dirty="0" err="1">
                <a:latin typeface="Gill Sans MT" pitchFamily="34" charset="0"/>
              </a:rPr>
              <a:t>every</a:t>
            </a:r>
            <a:r>
              <a:rPr lang="fr-FR" dirty="0">
                <a:latin typeface="Gill Sans MT" pitchFamily="34" charset="0"/>
              </a:rPr>
              <a:t> 30 </a:t>
            </a:r>
            <a:r>
              <a:rPr lang="fr-FR" dirty="0" err="1" smtClean="0">
                <a:latin typeface="Gill Sans MT" pitchFamily="34" charset="0"/>
              </a:rPr>
              <a:t>mns</a:t>
            </a:r>
            <a:endParaRPr lang="fr-FR" dirty="0" smtClean="0">
              <a:latin typeface="Gill Sans MT" pitchFamily="34" charset="0"/>
            </a:endParaRPr>
          </a:p>
          <a:p>
            <a:pPr marL="742950" lvl="1" indent="-285750" algn="just">
              <a:buFont typeface="Wingdings" pitchFamily="2" charset="2"/>
              <a:buChar char="§"/>
            </a:pPr>
            <a:endParaRPr lang="fr-FR" dirty="0" smtClean="0">
              <a:latin typeface="Gill Sans MT" pitchFamily="34" charset="0"/>
            </a:endParaRPr>
          </a:p>
          <a:p>
            <a:pPr marL="742950" lvl="1" indent="-285750" algn="just">
              <a:buFont typeface="Wingdings" pitchFamily="2" charset="2"/>
              <a:buChar char="§"/>
            </a:pPr>
            <a:endParaRPr lang="fr-FR" dirty="0" smtClean="0">
              <a:latin typeface="Gill Sans MT" pitchFamily="34" charset="0"/>
            </a:endParaRP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fr-FR" b="1" dirty="0" err="1">
                <a:latin typeface="Gill Sans MT" pitchFamily="34" charset="0"/>
              </a:rPr>
              <a:t>Manual</a:t>
            </a:r>
            <a:r>
              <a:rPr lang="fr-FR" dirty="0">
                <a:latin typeface="Gill Sans MT" pitchFamily="34" charset="0"/>
              </a:rPr>
              <a:t>: </a:t>
            </a:r>
            <a:r>
              <a:rPr lang="fr-FR" dirty="0" err="1">
                <a:latin typeface="Gill Sans MT" pitchFamily="34" charset="0"/>
              </a:rPr>
              <a:t>roughness</a:t>
            </a:r>
            <a:r>
              <a:rPr lang="fr-FR" dirty="0">
                <a:latin typeface="Gill Sans MT" pitchFamily="34" charset="0"/>
              </a:rPr>
              <a:t>, 	</a:t>
            </a:r>
            <a:r>
              <a:rPr lang="fr-FR" dirty="0" err="1">
                <a:latin typeface="Gill Sans MT" pitchFamily="34" charset="0"/>
              </a:rPr>
              <a:t>above-ground</a:t>
            </a:r>
            <a:r>
              <a:rPr lang="fr-FR" dirty="0">
                <a:latin typeface="Gill Sans MT" pitchFamily="34" charset="0"/>
              </a:rPr>
              <a:t> </a:t>
            </a:r>
            <a:r>
              <a:rPr lang="fr-FR" dirty="0" err="1">
                <a:latin typeface="Gill Sans MT" pitchFamily="34" charset="0"/>
              </a:rPr>
              <a:t>biomass</a:t>
            </a:r>
            <a:r>
              <a:rPr lang="fr-FR" dirty="0">
                <a:latin typeface="Gill Sans MT" pitchFamily="34" charset="0"/>
              </a:rPr>
              <a:t>, </a:t>
            </a:r>
            <a:r>
              <a:rPr lang="fr-FR" dirty="0" err="1">
                <a:latin typeface="Gill Sans MT" pitchFamily="34" charset="0"/>
              </a:rPr>
              <a:t>height</a:t>
            </a:r>
            <a:r>
              <a:rPr lang="fr-FR" dirty="0">
                <a:latin typeface="Gill Sans MT" pitchFamily="34" charset="0"/>
              </a:rPr>
              <a:t> </a:t>
            </a:r>
            <a:r>
              <a:rPr lang="fr-FR" dirty="0" err="1">
                <a:latin typeface="Gill Sans MT" pitchFamily="34" charset="0"/>
              </a:rPr>
              <a:t>every</a:t>
            </a:r>
            <a:r>
              <a:rPr lang="fr-FR" dirty="0">
                <a:latin typeface="Gill Sans MT" pitchFamily="34" charset="0"/>
              </a:rPr>
              <a:t> 15 </a:t>
            </a:r>
            <a:r>
              <a:rPr lang="fr-FR" dirty="0" err="1">
                <a:latin typeface="Gill Sans MT" pitchFamily="34" charset="0"/>
              </a:rPr>
              <a:t>days</a:t>
            </a:r>
            <a:endParaRPr lang="fr-FR" dirty="0">
              <a:latin typeface="Gill Sans MT" pitchFamily="34" charset="0"/>
            </a:endParaRPr>
          </a:p>
          <a:p>
            <a:pPr lvl="1" algn="just"/>
            <a:endParaRPr lang="fr-FR" dirty="0">
              <a:latin typeface="Gill Sans MT" pitchFamily="34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10403057" y="4814176"/>
            <a:ext cx="1288058" cy="1358349"/>
            <a:chOff x="5856353" y="3793412"/>
            <a:chExt cx="1532928" cy="1685508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6353" y="3793412"/>
              <a:ext cx="1532928" cy="16691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9542" y="5057775"/>
              <a:ext cx="489739" cy="4211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96F79D4F-0F6F-41EC-953B-233A5739F988}"/>
              </a:ext>
            </a:extLst>
          </p:cNvPr>
          <p:cNvSpPr/>
          <p:nvPr/>
        </p:nvSpPr>
        <p:spPr>
          <a:xfrm>
            <a:off x="45564" y="849677"/>
            <a:ext cx="118227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  <a:latin typeface="Gill Sans MT" pitchFamily="34" charset="0"/>
              </a:rPr>
              <a:t>Objective</a:t>
            </a:r>
          </a:p>
          <a:p>
            <a:pPr marL="285750" indent="-285750" algn="just">
              <a:spcAft>
                <a:spcPts val="600"/>
              </a:spcAft>
              <a:buFont typeface="Wingdings"/>
              <a:buChar char="à"/>
            </a:pPr>
            <a:r>
              <a:rPr lang="en-US" sz="2000" dirty="0" smtClean="0">
                <a:latin typeface="Gill Sans MT" pitchFamily="34" charset="0"/>
              </a:rPr>
              <a:t>Scientific: </a:t>
            </a:r>
            <a:r>
              <a:rPr lang="en-US" sz="2000" dirty="0">
                <a:latin typeface="Gill Sans MT" pitchFamily="34" charset="0"/>
              </a:rPr>
              <a:t>Investigate the diurnal cycle of backscatter and coherence in relation to the physiological functioning of the canopy</a:t>
            </a:r>
            <a:endParaRPr lang="fr-FR" sz="2000" dirty="0">
              <a:latin typeface="Gill Sans MT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/>
              <a:buChar char="à"/>
            </a:pPr>
            <a:r>
              <a:rPr lang="en-US" sz="2000" dirty="0">
                <a:latin typeface="Gill Sans MT" pitchFamily="34" charset="0"/>
              </a:rPr>
              <a:t>Applied: early detection of water stress for irrigation scheduling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1052" y="2504706"/>
            <a:ext cx="3753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Gill Sans MT" pitchFamily="34" charset="0"/>
              </a:rPr>
              <a:t>MOCTAR experimental setup</a:t>
            </a:r>
            <a:endParaRPr lang="fr-FR" sz="2000" dirty="0"/>
          </a:p>
        </p:txBody>
      </p:sp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7" b="12355"/>
          <a:stretch>
            <a:fillRect/>
          </a:stretch>
        </p:blipFill>
        <p:spPr bwMode="auto">
          <a:xfrm>
            <a:off x="10797896" y="7003334"/>
            <a:ext cx="1164722" cy="1020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39" y="6951170"/>
            <a:ext cx="1219853" cy="1050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Image 45" descr="Point6.JPG"/>
          <p:cNvPicPr>
            <a:picLocks noChangeAspect="1"/>
          </p:cNvPicPr>
          <p:nvPr/>
        </p:nvPicPr>
        <p:blipFill rotWithShape="1">
          <a:blip r:embed="rId9" cstate="print"/>
          <a:srcRect t="-1" b="710"/>
          <a:stretch/>
        </p:blipFill>
        <p:spPr>
          <a:xfrm>
            <a:off x="9936714" y="6339976"/>
            <a:ext cx="1436095" cy="868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e 5"/>
          <p:cNvGrpSpPr/>
          <p:nvPr/>
        </p:nvGrpSpPr>
        <p:grpSpPr>
          <a:xfrm>
            <a:off x="9734619" y="2326980"/>
            <a:ext cx="1749198" cy="1919100"/>
            <a:chOff x="8957516" y="266740"/>
            <a:chExt cx="1749198" cy="1919100"/>
          </a:xfrm>
        </p:grpSpPr>
        <p:pic>
          <p:nvPicPr>
            <p:cNvPr id="26" name="Picture 9" descr="Résultat de recherche d'images pour &quot;cnes&quot;">
              <a:extLst>
                <a:ext uri="{FF2B5EF4-FFF2-40B4-BE49-F238E27FC236}">
                  <a16:creationId xmlns="" xmlns:a16="http://schemas.microsoft.com/office/drawing/2014/main" id="{E07B7F35-08A7-4C09-9C2F-696C85F8D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226015" y="266740"/>
              <a:ext cx="1148501" cy="1148501"/>
            </a:xfrm>
            <a:prstGeom prst="rect">
              <a:avLst/>
            </a:prstGeom>
            <a:noFill/>
          </p:spPr>
        </p:pic>
        <p:pic>
          <p:nvPicPr>
            <p:cNvPr id="18" name="Image 17" descr="logo_IRD_2016_BLOC_FR_COUL.png">
              <a:extLst>
                <a:ext uri="{FF2B5EF4-FFF2-40B4-BE49-F238E27FC236}">
                  <a16:creationId xmlns="" xmlns:a16="http://schemas.microsoft.com/office/drawing/2014/main" id="{42B83FC5-FA21-424C-A7FC-5C77107F4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27561" y="1368011"/>
              <a:ext cx="979153" cy="805559"/>
            </a:xfrm>
            <a:prstGeom prst="rect">
              <a:avLst/>
            </a:prstGeom>
          </p:spPr>
        </p:pic>
        <p:pic>
          <p:nvPicPr>
            <p:cNvPr id="47" name="Picture 3">
              <a:extLst>
                <a:ext uri="{FF2B5EF4-FFF2-40B4-BE49-F238E27FC236}">
                  <a16:creationId xmlns="" xmlns:a16="http://schemas.microsoft.com/office/drawing/2014/main" id="{9DC69DF9-48AB-479A-860C-E624ADC96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7516" y="1380281"/>
              <a:ext cx="757105" cy="805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" descr="EGU 2022 – aeri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337" y="56641"/>
            <a:ext cx="1903641" cy="54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necteur droit 26"/>
          <p:cNvCxnSpPr/>
          <p:nvPr/>
        </p:nvCxnSpPr>
        <p:spPr>
          <a:xfrm>
            <a:off x="332625" y="659874"/>
            <a:ext cx="11535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1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e 41"/>
          <p:cNvGrpSpPr/>
          <p:nvPr/>
        </p:nvGrpSpPr>
        <p:grpSpPr>
          <a:xfrm>
            <a:off x="5137608" y="1569549"/>
            <a:ext cx="6950577" cy="5774439"/>
            <a:chOff x="5465856" y="1340879"/>
            <a:chExt cx="6622329" cy="5107544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5" t="5812" r="5108" b="50911"/>
            <a:stretch/>
          </p:blipFill>
          <p:spPr>
            <a:xfrm>
              <a:off x="5470569" y="1340879"/>
              <a:ext cx="6617616" cy="3073276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5" t="71643" r="5108" b="1822"/>
            <a:stretch/>
          </p:blipFill>
          <p:spPr>
            <a:xfrm>
              <a:off x="5465856" y="4564058"/>
              <a:ext cx="6617616" cy="1884365"/>
            </a:xfrm>
            <a:prstGeom prst="rect">
              <a:avLst/>
            </a:prstGeom>
          </p:spPr>
        </p:pic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3A12-78AC-458D-88F8-84252E120677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15603" y="143293"/>
            <a:ext cx="9165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508"/>
              </a:spcAft>
            </a:pPr>
            <a:r>
              <a:rPr lang="fr-FR" sz="3200" b="1" dirty="0" smtClean="0">
                <a:latin typeface="Gill Sans MT" pitchFamily="34" charset="0"/>
              </a:rPr>
              <a:t>Time </a:t>
            </a:r>
            <a:r>
              <a:rPr lang="fr-FR" sz="3200" b="1" dirty="0" err="1" smtClean="0">
                <a:latin typeface="Gill Sans MT" pitchFamily="34" charset="0"/>
              </a:rPr>
              <a:t>series</a:t>
            </a:r>
            <a:r>
              <a:rPr lang="fr-FR" sz="3200" b="1" dirty="0" smtClean="0">
                <a:latin typeface="Gill Sans MT" pitchFamily="34" charset="0"/>
              </a:rPr>
              <a:t> </a:t>
            </a:r>
            <a:r>
              <a:rPr lang="fr-FR" sz="3200" b="1" dirty="0" err="1" smtClean="0">
                <a:latin typeface="Gill Sans MT" pitchFamily="34" charset="0"/>
              </a:rPr>
              <a:t>analysis</a:t>
            </a:r>
            <a:r>
              <a:rPr lang="fr-FR" sz="3200" b="1" dirty="0" smtClean="0">
                <a:latin typeface="Gill Sans MT" pitchFamily="34" charset="0"/>
              </a:rPr>
              <a:t> / 2020 agricultural </a:t>
            </a:r>
            <a:r>
              <a:rPr lang="fr-FR" sz="3200" b="1" dirty="0" err="1" smtClean="0">
                <a:latin typeface="Gill Sans MT" pitchFamily="34" charset="0"/>
              </a:rPr>
              <a:t>season</a:t>
            </a:r>
            <a:r>
              <a:rPr lang="fr-FR" sz="3200" b="1" dirty="0" smtClean="0">
                <a:latin typeface="Gill Sans MT" pitchFamily="34" charset="0"/>
              </a:rPr>
              <a:t>  </a:t>
            </a:r>
            <a:endParaRPr lang="fr-FR" sz="3200" b="1" dirty="0">
              <a:latin typeface="Gill Sans MT" pitchFamily="34" charset="0"/>
            </a:endParaRPr>
          </a:p>
        </p:txBody>
      </p:sp>
      <p:sp>
        <p:nvSpPr>
          <p:cNvPr id="7" name="AutoShape 2" descr="IEEE IGARSS 2021 || Brussels, Belgium || July 11 – 16,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4" descr="IEEE IGARSS 2021 || Brussels, Belgium || July 11 – 16, 20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" name="Picture 2" descr="EGU 2022 – aer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337" y="160338"/>
            <a:ext cx="1903641" cy="54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014294" y="1677971"/>
            <a:ext cx="2064471" cy="12160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08008" y="1739237"/>
                <a:ext cx="453736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sz="2000" dirty="0">
                    <a:latin typeface="Gill Sans MT" pitchFamily="34" charset="0"/>
                  </a:rPr>
                  <a:t>MOCTAR</a:t>
                </a:r>
                <a:r>
                  <a:rPr lang="en-US" sz="2000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𝜎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Gill Sans MT" pitchFamily="34" charset="0"/>
                  </a:rPr>
                  <a:t>is in agreement with Sentinel-1 data with a typical two-cycle seasonal </a:t>
                </a:r>
                <a:r>
                  <a:rPr lang="en-US" sz="2000" dirty="0" smtClean="0">
                    <a:latin typeface="Gill Sans MT" pitchFamily="34" charset="0"/>
                  </a:rPr>
                  <a:t>evolution :</a:t>
                </a:r>
                <a:endParaRPr lang="fr-FR" sz="2000" i="1" dirty="0" smtClean="0">
                  <a:latin typeface="Gill Sans MT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08" y="1739237"/>
                <a:ext cx="4537369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1478" t="-3593" r="-1344" b="-9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98548" y="1280364"/>
            <a:ext cx="3812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508"/>
              </a:spcAft>
            </a:pPr>
            <a:r>
              <a:rPr lang="en-US" sz="2000" b="1" dirty="0">
                <a:solidFill>
                  <a:srgbClr val="0070C0"/>
                </a:solidFill>
                <a:latin typeface="Gill Sans MT" pitchFamily="34" charset="0"/>
              </a:rPr>
              <a:t>Backscattering </a:t>
            </a:r>
            <a:r>
              <a:rPr lang="en-US" sz="2000" b="1" dirty="0" smtClean="0">
                <a:solidFill>
                  <a:srgbClr val="0070C0"/>
                </a:solidFill>
                <a:latin typeface="Gill Sans MT" pitchFamily="34" charset="0"/>
              </a:rPr>
              <a:t>coefficient / VH</a:t>
            </a:r>
            <a:endParaRPr lang="fr-FR" sz="2000" b="1" dirty="0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34498" y="1677971"/>
            <a:ext cx="2411679" cy="12160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287677" y="1569549"/>
            <a:ext cx="791854" cy="34745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231929" y="1569550"/>
            <a:ext cx="1120217" cy="54251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10063944" y="1569551"/>
            <a:ext cx="1120217" cy="54251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34289" y="2897571"/>
                <a:ext cx="4211087" cy="4862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spcBef>
                    <a:spcPts val="1200"/>
                  </a:spcBef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𝜎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latin typeface="Gill Sans MT" pitchFamily="34" charset="0"/>
                  </a:rPr>
                  <a:t> is governed by the soil moisture dynamic at the start of the season</a:t>
                </a:r>
              </a:p>
              <a:p>
                <a:pPr marL="457200" indent="-457200" algn="just">
                  <a:spcBef>
                    <a:spcPts val="1200"/>
                  </a:spcBef>
                  <a:buFont typeface="Wingdings" pitchFamily="2" charset="2"/>
                  <a:buChar char="§"/>
                </a:pPr>
                <a:r>
                  <a:rPr lang="en-US" sz="2000" dirty="0">
                    <a:latin typeface="Gill Sans MT" pitchFamily="34" charset="0"/>
                  </a:rPr>
                  <a:t>Signal decreases afterwards with canopy growth due to the signal attenuation</a:t>
                </a:r>
              </a:p>
              <a:p>
                <a:pPr marL="457200" indent="-457200" algn="just">
                  <a:spcBef>
                    <a:spcPts val="1200"/>
                  </a:spcBef>
                  <a:buFont typeface="Wingdings" pitchFamily="2" charset="2"/>
                  <a:buChar char="§"/>
                </a:pPr>
                <a:r>
                  <a:rPr lang="en-US" sz="2000" dirty="0">
                    <a:latin typeface="Gill Sans MT" pitchFamily="34" charset="0"/>
                  </a:rPr>
                  <a:t>Heading stage is associated to a drastic change of canopy geometry / wet layer at the top of the canopy leads to an increase in volume diffusion</a:t>
                </a:r>
              </a:p>
              <a:p>
                <a:pPr marL="457200" indent="-457200" algn="just">
                  <a:spcBef>
                    <a:spcPts val="1200"/>
                  </a:spcBef>
                  <a:buFont typeface="Wingdings" pitchFamily="2" charset="2"/>
                  <a:buChar char="§"/>
                </a:pPr>
                <a:r>
                  <a:rPr lang="en-US" sz="2000" dirty="0">
                    <a:latin typeface="Gill Sans MT" pitchFamily="34" charset="0"/>
                  </a:rPr>
                  <a:t>The signal drops at the end of the season as the vegetation and soil dry </a:t>
                </a:r>
                <a:r>
                  <a:rPr lang="en-US" sz="2000" dirty="0" smtClean="0">
                    <a:latin typeface="Gill Sans MT" pitchFamily="34" charset="0"/>
                  </a:rPr>
                  <a:t>out / SSM and VWC</a:t>
                </a:r>
                <a:endParaRPr lang="fr-FR" sz="2000" dirty="0">
                  <a:latin typeface="Gill Sans MT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89" y="2897571"/>
                <a:ext cx="4211087" cy="4862870"/>
              </a:xfrm>
              <a:prstGeom prst="rect">
                <a:avLst/>
              </a:prstGeom>
              <a:blipFill rotWithShape="1">
                <a:blip r:embed="rId5"/>
                <a:stretch>
                  <a:fillRect l="-1013" t="-627" r="-1592" b="-12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e 38"/>
          <p:cNvGrpSpPr/>
          <p:nvPr/>
        </p:nvGrpSpPr>
        <p:grpSpPr>
          <a:xfrm>
            <a:off x="7553527" y="2271870"/>
            <a:ext cx="1082348" cy="585729"/>
            <a:chOff x="7553527" y="2271870"/>
            <a:chExt cx="1082348" cy="585729"/>
          </a:xfrm>
        </p:grpSpPr>
        <p:cxnSp>
          <p:nvCxnSpPr>
            <p:cNvPr id="33" name="Connecteur droit avec flèche 32"/>
            <p:cNvCxnSpPr/>
            <p:nvPr/>
          </p:nvCxnSpPr>
          <p:spPr>
            <a:xfrm flipV="1">
              <a:off x="8036341" y="2271870"/>
              <a:ext cx="1" cy="26159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7553527" y="2488267"/>
              <a:ext cx="1082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Gill Sans MT" pitchFamily="34" charset="0"/>
                </a:rPr>
                <a:t>Heading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" name="Connecteur droit 3"/>
          <p:cNvCxnSpPr/>
          <p:nvPr/>
        </p:nvCxnSpPr>
        <p:spPr>
          <a:xfrm>
            <a:off x="332625" y="782425"/>
            <a:ext cx="11535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0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3A12-78AC-458D-88F8-84252E12067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2893" y="1334924"/>
            <a:ext cx="4002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8"/>
              </a:spcAft>
            </a:pPr>
            <a:r>
              <a:rPr lang="en-US" sz="2000" b="1" dirty="0">
                <a:solidFill>
                  <a:srgbClr val="0070C0"/>
                </a:solidFill>
                <a:latin typeface="Gill Sans MT" pitchFamily="34" charset="0"/>
              </a:rPr>
              <a:t>Backscattering </a:t>
            </a:r>
            <a:r>
              <a:rPr lang="en-US" sz="2000" b="1" dirty="0" smtClean="0">
                <a:solidFill>
                  <a:srgbClr val="0070C0"/>
                </a:solidFill>
                <a:latin typeface="Gill Sans MT" pitchFamily="34" charset="0"/>
              </a:rPr>
              <a:t>coefficient / VH</a:t>
            </a:r>
            <a:endParaRPr lang="fr-FR" sz="2000" b="1" dirty="0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556" y="197650"/>
            <a:ext cx="9907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8"/>
              </a:spcAft>
            </a:pPr>
            <a:r>
              <a:rPr lang="fr-FR" sz="3200" b="1" dirty="0">
                <a:latin typeface="Gill Sans MT" pitchFamily="34" charset="0"/>
              </a:rPr>
              <a:t>Daily cycle of </a:t>
            </a:r>
            <a:r>
              <a:rPr lang="fr-FR" sz="3200" b="1" dirty="0" err="1">
                <a:latin typeface="Gill Sans MT" pitchFamily="34" charset="0"/>
              </a:rPr>
              <a:t>backscatter</a:t>
            </a:r>
            <a:r>
              <a:rPr lang="fr-FR" sz="3200" b="1" dirty="0">
                <a:latin typeface="Gill Sans MT" pitchFamily="34" charset="0"/>
              </a:rPr>
              <a:t> and </a:t>
            </a:r>
            <a:r>
              <a:rPr lang="fr-FR" sz="3200" b="1" dirty="0" err="1">
                <a:latin typeface="Gill Sans MT" pitchFamily="34" charset="0"/>
              </a:rPr>
              <a:t>coherence</a:t>
            </a:r>
            <a:endParaRPr lang="fr-FR" sz="3200" b="1" dirty="0">
              <a:latin typeface="Gill Sans MT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2893" y="1968142"/>
                <a:ext cx="3691842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spcBef>
                    <a:spcPts val="2400"/>
                  </a:spcBef>
                  <a:buFont typeface="Wingdings" pitchFamily="2" charset="2"/>
                  <a:buChar char="§"/>
                </a:pPr>
                <a:r>
                  <a:rPr lang="en-US" sz="2000" dirty="0">
                    <a:latin typeface="Gill Sans MT" pitchFamily="34" charset="0"/>
                  </a:rPr>
                  <a:t>Marked daily cycle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𝜎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Gill Sans MT" pitchFamily="34" charset="0"/>
                  </a:rPr>
                  <a:t>when the soil is bare </a:t>
                </a:r>
                <a:r>
                  <a:rPr lang="en-US" sz="2000" dirty="0">
                    <a:latin typeface="Gill Sans MT" pitchFamily="34" charset="0"/>
                    <a:sym typeface="Wingdings" pitchFamily="2" charset="2"/>
                  </a:rPr>
                  <a:t> </a:t>
                </a:r>
                <a:r>
                  <a:rPr lang="en-US" sz="2000" dirty="0">
                    <a:latin typeface="Gill Sans MT" pitchFamily="34" charset="0"/>
                  </a:rPr>
                  <a:t>more </a:t>
                </a:r>
                <a:r>
                  <a:rPr lang="en-US" sz="2000" dirty="0">
                    <a:latin typeface="Gill Sans MT" pitchFamily="34" charset="0"/>
                  </a:rPr>
                  <a:t>likely related to SSM</a:t>
                </a:r>
              </a:p>
              <a:p>
                <a:pPr marL="457200" indent="-457200" algn="just">
                  <a:spcBef>
                    <a:spcPts val="2400"/>
                  </a:spcBef>
                  <a:buFont typeface="Wingdings" pitchFamily="2" charset="2"/>
                  <a:buChar char="§"/>
                </a:pPr>
                <a:r>
                  <a:rPr lang="en-US" sz="2000" dirty="0">
                    <a:latin typeface="Gill Sans MT" pitchFamily="34" charset="0"/>
                  </a:rPr>
                  <a:t>A daily cycle is observed when the canopy is </a:t>
                </a:r>
                <a:r>
                  <a:rPr lang="en-US" sz="2000" dirty="0" smtClean="0">
                    <a:latin typeface="Gill Sans MT" pitchFamily="34" charset="0"/>
                  </a:rPr>
                  <a:t>developed</a:t>
                </a:r>
                <a:endParaRPr lang="en-US" sz="2000" dirty="0">
                  <a:latin typeface="Gill Sans MT" pitchFamily="34" charset="0"/>
                </a:endParaRPr>
              </a:p>
              <a:p>
                <a:pPr marL="457200" indent="-457200" algn="just">
                  <a:spcBef>
                    <a:spcPts val="2400"/>
                  </a:spcBef>
                  <a:buFont typeface="Wingdings" pitchFamily="2" charset="2"/>
                  <a:buChar char="§"/>
                </a:pPr>
                <a:r>
                  <a:rPr lang="en-US" sz="2000" dirty="0">
                    <a:latin typeface="Gill Sans MT" pitchFamily="34" charset="0"/>
                  </a:rPr>
                  <a:t>Increase of the signal in the morning concomitant with the increase of </a:t>
                </a:r>
                <a:r>
                  <a:rPr lang="en-US" sz="2000" dirty="0" smtClean="0">
                    <a:latin typeface="Gill Sans MT" pitchFamily="34" charset="0"/>
                  </a:rPr>
                  <a:t>LE</a:t>
                </a:r>
                <a:endParaRPr lang="en-US" sz="2000" dirty="0">
                  <a:latin typeface="Gill Sans MT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" y="1968142"/>
                <a:ext cx="3691842" cy="3477875"/>
              </a:xfrm>
              <a:prstGeom prst="rect">
                <a:avLst/>
              </a:prstGeom>
              <a:blipFill rotWithShape="1">
                <a:blip r:embed="rId2"/>
                <a:stretch>
                  <a:fillRect l="-1155" t="-877" r="-1815" b="-22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e 3"/>
          <p:cNvGrpSpPr/>
          <p:nvPr/>
        </p:nvGrpSpPr>
        <p:grpSpPr>
          <a:xfrm>
            <a:off x="4196580" y="1716045"/>
            <a:ext cx="7838305" cy="5881959"/>
            <a:chOff x="5260157" y="1639684"/>
            <a:chExt cx="6737020" cy="5017976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287" b="2703"/>
            <a:stretch/>
          </p:blipFill>
          <p:spPr>
            <a:xfrm>
              <a:off x="5260157" y="2904558"/>
              <a:ext cx="6737020" cy="3753102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26" b="59793"/>
            <a:stretch/>
          </p:blipFill>
          <p:spPr>
            <a:xfrm>
              <a:off x="5260157" y="1639684"/>
              <a:ext cx="6737020" cy="1065229"/>
            </a:xfrm>
            <a:prstGeom prst="rect">
              <a:avLst/>
            </a:prstGeom>
          </p:spPr>
        </p:pic>
      </p:grp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5933" b="91372"/>
          <a:stretch/>
        </p:blipFill>
        <p:spPr>
          <a:xfrm>
            <a:off x="4901935" y="1508693"/>
            <a:ext cx="7158001" cy="21641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201319" y="1508693"/>
            <a:ext cx="3700501" cy="15267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8900473" y="1705757"/>
            <a:ext cx="272403" cy="56660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0712025" y="1697898"/>
            <a:ext cx="289055" cy="56660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2" descr="EGU 2022 – aer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337" y="160338"/>
            <a:ext cx="1903641" cy="54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17"/>
          <p:cNvCxnSpPr/>
          <p:nvPr/>
        </p:nvCxnSpPr>
        <p:spPr>
          <a:xfrm>
            <a:off x="332625" y="782425"/>
            <a:ext cx="11535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9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3A12-78AC-458D-88F8-84252E120677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6776" y="108531"/>
            <a:ext cx="9907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8"/>
              </a:spcAft>
            </a:pPr>
            <a:r>
              <a:rPr lang="fr-FR" sz="3200" b="1" dirty="0">
                <a:latin typeface="Gill Sans MT" pitchFamily="34" charset="0"/>
              </a:rPr>
              <a:t>Daily cycle of </a:t>
            </a:r>
            <a:r>
              <a:rPr lang="fr-FR" sz="3200" b="1" dirty="0" err="1">
                <a:latin typeface="Gill Sans MT" pitchFamily="34" charset="0"/>
              </a:rPr>
              <a:t>backscatter</a:t>
            </a:r>
            <a:r>
              <a:rPr lang="fr-FR" sz="3200" b="1" dirty="0">
                <a:latin typeface="Gill Sans MT" pitchFamily="34" charset="0"/>
              </a:rPr>
              <a:t> and </a:t>
            </a:r>
            <a:r>
              <a:rPr lang="fr-FR" sz="3200" b="1" dirty="0" err="1">
                <a:latin typeface="Gill Sans MT" pitchFamily="34" charset="0"/>
              </a:rPr>
              <a:t>coherence</a:t>
            </a:r>
            <a:endParaRPr lang="fr-FR" sz="3200" b="1" dirty="0">
              <a:latin typeface="Gill Sans M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421" y="1221707"/>
            <a:ext cx="24226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8"/>
              </a:spcAft>
            </a:pPr>
            <a:r>
              <a:rPr lang="fr-FR" sz="2000" b="1" dirty="0" err="1" smtClean="0">
                <a:solidFill>
                  <a:srgbClr val="0070C0"/>
                </a:solidFill>
                <a:latin typeface="Gill Sans MT" pitchFamily="34" charset="0"/>
              </a:rPr>
              <a:t>Coherence</a:t>
            </a:r>
            <a:r>
              <a:rPr lang="fr-FR" sz="2000" b="1" dirty="0" smtClean="0">
                <a:solidFill>
                  <a:srgbClr val="0070C0"/>
                </a:solidFill>
                <a:latin typeface="Gill Sans MT" pitchFamily="34" charset="0"/>
              </a:rPr>
              <a:t> / VH</a:t>
            </a:r>
            <a:endParaRPr lang="fr-FR" sz="2000" b="1" dirty="0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773" y="1642109"/>
            <a:ext cx="360907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000" dirty="0">
                <a:latin typeface="Gill Sans MT" pitchFamily="34" charset="0"/>
              </a:rPr>
              <a:t>Diurnal cycle </a:t>
            </a:r>
            <a:r>
              <a:rPr lang="en-US" sz="2000" dirty="0" smtClean="0">
                <a:latin typeface="Gill Sans MT" pitchFamily="34" charset="0"/>
              </a:rPr>
              <a:t>very </a:t>
            </a:r>
            <a:r>
              <a:rPr lang="en-US" sz="2000" dirty="0">
                <a:latin typeface="Gill Sans MT" pitchFamily="34" charset="0"/>
              </a:rPr>
              <a:t>low </a:t>
            </a:r>
            <a:r>
              <a:rPr lang="en-US" sz="2000" dirty="0" smtClean="0">
                <a:latin typeface="Gill Sans MT" pitchFamily="34" charset="0"/>
              </a:rPr>
              <a:t>when </a:t>
            </a:r>
            <a:r>
              <a:rPr lang="en-US" sz="2000" dirty="0">
                <a:latin typeface="Gill Sans MT" pitchFamily="34" charset="0"/>
              </a:rPr>
              <a:t>the soil is bare and starts to increase progressively with the development of </a:t>
            </a:r>
            <a:r>
              <a:rPr lang="en-US" sz="2000" dirty="0" smtClean="0">
                <a:latin typeface="Gill Sans MT" pitchFamily="34" charset="0"/>
              </a:rPr>
              <a:t>vegetation</a:t>
            </a:r>
          </a:p>
          <a:p>
            <a:pPr marL="457200" indent="-4572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000" dirty="0">
                <a:latin typeface="Gill Sans MT" pitchFamily="34" charset="0"/>
              </a:rPr>
              <a:t>SSM have a limited impact on </a:t>
            </a:r>
            <a:r>
              <a:rPr lang="en-US" sz="2000" dirty="0" smtClean="0">
                <a:latin typeface="Gill Sans MT" pitchFamily="34" charset="0"/>
              </a:rPr>
              <a:t>ρ</a:t>
            </a:r>
            <a:endParaRPr lang="en-US" sz="2000" dirty="0">
              <a:latin typeface="Gill Sans MT" pitchFamily="34" charset="0"/>
            </a:endParaRPr>
          </a:p>
          <a:p>
            <a:pPr marL="457200" indent="-4572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000" dirty="0">
                <a:latin typeface="Gill Sans MT" pitchFamily="34" charset="0"/>
              </a:rPr>
              <a:t>Drop at dawn </a:t>
            </a:r>
            <a:r>
              <a:rPr lang="en-US" sz="2000" dirty="0" smtClean="0">
                <a:latin typeface="Gill Sans MT" pitchFamily="34" charset="0"/>
              </a:rPr>
              <a:t>concomitant </a:t>
            </a:r>
            <a:r>
              <a:rPr lang="en-US" sz="2000" dirty="0">
                <a:latin typeface="Gill Sans MT" pitchFamily="34" charset="0"/>
              </a:rPr>
              <a:t>with </a:t>
            </a:r>
            <a:r>
              <a:rPr lang="en-US" sz="2000" dirty="0" smtClean="0">
                <a:latin typeface="Gill Sans MT" pitchFamily="34" charset="0"/>
              </a:rPr>
              <a:t>evapotranspiration</a:t>
            </a:r>
          </a:p>
          <a:p>
            <a:pPr marL="457200" indent="-457200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Gill Sans MT" pitchFamily="34" charset="0"/>
              </a:rPr>
              <a:t>Minimum </a:t>
            </a:r>
            <a:r>
              <a:rPr lang="en-US" sz="2000" dirty="0">
                <a:latin typeface="Gill Sans MT" pitchFamily="34" charset="0"/>
              </a:rPr>
              <a:t>values obtained in the late afternoon correspond to the higher value of wind </a:t>
            </a:r>
            <a:r>
              <a:rPr lang="en-US" sz="2000" dirty="0" smtClean="0">
                <a:latin typeface="Gill Sans MT" pitchFamily="34" charset="0"/>
              </a:rPr>
              <a:t>intensity</a:t>
            </a:r>
            <a:endParaRPr lang="en-US" sz="2000" dirty="0" smtClean="0">
              <a:latin typeface="Gill Sans MT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340233" y="1534479"/>
            <a:ext cx="7830201" cy="6125747"/>
            <a:chOff x="5254302" y="1517293"/>
            <a:chExt cx="6742875" cy="5022508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287" b="2488"/>
            <a:stretch/>
          </p:blipFill>
          <p:spPr>
            <a:xfrm>
              <a:off x="5260157" y="2772581"/>
              <a:ext cx="6737020" cy="3767220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5" b="75944"/>
            <a:stretch/>
          </p:blipFill>
          <p:spPr>
            <a:xfrm>
              <a:off x="5254302" y="1517293"/>
              <a:ext cx="6737020" cy="1264714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4694548" y="1621817"/>
            <a:ext cx="3638747" cy="14136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9051304" y="1809945"/>
            <a:ext cx="469767" cy="55618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10862857" y="1809946"/>
            <a:ext cx="534149" cy="55539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9709608" y="1811513"/>
            <a:ext cx="226244" cy="55618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11576115" y="1811514"/>
            <a:ext cx="322090" cy="55539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694548" y="4470283"/>
            <a:ext cx="3638747" cy="14136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2" descr="EGU 2022 – aer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337" y="160338"/>
            <a:ext cx="1903641" cy="54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/>
        </p:nvCxnSpPr>
        <p:spPr>
          <a:xfrm>
            <a:off x="332625" y="782425"/>
            <a:ext cx="11535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5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3A12-78AC-458D-88F8-84252E12067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6" name="ZoneTexte 35"/>
          <p:cNvSpPr txBox="1"/>
          <p:nvPr/>
        </p:nvSpPr>
        <p:spPr>
          <a:xfrm>
            <a:off x="726477" y="1423686"/>
            <a:ext cx="966243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MT" pitchFamily="34" charset="0"/>
                <a:cs typeface="Times New Roman" panose="02020603050405020304" pitchFamily="18" charset="0"/>
              </a:rPr>
              <a:t>The analysis of the first observations acquired by a </a:t>
            </a:r>
            <a:r>
              <a:rPr lang="en-US" sz="2400" i="1" dirty="0">
                <a:latin typeface="Gill Sans MT" pitchFamily="34" charset="0"/>
                <a:cs typeface="Times New Roman" panose="02020603050405020304" pitchFamily="18" charset="0"/>
              </a:rPr>
              <a:t>in situ </a:t>
            </a:r>
            <a:r>
              <a:rPr lang="en-US" sz="2400" dirty="0">
                <a:latin typeface="Gill Sans MT" pitchFamily="34" charset="0"/>
                <a:cs typeface="Times New Roman" panose="02020603050405020304" pitchFamily="18" charset="0"/>
              </a:rPr>
              <a:t>C-band radar over </a:t>
            </a:r>
            <a:r>
              <a:rPr lang="en-US" sz="2400" dirty="0" smtClean="0">
                <a:latin typeface="Gill Sans MT" pitchFamily="34" charset="0"/>
                <a:cs typeface="Times New Roman" panose="02020603050405020304" pitchFamily="18" charset="0"/>
              </a:rPr>
              <a:t>wheat reveals </a:t>
            </a:r>
            <a:r>
              <a:rPr lang="en-US" sz="2400" dirty="0">
                <a:latin typeface="Gill Sans MT" pitchFamily="34" charset="0"/>
                <a:cs typeface="Times New Roman" panose="02020603050405020304" pitchFamily="18" charset="0"/>
              </a:rPr>
              <a:t>the existence of a diurnal cycle of the interferometric coherence and of the backscattering coefficient whose amplitudes increase with the development of </a:t>
            </a:r>
            <a:r>
              <a:rPr lang="en-US" sz="2400" dirty="0" smtClean="0">
                <a:latin typeface="Gill Sans MT" pitchFamily="34" charset="0"/>
                <a:cs typeface="Times New Roman" panose="02020603050405020304" pitchFamily="18" charset="0"/>
              </a:rPr>
              <a:t>vegetation</a:t>
            </a:r>
            <a:endParaRPr lang="en-US" sz="2400" dirty="0">
              <a:latin typeface="Gill Sans MT" pitchFamily="34" charset="0"/>
              <a:cs typeface="Times New Roman" panose="02020603050405020304" pitchFamily="18" charset="0"/>
            </a:endParaRPr>
          </a:p>
          <a:p>
            <a:pPr lvl="0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MT" pitchFamily="34" charset="0"/>
                <a:cs typeface="Times New Roman" panose="02020603050405020304" pitchFamily="18" charset="0"/>
              </a:rPr>
              <a:t>The low values of ρ observed at the end of the afternoon are related to the strong winds while the drop at dawn is concomitant with the increase in </a:t>
            </a:r>
            <a:r>
              <a:rPr lang="en-US" sz="2400" dirty="0" smtClean="0">
                <a:latin typeface="Gill Sans MT" pitchFamily="34" charset="0"/>
                <a:cs typeface="Times New Roman" panose="02020603050405020304" pitchFamily="18" charset="0"/>
              </a:rPr>
              <a:t>evapotranspiration</a:t>
            </a:r>
            <a:endParaRPr lang="en-US" sz="2400" dirty="0">
              <a:latin typeface="Gill Sans MT" pitchFamily="34" charset="0"/>
              <a:cs typeface="Times New Roman" panose="02020603050405020304" pitchFamily="18" charset="0"/>
            </a:endParaRPr>
          </a:p>
          <a:p>
            <a:pPr lvl="0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MT" pitchFamily="34" charset="0"/>
                <a:cs typeface="Times New Roman" panose="02020603050405020304" pitchFamily="18" charset="0"/>
              </a:rPr>
              <a:t>For the backscattering coefficient, a good agreement is observed between the evolutions of its daily average and the evolution of evapotranspiration. </a:t>
            </a:r>
          </a:p>
          <a:p>
            <a:pPr lvl="0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MT" pitchFamily="34" charset="0"/>
                <a:cs typeface="Times New Roman" panose="02020603050405020304" pitchFamily="18" charset="0"/>
              </a:rPr>
              <a:t>These preliminary results demonstrate the existence of important dependencies between the infra-daily C-band dynamic and the physiological functioning of wheat, which could be exploited in the future for the detection of water stress using radar data acquired at a sub-daily timescale</a:t>
            </a:r>
            <a:r>
              <a:rPr lang="en-US" sz="2400" dirty="0" smtClean="0">
                <a:latin typeface="Gill Sans MT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Gill Sans MT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2625" y="146695"/>
            <a:ext cx="4772269" cy="546931"/>
          </a:xfrm>
          <a:prstGeom prst="rect">
            <a:avLst/>
          </a:prstGeom>
        </p:spPr>
        <p:txBody>
          <a:bodyPr wrap="square" lIns="114922" tIns="57461" rIns="114922" bIns="57461">
            <a:spAutoFit/>
          </a:bodyPr>
          <a:lstStyle/>
          <a:p>
            <a:pPr>
              <a:spcAft>
                <a:spcPts val="1508"/>
              </a:spcAft>
            </a:pPr>
            <a:r>
              <a:rPr lang="en-US" sz="2800" b="1" dirty="0" smtClean="0"/>
              <a:t>Summary</a:t>
            </a:r>
            <a:r>
              <a:rPr lang="fr-FR" sz="2800" b="1" dirty="0" smtClean="0"/>
              <a:t> and c</a:t>
            </a:r>
            <a:r>
              <a:rPr lang="fr-FR" sz="2800" b="1" dirty="0" smtClean="0"/>
              <a:t>onclusions</a:t>
            </a:r>
            <a:endParaRPr lang="fr-FR" sz="2800" b="1" dirty="0"/>
          </a:p>
        </p:txBody>
      </p:sp>
      <p:pic>
        <p:nvPicPr>
          <p:cNvPr id="6" name="Picture 2" descr="EGU 2022 – ae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337" y="160338"/>
            <a:ext cx="1903641" cy="54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6"/>
          <p:cNvCxnSpPr/>
          <p:nvPr/>
        </p:nvCxnSpPr>
        <p:spPr>
          <a:xfrm>
            <a:off x="332625" y="782425"/>
            <a:ext cx="11535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Image associÃ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095" y="6534263"/>
            <a:ext cx="1036948" cy="1254708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r="7521"/>
          <a:stretch>
            <a:fillRect/>
          </a:stretch>
        </p:blipFill>
        <p:spPr>
          <a:xfrm>
            <a:off x="9515189" y="6647713"/>
            <a:ext cx="2451835" cy="11601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1668338"/>
            <a:ext cx="12192000" cy="2133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situ radar measurements for monitoring the physiological functioning of wheat crops in the semi-arid area</a:t>
            </a:r>
            <a:endParaRPr lang="fr-FR" sz="3600" dirty="0"/>
          </a:p>
        </p:txBody>
      </p:sp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9DC69DF9-48AB-479A-860C-E624ADC96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51" y="6597326"/>
            <a:ext cx="1119968" cy="119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1LlPPkeW.jpg"/>
          <p:cNvPicPr>
            <a:picLocks noChangeAspect="1"/>
          </p:cNvPicPr>
          <p:nvPr/>
        </p:nvPicPr>
        <p:blipFill>
          <a:blip r:embed="rId6"/>
          <a:srcRect t="12281" b="20732"/>
          <a:stretch>
            <a:fillRect/>
          </a:stretch>
        </p:blipFill>
        <p:spPr>
          <a:xfrm>
            <a:off x="6979246" y="6620703"/>
            <a:ext cx="1574389" cy="11601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4332" y="4493477"/>
            <a:ext cx="11142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Gill Sans MT" panose="020B0502020104020203" pitchFamily="34" charset="0"/>
                <a:cs typeface="Times New Roman" pitchFamily="18" charset="0"/>
              </a:rPr>
              <a:t>N. </a:t>
            </a:r>
            <a:r>
              <a:rPr lang="fr-FR" sz="2400" b="1" dirty="0" err="1" smtClean="0">
                <a:latin typeface="Gill Sans MT" panose="020B0502020104020203" pitchFamily="34" charset="0"/>
                <a:cs typeface="Times New Roman" pitchFamily="18" charset="0"/>
              </a:rPr>
              <a:t>Ouaadi</a:t>
            </a:r>
            <a:r>
              <a:rPr lang="fr-FR" sz="2400" b="1" dirty="0" smtClean="0">
                <a:latin typeface="Gill Sans MT" panose="020B0502020104020203" pitchFamily="34" charset="0"/>
                <a:cs typeface="Times New Roman" pitchFamily="18" charset="0"/>
              </a:rPr>
              <a:t>,  </a:t>
            </a:r>
            <a:r>
              <a:rPr lang="fr-FR" sz="2400" dirty="0">
                <a:latin typeface="Gill Sans MT" panose="020B0502020104020203" pitchFamily="34" charset="0"/>
                <a:cs typeface="Times New Roman" pitchFamily="18" charset="0"/>
              </a:rPr>
              <a:t>L. 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Villard,  S</a:t>
            </a:r>
            <a:r>
              <a:rPr lang="fr-FR" sz="2400" dirty="0">
                <a:latin typeface="Gill Sans MT" panose="020B0502020104020203" pitchFamily="34" charset="0"/>
                <a:cs typeface="Times New Roman" pitchFamily="18" charset="0"/>
              </a:rPr>
              <a:t>. </a:t>
            </a:r>
            <a:r>
              <a:rPr lang="fr-FR" sz="2400" dirty="0" err="1" smtClean="0">
                <a:latin typeface="Gill Sans MT" panose="020B0502020104020203" pitchFamily="34" charset="0"/>
                <a:cs typeface="Times New Roman" pitchFamily="18" charset="0"/>
              </a:rPr>
              <a:t>Khabba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,  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P.L</a:t>
            </a:r>
            <a:r>
              <a:rPr lang="fr-FR" sz="2400" dirty="0">
                <a:latin typeface="Gill Sans MT" panose="020B0502020104020203" pitchFamily="34" charset="0"/>
                <a:cs typeface="Times New Roman" pitchFamily="18" charset="0"/>
              </a:rPr>
              <a:t>. 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Frison</a:t>
            </a:r>
            <a:r>
              <a:rPr lang="fr-FR" sz="2400" dirty="0">
                <a:latin typeface="Gill Sans MT" panose="020B0502020104020203" pitchFamily="34" charset="0"/>
                <a:cs typeface="Times New Roman" pitchFamily="18" charset="0"/>
              </a:rPr>
              <a:t>, 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 J</a:t>
            </a:r>
            <a:r>
              <a:rPr lang="fr-FR" sz="2400" dirty="0">
                <a:latin typeface="Gill Sans MT" panose="020B0502020104020203" pitchFamily="34" charset="0"/>
                <a:cs typeface="Times New Roman" pitchFamily="18" charset="0"/>
              </a:rPr>
              <a:t>. </a:t>
            </a:r>
            <a:r>
              <a:rPr lang="fr-FR" sz="2400" dirty="0" err="1" smtClean="0">
                <a:latin typeface="Gill Sans MT" panose="020B0502020104020203" pitchFamily="34" charset="0"/>
                <a:cs typeface="Times New Roman" pitchFamily="18" charset="0"/>
              </a:rPr>
              <a:t>Ezzahar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, </a:t>
            </a:r>
            <a:r>
              <a:rPr lang="fr-FR" sz="2400" dirty="0">
                <a:latin typeface="Gill Sans MT" panose="020B0502020104020203" pitchFamily="34" charset="0"/>
                <a:cs typeface="Times New Roman" pitchFamily="18" charset="0"/>
              </a:rPr>
              <a:t>M. </a:t>
            </a:r>
            <a:r>
              <a:rPr lang="fr-FR" sz="2400" dirty="0" err="1" smtClean="0">
                <a:latin typeface="Gill Sans MT" panose="020B0502020104020203" pitchFamily="34" charset="0"/>
                <a:cs typeface="Times New Roman" pitchFamily="18" charset="0"/>
              </a:rPr>
              <a:t>Kasbani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, 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fr-FR" sz="2400" dirty="0">
                <a:latin typeface="Gill Sans MT" panose="020B0502020104020203" pitchFamily="34" charset="0"/>
                <a:cs typeface="Times New Roman" pitchFamily="18" charset="0"/>
              </a:rPr>
              <a:t>. </a:t>
            </a:r>
            <a:r>
              <a:rPr lang="fr-FR" sz="2400" dirty="0" err="1" smtClean="0">
                <a:latin typeface="Gill Sans MT" panose="020B0502020104020203" pitchFamily="34" charset="0"/>
                <a:cs typeface="Times New Roman" pitchFamily="18" charset="0"/>
              </a:rPr>
              <a:t>Fanise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,  </a:t>
            </a:r>
            <a:r>
              <a:rPr lang="fr-FR" sz="2400" dirty="0">
                <a:latin typeface="Gill Sans MT" panose="020B0502020104020203" pitchFamily="34" charset="0"/>
                <a:cs typeface="Times New Roman" pitchFamily="18" charset="0"/>
              </a:rPr>
              <a:t>A. </a:t>
            </a:r>
            <a:r>
              <a:rPr lang="fr-FR" sz="2400" dirty="0" err="1" smtClean="0">
                <a:latin typeface="Gill Sans MT" panose="020B0502020104020203" pitchFamily="34" charset="0"/>
                <a:cs typeface="Times New Roman" pitchFamily="18" charset="0"/>
              </a:rPr>
              <a:t>Chakir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,  V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. Le </a:t>
            </a:r>
            <a:r>
              <a:rPr lang="fr-FR" sz="2400" dirty="0" err="1">
                <a:latin typeface="Gill Sans MT" panose="020B0502020104020203" pitchFamily="34" charset="0"/>
                <a:cs typeface="Times New Roman" pitchFamily="18" charset="0"/>
              </a:rPr>
              <a:t>Dantec</a:t>
            </a:r>
            <a:r>
              <a:rPr lang="fr-FR" sz="2400" dirty="0"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Gill Sans MT" panose="020B0502020104020203" pitchFamily="34" charset="0"/>
                <a:cs typeface="Times New Roman" pitchFamily="18" charset="0"/>
              </a:rPr>
              <a:t>and </a:t>
            </a:r>
            <a:r>
              <a:rPr lang="fr-FR" sz="2400" dirty="0">
                <a:latin typeface="Gill Sans MT" panose="020B0502020104020203" pitchFamily="34" charset="0"/>
                <a:cs typeface="Times New Roman" pitchFamily="18" charset="0"/>
              </a:rPr>
              <a:t>L. </a:t>
            </a:r>
            <a:r>
              <a:rPr lang="fr-FR" sz="2400" dirty="0" err="1" smtClean="0">
                <a:latin typeface="Gill Sans MT" panose="020B0502020104020203" pitchFamily="34" charset="0"/>
                <a:cs typeface="Times New Roman" pitchFamily="18" charset="0"/>
              </a:rPr>
              <a:t>Jarlan</a:t>
            </a:r>
            <a:endParaRPr lang="fr-FR" sz="2400" dirty="0" smtClean="0"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53310" y="27905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>
              <a:hlinkClick r:id="rId7"/>
            </a:endParaRPr>
          </a:p>
        </p:txBody>
      </p:sp>
      <p:pic>
        <p:nvPicPr>
          <p:cNvPr id="13" name="Picture 9" descr="Résultat de recherche d'images pour &quot;cnes&quot;">
            <a:extLst>
              <a:ext uri="{FF2B5EF4-FFF2-40B4-BE49-F238E27FC236}">
                <a16:creationId xmlns="" xmlns:a16="http://schemas.microsoft.com/office/drawing/2014/main" id="{907077CB-8FD7-48E1-8C36-B635C70CE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1186" y="6477700"/>
            <a:ext cx="1416839" cy="1416839"/>
          </a:xfrm>
          <a:prstGeom prst="rect">
            <a:avLst/>
          </a:prstGeom>
          <a:noFill/>
        </p:spPr>
      </p:pic>
      <p:pic>
        <p:nvPicPr>
          <p:cNvPr id="6" name="Picture 2" descr="EGU 2022 – aeri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" y="62712"/>
            <a:ext cx="3526730" cy="101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77690" y="901246"/>
            <a:ext cx="3408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Gill Sans MT" pitchFamily="34" charset="0"/>
              </a:rPr>
              <a:t>Vienna| </a:t>
            </a:r>
            <a:r>
              <a:rPr lang="fr-FR" sz="2400" dirty="0">
                <a:latin typeface="Gill Sans MT" pitchFamily="34" charset="0"/>
              </a:rPr>
              <a:t>23–27 May 2022 </a:t>
            </a:r>
            <a:r>
              <a:rPr lang="fr-FR" sz="2400" dirty="0" smtClean="0">
                <a:solidFill>
                  <a:srgbClr val="0070C0"/>
                </a:solidFill>
                <a:latin typeface="Gill Sans MT" pitchFamily="34" charset="0"/>
              </a:rPr>
              <a:t> </a:t>
            </a:r>
            <a:endParaRPr lang="fr-FR" sz="2400" dirty="0">
              <a:solidFill>
                <a:srgbClr val="0070C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26309</TotalTime>
  <Words>753</Words>
  <Application>Microsoft Office PowerPoint</Application>
  <PresentationFormat>Personnalisé</PresentationFormat>
  <Paragraphs>100</Paragraphs>
  <Slides>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onadia</cp:lastModifiedBy>
  <cp:revision>1389</cp:revision>
  <dcterms:created xsi:type="dcterms:W3CDTF">2019-06-17T08:39:10Z</dcterms:created>
  <dcterms:modified xsi:type="dcterms:W3CDTF">2022-05-23T22:35:58Z</dcterms:modified>
</cp:coreProperties>
</file>