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93" r:id="rId4"/>
    <p:sldId id="258" r:id="rId5"/>
    <p:sldId id="259" r:id="rId6"/>
    <p:sldId id="288" r:id="rId7"/>
    <p:sldId id="289" r:id="rId8"/>
    <p:sldId id="285" r:id="rId9"/>
    <p:sldId id="264" r:id="rId10"/>
    <p:sldId id="286" r:id="rId11"/>
    <p:sldId id="287" r:id="rId12"/>
    <p:sldId id="292" r:id="rId13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6"/>
    <a:srgbClr val="898989"/>
    <a:srgbClr val="37464B"/>
    <a:srgbClr val="008CD2"/>
    <a:srgbClr val="00AAAA"/>
    <a:srgbClr val="E17D00"/>
    <a:srgbClr val="E10219"/>
    <a:srgbClr val="AF0A19"/>
    <a:srgbClr val="4B3228"/>
    <a:srgbClr val="78B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821" autoAdjust="0"/>
  </p:normalViewPr>
  <p:slideViewPr>
    <p:cSldViewPr>
      <p:cViewPr varScale="1">
        <p:scale>
          <a:sx n="122" d="100"/>
          <a:sy n="122" d="100"/>
        </p:scale>
        <p:origin x="90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EA02-CC83-4FF9-82A7-27285F36B87C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18E6D-EB89-4F55-8F01-8CE126DE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92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6D7E-6EA3-4F2D-BE94-EAA87D4EB8CD}" type="datetimeFigureOut">
              <a:rPr lang="de-DE" smtClean="0"/>
              <a:pPr/>
              <a:t>24.05.2022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562C-CF5F-498A-A34C-F7FA9804374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36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58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29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45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63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1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groundwater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, </a:t>
            </a:r>
            <a:r>
              <a:rPr lang="de-DE" dirty="0" err="1"/>
              <a:t>Gleysols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particularly</a:t>
            </a:r>
            <a:r>
              <a:rPr lang="de-DE" dirty="0"/>
              <a:t> high MAOC </a:t>
            </a:r>
            <a:r>
              <a:rPr lang="de-DE" dirty="0" err="1"/>
              <a:t>content</a:t>
            </a:r>
            <a:r>
              <a:rPr lang="de-DE" dirty="0"/>
              <a:t>. </a:t>
            </a:r>
          </a:p>
          <a:p>
            <a:r>
              <a:rPr lang="de-DE"/>
              <a:t>In this graph,the higher C content is in 0-40cm which is low ground water level then how hi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15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480000" y="3456000"/>
            <a:ext cx="11232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80000" y="6156000"/>
            <a:ext cx="3744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/>
          <p:cNvSpPr/>
          <p:nvPr userDrawn="1"/>
        </p:nvSpPr>
        <p:spPr>
          <a:xfrm>
            <a:off x="4224000" y="6156000"/>
            <a:ext cx="3744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/>
          <p:nvPr userDrawn="1"/>
        </p:nvSpPr>
        <p:spPr>
          <a:xfrm>
            <a:off x="7968000" y="6156000"/>
            <a:ext cx="3744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4224000" y="3456000"/>
            <a:ext cx="7488767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000" y="162001"/>
            <a:ext cx="3072341" cy="921703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0" y="2160000"/>
            <a:ext cx="10991851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2726952"/>
            <a:ext cx="10992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2966400"/>
            <a:ext cx="10991851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-Institut für XXX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6156000"/>
            <a:ext cx="3264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Braunschweig,</a:t>
            </a:r>
            <a:br>
              <a:rPr lang="de-DE" dirty="0"/>
            </a:b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705600" y="1627200"/>
            <a:ext cx="10992000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Headline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rot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0" y="2160000"/>
            <a:ext cx="10991851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2726952"/>
            <a:ext cx="10992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480000" y="3456000"/>
            <a:ext cx="11232000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6" name="Rechteck 15"/>
          <p:cNvSpPr/>
          <p:nvPr userDrawn="1"/>
        </p:nvSpPr>
        <p:spPr>
          <a:xfrm>
            <a:off x="480000" y="6156000"/>
            <a:ext cx="3744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Rechteck 19"/>
          <p:cNvSpPr/>
          <p:nvPr userDrawn="1"/>
        </p:nvSpPr>
        <p:spPr>
          <a:xfrm>
            <a:off x="4224000" y="6156000"/>
            <a:ext cx="3744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Rechteck 20"/>
          <p:cNvSpPr/>
          <p:nvPr userDrawn="1"/>
        </p:nvSpPr>
        <p:spPr>
          <a:xfrm>
            <a:off x="7968000" y="6156000"/>
            <a:ext cx="3744000" cy="70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6156000"/>
            <a:ext cx="3264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Braunschweig,</a:t>
            </a:r>
            <a:br>
              <a:rPr lang="de-DE" dirty="0"/>
            </a:br>
            <a:r>
              <a:rPr lang="de-DE" dirty="0"/>
              <a:t>den XX.XX.2021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224000" y="3456000"/>
            <a:ext cx="7488767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600" y="1627200"/>
            <a:ext cx="10992000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/>
              <a:t>Kapitel 4 (rot)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2966400"/>
            <a:ext cx="10992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/>
              <a:t>Thünen</a:t>
            </a:r>
            <a:r>
              <a:rPr lang="de-DE" dirty="0"/>
              <a:t>-Institut für XXX</a:t>
            </a:r>
          </a:p>
        </p:txBody>
      </p:sp>
    </p:spTree>
    <p:extLst>
      <p:ext uri="{BB962C8B-B14F-4D97-AF65-F5344CB8AC3E}">
        <p14:creationId xmlns:p14="http://schemas.microsoft.com/office/powerpoint/2010/main" val="254489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80000" y="1440000"/>
            <a:ext cx="7392000" cy="4438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95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480000" y="1512000"/>
            <a:ext cx="5472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240000" y="1440000"/>
            <a:ext cx="5472000" cy="4438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4370400"/>
            <a:ext cx="5472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348967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162000"/>
            <a:ext cx="11232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/>
              <a:t>Nachhaltig oder überfischt?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0000" y="522000"/>
            <a:ext cx="11233149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zweite Zeile der Headline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320000" y="1440000"/>
            <a:ext cx="7392000" cy="4438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80000" y="1512000"/>
            <a:ext cx="35568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5382000"/>
            <a:ext cx="35568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42406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0" y="2160000"/>
            <a:ext cx="10991851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2726952"/>
            <a:ext cx="10992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480000" y="3456000"/>
            <a:ext cx="11232000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Rechteck 13"/>
          <p:cNvSpPr/>
          <p:nvPr userDrawn="1"/>
        </p:nvSpPr>
        <p:spPr>
          <a:xfrm>
            <a:off x="480000" y="6156000"/>
            <a:ext cx="3744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6" name="Rechteck 15"/>
          <p:cNvSpPr/>
          <p:nvPr userDrawn="1"/>
        </p:nvSpPr>
        <p:spPr>
          <a:xfrm>
            <a:off x="7968000" y="6156000"/>
            <a:ext cx="3744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6156000"/>
            <a:ext cx="3264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Braunschweig,</a:t>
            </a:r>
            <a:br>
              <a:rPr lang="de-DE" dirty="0"/>
            </a:b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224000" y="3456000"/>
            <a:ext cx="7488767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600" y="1627200"/>
            <a:ext cx="10992000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/>
              <a:t>Kapitel 1 (blau)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2966400"/>
            <a:ext cx="10992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/>
              <a:t>Thünen</a:t>
            </a:r>
            <a:r>
              <a:rPr lang="de-DE" dirty="0"/>
              <a:t>-Institut für XXX</a:t>
            </a:r>
          </a:p>
        </p:txBody>
      </p:sp>
    </p:spTree>
    <p:extLst>
      <p:ext uri="{BB962C8B-B14F-4D97-AF65-F5344CB8AC3E}">
        <p14:creationId xmlns:p14="http://schemas.microsoft.com/office/powerpoint/2010/main" val="236340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80000" y="1440000"/>
            <a:ext cx="7392000" cy="4438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480000" y="1512000"/>
            <a:ext cx="5472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240000" y="1440000"/>
            <a:ext cx="5472000" cy="4438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4370400"/>
            <a:ext cx="5472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162000"/>
            <a:ext cx="11232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/>
              <a:t>Nachhaltig oder überfischt?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0000" y="522000"/>
            <a:ext cx="11233149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zweite Zeile der Headline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320000" y="1440000"/>
            <a:ext cx="7392000" cy="4438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80000" y="1512000"/>
            <a:ext cx="35568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5382000"/>
            <a:ext cx="35568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grü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0" y="2160000"/>
            <a:ext cx="10991851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2726952"/>
            <a:ext cx="10992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480000" y="3456000"/>
            <a:ext cx="11232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6" name="Rechteck 15"/>
          <p:cNvSpPr/>
          <p:nvPr userDrawn="1"/>
        </p:nvSpPr>
        <p:spPr>
          <a:xfrm>
            <a:off x="480000" y="6156000"/>
            <a:ext cx="3744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Rechteck 19"/>
          <p:cNvSpPr/>
          <p:nvPr userDrawn="1"/>
        </p:nvSpPr>
        <p:spPr>
          <a:xfrm>
            <a:off x="4224000" y="6156000"/>
            <a:ext cx="3744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Rechteck 20"/>
          <p:cNvSpPr/>
          <p:nvPr userDrawn="1"/>
        </p:nvSpPr>
        <p:spPr>
          <a:xfrm>
            <a:off x="7968000" y="6156000"/>
            <a:ext cx="3744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6156000"/>
            <a:ext cx="3264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Braunschweig,</a:t>
            </a:r>
            <a:br>
              <a:rPr lang="de-DE" dirty="0"/>
            </a:br>
            <a:r>
              <a:rPr lang="de-DE" dirty="0"/>
              <a:t>den XX.XX.2021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80001" y="3456000"/>
            <a:ext cx="7488767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600" y="1627200"/>
            <a:ext cx="10992000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/>
              <a:t>Kapitel 3 (blaugrün)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2966400"/>
            <a:ext cx="10992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/>
              <a:t>Thünen</a:t>
            </a:r>
            <a:r>
              <a:rPr lang="de-DE" dirty="0"/>
              <a:t>-Institut für XXX</a:t>
            </a:r>
          </a:p>
        </p:txBody>
      </p:sp>
    </p:spTree>
    <p:extLst>
      <p:ext uri="{BB962C8B-B14F-4D97-AF65-F5344CB8AC3E}">
        <p14:creationId xmlns:p14="http://schemas.microsoft.com/office/powerpoint/2010/main" val="184093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80000" y="1440000"/>
            <a:ext cx="7392000" cy="4438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32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480000" y="1512000"/>
            <a:ext cx="5472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240000" y="1440000"/>
            <a:ext cx="5472000" cy="4438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4370400"/>
            <a:ext cx="5472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31135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162000"/>
            <a:ext cx="11232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/>
              <a:t>Nachhaltig oder überfischt?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0000" y="522000"/>
            <a:ext cx="11233149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zweite Zeile der Headline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320000" y="1440000"/>
            <a:ext cx="7392000" cy="44388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80000" y="1512000"/>
            <a:ext cx="35568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5382000"/>
            <a:ext cx="35568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222953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6156000"/>
            <a:ext cx="12192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2063552" y="6292800"/>
            <a:ext cx="7392000" cy="4495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neha@thuenen.de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92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52001" y="6228000"/>
            <a:ext cx="1714500" cy="51435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 userDrawn="1"/>
        </p:nvSpPr>
        <p:spPr>
          <a:xfrm>
            <a:off x="527381" y="6292800"/>
            <a:ext cx="1440160" cy="44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A7F1F1C7-F568-4D95-8DEA-571C659B69EE}" type="slidenum">
              <a:rPr lang="de-DE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67" r:id="rId4"/>
    <p:sldLayoutId id="2147483669" r:id="rId5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156000"/>
            <a:ext cx="12192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52001" y="6228000"/>
            <a:ext cx="1714500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063552" y="6292800"/>
            <a:ext cx="7392000" cy="44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Name of </a:t>
            </a:r>
            <a:r>
              <a:rPr lang="de-DE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presenter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of the Thünen Institute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92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527381" y="6292800"/>
            <a:ext cx="1440160" cy="44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A7F1F1C7-F568-4D95-8DEA-571C659B69EE}" type="slidenum">
              <a:rPr lang="de-DE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4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January</a:t>
            </a: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7526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4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156000"/>
            <a:ext cx="12192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52001" y="6228000"/>
            <a:ext cx="1714500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063552" y="6292800"/>
            <a:ext cx="7392000" cy="44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Name of </a:t>
            </a:r>
            <a:r>
              <a:rPr lang="de-DE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presenter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of the Thünen Institute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92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527381" y="6292800"/>
            <a:ext cx="1440160" cy="44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A7F1F1C7-F568-4D95-8DEA-571C659B69EE}" type="slidenum">
              <a:rPr lang="de-DE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4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January</a:t>
            </a:r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65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3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12296" y="2531250"/>
            <a:ext cx="11554224" cy="369333"/>
          </a:xfrm>
        </p:spPr>
        <p:txBody>
          <a:bodyPr/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Fractionating German agricultural soils to assess if the mineral associated carbon fraction saturates</a:t>
            </a:r>
            <a:br>
              <a:rPr lang="en-US" sz="3200" dirty="0">
                <a:latin typeface="+mj-lt"/>
                <a:cs typeface="Times New Roman" panose="02020603050405020304" pitchFamily="18" charset="0"/>
              </a:rPr>
            </a:br>
            <a:br>
              <a:rPr lang="en-US" sz="3200" dirty="0">
                <a:latin typeface="+mj-lt"/>
                <a:cs typeface="Times New Roman" panose="02020603050405020304" pitchFamily="18" charset="0"/>
              </a:rPr>
            </a:br>
            <a:endParaRPr lang="de-DE" dirty="0">
              <a:latin typeface="+mj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Braunschweig</a:t>
            </a:r>
          </a:p>
          <a:p>
            <a:r>
              <a:rPr lang="de-DE" dirty="0"/>
              <a:t>May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D87B7C-E1FF-46C5-87FC-7F32B242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3811106"/>
            <a:ext cx="1512168" cy="1979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67A5F0-3B3E-4066-89CF-7D1B8AEE1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45" y="6199820"/>
            <a:ext cx="3393759" cy="658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0D4F81-FEA2-4575-825C-FAC6DFDC04B0}"/>
              </a:ext>
            </a:extLst>
          </p:cNvPr>
          <p:cNvSpPr/>
          <p:nvPr/>
        </p:nvSpPr>
        <p:spPr>
          <a:xfrm>
            <a:off x="551384" y="2190099"/>
            <a:ext cx="44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j-lt"/>
                <a:cs typeface="Times New Roman" panose="02020603050405020304" pitchFamily="18" charset="0"/>
              </a:rPr>
              <a:t>Thünen Institute of Climate Smart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Agriculture</a:t>
            </a:r>
            <a:endParaRPr lang="de-DE" dirty="0">
              <a:latin typeface="+mj-lt"/>
              <a:cs typeface="Times New Roman" panose="02020603050405020304" pitchFamily="18" charset="0"/>
            </a:endParaRPr>
          </a:p>
          <a:p>
            <a:r>
              <a:rPr lang="de-DE" dirty="0">
                <a:latin typeface="+mj-lt"/>
                <a:cs typeface="Times New Roman" panose="02020603050405020304" pitchFamily="18" charset="0"/>
              </a:rPr>
              <a:t>Braunschweig, Germany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C204FC-76C1-49AA-92D9-933BE547ED2F}"/>
              </a:ext>
            </a:extLst>
          </p:cNvPr>
          <p:cNvSpPr/>
          <p:nvPr/>
        </p:nvSpPr>
        <p:spPr>
          <a:xfrm>
            <a:off x="6718784" y="2844225"/>
            <a:ext cx="4849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Neha and Christopher Poeplau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91170A-0B88-4A49-B99B-4D2A0B9D2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444592"/>
            <a:ext cx="6552728" cy="2712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318D1-951A-47BD-9486-22871EF69A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50" y="3832607"/>
            <a:ext cx="1494991" cy="199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5D239F-3503-47D9-90E8-D82A4BA734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663198" y="216339"/>
            <a:ext cx="2132802" cy="6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07F55-A80F-4B54-8440-AB478FBEB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" y="0"/>
            <a:ext cx="12187089" cy="6093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B02326-E4E9-4DF5-922C-D93B79CD1983}"/>
              </a:ext>
            </a:extLst>
          </p:cNvPr>
          <p:cNvSpPr/>
          <p:nvPr/>
        </p:nvSpPr>
        <p:spPr>
          <a:xfrm>
            <a:off x="623392" y="2132856"/>
            <a:ext cx="96406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 for your attention!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58B94-B060-40D0-A4A7-3712671E7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717844-53E5-42E2-9778-19D49770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Mineral Associated Organic Carbon (MAOC) is important?</a:t>
            </a:r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E7EAC9DC-F487-40A9-B45F-D9283A3C5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60" y="1268760"/>
            <a:ext cx="5102172" cy="4485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5C4C27-D0D0-400E-8F83-EC3FFE90BA80}"/>
              </a:ext>
            </a:extLst>
          </p:cNvPr>
          <p:cNvSpPr/>
          <p:nvPr/>
        </p:nvSpPr>
        <p:spPr>
          <a:xfrm>
            <a:off x="335360" y="141277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 sequestration in agricultural soils is discussed as negative emission solution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R</a:t>
            </a:r>
            <a:r>
              <a:rPr lang="en-US" dirty="0"/>
              <a:t>ate for MAOC formation is important for soil carbon sequestration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Different soils </a:t>
            </a:r>
            <a:r>
              <a:rPr lang="de-DE" dirty="0" err="1"/>
              <a:t>have</a:t>
            </a:r>
            <a:r>
              <a:rPr lang="de-DE" dirty="0"/>
              <a:t> different </a:t>
            </a:r>
            <a:r>
              <a:rPr lang="de-DE" dirty="0" err="1"/>
              <a:t>carbon-capture</a:t>
            </a:r>
            <a:r>
              <a:rPr lang="de-DE" dirty="0"/>
              <a:t> </a:t>
            </a:r>
            <a:r>
              <a:rPr lang="de-DE" dirty="0" err="1"/>
              <a:t>capabilities</a:t>
            </a: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err="1"/>
              <a:t>Which</a:t>
            </a:r>
            <a:r>
              <a:rPr lang="de-DE" dirty="0"/>
              <a:t> soils 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priortized</a:t>
            </a:r>
            <a:r>
              <a:rPr lang="de-DE" dirty="0"/>
              <a:t>?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Does the soil's ability to sequester SOC have an upper limit?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drives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SOC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in MAOC?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24F9F-5BD7-4B45-850A-454EA9AF8F71}"/>
              </a:ext>
            </a:extLst>
          </p:cNvPr>
          <p:cNvSpPr/>
          <p:nvPr/>
        </p:nvSpPr>
        <p:spPr>
          <a:xfrm>
            <a:off x="9504341" y="5757321"/>
            <a:ext cx="268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AdvOTce3d9a73"/>
              </a:rPr>
              <a:t>Cotrufo</a:t>
            </a:r>
            <a:r>
              <a:rPr lang="en-US" i="1" dirty="0">
                <a:latin typeface="AdvOTce3d9a73"/>
              </a:rPr>
              <a:t> and Lavallee, 2021</a:t>
            </a:r>
            <a:endParaRPr lang="en-US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E4AD7-620B-4992-B6BF-1CF58CD5D1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167285"/>
            <a:ext cx="2188723" cy="6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961B92-42B3-46FA-8699-926F43CD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Carbon Saturation: Previous Investigation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F8FF2-1F36-4312-97D8-1DDAAAA04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0" y="2933415"/>
            <a:ext cx="4436056" cy="2943856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E6E925D-5DCF-4B1D-BE23-98A61F104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26" y="2919854"/>
            <a:ext cx="4608512" cy="29271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9DA4D8-FD87-4DA0-AD4B-D2FF50915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586" y="1251516"/>
            <a:ext cx="5254030" cy="1457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161B4-EC19-4197-B9C5-CA6F82624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1439198"/>
            <a:ext cx="4032448" cy="1027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99AEEE-F3E6-466E-BED3-17BF7BEB0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A9883-1510-4474-96C5-F06E000FC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2747" r="45038" b="2822"/>
          <a:stretch/>
        </p:blipFill>
        <p:spPr>
          <a:xfrm>
            <a:off x="153244" y="2045008"/>
            <a:ext cx="3187475" cy="3388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D4189-ACE9-4E84-85CB-DBF960FD1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3644" y="5491090"/>
            <a:ext cx="108931" cy="94531"/>
          </a:xfrm>
          <a:prstGeom prst="rect">
            <a:avLst/>
          </a:prstGeom>
        </p:spPr>
      </p:pic>
      <p:pic>
        <p:nvPicPr>
          <p:cNvPr id="6" name="Picture 2" descr="Green circle icon - Free green shape icons">
            <a:extLst>
              <a:ext uri="{FF2B5EF4-FFF2-40B4-BE49-F238E27FC236}">
                <a16:creationId xmlns:a16="http://schemas.microsoft.com/office/drawing/2014/main" id="{F5494DAD-89B7-4791-BF93-481CA7A3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5" y="5782359"/>
            <a:ext cx="108930" cy="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ACCC67-EC53-49C3-86E9-DEA7F6E0A601}"/>
              </a:ext>
            </a:extLst>
          </p:cNvPr>
          <p:cNvSpPr/>
          <p:nvPr/>
        </p:nvSpPr>
        <p:spPr>
          <a:xfrm>
            <a:off x="580519" y="5185512"/>
            <a:ext cx="32803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dirty="0">
              <a:cs typeface="Times New Roman" panose="02020603050405020304" pitchFamily="18" charset="0"/>
            </a:endParaRPr>
          </a:p>
          <a:p>
            <a:r>
              <a:rPr lang="de-DE" sz="1600" dirty="0">
                <a:cs typeface="Times New Roman" panose="02020603050405020304" pitchFamily="18" charset="0"/>
              </a:rPr>
              <a:t>Whole </a:t>
            </a:r>
            <a:r>
              <a:rPr lang="de-DE" sz="1600" dirty="0" err="1">
                <a:cs typeface="Times New Roman" panose="02020603050405020304" pitchFamily="18" charset="0"/>
              </a:rPr>
              <a:t>dataset</a:t>
            </a:r>
            <a:r>
              <a:rPr lang="de-DE" sz="1600" dirty="0">
                <a:cs typeface="Times New Roman" panose="02020603050405020304" pitchFamily="18" charset="0"/>
              </a:rPr>
              <a:t> (n = 3104)</a:t>
            </a:r>
          </a:p>
          <a:p>
            <a:r>
              <a:rPr lang="de-DE" sz="1600" dirty="0">
                <a:cs typeface="Times New Roman" panose="02020603050405020304" pitchFamily="18" charset="0"/>
              </a:rPr>
              <a:t>Selected </a:t>
            </a:r>
            <a:r>
              <a:rPr lang="de-DE" sz="1600" dirty="0" err="1">
                <a:cs typeface="Times New Roman" panose="02020603050405020304" pitchFamily="18" charset="0"/>
              </a:rPr>
              <a:t>samples</a:t>
            </a:r>
            <a:r>
              <a:rPr lang="de-DE" sz="1600" dirty="0">
                <a:cs typeface="Times New Roman" panose="02020603050405020304" pitchFamily="18" charset="0"/>
              </a:rPr>
              <a:t> (n = 190)  </a:t>
            </a:r>
            <a:endParaRPr lang="en-US" sz="1600" dirty="0" err="1"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F6D21-15DD-4EE4-BAFE-2880C9AAF2C8}"/>
              </a:ext>
            </a:extLst>
          </p:cNvPr>
          <p:cNvSpPr/>
          <p:nvPr/>
        </p:nvSpPr>
        <p:spPr>
          <a:xfrm>
            <a:off x="153244" y="1341527"/>
            <a:ext cx="3707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cs typeface="Times New Roman" panose="02020603050405020304" pitchFamily="18" charset="0"/>
              </a:rPr>
              <a:t>Geographical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distribution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of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</a:p>
          <a:p>
            <a:r>
              <a:rPr lang="de-DE" b="1" dirty="0">
                <a:cs typeface="Times New Roman" panose="02020603050405020304" pitchFamily="18" charset="0"/>
              </a:rPr>
              <a:t>BZE-LW </a:t>
            </a:r>
            <a:r>
              <a:rPr lang="de-DE" b="1" dirty="0" err="1">
                <a:cs typeface="Times New Roman" panose="02020603050405020304" pitchFamily="18" charset="0"/>
              </a:rPr>
              <a:t>tospoil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samples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3EFD2-409B-4693-9209-1F2EE1C950FB}"/>
              </a:ext>
            </a:extLst>
          </p:cNvPr>
          <p:cNvSpPr/>
          <p:nvPr/>
        </p:nvSpPr>
        <p:spPr>
          <a:xfrm>
            <a:off x="407368" y="287088"/>
            <a:ext cx="11555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Sample </a:t>
            </a:r>
            <a:r>
              <a:rPr lang="de-DE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selection</a:t>
            </a:r>
            <a:r>
              <a:rPr lang="de-D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from</a:t>
            </a:r>
            <a:r>
              <a:rPr lang="de-D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German </a:t>
            </a:r>
            <a:r>
              <a:rPr lang="de-DE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Agricultural</a:t>
            </a:r>
            <a:r>
              <a:rPr lang="de-D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Soil</a:t>
            </a:r>
            <a:r>
              <a:rPr lang="de-D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Inventory</a:t>
            </a:r>
            <a:r>
              <a:rPr lang="de-DE" sz="3200" b="1" dirty="0"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(BZE-LW)</a:t>
            </a: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DA704D-1D4D-43AD-B7A3-5BD01315E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41"/>
          <a:stretch/>
        </p:blipFill>
        <p:spPr>
          <a:xfrm>
            <a:off x="8331167" y="1826219"/>
            <a:ext cx="3544595" cy="3763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99C4E4-5A2D-4F91-A924-29E2CE2B6D5F}"/>
              </a:ext>
            </a:extLst>
          </p:cNvPr>
          <p:cNvSpPr/>
          <p:nvPr/>
        </p:nvSpPr>
        <p:spPr>
          <a:xfrm>
            <a:off x="3800597" y="1857586"/>
            <a:ext cx="409560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cs typeface="Times New Roman" panose="02020603050405020304" pitchFamily="18" charset="0"/>
              </a:rPr>
              <a:t>Systematic Random Approach</a:t>
            </a:r>
          </a:p>
          <a:p>
            <a:r>
              <a:rPr lang="en-US" sz="2000" b="1" dirty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Equal number of samples were selected in each SOC content class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SOC (0.54 - 11.7 %)</a:t>
            </a:r>
          </a:p>
          <a:p>
            <a:endParaRPr lang="en-US" sz="2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Clay content (3-77 %)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Soils fractionated by size (50µm) to derive MAOC and POC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FDACCA-70CD-47A5-A700-83CCCE54F2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5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4">
            <a:extLst>
              <a:ext uri="{FF2B5EF4-FFF2-40B4-BE49-F238E27FC236}">
                <a16:creationId xmlns:a16="http://schemas.microsoft.com/office/drawing/2014/main" id="{7F2469CD-D3A7-4FB2-A9E4-76E1EC130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21" y="2262551"/>
            <a:ext cx="1565785" cy="1561505"/>
          </a:xfrm>
          <a:prstGeom prst="rect">
            <a:avLst/>
          </a:prstGeom>
          <a:solidFill>
            <a:srgbClr val="B9934F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7" name="Graphic 106" descr="Arrow Slight curve">
            <a:extLst>
              <a:ext uri="{FF2B5EF4-FFF2-40B4-BE49-F238E27FC236}">
                <a16:creationId xmlns:a16="http://schemas.microsoft.com/office/drawing/2014/main" id="{E56AC2DF-C041-41B5-A056-F6569B632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6151" y="2747714"/>
            <a:ext cx="1010880" cy="1010880"/>
          </a:xfrm>
          <a:prstGeom prst="rect">
            <a:avLst/>
          </a:prstGeom>
        </p:spPr>
      </p:pic>
      <p:pic>
        <p:nvPicPr>
          <p:cNvPr id="108" name="Graphic 107" descr="Arrow Slight curve">
            <a:extLst>
              <a:ext uri="{FF2B5EF4-FFF2-40B4-BE49-F238E27FC236}">
                <a16:creationId xmlns:a16="http://schemas.microsoft.com/office/drawing/2014/main" id="{EB89B7AE-2B44-4BAE-8792-4C0DE47FF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5995" y="3092265"/>
            <a:ext cx="1158518" cy="765938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F32C0416-E13B-4C64-8AC2-57E3D94C0AAA}"/>
              </a:ext>
            </a:extLst>
          </p:cNvPr>
          <p:cNvSpPr/>
          <p:nvPr/>
        </p:nvSpPr>
        <p:spPr>
          <a:xfrm>
            <a:off x="2865746" y="3911852"/>
            <a:ext cx="1008733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cs typeface="Times New Roman" panose="02020603050405020304" pitchFamily="18" charset="0"/>
              </a:rPr>
              <a:t>Ultrasonic </a:t>
            </a:r>
          </a:p>
          <a:p>
            <a:r>
              <a:rPr lang="en-US" sz="1400" b="1" dirty="0">
                <a:cs typeface="Times New Roman" panose="02020603050405020304" pitchFamily="18" charset="0"/>
              </a:rPr>
              <a:t>Dispersion 100 J/ml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6870ACE-CD1A-41A6-BB7F-1DD95F7E7198}"/>
              </a:ext>
            </a:extLst>
          </p:cNvPr>
          <p:cNvSpPr/>
          <p:nvPr/>
        </p:nvSpPr>
        <p:spPr>
          <a:xfrm>
            <a:off x="5239982" y="4461924"/>
            <a:ext cx="1752617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cs typeface="Times New Roman" panose="02020603050405020304" pitchFamily="18" charset="0"/>
              </a:rPr>
              <a:t>Wet sieving (50 µm)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2AA9242-4535-42F6-8A04-CE362773AF8D}"/>
              </a:ext>
            </a:extLst>
          </p:cNvPr>
          <p:cNvSpPr txBox="1"/>
          <p:nvPr/>
        </p:nvSpPr>
        <p:spPr>
          <a:xfrm>
            <a:off x="479376" y="220565"/>
            <a:ext cx="1154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Fractionation Method</a:t>
            </a:r>
            <a:endParaRPr 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B47F02-42F0-4183-9AFD-2CA2A75C94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3730" y="2703985"/>
            <a:ext cx="2044358" cy="1287567"/>
          </a:xfrm>
          <a:prstGeom prst="rect">
            <a:avLst/>
          </a:prstGeom>
          <a:solidFill>
            <a:srgbClr val="B9934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5EECA4-504D-4065-8EA1-9FDD60E2C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2031" y="2699118"/>
            <a:ext cx="2018068" cy="1271011"/>
          </a:xfrm>
          <a:prstGeom prst="rect">
            <a:avLst/>
          </a:prstGeom>
          <a:solidFill>
            <a:srgbClr val="B9934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D4E355-CAF2-47E3-8FAD-F682727F75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" y="2060848"/>
            <a:ext cx="1486757" cy="2113139"/>
          </a:xfrm>
          <a:prstGeom prst="rect">
            <a:avLst/>
          </a:prstGeom>
          <a:solidFill>
            <a:srgbClr val="B9934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E94706A-EECE-4FD6-AD6D-20AB5C08FFDF}"/>
              </a:ext>
            </a:extLst>
          </p:cNvPr>
          <p:cNvSpPr/>
          <p:nvPr/>
        </p:nvSpPr>
        <p:spPr>
          <a:xfrm>
            <a:off x="263594" y="3814309"/>
            <a:ext cx="1001721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cs typeface="Times New Roman" panose="02020603050405020304" pitchFamily="18" charset="0"/>
              </a:rPr>
              <a:t>Bulk soil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1385C-848C-4814-9A07-4631A61E63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6951" r="18584" b="16400"/>
          <a:stretch/>
        </p:blipFill>
        <p:spPr>
          <a:xfrm rot="5400000">
            <a:off x="7706495" y="2673089"/>
            <a:ext cx="750234" cy="80025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3D341FE-4EFB-45BE-88B0-858968BB8F4E}"/>
              </a:ext>
            </a:extLst>
          </p:cNvPr>
          <p:cNvSpPr txBox="1"/>
          <p:nvPr/>
        </p:nvSpPr>
        <p:spPr>
          <a:xfrm>
            <a:off x="8570234" y="3264419"/>
            <a:ext cx="1385513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cs typeface="Times New Roman" panose="02020603050405020304" pitchFamily="18" charset="0"/>
              </a:rPr>
              <a:t>Fine fraction + water</a:t>
            </a:r>
          </a:p>
          <a:p>
            <a:r>
              <a:rPr lang="en-US" sz="1400" b="1" dirty="0">
                <a:cs typeface="Times New Roman" panose="02020603050405020304" pitchFamily="18" charset="0"/>
              </a:rPr>
              <a:t> (&lt; 50 µm) was centrifuged for 15 minutes at 4000 rpm</a:t>
            </a:r>
          </a:p>
        </p:txBody>
      </p:sp>
      <p:pic>
        <p:nvPicPr>
          <p:cNvPr id="39" name="Graphic 38" descr="Arrow Slight curve">
            <a:extLst>
              <a:ext uri="{FF2B5EF4-FFF2-40B4-BE49-F238E27FC236}">
                <a16:creationId xmlns:a16="http://schemas.microsoft.com/office/drawing/2014/main" id="{2F91925B-25B7-4ED1-981B-A83FF36B8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1613" y="3305483"/>
            <a:ext cx="847781" cy="56049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88E5DED-340A-4A95-BBAC-9E073A6BC08B}"/>
              </a:ext>
            </a:extLst>
          </p:cNvPr>
          <p:cNvSpPr/>
          <p:nvPr/>
        </p:nvSpPr>
        <p:spPr>
          <a:xfrm rot="10800000" flipV="1">
            <a:off x="9712114" y="5350479"/>
            <a:ext cx="131966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cs typeface="Times New Roman" panose="02020603050405020304" pitchFamily="18" charset="0"/>
              </a:rPr>
              <a:t>Fine fraction</a:t>
            </a:r>
          </a:p>
          <a:p>
            <a:r>
              <a:rPr lang="en-US" sz="1400" b="1" dirty="0">
                <a:cs typeface="Times New Roman" panose="02020603050405020304" pitchFamily="18" charset="0"/>
              </a:rPr>
              <a:t> (&lt; 50 µm)</a:t>
            </a:r>
          </a:p>
        </p:txBody>
      </p:sp>
      <p:pic>
        <p:nvPicPr>
          <p:cNvPr id="43" name="Graphic 42" descr="Arrow Slight curve">
            <a:extLst>
              <a:ext uri="{FF2B5EF4-FFF2-40B4-BE49-F238E27FC236}">
                <a16:creationId xmlns:a16="http://schemas.microsoft.com/office/drawing/2014/main" id="{E2AAFE32-0F94-44FF-8F3F-9CAEC38BA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096467">
            <a:off x="9117973" y="4564283"/>
            <a:ext cx="1000462" cy="661441"/>
          </a:xfrm>
          <a:prstGeom prst="rect">
            <a:avLst/>
          </a:prstGeom>
        </p:spPr>
      </p:pic>
      <p:pic>
        <p:nvPicPr>
          <p:cNvPr id="44" name="Graphic 43" descr="Arrow Slight curve">
            <a:extLst>
              <a:ext uri="{FF2B5EF4-FFF2-40B4-BE49-F238E27FC236}">
                <a16:creationId xmlns:a16="http://schemas.microsoft.com/office/drawing/2014/main" id="{15D8E2A5-F8AE-4E6B-86CD-06480974D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279672">
            <a:off x="10507101" y="4298555"/>
            <a:ext cx="961371" cy="63559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6B122F4-BA0A-4F67-95B1-D088BBEAE393}"/>
              </a:ext>
            </a:extLst>
          </p:cNvPr>
          <p:cNvSpPr/>
          <p:nvPr/>
        </p:nvSpPr>
        <p:spPr>
          <a:xfrm rot="10800000" flipV="1">
            <a:off x="8607649" y="2398044"/>
            <a:ext cx="138132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cs typeface="Times New Roman" panose="02020603050405020304" pitchFamily="18" charset="0"/>
              </a:rPr>
              <a:t>Coarse fraction</a:t>
            </a:r>
          </a:p>
          <a:p>
            <a:r>
              <a:rPr lang="en-US" sz="1400" b="1" dirty="0">
                <a:cs typeface="Times New Roman" panose="02020603050405020304" pitchFamily="18" charset="0"/>
              </a:rPr>
              <a:t> (&gt; 50 µm)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5C41BC-39A5-4C60-A6DF-7FE8B40FC127}"/>
              </a:ext>
            </a:extLst>
          </p:cNvPr>
          <p:cNvSpPr txBox="1"/>
          <p:nvPr/>
        </p:nvSpPr>
        <p:spPr>
          <a:xfrm>
            <a:off x="10844288" y="3313002"/>
            <a:ext cx="1259903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1" dirty="0" err="1">
                <a:cs typeface="Times New Roman" panose="02020603050405020304" pitchFamily="18" charset="0"/>
              </a:rPr>
              <a:t>Oven-dried</a:t>
            </a:r>
            <a:r>
              <a:rPr lang="de-DE" sz="1400" b="1" dirty="0">
                <a:cs typeface="Times New Roman" panose="02020603050405020304" pitchFamily="18" charset="0"/>
              </a:rPr>
              <a:t> </a:t>
            </a:r>
          </a:p>
          <a:p>
            <a:r>
              <a:rPr lang="de-DE" sz="1400" b="1" dirty="0">
                <a:cs typeface="Times New Roman" panose="02020603050405020304" pitchFamily="18" charset="0"/>
              </a:rPr>
              <a:t>at 60</a:t>
            </a:r>
            <a:r>
              <a:rPr lang="en-US" sz="1400" b="1" dirty="0">
                <a:cs typeface="Times New Roman" panose="02020603050405020304" pitchFamily="18" charset="0"/>
              </a:rPr>
              <a:t> °C</a:t>
            </a:r>
          </a:p>
        </p:txBody>
      </p:sp>
      <p:pic>
        <p:nvPicPr>
          <p:cNvPr id="23" name="Graphic 22" descr="Arrow Slight curve">
            <a:extLst>
              <a:ext uri="{FF2B5EF4-FFF2-40B4-BE49-F238E27FC236}">
                <a16:creationId xmlns:a16="http://schemas.microsoft.com/office/drawing/2014/main" id="{0127910E-64B2-4DC9-A2AE-7351A63EF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25515">
            <a:off x="10168583" y="2584608"/>
            <a:ext cx="841994" cy="556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7DF149-0F45-48E5-8897-9CEE503D562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1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>
            <a:extLst>
              <a:ext uri="{FF2B5EF4-FFF2-40B4-BE49-F238E27FC236}">
                <a16:creationId xmlns:a16="http://schemas.microsoft.com/office/drawing/2014/main" id="{BB121EE9-EB44-49F9-967E-45B4AC926A3F}"/>
              </a:ext>
            </a:extLst>
          </p:cNvPr>
          <p:cNvSpPr txBox="1">
            <a:spLocks/>
          </p:cNvSpPr>
          <p:nvPr/>
        </p:nvSpPr>
        <p:spPr>
          <a:xfrm>
            <a:off x="3287688" y="764704"/>
            <a:ext cx="6264696" cy="967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sz="4000" dirty="0" err="1"/>
              <a:t>No</a:t>
            </a:r>
            <a:r>
              <a:rPr lang="de-DE" sz="4000" dirty="0"/>
              <a:t> </a:t>
            </a:r>
            <a:r>
              <a:rPr lang="de-DE" sz="4000" dirty="0" err="1"/>
              <a:t>saturation</a:t>
            </a:r>
            <a:r>
              <a:rPr lang="de-DE" sz="4000" dirty="0"/>
              <a:t> </a:t>
            </a:r>
            <a:r>
              <a:rPr lang="de-DE" sz="4000" dirty="0" err="1"/>
              <a:t>detectable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5E4C9-5B83-4D7F-A060-D317A3FD5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367790"/>
            <a:ext cx="4464496" cy="3182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B308C5-657E-402C-BAC4-6C6797FA9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8" y="1340768"/>
            <a:ext cx="4608513" cy="3104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0869ED-0ECF-470A-94E2-81FB2A67A951}"/>
              </a:ext>
            </a:extLst>
          </p:cNvPr>
          <p:cNvSpPr txBox="1"/>
          <p:nvPr/>
        </p:nvSpPr>
        <p:spPr>
          <a:xfrm>
            <a:off x="99273" y="4725144"/>
            <a:ext cx="4556567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chemeClr val="tx2"/>
                </a:solidFill>
              </a:rPr>
              <a:t>   </a:t>
            </a:r>
            <a:r>
              <a:rPr lang="de-DE" b="1" dirty="0" err="1">
                <a:solidFill>
                  <a:schemeClr val="tx2"/>
                </a:solidFill>
              </a:rPr>
              <a:t>Cropland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shows</a:t>
            </a:r>
            <a:r>
              <a:rPr lang="de-DE" b="1" dirty="0">
                <a:solidFill>
                  <a:schemeClr val="tx2"/>
                </a:solidFill>
              </a:rPr>
              <a:t> a </a:t>
            </a:r>
            <a:r>
              <a:rPr lang="de-DE" b="1" dirty="0" err="1">
                <a:solidFill>
                  <a:schemeClr val="tx2"/>
                </a:solidFill>
              </a:rPr>
              <a:t>straight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line</a:t>
            </a:r>
            <a:r>
              <a:rPr lang="de-DE" b="1" dirty="0">
                <a:solidFill>
                  <a:schemeClr val="tx2"/>
                </a:solidFill>
              </a:rPr>
              <a:t> 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chemeClr val="tx2"/>
                </a:solidFill>
              </a:rPr>
              <a:t>   </a:t>
            </a:r>
            <a:r>
              <a:rPr lang="de-DE" b="1" dirty="0" err="1">
                <a:solidFill>
                  <a:schemeClr val="tx2"/>
                </a:solidFill>
              </a:rPr>
              <a:t>Grassland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scatters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more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than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cropland</a:t>
            </a:r>
            <a:endParaRPr lang="de-DE" b="1" dirty="0">
              <a:solidFill>
                <a:schemeClr val="tx2"/>
              </a:solidFill>
            </a:endParaRPr>
          </a:p>
          <a:p>
            <a:pPr marL="342900"/>
            <a:endParaRPr lang="de-DE" sz="16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2"/>
              </a:solidFill>
            </a:endParaRPr>
          </a:p>
          <a:p>
            <a:pPr marL="0">
              <a:lnSpc>
                <a:spcPts val="2400"/>
              </a:lnSpc>
              <a:spcAft>
                <a:spcPts val="1200"/>
              </a:spcAft>
            </a:pPr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B4380-BEFE-4151-85C3-2BFA38D0BD47}"/>
              </a:ext>
            </a:extLst>
          </p:cNvPr>
          <p:cNvSpPr txBox="1"/>
          <p:nvPr/>
        </p:nvSpPr>
        <p:spPr>
          <a:xfrm>
            <a:off x="6773385" y="4725144"/>
            <a:ext cx="5080687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1" dirty="0" err="1">
                <a:solidFill>
                  <a:schemeClr val="tx2"/>
                </a:solidFill>
              </a:rPr>
              <a:t>Similar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behaviour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observed</a:t>
            </a:r>
            <a:r>
              <a:rPr lang="de-DE" b="1" dirty="0">
                <a:solidFill>
                  <a:schemeClr val="tx2"/>
                </a:solidFill>
              </a:rPr>
              <a:t> in </a:t>
            </a:r>
            <a:r>
              <a:rPr lang="de-DE" b="1" dirty="0" err="1">
                <a:solidFill>
                  <a:schemeClr val="tx2"/>
                </a:solidFill>
              </a:rPr>
              <a:t>Cotrofu</a:t>
            </a:r>
            <a:r>
              <a:rPr lang="de-DE" b="1" dirty="0">
                <a:solidFill>
                  <a:schemeClr val="tx2"/>
                </a:solidFill>
              </a:rPr>
              <a:t> et al (2019) </a:t>
            </a:r>
            <a:r>
              <a:rPr lang="de-DE" b="1" dirty="0" err="1">
                <a:solidFill>
                  <a:schemeClr val="tx2"/>
                </a:solidFill>
              </a:rPr>
              <a:t>raw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data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from</a:t>
            </a:r>
            <a:r>
              <a:rPr lang="de-DE" b="1" dirty="0">
                <a:solidFill>
                  <a:schemeClr val="tx2"/>
                </a:solidFill>
              </a:rPr>
              <a:t> LUCAS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chemeClr val="tx2"/>
                </a:solidFill>
              </a:rPr>
              <a:t>Forest and </a:t>
            </a:r>
            <a:r>
              <a:rPr lang="de-DE" b="1" dirty="0" err="1">
                <a:solidFill>
                  <a:schemeClr val="tx2"/>
                </a:solidFill>
              </a:rPr>
              <a:t>low-clay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soils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have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relatively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more</a:t>
            </a:r>
            <a:r>
              <a:rPr lang="de-DE" b="1" dirty="0">
                <a:solidFill>
                  <a:schemeClr val="tx2"/>
                </a:solidFill>
              </a:rPr>
              <a:t> POC</a:t>
            </a:r>
          </a:p>
          <a:p>
            <a:pPr marL="0">
              <a:lnSpc>
                <a:spcPts val="2400"/>
              </a:lnSpc>
              <a:spcAft>
                <a:spcPts val="1200"/>
              </a:spcAft>
            </a:pPr>
            <a:endParaRPr lang="en-US" sz="2000" i="1" dirty="0" err="1">
              <a:solidFill>
                <a:schemeClr val="tx2"/>
              </a:solidFill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67C08A9-2452-46AE-9C06-ECE8889676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698"/>
          <a:stretch/>
        </p:blipFill>
        <p:spPr>
          <a:xfrm>
            <a:off x="4766026" y="1340769"/>
            <a:ext cx="2410094" cy="3104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5119D6-4530-4B4B-BC69-71B61A46C5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3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9932BE-623E-4BE7-9F5F-C7A154675049}"/>
              </a:ext>
            </a:extLst>
          </p:cNvPr>
          <p:cNvSpPr txBox="1"/>
          <p:nvPr/>
        </p:nvSpPr>
        <p:spPr>
          <a:xfrm>
            <a:off x="335360" y="511429"/>
            <a:ext cx="10729192" cy="36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de-DE" sz="4000" b="1" dirty="0">
                <a:solidFill>
                  <a:schemeClr val="bg1"/>
                </a:solidFill>
              </a:rPr>
              <a:t>Clay </a:t>
            </a:r>
            <a:r>
              <a:rPr lang="de-DE" sz="4000" b="1" dirty="0" err="1">
                <a:solidFill>
                  <a:schemeClr val="bg1"/>
                </a:solidFill>
              </a:rPr>
              <a:t>content</a:t>
            </a:r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err="1">
                <a:solidFill>
                  <a:schemeClr val="bg1"/>
                </a:solidFill>
              </a:rPr>
              <a:t>only</a:t>
            </a:r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err="1">
                <a:solidFill>
                  <a:schemeClr val="bg1"/>
                </a:solidFill>
              </a:rPr>
              <a:t>partly</a:t>
            </a:r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err="1">
                <a:solidFill>
                  <a:schemeClr val="bg1"/>
                </a:solidFill>
              </a:rPr>
              <a:t>explained</a:t>
            </a:r>
            <a:r>
              <a:rPr lang="de-DE" sz="4000" b="1" dirty="0">
                <a:solidFill>
                  <a:schemeClr val="bg1"/>
                </a:solidFill>
              </a:rPr>
              <a:t> MAOC </a:t>
            </a:r>
            <a:r>
              <a:rPr lang="de-DE" sz="4000" b="1" dirty="0" err="1">
                <a:solidFill>
                  <a:schemeClr val="bg1"/>
                </a:solidFill>
              </a:rPr>
              <a:t>content</a:t>
            </a:r>
            <a:endParaRPr lang="en-US" sz="4000" b="1" dirty="0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FAFA8-8EA6-4951-B7E3-A55DAA806F72}"/>
              </a:ext>
            </a:extLst>
          </p:cNvPr>
          <p:cNvSpPr txBox="1"/>
          <p:nvPr/>
        </p:nvSpPr>
        <p:spPr>
          <a:xfrm>
            <a:off x="7512471" y="2188170"/>
            <a:ext cx="464428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2400" b="1" dirty="0" err="1">
                <a:solidFill>
                  <a:schemeClr val="tx2"/>
                </a:solidFill>
              </a:rPr>
              <a:t>Grassland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sequesters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more</a:t>
            </a:r>
            <a:r>
              <a:rPr lang="de-DE" sz="2400" b="1" dirty="0">
                <a:solidFill>
                  <a:schemeClr val="tx2"/>
                </a:solidFill>
              </a:rPr>
              <a:t> C in MAOC </a:t>
            </a:r>
            <a:r>
              <a:rPr lang="de-DE" sz="2400" b="1" dirty="0" err="1">
                <a:solidFill>
                  <a:schemeClr val="tx2"/>
                </a:solidFill>
              </a:rPr>
              <a:t>than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cropland</a:t>
            </a:r>
            <a:endParaRPr lang="de-DE" sz="2400" b="1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Soils with lower clay contents can also store high amounts of MAOC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The lower limit is visible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There is no apparent upper limit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 marL="0">
              <a:lnSpc>
                <a:spcPts val="2400"/>
              </a:lnSpc>
              <a:spcAft>
                <a:spcPts val="1200"/>
              </a:spcAft>
            </a:pPr>
            <a:endParaRPr lang="en-US" sz="2000" dirty="0" err="1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59D103-96F9-45D6-80CE-847082923F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272417-0637-4BAE-84A4-BA5E3615D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484784"/>
            <a:ext cx="6519863" cy="4023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8FD09-4606-4429-806E-4C5797AAF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484783"/>
            <a:ext cx="6591871" cy="4023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5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533266-FB27-41D1-8806-A7CFA2A4994C}"/>
              </a:ext>
            </a:extLst>
          </p:cNvPr>
          <p:cNvSpPr txBox="1"/>
          <p:nvPr/>
        </p:nvSpPr>
        <p:spPr>
          <a:xfrm>
            <a:off x="1415480" y="574268"/>
            <a:ext cx="8424936" cy="36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de-DE" sz="4000" b="1" dirty="0" err="1">
                <a:solidFill>
                  <a:schemeClr val="bg1"/>
                </a:solidFill>
                <a:latin typeface="+mj-lt"/>
              </a:rPr>
              <a:t>What</a:t>
            </a:r>
            <a:r>
              <a:rPr lang="de-DE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+mj-lt"/>
              </a:rPr>
              <a:t>drives</a:t>
            </a:r>
            <a:r>
              <a:rPr lang="de-DE" sz="4000" b="1" dirty="0">
                <a:solidFill>
                  <a:schemeClr val="bg1"/>
                </a:solidFill>
                <a:latin typeface="+mj-lt"/>
              </a:rPr>
              <a:t> C </a:t>
            </a:r>
            <a:r>
              <a:rPr lang="de-DE" sz="4000" b="1" dirty="0" err="1">
                <a:solidFill>
                  <a:schemeClr val="bg1"/>
                </a:solidFill>
                <a:latin typeface="+mj-lt"/>
              </a:rPr>
              <a:t>content</a:t>
            </a:r>
            <a:r>
              <a:rPr lang="de-DE" sz="4000" b="1" dirty="0">
                <a:solidFill>
                  <a:schemeClr val="bg1"/>
                </a:solidFill>
                <a:latin typeface="+mj-lt"/>
              </a:rPr>
              <a:t> in </a:t>
            </a:r>
            <a:r>
              <a:rPr lang="de-DE" sz="4000" b="1" dirty="0" err="1">
                <a:solidFill>
                  <a:schemeClr val="bg1"/>
                </a:solidFill>
                <a:latin typeface="+mj-lt"/>
              </a:rPr>
              <a:t>fine</a:t>
            </a:r>
            <a:r>
              <a:rPr lang="de-DE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+mj-lt"/>
              </a:rPr>
              <a:t>fraction</a:t>
            </a:r>
            <a:r>
              <a:rPr lang="de-DE" sz="40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B3859-F6E4-477F-B65B-0EA10DAE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774" y="1426437"/>
            <a:ext cx="5801407" cy="415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572A4-54D8-463A-8EC8-8B10ECE762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A7CDC-BBCE-4318-9353-5729E79E4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1426437"/>
            <a:ext cx="5532599" cy="4173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4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90C0-2302-4180-B05F-96CB964F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32" y="188640"/>
            <a:ext cx="2736304" cy="1152128"/>
          </a:xfrm>
        </p:spPr>
        <p:txBody>
          <a:bodyPr/>
          <a:lstStyle/>
          <a:p>
            <a:r>
              <a:rPr lang="de-DE" sz="4000" dirty="0" err="1"/>
              <a:t>Conclusion</a:t>
            </a:r>
            <a:br>
              <a:rPr lang="de-DE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F27E0-226C-41C0-B04A-E8362634D1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608" y="1654496"/>
            <a:ext cx="11664048" cy="4438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Our results clearly deny saturation behavior in MAOC fraction using a systematic random approach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/>
              <a:t>C</a:t>
            </a:r>
            <a:r>
              <a:rPr lang="en-US" dirty="0"/>
              <a:t>lay content is not the only determinant of MAOC content in soils 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1" dirty="0" err="1"/>
              <a:t>Implication</a:t>
            </a:r>
            <a:r>
              <a:rPr lang="de-DE" dirty="0"/>
              <a:t>: Even soils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sequester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C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1" dirty="0"/>
              <a:t>Next </a:t>
            </a:r>
            <a:r>
              <a:rPr lang="de-DE" b="1" dirty="0" err="1"/>
              <a:t>Step</a:t>
            </a:r>
            <a:r>
              <a:rPr lang="de-DE" b="1" dirty="0"/>
              <a:t>: </a:t>
            </a:r>
            <a:r>
              <a:rPr lang="de-DE" dirty="0"/>
              <a:t>Further </a:t>
            </a:r>
            <a:r>
              <a:rPr lang="de-DE" dirty="0" err="1"/>
              <a:t>stabilization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explored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i="1" dirty="0"/>
              <a:t>“</a:t>
            </a:r>
            <a:r>
              <a:rPr lang="de-DE" i="1" dirty="0" err="1"/>
              <a:t>Beyond</a:t>
            </a:r>
            <a:r>
              <a:rPr lang="de-DE" i="1" dirty="0"/>
              <a:t> </a:t>
            </a:r>
            <a:r>
              <a:rPr lang="de-DE" i="1" dirty="0" err="1"/>
              <a:t>clay</a:t>
            </a:r>
            <a:r>
              <a:rPr lang="de-DE" i="1" dirty="0"/>
              <a:t>“</a:t>
            </a:r>
            <a:r>
              <a:rPr lang="de-DE" dirty="0"/>
              <a:t>, </a:t>
            </a:r>
            <a:r>
              <a:rPr lang="en-US" dirty="0"/>
              <a:t>oxalate-extractable </a:t>
            </a:r>
            <a:r>
              <a:rPr lang="en-US" dirty="0" err="1"/>
              <a:t>Aluminium</a:t>
            </a:r>
            <a:r>
              <a:rPr lang="en-US" dirty="0"/>
              <a:t> and Iron, exchangeable calcium followed by pH was the best predictors for SOC content. (</a:t>
            </a:r>
            <a:r>
              <a:rPr lang="en-US" i="1" dirty="0"/>
              <a:t>Rasmussen et al. (2018))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651B2-349C-45FF-B8CE-19D103442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14" y="4293096"/>
            <a:ext cx="1224242" cy="1630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55E22-3441-40E1-BE48-AB9C3D1E6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" t="22274" r="-1" b="23954"/>
          <a:stretch/>
        </p:blipFill>
        <p:spPr>
          <a:xfrm>
            <a:off x="5159896" y="6214131"/>
            <a:ext cx="2188723" cy="6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ünen blau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ünen rot">
  <a:themeElements>
    <a:clrScheme name="THÜNEN Sekund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4B3228"/>
      </a:accent2>
      <a:accent3>
        <a:srgbClr val="AF0A19"/>
      </a:accent3>
      <a:accent4>
        <a:srgbClr val="E10019"/>
      </a:accent4>
      <a:accent5>
        <a:srgbClr val="E17D00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442</Words>
  <Application>Microsoft Office PowerPoint</Application>
  <PresentationFormat>Widescreen</PresentationFormat>
  <Paragraphs>79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AdvOTce3d9a73</vt:lpstr>
      <vt:lpstr>Arial</vt:lpstr>
      <vt:lpstr>Calibri</vt:lpstr>
      <vt:lpstr>Times New Roman</vt:lpstr>
      <vt:lpstr>Wingdings</vt:lpstr>
      <vt:lpstr>Thünen blau</vt:lpstr>
      <vt:lpstr>Thünen blaugrün</vt:lpstr>
      <vt:lpstr>Thünen rot</vt:lpstr>
      <vt:lpstr>Fractionating German agricultural soils to assess if the mineral associated carbon fraction saturates  </vt:lpstr>
      <vt:lpstr>Why Mineral Associated Organic Carbon (MAOC) is important?</vt:lpstr>
      <vt:lpstr>Soil Carbon Saturation: Previous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</vt:vector>
  </TitlesOfParts>
  <Company>Thünen-Institut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Foliensammlung Präsentation Thünen-Institut</dc:title>
  <dc:subject>Thünen-Institut</dc:subject>
  <dc:creator>Thünen-Institut</dc:creator>
  <cp:lastModifiedBy>Neha</cp:lastModifiedBy>
  <cp:revision>342</cp:revision>
  <dcterms:created xsi:type="dcterms:W3CDTF">2012-08-01T11:27:56Z</dcterms:created>
  <dcterms:modified xsi:type="dcterms:W3CDTF">2022-05-24T12:52:11Z</dcterms:modified>
</cp:coreProperties>
</file>