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sldIdLst>
    <p:sldId id="257" r:id="rId2"/>
    <p:sldId id="262" r:id="rId3"/>
    <p:sldId id="272" r:id="rId4"/>
    <p:sldId id="278" r:id="rId5"/>
    <p:sldId id="291" r:id="rId6"/>
    <p:sldId id="292" r:id="rId7"/>
    <p:sldId id="269" r:id="rId8"/>
    <p:sldId id="260" r:id="rId9"/>
    <p:sldId id="296" r:id="rId10"/>
    <p:sldId id="270" r:id="rId11"/>
    <p:sldId id="258" r:id="rId12"/>
    <p:sldId id="271" r:id="rId13"/>
    <p:sldId id="268" r:id="rId14"/>
    <p:sldId id="259" r:id="rId15"/>
    <p:sldId id="267" r:id="rId16"/>
    <p:sldId id="287" r:id="rId17"/>
    <p:sldId id="285" r:id="rId18"/>
    <p:sldId id="266" r:id="rId19"/>
    <p:sldId id="277" r:id="rId20"/>
    <p:sldId id="281" r:id="rId21"/>
    <p:sldId id="286" r:id="rId22"/>
    <p:sldId id="288" r:id="rId23"/>
    <p:sldId id="263" r:id="rId24"/>
    <p:sldId id="264" r:id="rId25"/>
    <p:sldId id="284" r:id="rId26"/>
    <p:sldId id="289" r:id="rId27"/>
    <p:sldId id="294" r:id="rId28"/>
    <p:sldId id="297" r:id="rId29"/>
    <p:sldId id="282" r:id="rId30"/>
    <p:sldId id="290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C000"/>
    <a:srgbClr val="008F00"/>
    <a:srgbClr val="60A077"/>
    <a:srgbClr val="FFFFFF"/>
    <a:srgbClr val="76D6FF"/>
    <a:srgbClr val="435EA0"/>
    <a:srgbClr val="80D59F"/>
    <a:srgbClr val="AB7942"/>
    <a:srgbClr val="7DA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/>
    <p:restoredTop sz="95946"/>
  </p:normalViewPr>
  <p:slideViewPr>
    <p:cSldViewPr snapToGrid="0" snapToObjects="1">
      <p:cViewPr varScale="1">
        <p:scale>
          <a:sx n="115" d="100"/>
          <a:sy n="115" d="100"/>
        </p:scale>
        <p:origin x="10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EF265-45B4-D349-A6A6-5B92E1239FE1}" type="datetimeFigureOut">
              <a:rPr lang="en-US" smtClean="0"/>
              <a:t>5/25/22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579677-742A-0549-9A35-1A7E6E4FBF7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24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04973D-AFB7-EF4C-AF72-271E5292B7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EB11830-0111-224F-8151-5DF484CE7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8446DA-ACEE-6546-8555-E7A391F73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9FA86-DAEB-7947-A202-ECBBA3C5A4DC}" type="datetime1">
              <a:rPr lang="fr-FR" smtClean="0"/>
              <a:t>25/05/2022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39C9D8-4216-7042-AF89-CA28332A3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790DDA-B929-D84D-A61D-8657515E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5173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F6D705-F758-1147-968C-05F12FA46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D8B5567-656B-C348-825F-AF9F0A3D9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DFBD83-1F3D-0740-A27E-463FDE375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3A762-D269-1B44-95AA-133AA333E5A1}" type="datetime1">
              <a:rPr lang="fr-FR" smtClean="0"/>
              <a:t>25/05/2022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B08D56-C381-6E47-9BAF-BB7A77CD1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E32F01-C082-E64F-A0B4-3D8EF12DC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1263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8F8D9FE-246D-8F40-8605-2F76E6EBC7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6CE7FAC-7518-344E-8F37-84B504B16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972156-3823-C74A-83C3-BA7F5AFA9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52E67-8297-1147-97A4-AE932AC75265}" type="datetime1">
              <a:rPr lang="fr-FR" smtClean="0"/>
              <a:t>25/05/2022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5DA4A9-E548-5A43-B140-E0EA7C024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78A07F-61A8-4844-82CE-FCBAE9B8F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6413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02A1F0-E763-4141-BA8C-95D693CD7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523CC4-A1A9-AE4A-BB63-8C7187AFF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A0BC1F-FF13-BD43-9843-60A218CC9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05D05-66E3-C94E-AF11-8CDE01C073AD}" type="datetime1">
              <a:rPr lang="fr-FR" smtClean="0"/>
              <a:t>25/05/2022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B7CAB4-6F95-234A-AE04-43C1A88F4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0B0BC8-5738-224A-AF57-36A59C39C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7793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DE4D70-3E50-784B-9C33-1CF340941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100A97-2BD9-EB43-BF50-470C5ACE8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9B291A-40B5-ED4B-AE07-C2C77C017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6F41E-4A71-7345-BA63-5EB39A4309F8}" type="datetime1">
              <a:rPr lang="fr-FR" smtClean="0"/>
              <a:t>25/05/2022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5543B3-801B-424F-A296-90BF164D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F913F2-8EB3-694C-A90A-CFEEFFA0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31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52BC71-8F10-2A4E-999A-D75798648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4412AB-58DC-794B-B8EE-2122AB602F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12838F7-7467-A243-8545-43B522CD4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BB3E6E1-B895-9D4B-B6B7-53B745A6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0727-92B6-EC4A-B419-866D615FDA6A}" type="datetime1">
              <a:rPr lang="fr-FR" smtClean="0"/>
              <a:t>25/05/2022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499196-8021-4A45-B736-B040BDADC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2656DD2-7EA8-0049-9893-385DAF1AE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4582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168FF7-2081-5C4B-8FAB-165CFF536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9926CA-E44F-1B41-B78C-C9E54F9D7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DBBA71C-740B-0F48-A2AB-48CC0A98F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9875D89-FCA7-FA45-B0AD-980F75C96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BD5BA3A-1C3D-3148-8049-D78D28C83E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D7EB174-94C8-7043-ABE2-A036E3CC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0AF8-8DD7-C045-B9ED-1910AF0834C4}" type="datetime1">
              <a:rPr lang="fr-FR" smtClean="0"/>
              <a:t>25/05/2022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D0AEFCA-1397-344B-8EBA-5662BEFFB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3E7952D-C3BE-624B-AE25-BF04A74C5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166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1B53E0-23A8-3244-AF01-E311EE132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4FBA348-7234-D042-99FF-5E3F9DDDA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4A011-0329-834D-8ACB-C0D72C6AA9EB}" type="datetime1">
              <a:rPr lang="fr-FR" smtClean="0"/>
              <a:t>25/05/2022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1BDFBB2-9E29-2247-AEB1-7A3278717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5844C89-DD5F-7D40-8569-8248A489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1641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71667C4-1E25-5745-82EA-2650EE922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6872C-4A2F-DA4F-A0BE-55CA591A8427}" type="datetime1">
              <a:rPr lang="fr-FR" smtClean="0"/>
              <a:t>25/05/2022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0E42579-2281-6848-9EE9-15A0D4249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4E76BD-5778-CC4E-B5FA-9B002B279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933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EDA8B5-2893-0C45-BCBB-CA9192234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26EADB-E466-F74F-AF2A-57E013D2F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48ED6E0-A021-0A4E-9AB1-77B4EE1B8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E26E24A-3FD8-374A-A531-40225A844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3404-0756-A24B-9343-8A555EF2F4D3}" type="datetime1">
              <a:rPr lang="fr-FR" smtClean="0"/>
              <a:t>25/05/2022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BD1B840-463E-9E4E-856F-9BACEB57F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CE7F8F-FF3B-1545-8B0C-34D79559D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5160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BB2277-C6D4-3440-B639-11E975BE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B31ADB0-15E5-444C-982A-5255F86390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98D1FC-A280-384F-8874-B1F8E5F5B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30A0D33-9AA4-4F46-B17A-61FB8D200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B86FA-DE27-B449-93FB-3C4F1AC4EE42}" type="datetime1">
              <a:rPr lang="fr-FR" smtClean="0"/>
              <a:t>25/05/2022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6CEF777-3F43-4A4D-8F06-15C19FE23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15D8B5A-8994-8E42-AD93-C0E684DAA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299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25085F7-C7E1-F84C-8A87-D92B3E400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1134DD-476D-6146-ABCA-B47D4ECD6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E5EE54-9C2B-2846-9CC3-602FFFCE8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2AC10-9A14-F349-A1FB-041E6FE93F8B}" type="datetime1">
              <a:rPr lang="fr-FR" smtClean="0"/>
              <a:t>25/05/2022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3D024D-7C3F-ED47-A408-7BAC21E23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39D005-C1C6-A74D-8662-6C8B3DC98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221F8-19E5-F144-A634-9D86D265E6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362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enjamin.gerard@get.omp.e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benjamin.gerard@get.omp.e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benjamin.gerard@get.omp.e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F207930-7CCB-4949-B35B-32872CB54F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276" y="1251690"/>
            <a:ext cx="7496529" cy="56063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641210-E3CF-9146-978D-BFE39155EBF3}"/>
              </a:ext>
            </a:extLst>
          </p:cNvPr>
          <p:cNvSpPr/>
          <p:nvPr/>
        </p:nvSpPr>
        <p:spPr>
          <a:xfrm>
            <a:off x="0" y="1619304"/>
            <a:ext cx="121920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a typeface="Calibri" panose="020F0502020204030204" pitchFamily="34" charset="0"/>
              </a:rPr>
              <a:t>Impact of Inherited Paleo-topography on Syn-orogenic Foreland Basins</a:t>
            </a:r>
          </a:p>
          <a:p>
            <a:pPr algn="ctr"/>
            <a:endParaRPr lang="en-US" sz="3200" b="1" dirty="0"/>
          </a:p>
          <a:p>
            <a:pPr algn="ctr"/>
            <a:endParaRPr lang="en-US" sz="3200" b="1" dirty="0"/>
          </a:p>
          <a:p>
            <a:pPr algn="ctr"/>
            <a:r>
              <a:rPr lang="en-US" sz="2400" b="1" dirty="0"/>
              <a:t> Numerical approach (FastScape)</a:t>
            </a:r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r>
              <a:rPr lang="en-US" sz="2400" b="1" dirty="0"/>
              <a:t>Benjamin Gérard</a:t>
            </a:r>
            <a:r>
              <a:rPr lang="en-US" sz="2400" dirty="0"/>
              <a:t>, Delphine Rouby, Ritske Huismans &amp; Cécile Robin</a:t>
            </a:r>
          </a:p>
          <a:p>
            <a:pPr algn="ctr"/>
            <a:endParaRPr lang="en-US" sz="2800" dirty="0"/>
          </a:p>
          <a:p>
            <a:pPr algn="ctr"/>
            <a:r>
              <a:rPr lang="en-US" sz="2000" dirty="0"/>
              <a:t>27</a:t>
            </a:r>
            <a:r>
              <a:rPr lang="en-US" sz="2000" baseline="30000" dirty="0"/>
              <a:t>th</a:t>
            </a:r>
            <a:r>
              <a:rPr lang="en-US" sz="2000" dirty="0"/>
              <a:t> of May, 2022</a:t>
            </a:r>
          </a:p>
          <a:p>
            <a:pPr algn="ctr"/>
            <a:r>
              <a:rPr lang="en-US" sz="2000" dirty="0">
                <a:hlinkClick r:id="rId3"/>
              </a:rPr>
              <a:t>benjamin.gerard@get.omp.eu</a:t>
            </a:r>
            <a:endParaRPr lang="en-US" sz="20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A0F704-7EA8-264F-BE35-5C239944A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592" y="0"/>
            <a:ext cx="9146816" cy="958854"/>
          </a:xfrm>
          <a:prstGeom prst="rect">
            <a:avLst/>
          </a:prstGeom>
        </p:spPr>
      </p:pic>
      <p:sp>
        <p:nvSpPr>
          <p:cNvPr id="26" name="Espace réservé du numéro de diapositive 25">
            <a:extLst>
              <a:ext uri="{FF2B5EF4-FFF2-40B4-BE49-F238E27FC236}">
                <a16:creationId xmlns:a16="http://schemas.microsoft.com/office/drawing/2014/main" id="{636E6845-25B5-A844-9FEC-FE61FD8C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  <a:p>
            <a:fld id="{C54221F8-19E5-F144-A634-9D86D265E630}" type="slidenum">
              <a:rPr lang="fr-FR" smtClean="0"/>
              <a:t>1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EE68E10-C66D-6045-A9B1-6002103160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882" y="6099425"/>
            <a:ext cx="2469046" cy="70905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6B23AE1-B099-B244-9D93-CCB128F3D4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6" y="5368484"/>
            <a:ext cx="1028572" cy="1440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1964209-4AB7-7B4C-BF58-B6F10CA8AD17}"/>
              </a:ext>
            </a:extLst>
          </p:cNvPr>
          <p:cNvSpPr txBox="1"/>
          <p:nvPr/>
        </p:nvSpPr>
        <p:spPr>
          <a:xfrm>
            <a:off x="1074638" y="6215746"/>
            <a:ext cx="1686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Session GM10.1</a:t>
            </a:r>
          </a:p>
          <a:p>
            <a:r>
              <a:rPr lang="en-US" dirty="0"/>
              <a:t>EGU22-2781</a:t>
            </a:r>
          </a:p>
        </p:txBody>
      </p:sp>
    </p:spTree>
    <p:extLst>
      <p:ext uri="{BB962C8B-B14F-4D97-AF65-F5344CB8AC3E}">
        <p14:creationId xmlns:p14="http://schemas.microsoft.com/office/powerpoint/2010/main" val="665581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>
            <a:extLst>
              <a:ext uri="{FF2B5EF4-FFF2-40B4-BE49-F238E27FC236}">
                <a16:creationId xmlns:a16="http://schemas.microsoft.com/office/drawing/2014/main" id="{107EEED9-DB88-C148-AA34-A7673F69C2BA}"/>
              </a:ext>
            </a:extLst>
          </p:cNvPr>
          <p:cNvGrpSpPr/>
          <p:nvPr/>
        </p:nvGrpSpPr>
        <p:grpSpPr>
          <a:xfrm>
            <a:off x="-4429" y="174900"/>
            <a:ext cx="6694430" cy="2411328"/>
            <a:chOff x="0" y="1279734"/>
            <a:chExt cx="4648760" cy="1674479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54E24F4B-76FA-8045-BEF7-FEDB30C18B21}"/>
                </a:ext>
              </a:extLst>
            </p:cNvPr>
            <p:cNvGrpSpPr/>
            <p:nvPr/>
          </p:nvGrpSpPr>
          <p:grpSpPr>
            <a:xfrm>
              <a:off x="0" y="1279734"/>
              <a:ext cx="4648760" cy="1674479"/>
              <a:chOff x="0" y="1279734"/>
              <a:chExt cx="4648760" cy="1674479"/>
            </a:xfrm>
          </p:grpSpPr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4F7B2D83-2738-3F4B-BF1C-4FFE241580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1438989"/>
                <a:ext cx="4648760" cy="1515224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E8143B5-4666-EE4C-81F2-8BF59A454D34}"/>
                  </a:ext>
                </a:extLst>
              </p:cNvPr>
              <p:cNvSpPr/>
              <p:nvPr/>
            </p:nvSpPr>
            <p:spPr>
              <a:xfrm>
                <a:off x="0" y="1279734"/>
                <a:ext cx="4648760" cy="17449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05E91F1-1086-5D49-901D-8E9231378867}"/>
                  </a:ext>
                </a:extLst>
              </p:cNvPr>
              <p:cNvSpPr/>
              <p:nvPr/>
            </p:nvSpPr>
            <p:spPr>
              <a:xfrm>
                <a:off x="242474" y="1407940"/>
                <a:ext cx="387426" cy="2537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4237FB9-2EE7-FD47-8F24-BACE703FC52A}"/>
                  </a:ext>
                </a:extLst>
              </p:cNvPr>
              <p:cNvSpPr/>
              <p:nvPr/>
            </p:nvSpPr>
            <p:spPr>
              <a:xfrm>
                <a:off x="1103523" y="1361652"/>
                <a:ext cx="387426" cy="2537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C8EDD60-10FB-6B40-A442-B0FF7821DDB8}"/>
                  </a:ext>
                </a:extLst>
              </p:cNvPr>
              <p:cNvSpPr/>
              <p:nvPr/>
            </p:nvSpPr>
            <p:spPr>
              <a:xfrm>
                <a:off x="2980063" y="1341012"/>
                <a:ext cx="387426" cy="2537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9FDBE12-B1BE-0941-AA67-E4174EEE27C4}"/>
                  </a:ext>
                </a:extLst>
              </p:cNvPr>
              <p:cNvSpPr/>
              <p:nvPr/>
            </p:nvSpPr>
            <p:spPr>
              <a:xfrm>
                <a:off x="1259800" y="1528784"/>
                <a:ext cx="107210" cy="1121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38C2D05-BEF5-B849-8A1A-25CDA1B191C2}"/>
                  </a:ext>
                </a:extLst>
              </p:cNvPr>
              <p:cNvSpPr/>
              <p:nvPr/>
            </p:nvSpPr>
            <p:spPr>
              <a:xfrm>
                <a:off x="3024614" y="1505089"/>
                <a:ext cx="107210" cy="1121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92A3CBC-12F4-3D4C-A96B-8E4FC1B311C1}"/>
                </a:ext>
              </a:extLst>
            </p:cNvPr>
            <p:cNvSpPr/>
            <p:nvPr/>
          </p:nvSpPr>
          <p:spPr>
            <a:xfrm>
              <a:off x="3970565" y="1361652"/>
              <a:ext cx="387426" cy="2537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60FDF8F-4353-6B4D-B8CF-3C0640B51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10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B5DFE3-8F08-FA42-A570-8DB86495E21E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Foreland basins – Southern Pyrenean case</a:t>
            </a:r>
            <a:endParaRPr lang="en-US" sz="2400" b="1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B927DDA-2BB9-A84C-B93E-B6087E413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238" y="3203281"/>
            <a:ext cx="6345761" cy="3493891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F5E8DEA-96DD-1B46-A8B0-C58C9B6CC2AE}"/>
              </a:ext>
            </a:extLst>
          </p:cNvPr>
          <p:cNvSpPr txBox="1"/>
          <p:nvPr/>
        </p:nvSpPr>
        <p:spPr>
          <a:xfrm>
            <a:off x="1723012" y="2813426"/>
            <a:ext cx="3239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Southern Pyrenees pro-wedge</a:t>
            </a: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A3E407AB-DC7A-AA4C-B2B9-0880E36A857B}"/>
              </a:ext>
            </a:extLst>
          </p:cNvPr>
          <p:cNvSpPr/>
          <p:nvPr/>
        </p:nvSpPr>
        <p:spPr>
          <a:xfrm rot="10800000">
            <a:off x="521857" y="3753228"/>
            <a:ext cx="300182" cy="258778"/>
          </a:xfrm>
          <a:prstGeom prst="triangle">
            <a:avLst>
              <a:gd name="adj" fmla="val 9512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BC58E8C4-4593-704F-A365-867F28746A6C}"/>
              </a:ext>
            </a:extLst>
          </p:cNvPr>
          <p:cNvSpPr/>
          <p:nvPr/>
        </p:nvSpPr>
        <p:spPr>
          <a:xfrm rot="11694043">
            <a:off x="2156693" y="3814981"/>
            <a:ext cx="300182" cy="258778"/>
          </a:xfrm>
          <a:prstGeom prst="triangle">
            <a:avLst>
              <a:gd name="adj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23B4140D-78D9-504E-8038-849C57407E59}"/>
              </a:ext>
            </a:extLst>
          </p:cNvPr>
          <p:cNvSpPr/>
          <p:nvPr/>
        </p:nvSpPr>
        <p:spPr>
          <a:xfrm rot="12471890">
            <a:off x="3508085" y="4209037"/>
            <a:ext cx="300182" cy="248121"/>
          </a:xfrm>
          <a:prstGeom prst="triangle">
            <a:avLst>
              <a:gd name="adj" fmla="val 79752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0F265C1A-4D54-8B4A-A557-CD804B5DD697}"/>
              </a:ext>
            </a:extLst>
          </p:cNvPr>
          <p:cNvSpPr/>
          <p:nvPr/>
        </p:nvSpPr>
        <p:spPr>
          <a:xfrm rot="9720083">
            <a:off x="4886360" y="3924760"/>
            <a:ext cx="300182" cy="258778"/>
          </a:xfrm>
          <a:prstGeom prst="triangle">
            <a:avLst>
              <a:gd name="adj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8673DDDC-F32D-F640-B481-50FC1CEC0DCA}"/>
              </a:ext>
            </a:extLst>
          </p:cNvPr>
          <p:cNvSpPr/>
          <p:nvPr/>
        </p:nvSpPr>
        <p:spPr>
          <a:xfrm rot="9879516">
            <a:off x="5946644" y="3710517"/>
            <a:ext cx="300182" cy="258778"/>
          </a:xfrm>
          <a:prstGeom prst="triangle">
            <a:avLst>
              <a:gd name="adj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91DAB13A-FE87-AC4D-91BF-A7B9FA0F9A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530" y="493913"/>
            <a:ext cx="5585470" cy="4189103"/>
          </a:xfrm>
          <a:prstGeom prst="rect">
            <a:avLst/>
          </a:prstGeom>
        </p:spPr>
      </p:pic>
      <p:sp>
        <p:nvSpPr>
          <p:cNvPr id="31" name="Forme libre 30">
            <a:extLst>
              <a:ext uri="{FF2B5EF4-FFF2-40B4-BE49-F238E27FC236}">
                <a16:creationId xmlns:a16="http://schemas.microsoft.com/office/drawing/2014/main" id="{D46C8168-033A-7C42-955F-7122BA5B3878}"/>
              </a:ext>
            </a:extLst>
          </p:cNvPr>
          <p:cNvSpPr/>
          <p:nvPr/>
        </p:nvSpPr>
        <p:spPr>
          <a:xfrm>
            <a:off x="105508" y="3680489"/>
            <a:ext cx="6084277" cy="627247"/>
          </a:xfrm>
          <a:custGeom>
            <a:avLst/>
            <a:gdLst>
              <a:gd name="connsiteX0" fmla="*/ 0 w 6084277"/>
              <a:gd name="connsiteY0" fmla="*/ 167054 h 627247"/>
              <a:gd name="connsiteX1" fmla="*/ 307730 w 6084277"/>
              <a:gd name="connsiteY1" fmla="*/ 61546 h 627247"/>
              <a:gd name="connsiteX2" fmla="*/ 1160584 w 6084277"/>
              <a:gd name="connsiteY2" fmla="*/ 70338 h 627247"/>
              <a:gd name="connsiteX3" fmla="*/ 1749669 w 6084277"/>
              <a:gd name="connsiteY3" fmla="*/ 17584 h 627247"/>
              <a:gd name="connsiteX4" fmla="*/ 3288323 w 6084277"/>
              <a:gd name="connsiteY4" fmla="*/ 395654 h 627247"/>
              <a:gd name="connsiteX5" fmla="*/ 3974123 w 6084277"/>
              <a:gd name="connsiteY5" fmla="*/ 624254 h 627247"/>
              <a:gd name="connsiteX6" fmla="*/ 4870938 w 6084277"/>
              <a:gd name="connsiteY6" fmla="*/ 237392 h 627247"/>
              <a:gd name="connsiteX7" fmla="*/ 5512777 w 6084277"/>
              <a:gd name="connsiteY7" fmla="*/ 114300 h 627247"/>
              <a:gd name="connsiteX8" fmla="*/ 6084277 w 6084277"/>
              <a:gd name="connsiteY8" fmla="*/ 0 h 62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4277" h="627247">
                <a:moveTo>
                  <a:pt x="0" y="167054"/>
                </a:moveTo>
                <a:cubicBezTo>
                  <a:pt x="57149" y="122359"/>
                  <a:pt x="114299" y="77665"/>
                  <a:pt x="307730" y="61546"/>
                </a:cubicBezTo>
                <a:cubicBezTo>
                  <a:pt x="501161" y="45427"/>
                  <a:pt x="920261" y="77665"/>
                  <a:pt x="1160584" y="70338"/>
                </a:cubicBezTo>
                <a:cubicBezTo>
                  <a:pt x="1400907" y="63011"/>
                  <a:pt x="1395046" y="-36635"/>
                  <a:pt x="1749669" y="17584"/>
                </a:cubicBezTo>
                <a:cubicBezTo>
                  <a:pt x="2104292" y="71803"/>
                  <a:pt x="2917581" y="294542"/>
                  <a:pt x="3288323" y="395654"/>
                </a:cubicBezTo>
                <a:cubicBezTo>
                  <a:pt x="3659065" y="496766"/>
                  <a:pt x="3710354" y="650631"/>
                  <a:pt x="3974123" y="624254"/>
                </a:cubicBezTo>
                <a:cubicBezTo>
                  <a:pt x="4237892" y="597877"/>
                  <a:pt x="4614496" y="322384"/>
                  <a:pt x="4870938" y="237392"/>
                </a:cubicBezTo>
                <a:cubicBezTo>
                  <a:pt x="5127380" y="152400"/>
                  <a:pt x="5512777" y="114300"/>
                  <a:pt x="5512777" y="114300"/>
                </a:cubicBezTo>
                <a:lnTo>
                  <a:pt x="6084277" y="0"/>
                </a:lnTo>
              </a:path>
            </a:pathLst>
          </a:cu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orme libre 34">
            <a:extLst>
              <a:ext uri="{FF2B5EF4-FFF2-40B4-BE49-F238E27FC236}">
                <a16:creationId xmlns:a16="http://schemas.microsoft.com/office/drawing/2014/main" id="{4861F14C-A5E4-AA41-970A-817C1E35F501}"/>
              </a:ext>
            </a:extLst>
          </p:cNvPr>
          <p:cNvSpPr/>
          <p:nvPr/>
        </p:nvSpPr>
        <p:spPr>
          <a:xfrm>
            <a:off x="910087" y="715992"/>
            <a:ext cx="1194758" cy="163902"/>
          </a:xfrm>
          <a:custGeom>
            <a:avLst/>
            <a:gdLst>
              <a:gd name="connsiteX0" fmla="*/ 0 w 1194758"/>
              <a:gd name="connsiteY0" fmla="*/ 12940 h 163902"/>
              <a:gd name="connsiteX1" fmla="*/ 1022230 w 1194758"/>
              <a:gd name="connsiteY1" fmla="*/ 0 h 163902"/>
              <a:gd name="connsiteX2" fmla="*/ 1065362 w 1194758"/>
              <a:gd name="connsiteY2" fmla="*/ 51759 h 163902"/>
              <a:gd name="connsiteX3" fmla="*/ 1194758 w 1194758"/>
              <a:gd name="connsiteY3" fmla="*/ 163902 h 163902"/>
              <a:gd name="connsiteX4" fmla="*/ 746185 w 1194758"/>
              <a:gd name="connsiteY4" fmla="*/ 73325 h 163902"/>
              <a:gd name="connsiteX5" fmla="*/ 263105 w 1194758"/>
              <a:gd name="connsiteY5" fmla="*/ 38819 h 163902"/>
              <a:gd name="connsiteX6" fmla="*/ 0 w 1194758"/>
              <a:gd name="connsiteY6" fmla="*/ 12940 h 163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758" h="163902">
                <a:moveTo>
                  <a:pt x="0" y="12940"/>
                </a:moveTo>
                <a:lnTo>
                  <a:pt x="1022230" y="0"/>
                </a:lnTo>
                <a:lnTo>
                  <a:pt x="1065362" y="51759"/>
                </a:lnTo>
                <a:lnTo>
                  <a:pt x="1194758" y="163902"/>
                </a:lnTo>
                <a:lnTo>
                  <a:pt x="746185" y="73325"/>
                </a:lnTo>
                <a:lnTo>
                  <a:pt x="263105" y="38819"/>
                </a:lnTo>
                <a:lnTo>
                  <a:pt x="0" y="12940"/>
                </a:lnTo>
                <a:close/>
              </a:path>
            </a:pathLst>
          </a:cu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rme libre 35">
            <a:extLst>
              <a:ext uri="{FF2B5EF4-FFF2-40B4-BE49-F238E27FC236}">
                <a16:creationId xmlns:a16="http://schemas.microsoft.com/office/drawing/2014/main" id="{ECC4C1FA-C56C-D548-A398-B77323644F8F}"/>
              </a:ext>
            </a:extLst>
          </p:cNvPr>
          <p:cNvSpPr/>
          <p:nvPr/>
        </p:nvSpPr>
        <p:spPr>
          <a:xfrm>
            <a:off x="4308894" y="690113"/>
            <a:ext cx="1936631" cy="301925"/>
          </a:xfrm>
          <a:custGeom>
            <a:avLst/>
            <a:gdLst>
              <a:gd name="connsiteX0" fmla="*/ 86264 w 1936631"/>
              <a:gd name="connsiteY0" fmla="*/ 0 h 301925"/>
              <a:gd name="connsiteX1" fmla="*/ 133710 w 1936631"/>
              <a:gd name="connsiteY1" fmla="*/ 38819 h 301925"/>
              <a:gd name="connsiteX2" fmla="*/ 103517 w 1936631"/>
              <a:gd name="connsiteY2" fmla="*/ 146649 h 301925"/>
              <a:gd name="connsiteX3" fmla="*/ 0 w 1936631"/>
              <a:gd name="connsiteY3" fmla="*/ 301925 h 301925"/>
              <a:gd name="connsiteX4" fmla="*/ 250166 w 1936631"/>
              <a:gd name="connsiteY4" fmla="*/ 202721 h 301925"/>
              <a:gd name="connsiteX5" fmla="*/ 655608 w 1936631"/>
              <a:gd name="connsiteY5" fmla="*/ 125083 h 301925"/>
              <a:gd name="connsiteX6" fmla="*/ 1125748 w 1936631"/>
              <a:gd name="connsiteY6" fmla="*/ 73325 h 301925"/>
              <a:gd name="connsiteX7" fmla="*/ 1634706 w 1936631"/>
              <a:gd name="connsiteY7" fmla="*/ 47445 h 301925"/>
              <a:gd name="connsiteX8" fmla="*/ 1936631 w 1936631"/>
              <a:gd name="connsiteY8" fmla="*/ 30193 h 301925"/>
              <a:gd name="connsiteX9" fmla="*/ 86264 w 1936631"/>
              <a:gd name="connsiteY9" fmla="*/ 0 h 30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36631" h="301925">
                <a:moveTo>
                  <a:pt x="86264" y="0"/>
                </a:moveTo>
                <a:lnTo>
                  <a:pt x="133710" y="38819"/>
                </a:lnTo>
                <a:lnTo>
                  <a:pt x="103517" y="146649"/>
                </a:lnTo>
                <a:lnTo>
                  <a:pt x="0" y="301925"/>
                </a:lnTo>
                <a:lnTo>
                  <a:pt x="250166" y="202721"/>
                </a:lnTo>
                <a:lnTo>
                  <a:pt x="655608" y="125083"/>
                </a:lnTo>
                <a:lnTo>
                  <a:pt x="1125748" y="73325"/>
                </a:lnTo>
                <a:lnTo>
                  <a:pt x="1634706" y="47445"/>
                </a:lnTo>
                <a:lnTo>
                  <a:pt x="1936631" y="30193"/>
                </a:lnTo>
                <a:lnTo>
                  <a:pt x="86264" y="0"/>
                </a:lnTo>
                <a:close/>
              </a:path>
            </a:pathLst>
          </a:cu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F61285-B3AF-E041-A2BB-050E00D0A85F}"/>
              </a:ext>
            </a:extLst>
          </p:cNvPr>
          <p:cNvSpPr/>
          <p:nvPr/>
        </p:nvSpPr>
        <p:spPr>
          <a:xfrm>
            <a:off x="1827470" y="608767"/>
            <a:ext cx="230679" cy="1679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rme libre 36">
            <a:extLst>
              <a:ext uri="{FF2B5EF4-FFF2-40B4-BE49-F238E27FC236}">
                <a16:creationId xmlns:a16="http://schemas.microsoft.com/office/drawing/2014/main" id="{3FA9152E-F9D8-794E-9BCB-ABD7F1B83173}"/>
              </a:ext>
            </a:extLst>
          </p:cNvPr>
          <p:cNvSpPr/>
          <p:nvPr/>
        </p:nvSpPr>
        <p:spPr>
          <a:xfrm>
            <a:off x="1945497" y="435634"/>
            <a:ext cx="2488721" cy="849702"/>
          </a:xfrm>
          <a:custGeom>
            <a:avLst/>
            <a:gdLst>
              <a:gd name="connsiteX0" fmla="*/ 0 w 2488721"/>
              <a:gd name="connsiteY0" fmla="*/ 276045 h 849702"/>
              <a:gd name="connsiteX1" fmla="*/ 60385 w 2488721"/>
              <a:gd name="connsiteY1" fmla="*/ 254479 h 849702"/>
              <a:gd name="connsiteX2" fmla="*/ 163902 w 2488721"/>
              <a:gd name="connsiteY2" fmla="*/ 250166 h 849702"/>
              <a:gd name="connsiteX3" fmla="*/ 280359 w 2488721"/>
              <a:gd name="connsiteY3" fmla="*/ 267419 h 849702"/>
              <a:gd name="connsiteX4" fmla="*/ 340744 w 2488721"/>
              <a:gd name="connsiteY4" fmla="*/ 250166 h 849702"/>
              <a:gd name="connsiteX5" fmla="*/ 448574 w 2488721"/>
              <a:gd name="connsiteY5" fmla="*/ 215660 h 849702"/>
              <a:gd name="connsiteX6" fmla="*/ 547778 w 2488721"/>
              <a:gd name="connsiteY6" fmla="*/ 207034 h 849702"/>
              <a:gd name="connsiteX7" fmla="*/ 806570 w 2488721"/>
              <a:gd name="connsiteY7" fmla="*/ 202721 h 849702"/>
              <a:gd name="connsiteX8" fmla="*/ 974785 w 2488721"/>
              <a:gd name="connsiteY8" fmla="*/ 138023 h 849702"/>
              <a:gd name="connsiteX9" fmla="*/ 1073989 w 2488721"/>
              <a:gd name="connsiteY9" fmla="*/ 150962 h 849702"/>
              <a:gd name="connsiteX10" fmla="*/ 1164566 w 2488721"/>
              <a:gd name="connsiteY10" fmla="*/ 146649 h 849702"/>
              <a:gd name="connsiteX11" fmla="*/ 1285336 w 2488721"/>
              <a:gd name="connsiteY11" fmla="*/ 90577 h 849702"/>
              <a:gd name="connsiteX12" fmla="*/ 1397479 w 2488721"/>
              <a:gd name="connsiteY12" fmla="*/ 99204 h 849702"/>
              <a:gd name="connsiteX13" fmla="*/ 1544129 w 2488721"/>
              <a:gd name="connsiteY13" fmla="*/ 94891 h 849702"/>
              <a:gd name="connsiteX14" fmla="*/ 1690778 w 2488721"/>
              <a:gd name="connsiteY14" fmla="*/ 0 h 849702"/>
              <a:gd name="connsiteX15" fmla="*/ 1759789 w 2488721"/>
              <a:gd name="connsiteY15" fmla="*/ 43132 h 849702"/>
              <a:gd name="connsiteX16" fmla="*/ 1858993 w 2488721"/>
              <a:gd name="connsiteY16" fmla="*/ 125083 h 849702"/>
              <a:gd name="connsiteX17" fmla="*/ 1992702 w 2488721"/>
              <a:gd name="connsiteY17" fmla="*/ 77638 h 849702"/>
              <a:gd name="connsiteX18" fmla="*/ 2053087 w 2488721"/>
              <a:gd name="connsiteY18" fmla="*/ 94891 h 849702"/>
              <a:gd name="connsiteX19" fmla="*/ 2160917 w 2488721"/>
              <a:gd name="connsiteY19" fmla="*/ 176841 h 849702"/>
              <a:gd name="connsiteX20" fmla="*/ 2216989 w 2488721"/>
              <a:gd name="connsiteY20" fmla="*/ 194094 h 849702"/>
              <a:gd name="connsiteX21" fmla="*/ 2342072 w 2488721"/>
              <a:gd name="connsiteY21" fmla="*/ 202721 h 849702"/>
              <a:gd name="connsiteX22" fmla="*/ 2488721 w 2488721"/>
              <a:gd name="connsiteY22" fmla="*/ 293298 h 849702"/>
              <a:gd name="connsiteX23" fmla="*/ 2398144 w 2488721"/>
              <a:gd name="connsiteY23" fmla="*/ 487392 h 849702"/>
              <a:gd name="connsiteX24" fmla="*/ 2251495 w 2488721"/>
              <a:gd name="connsiteY24" fmla="*/ 621102 h 849702"/>
              <a:gd name="connsiteX25" fmla="*/ 1772729 w 2488721"/>
              <a:gd name="connsiteY25" fmla="*/ 849702 h 849702"/>
              <a:gd name="connsiteX26" fmla="*/ 1431985 w 2488721"/>
              <a:gd name="connsiteY26" fmla="*/ 810883 h 849702"/>
              <a:gd name="connsiteX27" fmla="*/ 1017917 w 2488721"/>
              <a:gd name="connsiteY27" fmla="*/ 772064 h 849702"/>
              <a:gd name="connsiteX28" fmla="*/ 491706 w 2488721"/>
              <a:gd name="connsiteY28" fmla="*/ 590909 h 849702"/>
              <a:gd name="connsiteX29" fmla="*/ 491706 w 2488721"/>
              <a:gd name="connsiteY29" fmla="*/ 590909 h 849702"/>
              <a:gd name="connsiteX30" fmla="*/ 491706 w 2488721"/>
              <a:gd name="connsiteY30" fmla="*/ 590909 h 849702"/>
              <a:gd name="connsiteX31" fmla="*/ 431321 w 2488721"/>
              <a:gd name="connsiteY31" fmla="*/ 539151 h 849702"/>
              <a:gd name="connsiteX32" fmla="*/ 159589 w 2488721"/>
              <a:gd name="connsiteY32" fmla="*/ 444260 h 849702"/>
              <a:gd name="connsiteX33" fmla="*/ 0 w 2488721"/>
              <a:gd name="connsiteY33" fmla="*/ 276045 h 849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488721" h="849702">
                <a:moveTo>
                  <a:pt x="0" y="276045"/>
                </a:moveTo>
                <a:lnTo>
                  <a:pt x="60385" y="254479"/>
                </a:lnTo>
                <a:lnTo>
                  <a:pt x="163902" y="250166"/>
                </a:lnTo>
                <a:lnTo>
                  <a:pt x="280359" y="267419"/>
                </a:lnTo>
                <a:lnTo>
                  <a:pt x="340744" y="250166"/>
                </a:lnTo>
                <a:lnTo>
                  <a:pt x="448574" y="215660"/>
                </a:lnTo>
                <a:lnTo>
                  <a:pt x="547778" y="207034"/>
                </a:lnTo>
                <a:lnTo>
                  <a:pt x="806570" y="202721"/>
                </a:lnTo>
                <a:lnTo>
                  <a:pt x="974785" y="138023"/>
                </a:lnTo>
                <a:lnTo>
                  <a:pt x="1073989" y="150962"/>
                </a:lnTo>
                <a:lnTo>
                  <a:pt x="1164566" y="146649"/>
                </a:lnTo>
                <a:lnTo>
                  <a:pt x="1285336" y="90577"/>
                </a:lnTo>
                <a:lnTo>
                  <a:pt x="1397479" y="99204"/>
                </a:lnTo>
                <a:lnTo>
                  <a:pt x="1544129" y="94891"/>
                </a:lnTo>
                <a:lnTo>
                  <a:pt x="1690778" y="0"/>
                </a:lnTo>
                <a:lnTo>
                  <a:pt x="1759789" y="43132"/>
                </a:lnTo>
                <a:lnTo>
                  <a:pt x="1858993" y="125083"/>
                </a:lnTo>
                <a:lnTo>
                  <a:pt x="1992702" y="77638"/>
                </a:lnTo>
                <a:lnTo>
                  <a:pt x="2053087" y="94891"/>
                </a:lnTo>
                <a:lnTo>
                  <a:pt x="2160917" y="176841"/>
                </a:lnTo>
                <a:lnTo>
                  <a:pt x="2216989" y="194094"/>
                </a:lnTo>
                <a:lnTo>
                  <a:pt x="2342072" y="202721"/>
                </a:lnTo>
                <a:lnTo>
                  <a:pt x="2488721" y="293298"/>
                </a:lnTo>
                <a:lnTo>
                  <a:pt x="2398144" y="487392"/>
                </a:lnTo>
                <a:lnTo>
                  <a:pt x="2251495" y="621102"/>
                </a:lnTo>
                <a:lnTo>
                  <a:pt x="1772729" y="849702"/>
                </a:lnTo>
                <a:lnTo>
                  <a:pt x="1431985" y="810883"/>
                </a:lnTo>
                <a:lnTo>
                  <a:pt x="1017917" y="772064"/>
                </a:lnTo>
                <a:lnTo>
                  <a:pt x="491706" y="590909"/>
                </a:lnTo>
                <a:lnTo>
                  <a:pt x="491706" y="590909"/>
                </a:lnTo>
                <a:lnTo>
                  <a:pt x="491706" y="590909"/>
                </a:lnTo>
                <a:lnTo>
                  <a:pt x="431321" y="539151"/>
                </a:lnTo>
                <a:lnTo>
                  <a:pt x="159589" y="444260"/>
                </a:lnTo>
                <a:lnTo>
                  <a:pt x="0" y="276045"/>
                </a:lnTo>
                <a:close/>
              </a:path>
            </a:pathLst>
          </a:custGeom>
          <a:solidFill>
            <a:srgbClr val="AB794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CF6AD48-F327-0647-A118-104C3214C63D}"/>
              </a:ext>
            </a:extLst>
          </p:cNvPr>
          <p:cNvSpPr/>
          <p:nvPr/>
        </p:nvSpPr>
        <p:spPr>
          <a:xfrm>
            <a:off x="8871930" y="2432408"/>
            <a:ext cx="1025696" cy="7503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B2AB9F25-F640-074B-A10F-6E733A5771B0}"/>
              </a:ext>
            </a:extLst>
          </p:cNvPr>
          <p:cNvCxnSpPr>
            <a:cxnSpLocks/>
          </p:cNvCxnSpPr>
          <p:nvPr/>
        </p:nvCxnSpPr>
        <p:spPr>
          <a:xfrm flipH="1">
            <a:off x="102444" y="785741"/>
            <a:ext cx="1725026" cy="24238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B3BAB198-67FF-9A40-B7F9-8259ABA3E44D}"/>
              </a:ext>
            </a:extLst>
          </p:cNvPr>
          <p:cNvCxnSpPr>
            <a:cxnSpLocks/>
          </p:cNvCxnSpPr>
          <p:nvPr/>
        </p:nvCxnSpPr>
        <p:spPr>
          <a:xfrm flipH="1" flipV="1">
            <a:off x="2059552" y="788003"/>
            <a:ext cx="4389447" cy="24152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76D2809F-D5F2-C243-8C75-51825A9E19E1}"/>
              </a:ext>
            </a:extLst>
          </p:cNvPr>
          <p:cNvSpPr txBox="1"/>
          <p:nvPr/>
        </p:nvSpPr>
        <p:spPr>
          <a:xfrm>
            <a:off x="7922439" y="5145106"/>
            <a:ext cx="3325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Accumulation of detrital material</a:t>
            </a:r>
          </a:p>
          <a:p>
            <a:pPr algn="ctr"/>
            <a:r>
              <a:rPr lang="en-US" i="1" dirty="0"/>
              <a:t>e.g.</a:t>
            </a:r>
            <a:r>
              <a:rPr lang="en-US" dirty="0"/>
              <a:t> Sandstones</a:t>
            </a:r>
          </a:p>
          <a:p>
            <a:pPr algn="ctr"/>
            <a:r>
              <a:rPr lang="en-US" dirty="0"/>
              <a:t>Conglomerates</a:t>
            </a:r>
          </a:p>
          <a:p>
            <a:pPr algn="ctr"/>
            <a:r>
              <a:rPr lang="en-US" dirty="0"/>
              <a:t>Marine and/or Continental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ADF03F1D-46BC-BE4A-A184-C454B9885D7F}"/>
              </a:ext>
            </a:extLst>
          </p:cNvPr>
          <p:cNvSpPr/>
          <p:nvPr/>
        </p:nvSpPr>
        <p:spPr>
          <a:xfrm>
            <a:off x="7517621" y="4981382"/>
            <a:ext cx="4087388" cy="14546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6ABF9104-6CB1-9F45-BE93-4388B2D6985F}"/>
              </a:ext>
            </a:extLst>
          </p:cNvPr>
          <p:cNvSpPr txBox="1"/>
          <p:nvPr/>
        </p:nvSpPr>
        <p:spPr>
          <a:xfrm>
            <a:off x="2491618" y="3430479"/>
            <a:ext cx="1357231" cy="369332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Pro-foreland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77FCC444-645F-7241-A922-6F59873D2378}"/>
              </a:ext>
            </a:extLst>
          </p:cNvPr>
          <p:cNvSpPr txBox="1"/>
          <p:nvPr/>
        </p:nvSpPr>
        <p:spPr>
          <a:xfrm>
            <a:off x="2345908" y="5051050"/>
            <a:ext cx="1687898" cy="369332"/>
          </a:xfrm>
          <a:prstGeom prst="rect">
            <a:avLst/>
          </a:prstGeom>
          <a:solidFill>
            <a:srgbClr val="AB7942">
              <a:alpha val="50196"/>
            </a:srgbClr>
          </a:solidFill>
          <a:ln>
            <a:solidFill>
              <a:srgbClr val="000000">
                <a:alpha val="50196"/>
              </a:srgb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Mountain range</a:t>
            </a: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661AFF64-233E-0944-AECF-1D87F1270CBA}"/>
              </a:ext>
            </a:extLst>
          </p:cNvPr>
          <p:cNvCxnSpPr>
            <a:cxnSpLocks/>
          </p:cNvCxnSpPr>
          <p:nvPr/>
        </p:nvCxnSpPr>
        <p:spPr>
          <a:xfrm flipH="1">
            <a:off x="7556578" y="2782192"/>
            <a:ext cx="1312937" cy="27690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67242262-46AC-FB4B-94C1-0BA27FE44FAD}"/>
              </a:ext>
            </a:extLst>
          </p:cNvPr>
          <p:cNvCxnSpPr>
            <a:cxnSpLocks/>
          </p:cNvCxnSpPr>
          <p:nvPr/>
        </p:nvCxnSpPr>
        <p:spPr>
          <a:xfrm>
            <a:off x="9900041" y="2807583"/>
            <a:ext cx="1666011" cy="27436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53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20" grpId="0" animBg="1"/>
      <p:bldP spid="39" grpId="0" animBg="1"/>
      <p:bldP spid="49" grpId="0"/>
      <p:bldP spid="50" grpId="0" animBg="1"/>
      <p:bldP spid="51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D71B4FB-60CA-E14B-8211-6B95AA6D1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3" y="594813"/>
            <a:ext cx="12056074" cy="56283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2D77BC-E670-8D49-ABAA-4BB5DFEDABF1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Foreland basins – Definition</a:t>
            </a:r>
            <a:endParaRPr lang="en-US" sz="2400" b="1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E4FC8D-455B-C84E-B826-C2BCE3A2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11</a:t>
            </a:fld>
            <a:endParaRPr lang="fr-FR"/>
          </a:p>
        </p:txBody>
      </p:sp>
      <p:sp>
        <p:nvSpPr>
          <p:cNvPr id="58" name="Forme libre 57">
            <a:extLst>
              <a:ext uri="{FF2B5EF4-FFF2-40B4-BE49-F238E27FC236}">
                <a16:creationId xmlns:a16="http://schemas.microsoft.com/office/drawing/2014/main" id="{3630D179-9BF4-EF4D-A5A9-7102FEBC1D35}"/>
              </a:ext>
            </a:extLst>
          </p:cNvPr>
          <p:cNvSpPr/>
          <p:nvPr/>
        </p:nvSpPr>
        <p:spPr>
          <a:xfrm>
            <a:off x="7839307" y="2815683"/>
            <a:ext cx="3490332" cy="557561"/>
          </a:xfrm>
          <a:custGeom>
            <a:avLst/>
            <a:gdLst>
              <a:gd name="connsiteX0" fmla="*/ 139391 w 3490332"/>
              <a:gd name="connsiteY0" fmla="*/ 0 h 557561"/>
              <a:gd name="connsiteX1" fmla="*/ 262054 w 3490332"/>
              <a:gd name="connsiteY1" fmla="*/ 83634 h 557561"/>
              <a:gd name="connsiteX2" fmla="*/ 0 w 3490332"/>
              <a:gd name="connsiteY2" fmla="*/ 557561 h 557561"/>
              <a:gd name="connsiteX3" fmla="*/ 501805 w 3490332"/>
              <a:gd name="connsiteY3" fmla="*/ 362415 h 557561"/>
              <a:gd name="connsiteX4" fmla="*/ 919976 w 3490332"/>
              <a:gd name="connsiteY4" fmla="*/ 278780 h 557561"/>
              <a:gd name="connsiteX5" fmla="*/ 1555595 w 3490332"/>
              <a:gd name="connsiteY5" fmla="*/ 189571 h 557561"/>
              <a:gd name="connsiteX6" fmla="*/ 1923586 w 3490332"/>
              <a:gd name="connsiteY6" fmla="*/ 156117 h 557561"/>
              <a:gd name="connsiteX7" fmla="*/ 2687444 w 3490332"/>
              <a:gd name="connsiteY7" fmla="*/ 117088 h 557561"/>
              <a:gd name="connsiteX8" fmla="*/ 3490332 w 3490332"/>
              <a:gd name="connsiteY8" fmla="*/ 72483 h 557561"/>
              <a:gd name="connsiteX9" fmla="*/ 139391 w 3490332"/>
              <a:gd name="connsiteY9" fmla="*/ 0 h 55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90332" h="557561">
                <a:moveTo>
                  <a:pt x="139391" y="0"/>
                </a:moveTo>
                <a:lnTo>
                  <a:pt x="262054" y="83634"/>
                </a:lnTo>
                <a:lnTo>
                  <a:pt x="0" y="557561"/>
                </a:lnTo>
                <a:lnTo>
                  <a:pt x="501805" y="362415"/>
                </a:lnTo>
                <a:lnTo>
                  <a:pt x="919976" y="278780"/>
                </a:lnTo>
                <a:lnTo>
                  <a:pt x="1555595" y="189571"/>
                </a:lnTo>
                <a:lnTo>
                  <a:pt x="1923586" y="156117"/>
                </a:lnTo>
                <a:lnTo>
                  <a:pt x="2687444" y="117088"/>
                </a:lnTo>
                <a:lnTo>
                  <a:pt x="3490332" y="72483"/>
                </a:lnTo>
                <a:lnTo>
                  <a:pt x="139391" y="0"/>
                </a:lnTo>
                <a:close/>
              </a:path>
            </a:pathLst>
          </a:cu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orme libre 56">
            <a:extLst>
              <a:ext uri="{FF2B5EF4-FFF2-40B4-BE49-F238E27FC236}">
                <a16:creationId xmlns:a16="http://schemas.microsoft.com/office/drawing/2014/main" id="{8928C89D-AAC0-3549-9EAD-3BA1E957BE74}"/>
              </a:ext>
            </a:extLst>
          </p:cNvPr>
          <p:cNvSpPr/>
          <p:nvPr/>
        </p:nvSpPr>
        <p:spPr>
          <a:xfrm>
            <a:off x="3591607" y="2375210"/>
            <a:ext cx="4482790" cy="1527717"/>
          </a:xfrm>
          <a:custGeom>
            <a:avLst/>
            <a:gdLst>
              <a:gd name="connsiteX0" fmla="*/ 0 w 4482790"/>
              <a:gd name="connsiteY0" fmla="*/ 501805 h 1527717"/>
              <a:gd name="connsiteX1" fmla="*/ 161693 w 4482790"/>
              <a:gd name="connsiteY1" fmla="*/ 446049 h 1527717"/>
              <a:gd name="connsiteX2" fmla="*/ 362415 w 4482790"/>
              <a:gd name="connsiteY2" fmla="*/ 457200 h 1527717"/>
              <a:gd name="connsiteX3" fmla="*/ 535259 w 4482790"/>
              <a:gd name="connsiteY3" fmla="*/ 462775 h 1527717"/>
              <a:gd name="connsiteX4" fmla="*/ 752707 w 4482790"/>
              <a:gd name="connsiteY4" fmla="*/ 401444 h 1527717"/>
              <a:gd name="connsiteX5" fmla="*/ 1115122 w 4482790"/>
              <a:gd name="connsiteY5" fmla="*/ 351263 h 1527717"/>
              <a:gd name="connsiteX6" fmla="*/ 1371600 w 4482790"/>
              <a:gd name="connsiteY6" fmla="*/ 356839 h 1527717"/>
              <a:gd name="connsiteX7" fmla="*/ 1544444 w 4482790"/>
              <a:gd name="connsiteY7" fmla="*/ 312234 h 1527717"/>
              <a:gd name="connsiteX8" fmla="*/ 1878981 w 4482790"/>
              <a:gd name="connsiteY8" fmla="*/ 250902 h 1527717"/>
              <a:gd name="connsiteX9" fmla="*/ 2051825 w 4482790"/>
              <a:gd name="connsiteY9" fmla="*/ 256478 h 1527717"/>
              <a:gd name="connsiteX10" fmla="*/ 2297151 w 4482790"/>
              <a:gd name="connsiteY10" fmla="*/ 178419 h 1527717"/>
              <a:gd name="connsiteX11" fmla="*/ 2726473 w 4482790"/>
              <a:gd name="connsiteY11" fmla="*/ 172844 h 1527717"/>
              <a:gd name="connsiteX12" fmla="*/ 2882590 w 4482790"/>
              <a:gd name="connsiteY12" fmla="*/ 94785 h 1527717"/>
              <a:gd name="connsiteX13" fmla="*/ 3038707 w 4482790"/>
              <a:gd name="connsiteY13" fmla="*/ 0 h 1527717"/>
              <a:gd name="connsiteX14" fmla="*/ 3278459 w 4482790"/>
              <a:gd name="connsiteY14" fmla="*/ 150541 h 1527717"/>
              <a:gd name="connsiteX15" fmla="*/ 3362093 w 4482790"/>
              <a:gd name="connsiteY15" fmla="*/ 206297 h 1527717"/>
              <a:gd name="connsiteX16" fmla="*/ 3573966 w 4482790"/>
              <a:gd name="connsiteY16" fmla="*/ 139390 h 1527717"/>
              <a:gd name="connsiteX17" fmla="*/ 3668751 w 4482790"/>
              <a:gd name="connsiteY17" fmla="*/ 144966 h 1527717"/>
              <a:gd name="connsiteX18" fmla="*/ 3863898 w 4482790"/>
              <a:gd name="connsiteY18" fmla="*/ 317810 h 1527717"/>
              <a:gd name="connsiteX19" fmla="*/ 3980985 w 4482790"/>
              <a:gd name="connsiteY19" fmla="*/ 351263 h 1527717"/>
              <a:gd name="connsiteX20" fmla="*/ 4254190 w 4482790"/>
              <a:gd name="connsiteY20" fmla="*/ 367990 h 1527717"/>
              <a:gd name="connsiteX21" fmla="*/ 4482790 w 4482790"/>
              <a:gd name="connsiteY21" fmla="*/ 524107 h 1527717"/>
              <a:gd name="connsiteX22" fmla="*/ 4321098 w 4482790"/>
              <a:gd name="connsiteY22" fmla="*/ 858644 h 1527717"/>
              <a:gd name="connsiteX23" fmla="*/ 4164981 w 4482790"/>
              <a:gd name="connsiteY23" fmla="*/ 1037063 h 1527717"/>
              <a:gd name="connsiteX24" fmla="*/ 3808142 w 4482790"/>
              <a:gd name="connsiteY24" fmla="*/ 1226634 h 1527717"/>
              <a:gd name="connsiteX25" fmla="*/ 3178098 w 4482790"/>
              <a:gd name="connsiteY25" fmla="*/ 1527717 h 1527717"/>
              <a:gd name="connsiteX26" fmla="*/ 2570356 w 4482790"/>
              <a:gd name="connsiteY26" fmla="*/ 1455234 h 1527717"/>
              <a:gd name="connsiteX27" fmla="*/ 1812073 w 4482790"/>
              <a:gd name="connsiteY27" fmla="*/ 1393902 h 1527717"/>
              <a:gd name="connsiteX28" fmla="*/ 1148576 w 4482790"/>
              <a:gd name="connsiteY28" fmla="*/ 1154151 h 1527717"/>
              <a:gd name="connsiteX29" fmla="*/ 819615 w 4482790"/>
              <a:gd name="connsiteY29" fmla="*/ 1059366 h 1527717"/>
              <a:gd name="connsiteX30" fmla="*/ 769434 w 4482790"/>
              <a:gd name="connsiteY30" fmla="*/ 936702 h 1527717"/>
              <a:gd name="connsiteX31" fmla="*/ 284356 w 4482790"/>
              <a:gd name="connsiteY31" fmla="*/ 797312 h 1527717"/>
              <a:gd name="connsiteX32" fmla="*/ 39029 w 4482790"/>
              <a:gd name="connsiteY32" fmla="*/ 579863 h 1527717"/>
              <a:gd name="connsiteX33" fmla="*/ 0 w 4482790"/>
              <a:gd name="connsiteY33" fmla="*/ 501805 h 152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482790" h="1527717">
                <a:moveTo>
                  <a:pt x="0" y="501805"/>
                </a:moveTo>
                <a:lnTo>
                  <a:pt x="161693" y="446049"/>
                </a:lnTo>
                <a:lnTo>
                  <a:pt x="362415" y="457200"/>
                </a:lnTo>
                <a:lnTo>
                  <a:pt x="535259" y="462775"/>
                </a:lnTo>
                <a:lnTo>
                  <a:pt x="752707" y="401444"/>
                </a:lnTo>
                <a:lnTo>
                  <a:pt x="1115122" y="351263"/>
                </a:lnTo>
                <a:lnTo>
                  <a:pt x="1371600" y="356839"/>
                </a:lnTo>
                <a:lnTo>
                  <a:pt x="1544444" y="312234"/>
                </a:lnTo>
                <a:lnTo>
                  <a:pt x="1878981" y="250902"/>
                </a:lnTo>
                <a:lnTo>
                  <a:pt x="2051825" y="256478"/>
                </a:lnTo>
                <a:lnTo>
                  <a:pt x="2297151" y="178419"/>
                </a:lnTo>
                <a:lnTo>
                  <a:pt x="2726473" y="172844"/>
                </a:lnTo>
                <a:lnTo>
                  <a:pt x="2882590" y="94785"/>
                </a:lnTo>
                <a:lnTo>
                  <a:pt x="3038707" y="0"/>
                </a:lnTo>
                <a:lnTo>
                  <a:pt x="3278459" y="150541"/>
                </a:lnTo>
                <a:lnTo>
                  <a:pt x="3362093" y="206297"/>
                </a:lnTo>
                <a:lnTo>
                  <a:pt x="3573966" y="139390"/>
                </a:lnTo>
                <a:lnTo>
                  <a:pt x="3668751" y="144966"/>
                </a:lnTo>
                <a:lnTo>
                  <a:pt x="3863898" y="317810"/>
                </a:lnTo>
                <a:lnTo>
                  <a:pt x="3980985" y="351263"/>
                </a:lnTo>
                <a:lnTo>
                  <a:pt x="4254190" y="367990"/>
                </a:lnTo>
                <a:lnTo>
                  <a:pt x="4482790" y="524107"/>
                </a:lnTo>
                <a:lnTo>
                  <a:pt x="4321098" y="858644"/>
                </a:lnTo>
                <a:lnTo>
                  <a:pt x="4164981" y="1037063"/>
                </a:lnTo>
                <a:lnTo>
                  <a:pt x="3808142" y="1226634"/>
                </a:lnTo>
                <a:lnTo>
                  <a:pt x="3178098" y="1527717"/>
                </a:lnTo>
                <a:lnTo>
                  <a:pt x="2570356" y="1455234"/>
                </a:lnTo>
                <a:lnTo>
                  <a:pt x="1812073" y="1393902"/>
                </a:lnTo>
                <a:lnTo>
                  <a:pt x="1148576" y="1154151"/>
                </a:lnTo>
                <a:lnTo>
                  <a:pt x="819615" y="1059366"/>
                </a:lnTo>
                <a:lnTo>
                  <a:pt x="769434" y="936702"/>
                </a:lnTo>
                <a:lnTo>
                  <a:pt x="284356" y="797312"/>
                </a:lnTo>
                <a:lnTo>
                  <a:pt x="39029" y="579863"/>
                </a:lnTo>
                <a:lnTo>
                  <a:pt x="0" y="501805"/>
                </a:lnTo>
                <a:close/>
              </a:path>
            </a:pathLst>
          </a:custGeom>
          <a:solidFill>
            <a:srgbClr val="AB794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orme libre 55">
            <a:extLst>
              <a:ext uri="{FF2B5EF4-FFF2-40B4-BE49-F238E27FC236}">
                <a16:creationId xmlns:a16="http://schemas.microsoft.com/office/drawing/2014/main" id="{5B1A49B2-60DF-B848-BCED-9D79F5EFC680}"/>
              </a:ext>
            </a:extLst>
          </p:cNvPr>
          <p:cNvSpPr/>
          <p:nvPr/>
        </p:nvSpPr>
        <p:spPr>
          <a:xfrm>
            <a:off x="1644576" y="2865863"/>
            <a:ext cx="2235820" cy="301083"/>
          </a:xfrm>
          <a:custGeom>
            <a:avLst/>
            <a:gdLst>
              <a:gd name="connsiteX0" fmla="*/ 0 w 2235820"/>
              <a:gd name="connsiteY0" fmla="*/ 22303 h 301083"/>
              <a:gd name="connsiteX1" fmla="*/ 1940312 w 2235820"/>
              <a:gd name="connsiteY1" fmla="*/ 0 h 301083"/>
              <a:gd name="connsiteX2" fmla="*/ 1962615 w 2235820"/>
              <a:gd name="connsiteY2" fmla="*/ 55757 h 301083"/>
              <a:gd name="connsiteX3" fmla="*/ 2096430 w 2235820"/>
              <a:gd name="connsiteY3" fmla="*/ 183996 h 301083"/>
              <a:gd name="connsiteX4" fmla="*/ 2235820 w 2235820"/>
              <a:gd name="connsiteY4" fmla="*/ 301083 h 301083"/>
              <a:gd name="connsiteX5" fmla="*/ 1644805 w 2235820"/>
              <a:gd name="connsiteY5" fmla="*/ 183996 h 301083"/>
              <a:gd name="connsiteX6" fmla="*/ 1399478 w 2235820"/>
              <a:gd name="connsiteY6" fmla="*/ 139391 h 301083"/>
              <a:gd name="connsiteX7" fmla="*/ 786161 w 2235820"/>
              <a:gd name="connsiteY7" fmla="*/ 89210 h 301083"/>
              <a:gd name="connsiteX8" fmla="*/ 0 w 2235820"/>
              <a:gd name="connsiteY8" fmla="*/ 22303 h 30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5820" h="301083">
                <a:moveTo>
                  <a:pt x="0" y="22303"/>
                </a:moveTo>
                <a:lnTo>
                  <a:pt x="1940312" y="0"/>
                </a:lnTo>
                <a:lnTo>
                  <a:pt x="1962615" y="55757"/>
                </a:lnTo>
                <a:lnTo>
                  <a:pt x="2096430" y="183996"/>
                </a:lnTo>
                <a:lnTo>
                  <a:pt x="2235820" y="301083"/>
                </a:lnTo>
                <a:lnTo>
                  <a:pt x="1644805" y="183996"/>
                </a:lnTo>
                <a:lnTo>
                  <a:pt x="1399478" y="139391"/>
                </a:lnTo>
                <a:lnTo>
                  <a:pt x="786161" y="89210"/>
                </a:lnTo>
                <a:lnTo>
                  <a:pt x="0" y="22303"/>
                </a:lnTo>
                <a:close/>
              </a:path>
            </a:pathLst>
          </a:cu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èche vers le bas 4">
            <a:extLst>
              <a:ext uri="{FF2B5EF4-FFF2-40B4-BE49-F238E27FC236}">
                <a16:creationId xmlns:a16="http://schemas.microsoft.com/office/drawing/2014/main" id="{91A789D8-5F11-1744-9D7D-1EC00B350FBB}"/>
              </a:ext>
            </a:extLst>
          </p:cNvPr>
          <p:cNvSpPr/>
          <p:nvPr/>
        </p:nvSpPr>
        <p:spPr>
          <a:xfrm rot="10800000">
            <a:off x="5853684" y="1864025"/>
            <a:ext cx="484632" cy="67503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èche vers le bas 5">
            <a:extLst>
              <a:ext uri="{FF2B5EF4-FFF2-40B4-BE49-F238E27FC236}">
                <a16:creationId xmlns:a16="http://schemas.microsoft.com/office/drawing/2014/main" id="{A3A2BCC1-AEC1-E449-86D6-CC987ECF1B49}"/>
              </a:ext>
            </a:extLst>
          </p:cNvPr>
          <p:cNvSpPr/>
          <p:nvPr/>
        </p:nvSpPr>
        <p:spPr>
          <a:xfrm>
            <a:off x="3244286" y="3007028"/>
            <a:ext cx="484632" cy="57912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AA387F-D142-9F4D-8289-479D3D2E938C}"/>
              </a:ext>
            </a:extLst>
          </p:cNvPr>
          <p:cNvSpPr/>
          <p:nvPr/>
        </p:nvSpPr>
        <p:spPr>
          <a:xfrm>
            <a:off x="269966" y="801189"/>
            <a:ext cx="627017" cy="557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èche vers le bas 9">
            <a:extLst>
              <a:ext uri="{FF2B5EF4-FFF2-40B4-BE49-F238E27FC236}">
                <a16:creationId xmlns:a16="http://schemas.microsoft.com/office/drawing/2014/main" id="{A15B9545-A90B-D547-98A1-9C738867BACF}"/>
              </a:ext>
            </a:extLst>
          </p:cNvPr>
          <p:cNvSpPr/>
          <p:nvPr/>
        </p:nvSpPr>
        <p:spPr>
          <a:xfrm>
            <a:off x="7739740" y="3279343"/>
            <a:ext cx="484632" cy="467753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EB8C3E4-8C8A-1340-B1E9-6F1B59A3FE9F}"/>
              </a:ext>
            </a:extLst>
          </p:cNvPr>
          <p:cNvSpPr txBox="1"/>
          <p:nvPr/>
        </p:nvSpPr>
        <p:spPr>
          <a:xfrm>
            <a:off x="9187542" y="3892731"/>
            <a:ext cx="2295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Naylor &amp; Sinclair, 2008</a:t>
            </a:r>
          </a:p>
        </p:txBody>
      </p:sp>
      <p:sp>
        <p:nvSpPr>
          <p:cNvPr id="17" name="Flèche vers le bas 16">
            <a:extLst>
              <a:ext uri="{FF2B5EF4-FFF2-40B4-BE49-F238E27FC236}">
                <a16:creationId xmlns:a16="http://schemas.microsoft.com/office/drawing/2014/main" id="{3E5691B3-F856-5140-A5A3-CDDB79B937EA}"/>
              </a:ext>
            </a:extLst>
          </p:cNvPr>
          <p:cNvSpPr/>
          <p:nvPr/>
        </p:nvSpPr>
        <p:spPr>
          <a:xfrm rot="10800000">
            <a:off x="5061505" y="2278274"/>
            <a:ext cx="484632" cy="37498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èche vers le bas 18">
            <a:extLst>
              <a:ext uri="{FF2B5EF4-FFF2-40B4-BE49-F238E27FC236}">
                <a16:creationId xmlns:a16="http://schemas.microsoft.com/office/drawing/2014/main" id="{5C2AC29B-D220-B744-9F2C-87CB4CC81ADA}"/>
              </a:ext>
            </a:extLst>
          </p:cNvPr>
          <p:cNvSpPr/>
          <p:nvPr/>
        </p:nvSpPr>
        <p:spPr>
          <a:xfrm>
            <a:off x="2548961" y="2941713"/>
            <a:ext cx="484632" cy="27598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èche vers le bas 19">
            <a:extLst>
              <a:ext uri="{FF2B5EF4-FFF2-40B4-BE49-F238E27FC236}">
                <a16:creationId xmlns:a16="http://schemas.microsoft.com/office/drawing/2014/main" id="{6160D5E7-D354-7744-9729-FD1D1F4E234F}"/>
              </a:ext>
            </a:extLst>
          </p:cNvPr>
          <p:cNvSpPr/>
          <p:nvPr/>
        </p:nvSpPr>
        <p:spPr>
          <a:xfrm>
            <a:off x="1853636" y="2916040"/>
            <a:ext cx="484632" cy="21877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èche vers le bas 20">
            <a:extLst>
              <a:ext uri="{FF2B5EF4-FFF2-40B4-BE49-F238E27FC236}">
                <a16:creationId xmlns:a16="http://schemas.microsoft.com/office/drawing/2014/main" id="{212F4743-CAF2-8C4C-BEDF-AD54C2F0E042}"/>
              </a:ext>
            </a:extLst>
          </p:cNvPr>
          <p:cNvSpPr/>
          <p:nvPr/>
        </p:nvSpPr>
        <p:spPr>
          <a:xfrm>
            <a:off x="8675187" y="3060322"/>
            <a:ext cx="484632" cy="34995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èche vers le bas 21">
            <a:extLst>
              <a:ext uri="{FF2B5EF4-FFF2-40B4-BE49-F238E27FC236}">
                <a16:creationId xmlns:a16="http://schemas.microsoft.com/office/drawing/2014/main" id="{AB1899A8-C367-C446-8EE9-A46245FFA963}"/>
              </a:ext>
            </a:extLst>
          </p:cNvPr>
          <p:cNvSpPr/>
          <p:nvPr/>
        </p:nvSpPr>
        <p:spPr>
          <a:xfrm>
            <a:off x="9686945" y="2923856"/>
            <a:ext cx="484632" cy="21095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F035B8-9F91-2C41-8275-91E39BF19173}"/>
              </a:ext>
            </a:extLst>
          </p:cNvPr>
          <p:cNvSpPr/>
          <p:nvPr/>
        </p:nvSpPr>
        <p:spPr>
          <a:xfrm>
            <a:off x="9929261" y="1689462"/>
            <a:ext cx="2123402" cy="1076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B3487C9-CF16-674D-AE5A-B191606D6239}"/>
              </a:ext>
            </a:extLst>
          </p:cNvPr>
          <p:cNvSpPr/>
          <p:nvPr/>
        </p:nvSpPr>
        <p:spPr>
          <a:xfrm>
            <a:off x="214866" y="1782815"/>
            <a:ext cx="1927443" cy="1063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32E29D9-657E-404E-8D36-BB60C545338A}"/>
              </a:ext>
            </a:extLst>
          </p:cNvPr>
          <p:cNvSpPr/>
          <p:nvPr/>
        </p:nvSpPr>
        <p:spPr>
          <a:xfrm>
            <a:off x="2703074" y="1643618"/>
            <a:ext cx="885928" cy="1164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25C3AFA-365B-2242-90A4-E5A2994A7CC3}"/>
              </a:ext>
            </a:extLst>
          </p:cNvPr>
          <p:cNvSpPr/>
          <p:nvPr/>
        </p:nvSpPr>
        <p:spPr>
          <a:xfrm>
            <a:off x="3247740" y="1729773"/>
            <a:ext cx="1140659" cy="1035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èche vers le bas 17">
            <a:extLst>
              <a:ext uri="{FF2B5EF4-FFF2-40B4-BE49-F238E27FC236}">
                <a16:creationId xmlns:a16="http://schemas.microsoft.com/office/drawing/2014/main" id="{EDE64B7E-DC2B-1B48-8285-DBA1209605A0}"/>
              </a:ext>
            </a:extLst>
          </p:cNvPr>
          <p:cNvSpPr/>
          <p:nvPr/>
        </p:nvSpPr>
        <p:spPr>
          <a:xfrm rot="10800000">
            <a:off x="4204095" y="2473233"/>
            <a:ext cx="484632" cy="27701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2B8FC4-DDC3-F848-B720-EC0ED7F8A0CA}"/>
              </a:ext>
            </a:extLst>
          </p:cNvPr>
          <p:cNvSpPr/>
          <p:nvPr/>
        </p:nvSpPr>
        <p:spPr>
          <a:xfrm>
            <a:off x="7213302" y="1689462"/>
            <a:ext cx="1974240" cy="37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A187C2A-04A7-4748-B2A7-6EC2BFBDE81B}"/>
              </a:ext>
            </a:extLst>
          </p:cNvPr>
          <p:cNvSpPr/>
          <p:nvPr/>
        </p:nvSpPr>
        <p:spPr>
          <a:xfrm>
            <a:off x="7651143" y="2038061"/>
            <a:ext cx="1974240" cy="37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E8359C9-1479-134E-8B67-FC1499D5F668}"/>
              </a:ext>
            </a:extLst>
          </p:cNvPr>
          <p:cNvSpPr/>
          <p:nvPr/>
        </p:nvSpPr>
        <p:spPr>
          <a:xfrm>
            <a:off x="7946656" y="2407389"/>
            <a:ext cx="1974240" cy="371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630ADC5-1686-5F40-B196-FDD0C9DEA232}"/>
              </a:ext>
            </a:extLst>
          </p:cNvPr>
          <p:cNvSpPr txBox="1"/>
          <p:nvPr/>
        </p:nvSpPr>
        <p:spPr>
          <a:xfrm>
            <a:off x="1435668" y="4979733"/>
            <a:ext cx="2674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Flexural subsidence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5DA9D7-93DE-1B4A-AC0C-7134148018C0}"/>
              </a:ext>
            </a:extLst>
          </p:cNvPr>
          <p:cNvSpPr/>
          <p:nvPr/>
        </p:nvSpPr>
        <p:spPr>
          <a:xfrm>
            <a:off x="823988" y="737650"/>
            <a:ext cx="10444903" cy="1035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èche vers le bas 10">
            <a:extLst>
              <a:ext uri="{FF2B5EF4-FFF2-40B4-BE49-F238E27FC236}">
                <a16:creationId xmlns:a16="http://schemas.microsoft.com/office/drawing/2014/main" id="{F2A7DA9D-9FF9-7540-95D5-9DBDA18E76AF}"/>
              </a:ext>
            </a:extLst>
          </p:cNvPr>
          <p:cNvSpPr/>
          <p:nvPr/>
        </p:nvSpPr>
        <p:spPr>
          <a:xfrm rot="10800000">
            <a:off x="6403547" y="1436911"/>
            <a:ext cx="484632" cy="94974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èche vers le bas 32">
            <a:extLst>
              <a:ext uri="{FF2B5EF4-FFF2-40B4-BE49-F238E27FC236}">
                <a16:creationId xmlns:a16="http://schemas.microsoft.com/office/drawing/2014/main" id="{B07570DD-FCDE-9D4E-8173-1CC12FCB8A89}"/>
              </a:ext>
            </a:extLst>
          </p:cNvPr>
          <p:cNvSpPr/>
          <p:nvPr/>
        </p:nvSpPr>
        <p:spPr>
          <a:xfrm rot="10800000">
            <a:off x="823988" y="4347130"/>
            <a:ext cx="484632" cy="37498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èche vers le bas 33">
            <a:extLst>
              <a:ext uri="{FF2B5EF4-FFF2-40B4-BE49-F238E27FC236}">
                <a16:creationId xmlns:a16="http://schemas.microsoft.com/office/drawing/2014/main" id="{57453833-23D7-3744-BDB6-A22A709C0BF8}"/>
              </a:ext>
            </a:extLst>
          </p:cNvPr>
          <p:cNvSpPr/>
          <p:nvPr/>
        </p:nvSpPr>
        <p:spPr>
          <a:xfrm>
            <a:off x="817237" y="5016135"/>
            <a:ext cx="484632" cy="388863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FB2E505-7DC6-0E44-B28F-7EF7C9AEEBE8}"/>
              </a:ext>
            </a:extLst>
          </p:cNvPr>
          <p:cNvSpPr txBox="1"/>
          <p:nvPr/>
        </p:nvSpPr>
        <p:spPr>
          <a:xfrm>
            <a:off x="1435668" y="4303788"/>
            <a:ext cx="906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Uplift</a:t>
            </a:r>
          </a:p>
        </p:txBody>
      </p:sp>
      <p:sp>
        <p:nvSpPr>
          <p:cNvPr id="15" name="Flèche vers le bas 14">
            <a:extLst>
              <a:ext uri="{FF2B5EF4-FFF2-40B4-BE49-F238E27FC236}">
                <a16:creationId xmlns:a16="http://schemas.microsoft.com/office/drawing/2014/main" id="{FA9F54F0-52EF-544C-B932-3EA1C316C3C8}"/>
              </a:ext>
            </a:extLst>
          </p:cNvPr>
          <p:cNvSpPr/>
          <p:nvPr/>
        </p:nvSpPr>
        <p:spPr>
          <a:xfrm rot="10800000">
            <a:off x="6953410" y="1785650"/>
            <a:ext cx="484632" cy="67503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èche vers le bas 15">
            <a:extLst>
              <a:ext uri="{FF2B5EF4-FFF2-40B4-BE49-F238E27FC236}">
                <a16:creationId xmlns:a16="http://schemas.microsoft.com/office/drawing/2014/main" id="{7CA753F7-BF0E-F143-8154-70CC650CF9B1}"/>
              </a:ext>
            </a:extLst>
          </p:cNvPr>
          <p:cNvSpPr/>
          <p:nvPr/>
        </p:nvSpPr>
        <p:spPr>
          <a:xfrm rot="10800000">
            <a:off x="7484976" y="2329795"/>
            <a:ext cx="484632" cy="37498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AB08F6A6-275F-D14F-A599-F1AF7876E9A3}"/>
              </a:ext>
            </a:extLst>
          </p:cNvPr>
          <p:cNvCxnSpPr>
            <a:cxnSpLocks/>
          </p:cNvCxnSpPr>
          <p:nvPr/>
        </p:nvCxnSpPr>
        <p:spPr>
          <a:xfrm>
            <a:off x="1435668" y="1092926"/>
            <a:ext cx="2293250" cy="0"/>
          </a:xfrm>
          <a:prstGeom prst="straightConnector1">
            <a:avLst/>
          </a:prstGeom>
          <a:ln w="28575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41238185-B86D-2F4C-9527-B0DC359EC5BE}"/>
              </a:ext>
            </a:extLst>
          </p:cNvPr>
          <p:cNvCxnSpPr>
            <a:cxnSpLocks/>
          </p:cNvCxnSpPr>
          <p:nvPr/>
        </p:nvCxnSpPr>
        <p:spPr>
          <a:xfrm>
            <a:off x="3728918" y="1092926"/>
            <a:ext cx="4396179" cy="0"/>
          </a:xfrm>
          <a:prstGeom prst="straightConnector1">
            <a:avLst/>
          </a:prstGeom>
          <a:ln w="28575">
            <a:solidFill>
              <a:srgbClr val="AB7942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8813B754-8C46-CE4E-8D48-A5423EE9E8A3}"/>
              </a:ext>
            </a:extLst>
          </p:cNvPr>
          <p:cNvCxnSpPr>
            <a:cxnSpLocks/>
          </p:cNvCxnSpPr>
          <p:nvPr/>
        </p:nvCxnSpPr>
        <p:spPr>
          <a:xfrm>
            <a:off x="8117714" y="1092926"/>
            <a:ext cx="3151177" cy="0"/>
          </a:xfrm>
          <a:prstGeom prst="straightConnector1">
            <a:avLst/>
          </a:prstGeom>
          <a:ln w="28575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EE1D1D18-7E86-E94C-98BD-4E7A3B0A0032}"/>
              </a:ext>
            </a:extLst>
          </p:cNvPr>
          <p:cNvSpPr txBox="1"/>
          <p:nvPr/>
        </p:nvSpPr>
        <p:spPr>
          <a:xfrm>
            <a:off x="5083058" y="647528"/>
            <a:ext cx="1687898" cy="369332"/>
          </a:xfrm>
          <a:prstGeom prst="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Mountain range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00C6F077-FB37-2D4C-87A8-9CC1A47A4D36}"/>
              </a:ext>
            </a:extLst>
          </p:cNvPr>
          <p:cNvSpPr txBox="1"/>
          <p:nvPr/>
        </p:nvSpPr>
        <p:spPr>
          <a:xfrm>
            <a:off x="2024458" y="652176"/>
            <a:ext cx="1357231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Pro-foreland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C315A1AC-9DD6-D44B-B04A-AE74B4B3A203}"/>
              </a:ext>
            </a:extLst>
          </p:cNvPr>
          <p:cNvSpPr txBox="1"/>
          <p:nvPr/>
        </p:nvSpPr>
        <p:spPr>
          <a:xfrm>
            <a:off x="9079908" y="655956"/>
            <a:ext cx="1550746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Retro-foreland</a:t>
            </a: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04C80D6D-C955-364A-8E17-1E19F9438144}"/>
              </a:ext>
            </a:extLst>
          </p:cNvPr>
          <p:cNvCxnSpPr>
            <a:cxnSpLocks/>
          </p:cNvCxnSpPr>
          <p:nvPr/>
        </p:nvCxnSpPr>
        <p:spPr>
          <a:xfrm>
            <a:off x="896983" y="2247629"/>
            <a:ext cx="0" cy="5984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ZoneTexte 51">
            <a:extLst>
              <a:ext uri="{FF2B5EF4-FFF2-40B4-BE49-F238E27FC236}">
                <a16:creationId xmlns:a16="http://schemas.microsoft.com/office/drawing/2014/main" id="{7B76D6A3-D16C-8842-BBAA-13F85230266F}"/>
              </a:ext>
            </a:extLst>
          </p:cNvPr>
          <p:cNvSpPr txBox="1"/>
          <p:nvPr/>
        </p:nvSpPr>
        <p:spPr>
          <a:xfrm>
            <a:off x="377484" y="1858836"/>
            <a:ext cx="112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Forebulge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797EDB30-06E2-584B-BB26-F9C248FE3198}"/>
              </a:ext>
            </a:extLst>
          </p:cNvPr>
          <p:cNvCxnSpPr>
            <a:cxnSpLocks/>
          </p:cNvCxnSpPr>
          <p:nvPr/>
        </p:nvCxnSpPr>
        <p:spPr>
          <a:xfrm>
            <a:off x="11268891" y="2223689"/>
            <a:ext cx="0" cy="5984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33B7845B-4550-CF41-9DF3-DCFF332BECF1}"/>
              </a:ext>
            </a:extLst>
          </p:cNvPr>
          <p:cNvSpPr txBox="1"/>
          <p:nvPr/>
        </p:nvSpPr>
        <p:spPr>
          <a:xfrm>
            <a:off x="10731025" y="1855056"/>
            <a:ext cx="112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Forebulge</a:t>
            </a:r>
          </a:p>
        </p:txBody>
      </p:sp>
      <p:sp>
        <p:nvSpPr>
          <p:cNvPr id="59" name="Flèche vers la droite 58">
            <a:extLst>
              <a:ext uri="{FF2B5EF4-FFF2-40B4-BE49-F238E27FC236}">
                <a16:creationId xmlns:a16="http://schemas.microsoft.com/office/drawing/2014/main" id="{EA765826-D9E2-1740-B960-3B1FA0D750FF}"/>
              </a:ext>
            </a:extLst>
          </p:cNvPr>
          <p:cNvSpPr/>
          <p:nvPr/>
        </p:nvSpPr>
        <p:spPr>
          <a:xfrm>
            <a:off x="2087980" y="1749035"/>
            <a:ext cx="978408" cy="181803"/>
          </a:xfrm>
          <a:prstGeom prst="rightArrow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èche vers la droite 59">
            <a:extLst>
              <a:ext uri="{FF2B5EF4-FFF2-40B4-BE49-F238E27FC236}">
                <a16:creationId xmlns:a16="http://schemas.microsoft.com/office/drawing/2014/main" id="{C6EF33F3-C346-0C49-A66F-D59F7701BE7D}"/>
              </a:ext>
            </a:extLst>
          </p:cNvPr>
          <p:cNvSpPr/>
          <p:nvPr/>
        </p:nvSpPr>
        <p:spPr>
          <a:xfrm rot="10800000">
            <a:off x="9023461" y="1745052"/>
            <a:ext cx="978408" cy="181803"/>
          </a:xfrm>
          <a:prstGeom prst="rightArrow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9C9643D6-EB90-0548-AB77-6D87D2B392A7}"/>
              </a:ext>
            </a:extLst>
          </p:cNvPr>
          <p:cNvSpPr txBox="1"/>
          <p:nvPr/>
        </p:nvSpPr>
        <p:spPr>
          <a:xfrm>
            <a:off x="7484976" y="4554470"/>
            <a:ext cx="4529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Foreland basins: </a:t>
            </a:r>
          </a:p>
          <a:p>
            <a:pPr marL="285750" indent="-285750" algn="ctr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archives of orogenic systems evolution</a:t>
            </a:r>
          </a:p>
          <a:p>
            <a:pPr algn="ctr"/>
            <a:r>
              <a:rPr lang="en-US" dirty="0">
                <a:sym typeface="Wingdings" pitchFamily="2" charset="2"/>
              </a:rPr>
              <a:t> economic interests: </a:t>
            </a:r>
            <a:r>
              <a:rPr lang="en-US" i="1" dirty="0">
                <a:sym typeface="Wingdings" pitchFamily="2" charset="2"/>
              </a:rPr>
              <a:t>e.g.</a:t>
            </a:r>
            <a:r>
              <a:rPr lang="en-US" dirty="0">
                <a:sym typeface="Wingdings" pitchFamily="2" charset="2"/>
              </a:rPr>
              <a:t> hydrocarbons</a:t>
            </a:r>
          </a:p>
        </p:txBody>
      </p:sp>
    </p:spTree>
    <p:extLst>
      <p:ext uri="{BB962C8B-B14F-4D97-AF65-F5344CB8AC3E}">
        <p14:creationId xmlns:p14="http://schemas.microsoft.com/office/powerpoint/2010/main" val="1130007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6B1BD79-6241-F34A-B5EB-1F9FC21B9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12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2B8CD3-7ACA-1D4E-B712-1E1F7D7A18D6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Foreland basins – Classical infilling sequence</a:t>
            </a:r>
            <a:endParaRPr lang="en-US" sz="2400" b="1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5BA81DE-A928-A549-9B6D-CFCA7290B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88" y="461665"/>
            <a:ext cx="6337300" cy="4330700"/>
          </a:xfrm>
          <a:prstGeom prst="rect">
            <a:avLst/>
          </a:prstGeom>
        </p:spPr>
      </p:pic>
      <p:sp>
        <p:nvSpPr>
          <p:cNvPr id="7" name="Forme libre 6">
            <a:extLst>
              <a:ext uri="{FF2B5EF4-FFF2-40B4-BE49-F238E27FC236}">
                <a16:creationId xmlns:a16="http://schemas.microsoft.com/office/drawing/2014/main" id="{23598C3A-3F09-7343-A74C-C006DE947470}"/>
              </a:ext>
            </a:extLst>
          </p:cNvPr>
          <p:cNvSpPr/>
          <p:nvPr/>
        </p:nvSpPr>
        <p:spPr>
          <a:xfrm>
            <a:off x="81481" y="778598"/>
            <a:ext cx="1620570" cy="3476531"/>
          </a:xfrm>
          <a:custGeom>
            <a:avLst/>
            <a:gdLst>
              <a:gd name="connsiteX0" fmla="*/ 334978 w 1620570"/>
              <a:gd name="connsiteY0" fmla="*/ 298764 h 3476531"/>
              <a:gd name="connsiteX1" fmla="*/ 688064 w 1620570"/>
              <a:gd name="connsiteY1" fmla="*/ 0 h 3476531"/>
              <a:gd name="connsiteX2" fmla="*/ 977774 w 1620570"/>
              <a:gd name="connsiteY2" fmla="*/ 452673 h 3476531"/>
              <a:gd name="connsiteX3" fmla="*/ 1140737 w 1620570"/>
              <a:gd name="connsiteY3" fmla="*/ 371192 h 3476531"/>
              <a:gd name="connsiteX4" fmla="*/ 1303699 w 1620570"/>
              <a:gd name="connsiteY4" fmla="*/ 615636 h 3476531"/>
              <a:gd name="connsiteX5" fmla="*/ 1385180 w 1620570"/>
              <a:gd name="connsiteY5" fmla="*/ 552261 h 3476531"/>
              <a:gd name="connsiteX6" fmla="*/ 1584357 w 1620570"/>
              <a:gd name="connsiteY6" fmla="*/ 805758 h 3476531"/>
              <a:gd name="connsiteX7" fmla="*/ 1620570 w 1620570"/>
              <a:gd name="connsiteY7" fmla="*/ 1511929 h 3476531"/>
              <a:gd name="connsiteX8" fmla="*/ 1493822 w 1620570"/>
              <a:gd name="connsiteY8" fmla="*/ 2281473 h 3476531"/>
              <a:gd name="connsiteX9" fmla="*/ 1167897 w 1620570"/>
              <a:gd name="connsiteY9" fmla="*/ 2951430 h 3476531"/>
              <a:gd name="connsiteX10" fmla="*/ 760491 w 1620570"/>
              <a:gd name="connsiteY10" fmla="*/ 3322622 h 3476531"/>
              <a:gd name="connsiteX11" fmla="*/ 362139 w 1620570"/>
              <a:gd name="connsiteY11" fmla="*/ 3476531 h 3476531"/>
              <a:gd name="connsiteX12" fmla="*/ 0 w 1620570"/>
              <a:gd name="connsiteY12" fmla="*/ 3476531 h 3476531"/>
              <a:gd name="connsiteX13" fmla="*/ 18107 w 1620570"/>
              <a:gd name="connsiteY13" fmla="*/ 325925 h 3476531"/>
              <a:gd name="connsiteX14" fmla="*/ 334978 w 1620570"/>
              <a:gd name="connsiteY14" fmla="*/ 298764 h 347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20570" h="3476531">
                <a:moveTo>
                  <a:pt x="334978" y="298764"/>
                </a:moveTo>
                <a:lnTo>
                  <a:pt x="688064" y="0"/>
                </a:lnTo>
                <a:lnTo>
                  <a:pt x="977774" y="452673"/>
                </a:lnTo>
                <a:lnTo>
                  <a:pt x="1140737" y="371192"/>
                </a:lnTo>
                <a:lnTo>
                  <a:pt x="1303699" y="615636"/>
                </a:lnTo>
                <a:lnTo>
                  <a:pt x="1385180" y="552261"/>
                </a:lnTo>
                <a:lnTo>
                  <a:pt x="1584357" y="805758"/>
                </a:lnTo>
                <a:lnTo>
                  <a:pt x="1620570" y="1511929"/>
                </a:lnTo>
                <a:lnTo>
                  <a:pt x="1493822" y="2281473"/>
                </a:lnTo>
                <a:lnTo>
                  <a:pt x="1167897" y="2951430"/>
                </a:lnTo>
                <a:lnTo>
                  <a:pt x="760491" y="3322622"/>
                </a:lnTo>
                <a:lnTo>
                  <a:pt x="362139" y="3476531"/>
                </a:lnTo>
                <a:lnTo>
                  <a:pt x="0" y="3476531"/>
                </a:lnTo>
                <a:lnTo>
                  <a:pt x="18107" y="325925"/>
                </a:lnTo>
                <a:lnTo>
                  <a:pt x="334978" y="298764"/>
                </a:lnTo>
                <a:close/>
              </a:path>
            </a:pathLst>
          </a:custGeom>
          <a:solidFill>
            <a:srgbClr val="AB794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49AA8FF3-C10E-2544-8854-C976DBAF16D3}"/>
              </a:ext>
            </a:extLst>
          </p:cNvPr>
          <p:cNvSpPr/>
          <p:nvPr/>
        </p:nvSpPr>
        <p:spPr>
          <a:xfrm>
            <a:off x="896293" y="1566250"/>
            <a:ext cx="5006566" cy="2507809"/>
          </a:xfrm>
          <a:custGeom>
            <a:avLst/>
            <a:gdLst>
              <a:gd name="connsiteX0" fmla="*/ 796705 w 5006566"/>
              <a:gd name="connsiteY0" fmla="*/ 0 h 2507809"/>
              <a:gd name="connsiteX1" fmla="*/ 796705 w 5006566"/>
              <a:gd name="connsiteY1" fmla="*/ 579421 h 2507809"/>
              <a:gd name="connsiteX2" fmla="*/ 760491 w 5006566"/>
              <a:gd name="connsiteY2" fmla="*/ 1158843 h 2507809"/>
              <a:gd name="connsiteX3" fmla="*/ 615636 w 5006566"/>
              <a:gd name="connsiteY3" fmla="*/ 1692998 h 2507809"/>
              <a:gd name="connsiteX4" fmla="*/ 325925 w 5006566"/>
              <a:gd name="connsiteY4" fmla="*/ 2181885 h 2507809"/>
              <a:gd name="connsiteX5" fmla="*/ 0 w 5006566"/>
              <a:gd name="connsiteY5" fmla="*/ 2507809 h 2507809"/>
              <a:gd name="connsiteX6" fmla="*/ 244444 w 5006566"/>
              <a:gd name="connsiteY6" fmla="*/ 2480649 h 2507809"/>
              <a:gd name="connsiteX7" fmla="*/ 814812 w 5006566"/>
              <a:gd name="connsiteY7" fmla="*/ 2281473 h 2507809"/>
              <a:gd name="connsiteX8" fmla="*/ 1312753 w 5006566"/>
              <a:gd name="connsiteY8" fmla="*/ 2000815 h 2507809"/>
              <a:gd name="connsiteX9" fmla="*/ 1973656 w 5006566"/>
              <a:gd name="connsiteY9" fmla="*/ 1539089 h 2507809"/>
              <a:gd name="connsiteX10" fmla="*/ 2915216 w 5006566"/>
              <a:gd name="connsiteY10" fmla="*/ 887239 h 2507809"/>
              <a:gd name="connsiteX11" fmla="*/ 3494638 w 5006566"/>
              <a:gd name="connsiteY11" fmla="*/ 570368 h 2507809"/>
              <a:gd name="connsiteX12" fmla="*/ 4327557 w 5006566"/>
              <a:gd name="connsiteY12" fmla="*/ 262550 h 2507809"/>
              <a:gd name="connsiteX13" fmla="*/ 4698749 w 5006566"/>
              <a:gd name="connsiteY13" fmla="*/ 244443 h 2507809"/>
              <a:gd name="connsiteX14" fmla="*/ 4997513 w 5006566"/>
              <a:gd name="connsiteY14" fmla="*/ 271603 h 2507809"/>
              <a:gd name="connsiteX15" fmla="*/ 5006566 w 5006566"/>
              <a:gd name="connsiteY15" fmla="*/ 144855 h 2507809"/>
              <a:gd name="connsiteX16" fmla="*/ 3096285 w 5006566"/>
              <a:gd name="connsiteY16" fmla="*/ 153908 h 2507809"/>
              <a:gd name="connsiteX17" fmla="*/ 1692998 w 5006566"/>
              <a:gd name="connsiteY17" fmla="*/ 162962 h 2507809"/>
              <a:gd name="connsiteX18" fmla="*/ 1113576 w 5006566"/>
              <a:gd name="connsiteY18" fmla="*/ 90534 h 2507809"/>
              <a:gd name="connsiteX19" fmla="*/ 796705 w 5006566"/>
              <a:gd name="connsiteY19" fmla="*/ 0 h 250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6566" h="2507809">
                <a:moveTo>
                  <a:pt x="796705" y="0"/>
                </a:moveTo>
                <a:lnTo>
                  <a:pt x="796705" y="579421"/>
                </a:lnTo>
                <a:lnTo>
                  <a:pt x="760491" y="1158843"/>
                </a:lnTo>
                <a:lnTo>
                  <a:pt x="615636" y="1692998"/>
                </a:lnTo>
                <a:lnTo>
                  <a:pt x="325925" y="2181885"/>
                </a:lnTo>
                <a:lnTo>
                  <a:pt x="0" y="2507809"/>
                </a:lnTo>
                <a:lnTo>
                  <a:pt x="244444" y="2480649"/>
                </a:lnTo>
                <a:lnTo>
                  <a:pt x="814812" y="2281473"/>
                </a:lnTo>
                <a:lnTo>
                  <a:pt x="1312753" y="2000815"/>
                </a:lnTo>
                <a:lnTo>
                  <a:pt x="1973656" y="1539089"/>
                </a:lnTo>
                <a:lnTo>
                  <a:pt x="2915216" y="887239"/>
                </a:lnTo>
                <a:lnTo>
                  <a:pt x="3494638" y="570368"/>
                </a:lnTo>
                <a:lnTo>
                  <a:pt x="4327557" y="262550"/>
                </a:lnTo>
                <a:lnTo>
                  <a:pt x="4698749" y="244443"/>
                </a:lnTo>
                <a:lnTo>
                  <a:pt x="4997513" y="271603"/>
                </a:lnTo>
                <a:lnTo>
                  <a:pt x="5006566" y="144855"/>
                </a:lnTo>
                <a:lnTo>
                  <a:pt x="3096285" y="153908"/>
                </a:lnTo>
                <a:lnTo>
                  <a:pt x="1692998" y="162962"/>
                </a:lnTo>
                <a:lnTo>
                  <a:pt x="1113576" y="90534"/>
                </a:lnTo>
                <a:lnTo>
                  <a:pt x="796705" y="0"/>
                </a:lnTo>
                <a:close/>
              </a:path>
            </a:pathLst>
          </a:cu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rme libre 8">
            <a:extLst>
              <a:ext uri="{FF2B5EF4-FFF2-40B4-BE49-F238E27FC236}">
                <a16:creationId xmlns:a16="http://schemas.microsoft.com/office/drawing/2014/main" id="{92D90B88-7315-BA46-B15D-720BF09F0DA5}"/>
              </a:ext>
            </a:extLst>
          </p:cNvPr>
          <p:cNvSpPr/>
          <p:nvPr/>
        </p:nvSpPr>
        <p:spPr>
          <a:xfrm>
            <a:off x="932507" y="1711105"/>
            <a:ext cx="4979406" cy="2362954"/>
          </a:xfrm>
          <a:custGeom>
            <a:avLst/>
            <a:gdLst>
              <a:gd name="connsiteX0" fmla="*/ 45267 w 4979406"/>
              <a:gd name="connsiteY0" fmla="*/ 2290527 h 2362954"/>
              <a:gd name="connsiteX1" fmla="*/ 371192 w 4979406"/>
              <a:gd name="connsiteY1" fmla="*/ 2227152 h 2362954"/>
              <a:gd name="connsiteX2" fmla="*/ 1095469 w 4979406"/>
              <a:gd name="connsiteY2" fmla="*/ 1883121 h 2362954"/>
              <a:gd name="connsiteX3" fmla="*/ 2118511 w 4979406"/>
              <a:gd name="connsiteY3" fmla="*/ 1158844 h 2362954"/>
              <a:gd name="connsiteX4" fmla="*/ 2933323 w 4979406"/>
              <a:gd name="connsiteY4" fmla="*/ 570368 h 2362954"/>
              <a:gd name="connsiteX5" fmla="*/ 3847723 w 4979406"/>
              <a:gd name="connsiteY5" fmla="*/ 172016 h 2362954"/>
              <a:gd name="connsiteX6" fmla="*/ 4399984 w 4979406"/>
              <a:gd name="connsiteY6" fmla="*/ 0 h 2362954"/>
              <a:gd name="connsiteX7" fmla="*/ 4979406 w 4979406"/>
              <a:gd name="connsiteY7" fmla="*/ 9053 h 2362954"/>
              <a:gd name="connsiteX8" fmla="*/ 4970352 w 4979406"/>
              <a:gd name="connsiteY8" fmla="*/ 117695 h 2362954"/>
              <a:gd name="connsiteX9" fmla="*/ 4381877 w 4979406"/>
              <a:gd name="connsiteY9" fmla="*/ 108642 h 2362954"/>
              <a:gd name="connsiteX10" fmla="*/ 3784348 w 4979406"/>
              <a:gd name="connsiteY10" fmla="*/ 298764 h 2362954"/>
              <a:gd name="connsiteX11" fmla="*/ 3376943 w 4979406"/>
              <a:gd name="connsiteY11" fmla="*/ 470780 h 2362954"/>
              <a:gd name="connsiteX12" fmla="*/ 2851842 w 4979406"/>
              <a:gd name="connsiteY12" fmla="*/ 787651 h 2362954"/>
              <a:gd name="connsiteX13" fmla="*/ 2263366 w 4979406"/>
              <a:gd name="connsiteY13" fmla="*/ 1167897 h 2362954"/>
              <a:gd name="connsiteX14" fmla="*/ 1702051 w 4979406"/>
              <a:gd name="connsiteY14" fmla="*/ 1557196 h 2362954"/>
              <a:gd name="connsiteX15" fmla="*/ 1213164 w 4979406"/>
              <a:gd name="connsiteY15" fmla="*/ 1901228 h 2362954"/>
              <a:gd name="connsiteX16" fmla="*/ 733331 w 4979406"/>
              <a:gd name="connsiteY16" fmla="*/ 2145671 h 2362954"/>
              <a:gd name="connsiteX17" fmla="*/ 362139 w 4979406"/>
              <a:gd name="connsiteY17" fmla="*/ 2290527 h 2362954"/>
              <a:gd name="connsiteX18" fmla="*/ 0 w 4979406"/>
              <a:gd name="connsiteY18" fmla="*/ 2362954 h 2362954"/>
              <a:gd name="connsiteX19" fmla="*/ 45267 w 4979406"/>
              <a:gd name="connsiteY19" fmla="*/ 2290527 h 236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79406" h="2362954">
                <a:moveTo>
                  <a:pt x="45267" y="2290527"/>
                </a:moveTo>
                <a:lnTo>
                  <a:pt x="371192" y="2227152"/>
                </a:lnTo>
                <a:lnTo>
                  <a:pt x="1095469" y="1883121"/>
                </a:lnTo>
                <a:lnTo>
                  <a:pt x="2118511" y="1158844"/>
                </a:lnTo>
                <a:lnTo>
                  <a:pt x="2933323" y="570368"/>
                </a:lnTo>
                <a:lnTo>
                  <a:pt x="3847723" y="172016"/>
                </a:lnTo>
                <a:lnTo>
                  <a:pt x="4399984" y="0"/>
                </a:lnTo>
                <a:lnTo>
                  <a:pt x="4979406" y="9053"/>
                </a:lnTo>
                <a:lnTo>
                  <a:pt x="4970352" y="117695"/>
                </a:lnTo>
                <a:lnTo>
                  <a:pt x="4381877" y="108642"/>
                </a:lnTo>
                <a:lnTo>
                  <a:pt x="3784348" y="298764"/>
                </a:lnTo>
                <a:lnTo>
                  <a:pt x="3376943" y="470780"/>
                </a:lnTo>
                <a:lnTo>
                  <a:pt x="2851842" y="787651"/>
                </a:lnTo>
                <a:lnTo>
                  <a:pt x="2263366" y="1167897"/>
                </a:lnTo>
                <a:lnTo>
                  <a:pt x="1702051" y="1557196"/>
                </a:lnTo>
                <a:lnTo>
                  <a:pt x="1213164" y="1901228"/>
                </a:lnTo>
                <a:lnTo>
                  <a:pt x="733331" y="2145671"/>
                </a:lnTo>
                <a:lnTo>
                  <a:pt x="362139" y="2290527"/>
                </a:lnTo>
                <a:lnTo>
                  <a:pt x="0" y="2362954"/>
                </a:lnTo>
                <a:lnTo>
                  <a:pt x="45267" y="2290527"/>
                </a:lnTo>
                <a:close/>
              </a:path>
            </a:pathLst>
          </a:custGeom>
          <a:solidFill>
            <a:srgbClr val="4472C4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rme libre 10">
            <a:extLst>
              <a:ext uri="{FF2B5EF4-FFF2-40B4-BE49-F238E27FC236}">
                <a16:creationId xmlns:a16="http://schemas.microsoft.com/office/drawing/2014/main" id="{501618DC-6612-AA4B-90B6-D088E2B3F626}"/>
              </a:ext>
            </a:extLst>
          </p:cNvPr>
          <p:cNvSpPr/>
          <p:nvPr/>
        </p:nvSpPr>
        <p:spPr>
          <a:xfrm>
            <a:off x="984108" y="1566371"/>
            <a:ext cx="1955914" cy="2443868"/>
          </a:xfrm>
          <a:custGeom>
            <a:avLst/>
            <a:gdLst>
              <a:gd name="connsiteX0" fmla="*/ 0 w 1955914"/>
              <a:gd name="connsiteY0" fmla="*/ 2443868 h 2443868"/>
              <a:gd name="connsiteX1" fmla="*/ 246027 w 1955914"/>
              <a:gd name="connsiteY1" fmla="*/ 2160937 h 2443868"/>
              <a:gd name="connsiteX2" fmla="*/ 418245 w 1955914"/>
              <a:gd name="connsiteY2" fmla="*/ 1919010 h 2443868"/>
              <a:gd name="connsiteX3" fmla="*/ 524857 w 1955914"/>
              <a:gd name="connsiteY3" fmla="*/ 1672983 h 2443868"/>
              <a:gd name="connsiteX4" fmla="*/ 623268 w 1955914"/>
              <a:gd name="connsiteY4" fmla="*/ 1332646 h 2443868"/>
              <a:gd name="connsiteX5" fmla="*/ 697076 w 1955914"/>
              <a:gd name="connsiteY5" fmla="*/ 840592 h 2443868"/>
              <a:gd name="connsiteX6" fmla="*/ 709377 w 1955914"/>
              <a:gd name="connsiteY6" fmla="*/ 414146 h 2443868"/>
              <a:gd name="connsiteX7" fmla="*/ 688875 w 1955914"/>
              <a:gd name="connsiteY7" fmla="*/ 0 h 2443868"/>
              <a:gd name="connsiteX8" fmla="*/ 885696 w 1955914"/>
              <a:gd name="connsiteY8" fmla="*/ 57407 h 2443868"/>
              <a:gd name="connsiteX9" fmla="*/ 1340846 w 1955914"/>
              <a:gd name="connsiteY9" fmla="*/ 135315 h 2443868"/>
              <a:gd name="connsiteX10" fmla="*/ 1955914 w 1955914"/>
              <a:gd name="connsiteY10" fmla="*/ 151717 h 2443868"/>
              <a:gd name="connsiteX11" fmla="*/ 1488462 w 1955914"/>
              <a:gd name="connsiteY11" fmla="*/ 233726 h 2443868"/>
              <a:gd name="connsiteX12" fmla="*/ 1931311 w 1955914"/>
              <a:gd name="connsiteY12" fmla="*/ 278831 h 2443868"/>
              <a:gd name="connsiteX13" fmla="*/ 1615576 w 1955914"/>
              <a:gd name="connsiteY13" fmla="*/ 397744 h 2443868"/>
              <a:gd name="connsiteX14" fmla="*/ 1180929 w 1955914"/>
              <a:gd name="connsiteY14" fmla="*/ 492054 h 2443868"/>
              <a:gd name="connsiteX15" fmla="*/ 1779594 w 1955914"/>
              <a:gd name="connsiteY15" fmla="*/ 721679 h 2443868"/>
              <a:gd name="connsiteX16" fmla="*/ 1164527 w 1955914"/>
              <a:gd name="connsiteY16" fmla="*/ 889798 h 2443868"/>
              <a:gd name="connsiteX17" fmla="*/ 1595074 w 1955914"/>
              <a:gd name="connsiteY17" fmla="*/ 1074318 h 2443868"/>
              <a:gd name="connsiteX18" fmla="*/ 1119422 w 1955914"/>
              <a:gd name="connsiteY18" fmla="*/ 1115322 h 2443868"/>
              <a:gd name="connsiteX19" fmla="*/ 1398253 w 1955914"/>
              <a:gd name="connsiteY19" fmla="*/ 1230135 h 2443868"/>
              <a:gd name="connsiteX20" fmla="*/ 967705 w 1955914"/>
              <a:gd name="connsiteY20" fmla="*/ 1377751 h 2443868"/>
              <a:gd name="connsiteX21" fmla="*/ 1238335 w 1955914"/>
              <a:gd name="connsiteY21" fmla="*/ 1496664 h 2443868"/>
              <a:gd name="connsiteX22" fmla="*/ 893897 w 1955914"/>
              <a:gd name="connsiteY22" fmla="*/ 1611477 h 2443868"/>
              <a:gd name="connsiteX23" fmla="*/ 1131723 w 1955914"/>
              <a:gd name="connsiteY23" fmla="*/ 1697586 h 2443868"/>
              <a:gd name="connsiteX24" fmla="*/ 783185 w 1955914"/>
              <a:gd name="connsiteY24" fmla="*/ 1767294 h 2443868"/>
              <a:gd name="connsiteX25" fmla="*/ 955404 w 1955914"/>
              <a:gd name="connsiteY25" fmla="*/ 1837001 h 2443868"/>
              <a:gd name="connsiteX26" fmla="*/ 758583 w 1955914"/>
              <a:gd name="connsiteY26" fmla="*/ 1951814 h 2443868"/>
              <a:gd name="connsiteX27" fmla="*/ 877496 w 1955914"/>
              <a:gd name="connsiteY27" fmla="*/ 2001019 h 2443868"/>
              <a:gd name="connsiteX28" fmla="*/ 528957 w 1955914"/>
              <a:gd name="connsiteY28" fmla="*/ 2234745 h 2443868"/>
              <a:gd name="connsiteX29" fmla="*/ 336236 w 1955914"/>
              <a:gd name="connsiteY29" fmla="*/ 2329055 h 2443868"/>
              <a:gd name="connsiteX30" fmla="*/ 0 w 1955914"/>
              <a:gd name="connsiteY30" fmla="*/ 2443868 h 244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955914" h="2443868">
                <a:moveTo>
                  <a:pt x="0" y="2443868"/>
                </a:moveTo>
                <a:lnTo>
                  <a:pt x="246027" y="2160937"/>
                </a:lnTo>
                <a:lnTo>
                  <a:pt x="418245" y="1919010"/>
                </a:lnTo>
                <a:lnTo>
                  <a:pt x="524857" y="1672983"/>
                </a:lnTo>
                <a:lnTo>
                  <a:pt x="623268" y="1332646"/>
                </a:lnTo>
                <a:lnTo>
                  <a:pt x="697076" y="840592"/>
                </a:lnTo>
                <a:lnTo>
                  <a:pt x="709377" y="414146"/>
                </a:lnTo>
                <a:lnTo>
                  <a:pt x="688875" y="0"/>
                </a:lnTo>
                <a:lnTo>
                  <a:pt x="885696" y="57407"/>
                </a:lnTo>
                <a:lnTo>
                  <a:pt x="1340846" y="135315"/>
                </a:lnTo>
                <a:lnTo>
                  <a:pt x="1955914" y="151717"/>
                </a:lnTo>
                <a:lnTo>
                  <a:pt x="1488462" y="233726"/>
                </a:lnTo>
                <a:lnTo>
                  <a:pt x="1931311" y="278831"/>
                </a:lnTo>
                <a:lnTo>
                  <a:pt x="1615576" y="397744"/>
                </a:lnTo>
                <a:lnTo>
                  <a:pt x="1180929" y="492054"/>
                </a:lnTo>
                <a:lnTo>
                  <a:pt x="1779594" y="721679"/>
                </a:lnTo>
                <a:lnTo>
                  <a:pt x="1164527" y="889798"/>
                </a:lnTo>
                <a:lnTo>
                  <a:pt x="1595074" y="1074318"/>
                </a:lnTo>
                <a:lnTo>
                  <a:pt x="1119422" y="1115322"/>
                </a:lnTo>
                <a:lnTo>
                  <a:pt x="1398253" y="1230135"/>
                </a:lnTo>
                <a:lnTo>
                  <a:pt x="967705" y="1377751"/>
                </a:lnTo>
                <a:lnTo>
                  <a:pt x="1238335" y="1496664"/>
                </a:lnTo>
                <a:lnTo>
                  <a:pt x="893897" y="1611477"/>
                </a:lnTo>
                <a:lnTo>
                  <a:pt x="1131723" y="1697586"/>
                </a:lnTo>
                <a:lnTo>
                  <a:pt x="783185" y="1767294"/>
                </a:lnTo>
                <a:lnTo>
                  <a:pt x="955404" y="1837001"/>
                </a:lnTo>
                <a:lnTo>
                  <a:pt x="758583" y="1951814"/>
                </a:lnTo>
                <a:lnTo>
                  <a:pt x="877496" y="2001019"/>
                </a:lnTo>
                <a:lnTo>
                  <a:pt x="528957" y="2234745"/>
                </a:lnTo>
                <a:lnTo>
                  <a:pt x="336236" y="2329055"/>
                </a:lnTo>
                <a:lnTo>
                  <a:pt x="0" y="2443868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B7AF01C0-4A53-8D48-8C53-2BE4A7B8E612}"/>
              </a:ext>
            </a:extLst>
          </p:cNvPr>
          <p:cNvSpPr/>
          <p:nvPr/>
        </p:nvSpPr>
        <p:spPr>
          <a:xfrm>
            <a:off x="1090719" y="1709887"/>
            <a:ext cx="4264467" cy="2271648"/>
          </a:xfrm>
          <a:custGeom>
            <a:avLst/>
            <a:gdLst>
              <a:gd name="connsiteX0" fmla="*/ 0 w 4264467"/>
              <a:gd name="connsiteY0" fmla="*/ 2271648 h 2271648"/>
              <a:gd name="connsiteX1" fmla="*/ 282931 w 4264467"/>
              <a:gd name="connsiteY1" fmla="*/ 2160936 h 2271648"/>
              <a:gd name="connsiteX2" fmla="*/ 549460 w 4264467"/>
              <a:gd name="connsiteY2" fmla="*/ 2001019 h 2271648"/>
              <a:gd name="connsiteX3" fmla="*/ 766784 w 4264467"/>
              <a:gd name="connsiteY3" fmla="*/ 1853403 h 2271648"/>
              <a:gd name="connsiteX4" fmla="*/ 647871 w 4264467"/>
              <a:gd name="connsiteY4" fmla="*/ 1808298 h 2271648"/>
              <a:gd name="connsiteX5" fmla="*/ 848793 w 4264467"/>
              <a:gd name="connsiteY5" fmla="*/ 1693485 h 2271648"/>
              <a:gd name="connsiteX6" fmla="*/ 668373 w 4264467"/>
              <a:gd name="connsiteY6" fmla="*/ 1627878 h 2271648"/>
              <a:gd name="connsiteX7" fmla="*/ 1033313 w 4264467"/>
              <a:gd name="connsiteY7" fmla="*/ 1549970 h 2271648"/>
              <a:gd name="connsiteX8" fmla="*/ 791387 w 4264467"/>
              <a:gd name="connsiteY8" fmla="*/ 1472061 h 2271648"/>
              <a:gd name="connsiteX9" fmla="*/ 1135824 w 4264467"/>
              <a:gd name="connsiteY9" fmla="*/ 1344947 h 2271648"/>
              <a:gd name="connsiteX10" fmla="*/ 873396 w 4264467"/>
              <a:gd name="connsiteY10" fmla="*/ 1234235 h 2271648"/>
              <a:gd name="connsiteX11" fmla="*/ 1295742 w 4264467"/>
              <a:gd name="connsiteY11" fmla="*/ 1086619 h 2271648"/>
              <a:gd name="connsiteX12" fmla="*/ 1021012 w 4264467"/>
              <a:gd name="connsiteY12" fmla="*/ 975907 h 2271648"/>
              <a:gd name="connsiteX13" fmla="*/ 1484363 w 4264467"/>
              <a:gd name="connsiteY13" fmla="*/ 926701 h 2271648"/>
              <a:gd name="connsiteX14" fmla="*/ 1070217 w 4264467"/>
              <a:gd name="connsiteY14" fmla="*/ 746282 h 2271648"/>
              <a:gd name="connsiteX15" fmla="*/ 1677084 w 4264467"/>
              <a:gd name="connsiteY15" fmla="*/ 578163 h 2271648"/>
              <a:gd name="connsiteX16" fmla="*/ 1090720 w 4264467"/>
              <a:gd name="connsiteY16" fmla="*/ 344438 h 2271648"/>
              <a:gd name="connsiteX17" fmla="*/ 1607376 w 4264467"/>
              <a:gd name="connsiteY17" fmla="*/ 225525 h 2271648"/>
              <a:gd name="connsiteX18" fmla="*/ 1841102 w 4264467"/>
              <a:gd name="connsiteY18" fmla="*/ 131214 h 2271648"/>
              <a:gd name="connsiteX19" fmla="*/ 1402354 w 4264467"/>
              <a:gd name="connsiteY19" fmla="*/ 90210 h 2271648"/>
              <a:gd name="connsiteX20" fmla="*/ 1853403 w 4264467"/>
              <a:gd name="connsiteY20" fmla="*/ 8201 h 2271648"/>
              <a:gd name="connsiteX21" fmla="*/ 4264467 w 4264467"/>
              <a:gd name="connsiteY21" fmla="*/ 0 h 2271648"/>
              <a:gd name="connsiteX22" fmla="*/ 3911828 w 4264467"/>
              <a:gd name="connsiteY22" fmla="*/ 94310 h 2271648"/>
              <a:gd name="connsiteX23" fmla="*/ 3497683 w 4264467"/>
              <a:gd name="connsiteY23" fmla="*/ 258328 h 2271648"/>
              <a:gd name="connsiteX24" fmla="*/ 2972825 w 4264467"/>
              <a:gd name="connsiteY24" fmla="*/ 487953 h 2271648"/>
              <a:gd name="connsiteX25" fmla="*/ 2763703 w 4264467"/>
              <a:gd name="connsiteY25" fmla="*/ 586364 h 2271648"/>
              <a:gd name="connsiteX26" fmla="*/ 2587383 w 4264467"/>
              <a:gd name="connsiteY26" fmla="*/ 709378 h 2271648"/>
              <a:gd name="connsiteX27" fmla="*/ 2189640 w 4264467"/>
              <a:gd name="connsiteY27" fmla="*/ 1004610 h 2271648"/>
              <a:gd name="connsiteX28" fmla="*/ 1599175 w 4264467"/>
              <a:gd name="connsiteY28" fmla="*/ 1418755 h 2271648"/>
              <a:gd name="connsiteX29" fmla="*/ 1209633 w 4264467"/>
              <a:gd name="connsiteY29" fmla="*/ 1693485 h 2271648"/>
              <a:gd name="connsiteX30" fmla="*/ 934903 w 4264467"/>
              <a:gd name="connsiteY30" fmla="*/ 1894407 h 2271648"/>
              <a:gd name="connsiteX31" fmla="*/ 668373 w 4264467"/>
              <a:gd name="connsiteY31" fmla="*/ 2017421 h 2271648"/>
              <a:gd name="connsiteX32" fmla="*/ 303433 w 4264467"/>
              <a:gd name="connsiteY32" fmla="*/ 2185539 h 2271648"/>
              <a:gd name="connsiteX33" fmla="*/ 209123 w 4264467"/>
              <a:gd name="connsiteY33" fmla="*/ 2238845 h 2271648"/>
              <a:gd name="connsiteX34" fmla="*/ 0 w 4264467"/>
              <a:gd name="connsiteY34" fmla="*/ 2271648 h 227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264467" h="2271648">
                <a:moveTo>
                  <a:pt x="0" y="2271648"/>
                </a:moveTo>
                <a:lnTo>
                  <a:pt x="282931" y="2160936"/>
                </a:lnTo>
                <a:lnTo>
                  <a:pt x="549460" y="2001019"/>
                </a:lnTo>
                <a:lnTo>
                  <a:pt x="766784" y="1853403"/>
                </a:lnTo>
                <a:lnTo>
                  <a:pt x="647871" y="1808298"/>
                </a:lnTo>
                <a:lnTo>
                  <a:pt x="848793" y="1693485"/>
                </a:lnTo>
                <a:lnTo>
                  <a:pt x="668373" y="1627878"/>
                </a:lnTo>
                <a:lnTo>
                  <a:pt x="1033313" y="1549970"/>
                </a:lnTo>
                <a:lnTo>
                  <a:pt x="791387" y="1472061"/>
                </a:lnTo>
                <a:lnTo>
                  <a:pt x="1135824" y="1344947"/>
                </a:lnTo>
                <a:lnTo>
                  <a:pt x="873396" y="1234235"/>
                </a:lnTo>
                <a:lnTo>
                  <a:pt x="1295742" y="1086619"/>
                </a:lnTo>
                <a:lnTo>
                  <a:pt x="1021012" y="975907"/>
                </a:lnTo>
                <a:lnTo>
                  <a:pt x="1484363" y="926701"/>
                </a:lnTo>
                <a:lnTo>
                  <a:pt x="1070217" y="746282"/>
                </a:lnTo>
                <a:lnTo>
                  <a:pt x="1677084" y="578163"/>
                </a:lnTo>
                <a:lnTo>
                  <a:pt x="1090720" y="344438"/>
                </a:lnTo>
                <a:lnTo>
                  <a:pt x="1607376" y="225525"/>
                </a:lnTo>
                <a:lnTo>
                  <a:pt x="1841102" y="131214"/>
                </a:lnTo>
                <a:lnTo>
                  <a:pt x="1402354" y="90210"/>
                </a:lnTo>
                <a:lnTo>
                  <a:pt x="1853403" y="8201"/>
                </a:lnTo>
                <a:lnTo>
                  <a:pt x="4264467" y="0"/>
                </a:lnTo>
                <a:lnTo>
                  <a:pt x="3911828" y="94310"/>
                </a:lnTo>
                <a:lnTo>
                  <a:pt x="3497683" y="258328"/>
                </a:lnTo>
                <a:lnTo>
                  <a:pt x="2972825" y="487953"/>
                </a:lnTo>
                <a:lnTo>
                  <a:pt x="2763703" y="586364"/>
                </a:lnTo>
                <a:lnTo>
                  <a:pt x="2587383" y="709378"/>
                </a:lnTo>
                <a:lnTo>
                  <a:pt x="2189640" y="1004610"/>
                </a:lnTo>
                <a:lnTo>
                  <a:pt x="1599175" y="1418755"/>
                </a:lnTo>
                <a:lnTo>
                  <a:pt x="1209633" y="1693485"/>
                </a:lnTo>
                <a:lnTo>
                  <a:pt x="934903" y="1894407"/>
                </a:lnTo>
                <a:lnTo>
                  <a:pt x="668373" y="2017421"/>
                </a:lnTo>
                <a:lnTo>
                  <a:pt x="303433" y="2185539"/>
                </a:lnTo>
                <a:lnTo>
                  <a:pt x="209123" y="2238845"/>
                </a:lnTo>
                <a:lnTo>
                  <a:pt x="0" y="2271648"/>
                </a:lnTo>
                <a:close/>
              </a:path>
            </a:pathLst>
          </a:custGeom>
          <a:solidFill>
            <a:srgbClr val="70AD47">
              <a:alpha val="5921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DCE59-74CA-DB49-95A8-6FBC7335EDD6}"/>
              </a:ext>
            </a:extLst>
          </p:cNvPr>
          <p:cNvSpPr/>
          <p:nvPr/>
        </p:nvSpPr>
        <p:spPr>
          <a:xfrm>
            <a:off x="4718649" y="1035170"/>
            <a:ext cx="1587260" cy="612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B3459A-87A7-2041-9D52-7D1904E55A3E}"/>
              </a:ext>
            </a:extLst>
          </p:cNvPr>
          <p:cNvSpPr/>
          <p:nvPr/>
        </p:nvSpPr>
        <p:spPr>
          <a:xfrm>
            <a:off x="1090718" y="534234"/>
            <a:ext cx="2023417" cy="494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999FEB-3582-474B-9A22-00264ED37B67}"/>
              </a:ext>
            </a:extLst>
          </p:cNvPr>
          <p:cNvSpPr/>
          <p:nvPr/>
        </p:nvSpPr>
        <p:spPr>
          <a:xfrm>
            <a:off x="1526876" y="1062276"/>
            <a:ext cx="1242203" cy="322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D072F4-9DE6-6B4C-9611-69F57D32112B}"/>
              </a:ext>
            </a:extLst>
          </p:cNvPr>
          <p:cNvSpPr/>
          <p:nvPr/>
        </p:nvSpPr>
        <p:spPr>
          <a:xfrm>
            <a:off x="1679276" y="1354572"/>
            <a:ext cx="460075" cy="1916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E573ED-FCFB-6D42-9ED3-33732C05C683}"/>
              </a:ext>
            </a:extLst>
          </p:cNvPr>
          <p:cNvSpPr/>
          <p:nvPr/>
        </p:nvSpPr>
        <p:spPr>
          <a:xfrm>
            <a:off x="560717" y="4275174"/>
            <a:ext cx="2035834" cy="420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B6914F-D718-544C-9E6D-465F81101D82}"/>
              </a:ext>
            </a:extLst>
          </p:cNvPr>
          <p:cNvSpPr/>
          <p:nvPr/>
        </p:nvSpPr>
        <p:spPr>
          <a:xfrm>
            <a:off x="1150366" y="4063491"/>
            <a:ext cx="563592" cy="438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D37294B-75FC-1544-B051-1C9B677DA9C6}"/>
              </a:ext>
            </a:extLst>
          </p:cNvPr>
          <p:cNvSpPr txBox="1"/>
          <p:nvPr/>
        </p:nvSpPr>
        <p:spPr>
          <a:xfrm>
            <a:off x="-25275" y="367534"/>
            <a:ext cx="193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Heller et al. (1988)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EEDE60-81AB-5246-9179-9239A17463F0}"/>
              </a:ext>
            </a:extLst>
          </p:cNvPr>
          <p:cNvSpPr/>
          <p:nvPr/>
        </p:nvSpPr>
        <p:spPr>
          <a:xfrm>
            <a:off x="4139644" y="2894804"/>
            <a:ext cx="563592" cy="676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èche vers le bas 19">
            <a:extLst>
              <a:ext uri="{FF2B5EF4-FFF2-40B4-BE49-F238E27FC236}">
                <a16:creationId xmlns:a16="http://schemas.microsoft.com/office/drawing/2014/main" id="{DD6A2E29-8499-EA4B-AFE9-70E2896DF3CF}"/>
              </a:ext>
            </a:extLst>
          </p:cNvPr>
          <p:cNvSpPr/>
          <p:nvPr/>
        </p:nvSpPr>
        <p:spPr>
          <a:xfrm rot="10800000">
            <a:off x="104920" y="4513427"/>
            <a:ext cx="484632" cy="2208048"/>
          </a:xfrm>
          <a:prstGeom prst="downArrow">
            <a:avLst/>
          </a:prstGeom>
          <a:gradFill>
            <a:gsLst>
              <a:gs pos="0">
                <a:schemeClr val="accent1"/>
              </a:gs>
              <a:gs pos="51000">
                <a:schemeClr val="accent6">
                  <a:alpha val="48000"/>
                </a:schemeClr>
              </a:gs>
              <a:gs pos="100000">
                <a:srgbClr val="FF0000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55E729E-0483-4346-8023-46E924C659EB}"/>
              </a:ext>
            </a:extLst>
          </p:cNvPr>
          <p:cNvSpPr txBox="1"/>
          <p:nvPr/>
        </p:nvSpPr>
        <p:spPr>
          <a:xfrm>
            <a:off x="3833419" y="884348"/>
            <a:ext cx="4718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Prograding megasequence </a:t>
            </a:r>
            <a:r>
              <a:rPr lang="en-US" dirty="0">
                <a:sym typeface="Wingdings" pitchFamily="2" charset="2"/>
              </a:rPr>
              <a:t> grain coarsening</a:t>
            </a:r>
            <a:endParaRPr lang="en-US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7D49751-AC52-DC42-B0EC-E8161C2379D4}"/>
              </a:ext>
            </a:extLst>
          </p:cNvPr>
          <p:cNvSpPr txBox="1"/>
          <p:nvPr/>
        </p:nvSpPr>
        <p:spPr>
          <a:xfrm>
            <a:off x="560717" y="6356350"/>
            <a:ext cx="3257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Deep marine </a:t>
            </a:r>
            <a:r>
              <a:rPr lang="en-US" dirty="0">
                <a:sym typeface="Wingdings" pitchFamily="2" charset="2"/>
              </a:rPr>
              <a:t> Flysch</a:t>
            </a:r>
            <a:endParaRPr lang="en-US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34BAAFE-85D9-1546-9B65-50E47F9ED41A}"/>
              </a:ext>
            </a:extLst>
          </p:cNvPr>
          <p:cNvSpPr txBox="1"/>
          <p:nvPr/>
        </p:nvSpPr>
        <p:spPr>
          <a:xfrm>
            <a:off x="560717" y="5527618"/>
            <a:ext cx="3955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Shallow </a:t>
            </a:r>
            <a:r>
              <a:rPr lang="en-US" dirty="0">
                <a:sym typeface="Wingdings" pitchFamily="2" charset="2"/>
              </a:rPr>
              <a:t> coastal / fluvial plains</a:t>
            </a:r>
            <a:endParaRPr lang="en-US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04EF171-28E7-AD42-A638-079CBC48E2CC}"/>
              </a:ext>
            </a:extLst>
          </p:cNvPr>
          <p:cNvSpPr txBox="1"/>
          <p:nvPr/>
        </p:nvSpPr>
        <p:spPr>
          <a:xfrm>
            <a:off x="589553" y="4575340"/>
            <a:ext cx="4478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Continental </a:t>
            </a:r>
            <a:r>
              <a:rPr lang="en-US" dirty="0">
                <a:sym typeface="Wingdings" pitchFamily="2" charset="2"/>
              </a:rPr>
              <a:t> Alluvial fans</a:t>
            </a:r>
            <a:endParaRPr lang="en-US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4E3CDAD0-A41F-844B-A995-6DF5DD61A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221" y="4753219"/>
            <a:ext cx="6097500" cy="1440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4B35521-6D65-CB4F-8ED5-383CDE9A8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321" y="1999896"/>
            <a:ext cx="6098400" cy="202529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85D7143-7D0F-304D-A434-9C68843221F3}"/>
              </a:ext>
            </a:extLst>
          </p:cNvPr>
          <p:cNvSpPr/>
          <p:nvPr/>
        </p:nvSpPr>
        <p:spPr>
          <a:xfrm>
            <a:off x="7951623" y="5462102"/>
            <a:ext cx="1873405" cy="256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859DB67-51CA-F84B-8048-A327ACE7DF9B}"/>
              </a:ext>
            </a:extLst>
          </p:cNvPr>
          <p:cNvSpPr/>
          <p:nvPr/>
        </p:nvSpPr>
        <p:spPr>
          <a:xfrm>
            <a:off x="8235951" y="5206124"/>
            <a:ext cx="280167" cy="487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C0C22BF-5608-A04C-AF71-F4DE081488DA}"/>
              </a:ext>
            </a:extLst>
          </p:cNvPr>
          <p:cNvSpPr/>
          <p:nvPr/>
        </p:nvSpPr>
        <p:spPr>
          <a:xfrm>
            <a:off x="6485150" y="2059822"/>
            <a:ext cx="4518040" cy="716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042B5AC-9C3A-F44C-BCEA-47ECE227C124}"/>
              </a:ext>
            </a:extLst>
          </p:cNvPr>
          <p:cNvSpPr/>
          <p:nvPr/>
        </p:nvSpPr>
        <p:spPr>
          <a:xfrm>
            <a:off x="8272101" y="3225370"/>
            <a:ext cx="3564973" cy="716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9874E76-00D4-0E44-B360-C46DFF1030B4}"/>
              </a:ext>
            </a:extLst>
          </p:cNvPr>
          <p:cNvSpPr/>
          <p:nvPr/>
        </p:nvSpPr>
        <p:spPr>
          <a:xfrm>
            <a:off x="7458621" y="3628745"/>
            <a:ext cx="1012005" cy="441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E682FEE-CD09-FD40-A0AB-2ADC8A31DACC}"/>
              </a:ext>
            </a:extLst>
          </p:cNvPr>
          <p:cNvSpPr/>
          <p:nvPr/>
        </p:nvSpPr>
        <p:spPr>
          <a:xfrm>
            <a:off x="6937912" y="2744893"/>
            <a:ext cx="716773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B01EEC5-6937-4745-8B40-BE9F6BDFE795}"/>
              </a:ext>
            </a:extLst>
          </p:cNvPr>
          <p:cNvSpPr/>
          <p:nvPr/>
        </p:nvSpPr>
        <p:spPr>
          <a:xfrm>
            <a:off x="8888325" y="2703188"/>
            <a:ext cx="716773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5009AC5-F38F-CA4D-8E08-8E4C845B1446}"/>
              </a:ext>
            </a:extLst>
          </p:cNvPr>
          <p:cNvSpPr txBox="1"/>
          <p:nvPr/>
        </p:nvSpPr>
        <p:spPr>
          <a:xfrm>
            <a:off x="10257412" y="5987018"/>
            <a:ext cx="193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Catuneanu (2019)</a:t>
            </a:r>
          </a:p>
        </p:txBody>
      </p:sp>
      <p:sp>
        <p:nvSpPr>
          <p:cNvPr id="39" name="Flèche vers le bas 38">
            <a:extLst>
              <a:ext uri="{FF2B5EF4-FFF2-40B4-BE49-F238E27FC236}">
                <a16:creationId xmlns:a16="http://schemas.microsoft.com/office/drawing/2014/main" id="{EAAEF4BC-1C4E-A241-9DBD-3D7EECEC85FA}"/>
              </a:ext>
            </a:extLst>
          </p:cNvPr>
          <p:cNvSpPr/>
          <p:nvPr/>
        </p:nvSpPr>
        <p:spPr>
          <a:xfrm rot="10800000">
            <a:off x="8762079" y="3225370"/>
            <a:ext cx="484632" cy="170307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A9469B4F-72C4-054C-B97E-E8651493DC0A}"/>
              </a:ext>
            </a:extLst>
          </p:cNvPr>
          <p:cNvSpPr txBox="1"/>
          <p:nvPr/>
        </p:nvSpPr>
        <p:spPr>
          <a:xfrm>
            <a:off x="8369190" y="5312021"/>
            <a:ext cx="175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Underfilled A&gt;S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231575F-3139-E742-B886-350FB0D0050D}"/>
              </a:ext>
            </a:extLst>
          </p:cNvPr>
          <p:cNvSpPr txBox="1"/>
          <p:nvPr/>
        </p:nvSpPr>
        <p:spPr>
          <a:xfrm>
            <a:off x="7700093" y="2396891"/>
            <a:ext cx="2950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Filled – overfilled A=S or A&lt;S</a:t>
            </a: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4CA0C66F-9D42-7240-836A-AEAC6B7BC52D}"/>
              </a:ext>
            </a:extLst>
          </p:cNvPr>
          <p:cNvCxnSpPr>
            <a:cxnSpLocks/>
          </p:cNvCxnSpPr>
          <p:nvPr/>
        </p:nvCxnSpPr>
        <p:spPr>
          <a:xfrm flipV="1">
            <a:off x="2828991" y="5433240"/>
            <a:ext cx="3266651" cy="110567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6B8A4463-3AAB-864D-869A-D9CC29738BF2}"/>
              </a:ext>
            </a:extLst>
          </p:cNvPr>
          <p:cNvCxnSpPr>
            <a:cxnSpLocks/>
          </p:cNvCxnSpPr>
          <p:nvPr/>
        </p:nvCxnSpPr>
        <p:spPr>
          <a:xfrm flipV="1">
            <a:off x="3296650" y="3778220"/>
            <a:ext cx="2824068" cy="97183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06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20" grpId="0" animBg="1"/>
      <p:bldP spid="21" grpId="0"/>
      <p:bldP spid="22" grpId="0"/>
      <p:bldP spid="23" grpId="0"/>
      <p:bldP spid="24" grpId="0"/>
      <p:bldP spid="37" grpId="0"/>
      <p:bldP spid="39" grpId="0" animBg="1"/>
      <p:bldP spid="40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e 35">
            <a:extLst>
              <a:ext uri="{FF2B5EF4-FFF2-40B4-BE49-F238E27FC236}">
                <a16:creationId xmlns:a16="http://schemas.microsoft.com/office/drawing/2014/main" id="{F735DAAB-58A6-374A-94F6-92DDB2910223}"/>
              </a:ext>
            </a:extLst>
          </p:cNvPr>
          <p:cNvGrpSpPr/>
          <p:nvPr/>
        </p:nvGrpSpPr>
        <p:grpSpPr>
          <a:xfrm>
            <a:off x="18857" y="495027"/>
            <a:ext cx="6694430" cy="2411328"/>
            <a:chOff x="0" y="1279734"/>
            <a:chExt cx="4648760" cy="1674479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B1F041B4-252C-5445-8D8F-F7AE1914D8C1}"/>
                </a:ext>
              </a:extLst>
            </p:cNvPr>
            <p:cNvGrpSpPr/>
            <p:nvPr/>
          </p:nvGrpSpPr>
          <p:grpSpPr>
            <a:xfrm>
              <a:off x="0" y="1279734"/>
              <a:ext cx="4648760" cy="1674479"/>
              <a:chOff x="0" y="1279734"/>
              <a:chExt cx="4648760" cy="1674479"/>
            </a:xfrm>
          </p:grpSpPr>
          <p:pic>
            <p:nvPicPr>
              <p:cNvPr id="39" name="Image 38">
                <a:extLst>
                  <a:ext uri="{FF2B5EF4-FFF2-40B4-BE49-F238E27FC236}">
                    <a16:creationId xmlns:a16="http://schemas.microsoft.com/office/drawing/2014/main" id="{1C4F7909-2C33-FA48-83E5-0C6CE2D432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1438989"/>
                <a:ext cx="4648760" cy="1515224"/>
              </a:xfrm>
              <a:prstGeom prst="rect">
                <a:avLst/>
              </a:prstGeom>
            </p:spPr>
          </p:pic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D5F0546-1857-034B-A879-AD19AF03B64E}"/>
                  </a:ext>
                </a:extLst>
              </p:cNvPr>
              <p:cNvSpPr/>
              <p:nvPr/>
            </p:nvSpPr>
            <p:spPr>
              <a:xfrm>
                <a:off x="0" y="1279734"/>
                <a:ext cx="4648760" cy="17449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610C6FF-5D5E-D548-B6FF-6D55DBADAB75}"/>
                  </a:ext>
                </a:extLst>
              </p:cNvPr>
              <p:cNvSpPr/>
              <p:nvPr/>
            </p:nvSpPr>
            <p:spPr>
              <a:xfrm>
                <a:off x="242474" y="1407940"/>
                <a:ext cx="387426" cy="2537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6CCE408-D308-4343-BB90-09E58E3B148A}"/>
                  </a:ext>
                </a:extLst>
              </p:cNvPr>
              <p:cNvSpPr/>
              <p:nvPr/>
            </p:nvSpPr>
            <p:spPr>
              <a:xfrm>
                <a:off x="1103523" y="1361652"/>
                <a:ext cx="387426" cy="2537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CE4C552B-1FAF-4746-91B3-DCB89F955036}"/>
                  </a:ext>
                </a:extLst>
              </p:cNvPr>
              <p:cNvSpPr/>
              <p:nvPr/>
            </p:nvSpPr>
            <p:spPr>
              <a:xfrm>
                <a:off x="2980063" y="1341012"/>
                <a:ext cx="387426" cy="2537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9FA2A17-1FE8-E642-A62D-6A353CF50542}"/>
                  </a:ext>
                </a:extLst>
              </p:cNvPr>
              <p:cNvSpPr/>
              <p:nvPr/>
            </p:nvSpPr>
            <p:spPr>
              <a:xfrm>
                <a:off x="1259800" y="1528784"/>
                <a:ext cx="107210" cy="1121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55FED68-E611-2D4D-B07B-C17416A5BFD1}"/>
                  </a:ext>
                </a:extLst>
              </p:cNvPr>
              <p:cNvSpPr/>
              <p:nvPr/>
            </p:nvSpPr>
            <p:spPr>
              <a:xfrm>
                <a:off x="3024614" y="1505089"/>
                <a:ext cx="107210" cy="1121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8ACDE08-AD1C-D34B-A1A2-3A989E074ACD}"/>
                </a:ext>
              </a:extLst>
            </p:cNvPr>
            <p:cNvSpPr/>
            <p:nvPr/>
          </p:nvSpPr>
          <p:spPr>
            <a:xfrm>
              <a:off x="3970565" y="1361652"/>
              <a:ext cx="387426" cy="2537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Forme libre 45">
            <a:extLst>
              <a:ext uri="{FF2B5EF4-FFF2-40B4-BE49-F238E27FC236}">
                <a16:creationId xmlns:a16="http://schemas.microsoft.com/office/drawing/2014/main" id="{DED4441B-E330-3741-9053-D20FC3D56ED9}"/>
              </a:ext>
            </a:extLst>
          </p:cNvPr>
          <p:cNvSpPr/>
          <p:nvPr/>
        </p:nvSpPr>
        <p:spPr>
          <a:xfrm>
            <a:off x="933373" y="1041628"/>
            <a:ext cx="1194758" cy="163902"/>
          </a:xfrm>
          <a:custGeom>
            <a:avLst/>
            <a:gdLst>
              <a:gd name="connsiteX0" fmla="*/ 0 w 1194758"/>
              <a:gd name="connsiteY0" fmla="*/ 12940 h 163902"/>
              <a:gd name="connsiteX1" fmla="*/ 1022230 w 1194758"/>
              <a:gd name="connsiteY1" fmla="*/ 0 h 163902"/>
              <a:gd name="connsiteX2" fmla="*/ 1065362 w 1194758"/>
              <a:gd name="connsiteY2" fmla="*/ 51759 h 163902"/>
              <a:gd name="connsiteX3" fmla="*/ 1194758 w 1194758"/>
              <a:gd name="connsiteY3" fmla="*/ 163902 h 163902"/>
              <a:gd name="connsiteX4" fmla="*/ 746185 w 1194758"/>
              <a:gd name="connsiteY4" fmla="*/ 73325 h 163902"/>
              <a:gd name="connsiteX5" fmla="*/ 263105 w 1194758"/>
              <a:gd name="connsiteY5" fmla="*/ 38819 h 163902"/>
              <a:gd name="connsiteX6" fmla="*/ 0 w 1194758"/>
              <a:gd name="connsiteY6" fmla="*/ 12940 h 163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758" h="163902">
                <a:moveTo>
                  <a:pt x="0" y="12940"/>
                </a:moveTo>
                <a:lnTo>
                  <a:pt x="1022230" y="0"/>
                </a:lnTo>
                <a:lnTo>
                  <a:pt x="1065362" y="51759"/>
                </a:lnTo>
                <a:lnTo>
                  <a:pt x="1194758" y="163902"/>
                </a:lnTo>
                <a:lnTo>
                  <a:pt x="746185" y="73325"/>
                </a:lnTo>
                <a:lnTo>
                  <a:pt x="263105" y="38819"/>
                </a:lnTo>
                <a:lnTo>
                  <a:pt x="0" y="12940"/>
                </a:lnTo>
                <a:close/>
              </a:path>
            </a:pathLst>
          </a:cu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orme libre 46">
            <a:extLst>
              <a:ext uri="{FF2B5EF4-FFF2-40B4-BE49-F238E27FC236}">
                <a16:creationId xmlns:a16="http://schemas.microsoft.com/office/drawing/2014/main" id="{CD158125-355E-BE42-AF6A-AB129B2F52C3}"/>
              </a:ext>
            </a:extLst>
          </p:cNvPr>
          <p:cNvSpPr/>
          <p:nvPr/>
        </p:nvSpPr>
        <p:spPr>
          <a:xfrm>
            <a:off x="4332180" y="1015749"/>
            <a:ext cx="1936631" cy="301925"/>
          </a:xfrm>
          <a:custGeom>
            <a:avLst/>
            <a:gdLst>
              <a:gd name="connsiteX0" fmla="*/ 86264 w 1936631"/>
              <a:gd name="connsiteY0" fmla="*/ 0 h 301925"/>
              <a:gd name="connsiteX1" fmla="*/ 133710 w 1936631"/>
              <a:gd name="connsiteY1" fmla="*/ 38819 h 301925"/>
              <a:gd name="connsiteX2" fmla="*/ 103517 w 1936631"/>
              <a:gd name="connsiteY2" fmla="*/ 146649 h 301925"/>
              <a:gd name="connsiteX3" fmla="*/ 0 w 1936631"/>
              <a:gd name="connsiteY3" fmla="*/ 301925 h 301925"/>
              <a:gd name="connsiteX4" fmla="*/ 250166 w 1936631"/>
              <a:gd name="connsiteY4" fmla="*/ 202721 h 301925"/>
              <a:gd name="connsiteX5" fmla="*/ 655608 w 1936631"/>
              <a:gd name="connsiteY5" fmla="*/ 125083 h 301925"/>
              <a:gd name="connsiteX6" fmla="*/ 1125748 w 1936631"/>
              <a:gd name="connsiteY6" fmla="*/ 73325 h 301925"/>
              <a:gd name="connsiteX7" fmla="*/ 1634706 w 1936631"/>
              <a:gd name="connsiteY7" fmla="*/ 47445 h 301925"/>
              <a:gd name="connsiteX8" fmla="*/ 1936631 w 1936631"/>
              <a:gd name="connsiteY8" fmla="*/ 30193 h 301925"/>
              <a:gd name="connsiteX9" fmla="*/ 86264 w 1936631"/>
              <a:gd name="connsiteY9" fmla="*/ 0 h 30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36631" h="301925">
                <a:moveTo>
                  <a:pt x="86264" y="0"/>
                </a:moveTo>
                <a:lnTo>
                  <a:pt x="133710" y="38819"/>
                </a:lnTo>
                <a:lnTo>
                  <a:pt x="103517" y="146649"/>
                </a:lnTo>
                <a:lnTo>
                  <a:pt x="0" y="301925"/>
                </a:lnTo>
                <a:lnTo>
                  <a:pt x="250166" y="202721"/>
                </a:lnTo>
                <a:lnTo>
                  <a:pt x="655608" y="125083"/>
                </a:lnTo>
                <a:lnTo>
                  <a:pt x="1125748" y="73325"/>
                </a:lnTo>
                <a:lnTo>
                  <a:pt x="1634706" y="47445"/>
                </a:lnTo>
                <a:lnTo>
                  <a:pt x="1936631" y="30193"/>
                </a:lnTo>
                <a:lnTo>
                  <a:pt x="86264" y="0"/>
                </a:lnTo>
                <a:close/>
              </a:path>
            </a:pathLst>
          </a:cu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EABC8C3-3B0D-E44A-9B76-1FAE2D39F885}"/>
              </a:ext>
            </a:extLst>
          </p:cNvPr>
          <p:cNvSpPr/>
          <p:nvPr/>
        </p:nvSpPr>
        <p:spPr>
          <a:xfrm>
            <a:off x="3996345" y="744674"/>
            <a:ext cx="2298221" cy="9664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orme libre 48">
            <a:extLst>
              <a:ext uri="{FF2B5EF4-FFF2-40B4-BE49-F238E27FC236}">
                <a16:creationId xmlns:a16="http://schemas.microsoft.com/office/drawing/2014/main" id="{84648F20-FAC5-3A4C-BF49-B1956773D574}"/>
              </a:ext>
            </a:extLst>
          </p:cNvPr>
          <p:cNvSpPr/>
          <p:nvPr/>
        </p:nvSpPr>
        <p:spPr>
          <a:xfrm>
            <a:off x="1968783" y="761270"/>
            <a:ext cx="2488721" cy="849702"/>
          </a:xfrm>
          <a:custGeom>
            <a:avLst/>
            <a:gdLst>
              <a:gd name="connsiteX0" fmla="*/ 0 w 2488721"/>
              <a:gd name="connsiteY0" fmla="*/ 276045 h 849702"/>
              <a:gd name="connsiteX1" fmla="*/ 60385 w 2488721"/>
              <a:gd name="connsiteY1" fmla="*/ 254479 h 849702"/>
              <a:gd name="connsiteX2" fmla="*/ 163902 w 2488721"/>
              <a:gd name="connsiteY2" fmla="*/ 250166 h 849702"/>
              <a:gd name="connsiteX3" fmla="*/ 280359 w 2488721"/>
              <a:gd name="connsiteY3" fmla="*/ 267419 h 849702"/>
              <a:gd name="connsiteX4" fmla="*/ 340744 w 2488721"/>
              <a:gd name="connsiteY4" fmla="*/ 250166 h 849702"/>
              <a:gd name="connsiteX5" fmla="*/ 448574 w 2488721"/>
              <a:gd name="connsiteY5" fmla="*/ 215660 h 849702"/>
              <a:gd name="connsiteX6" fmla="*/ 547778 w 2488721"/>
              <a:gd name="connsiteY6" fmla="*/ 207034 h 849702"/>
              <a:gd name="connsiteX7" fmla="*/ 806570 w 2488721"/>
              <a:gd name="connsiteY7" fmla="*/ 202721 h 849702"/>
              <a:gd name="connsiteX8" fmla="*/ 974785 w 2488721"/>
              <a:gd name="connsiteY8" fmla="*/ 138023 h 849702"/>
              <a:gd name="connsiteX9" fmla="*/ 1073989 w 2488721"/>
              <a:gd name="connsiteY9" fmla="*/ 150962 h 849702"/>
              <a:gd name="connsiteX10" fmla="*/ 1164566 w 2488721"/>
              <a:gd name="connsiteY10" fmla="*/ 146649 h 849702"/>
              <a:gd name="connsiteX11" fmla="*/ 1285336 w 2488721"/>
              <a:gd name="connsiteY11" fmla="*/ 90577 h 849702"/>
              <a:gd name="connsiteX12" fmla="*/ 1397479 w 2488721"/>
              <a:gd name="connsiteY12" fmla="*/ 99204 h 849702"/>
              <a:gd name="connsiteX13" fmla="*/ 1544129 w 2488721"/>
              <a:gd name="connsiteY13" fmla="*/ 94891 h 849702"/>
              <a:gd name="connsiteX14" fmla="*/ 1690778 w 2488721"/>
              <a:gd name="connsiteY14" fmla="*/ 0 h 849702"/>
              <a:gd name="connsiteX15" fmla="*/ 1759789 w 2488721"/>
              <a:gd name="connsiteY15" fmla="*/ 43132 h 849702"/>
              <a:gd name="connsiteX16" fmla="*/ 1858993 w 2488721"/>
              <a:gd name="connsiteY16" fmla="*/ 125083 h 849702"/>
              <a:gd name="connsiteX17" fmla="*/ 1992702 w 2488721"/>
              <a:gd name="connsiteY17" fmla="*/ 77638 h 849702"/>
              <a:gd name="connsiteX18" fmla="*/ 2053087 w 2488721"/>
              <a:gd name="connsiteY18" fmla="*/ 94891 h 849702"/>
              <a:gd name="connsiteX19" fmla="*/ 2160917 w 2488721"/>
              <a:gd name="connsiteY19" fmla="*/ 176841 h 849702"/>
              <a:gd name="connsiteX20" fmla="*/ 2216989 w 2488721"/>
              <a:gd name="connsiteY20" fmla="*/ 194094 h 849702"/>
              <a:gd name="connsiteX21" fmla="*/ 2342072 w 2488721"/>
              <a:gd name="connsiteY21" fmla="*/ 202721 h 849702"/>
              <a:gd name="connsiteX22" fmla="*/ 2488721 w 2488721"/>
              <a:gd name="connsiteY22" fmla="*/ 293298 h 849702"/>
              <a:gd name="connsiteX23" fmla="*/ 2398144 w 2488721"/>
              <a:gd name="connsiteY23" fmla="*/ 487392 h 849702"/>
              <a:gd name="connsiteX24" fmla="*/ 2251495 w 2488721"/>
              <a:gd name="connsiteY24" fmla="*/ 621102 h 849702"/>
              <a:gd name="connsiteX25" fmla="*/ 1772729 w 2488721"/>
              <a:gd name="connsiteY25" fmla="*/ 849702 h 849702"/>
              <a:gd name="connsiteX26" fmla="*/ 1431985 w 2488721"/>
              <a:gd name="connsiteY26" fmla="*/ 810883 h 849702"/>
              <a:gd name="connsiteX27" fmla="*/ 1017917 w 2488721"/>
              <a:gd name="connsiteY27" fmla="*/ 772064 h 849702"/>
              <a:gd name="connsiteX28" fmla="*/ 491706 w 2488721"/>
              <a:gd name="connsiteY28" fmla="*/ 590909 h 849702"/>
              <a:gd name="connsiteX29" fmla="*/ 491706 w 2488721"/>
              <a:gd name="connsiteY29" fmla="*/ 590909 h 849702"/>
              <a:gd name="connsiteX30" fmla="*/ 491706 w 2488721"/>
              <a:gd name="connsiteY30" fmla="*/ 590909 h 849702"/>
              <a:gd name="connsiteX31" fmla="*/ 431321 w 2488721"/>
              <a:gd name="connsiteY31" fmla="*/ 539151 h 849702"/>
              <a:gd name="connsiteX32" fmla="*/ 159589 w 2488721"/>
              <a:gd name="connsiteY32" fmla="*/ 444260 h 849702"/>
              <a:gd name="connsiteX33" fmla="*/ 0 w 2488721"/>
              <a:gd name="connsiteY33" fmla="*/ 276045 h 849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488721" h="849702">
                <a:moveTo>
                  <a:pt x="0" y="276045"/>
                </a:moveTo>
                <a:lnTo>
                  <a:pt x="60385" y="254479"/>
                </a:lnTo>
                <a:lnTo>
                  <a:pt x="163902" y="250166"/>
                </a:lnTo>
                <a:lnTo>
                  <a:pt x="280359" y="267419"/>
                </a:lnTo>
                <a:lnTo>
                  <a:pt x="340744" y="250166"/>
                </a:lnTo>
                <a:lnTo>
                  <a:pt x="448574" y="215660"/>
                </a:lnTo>
                <a:lnTo>
                  <a:pt x="547778" y="207034"/>
                </a:lnTo>
                <a:lnTo>
                  <a:pt x="806570" y="202721"/>
                </a:lnTo>
                <a:lnTo>
                  <a:pt x="974785" y="138023"/>
                </a:lnTo>
                <a:lnTo>
                  <a:pt x="1073989" y="150962"/>
                </a:lnTo>
                <a:lnTo>
                  <a:pt x="1164566" y="146649"/>
                </a:lnTo>
                <a:lnTo>
                  <a:pt x="1285336" y="90577"/>
                </a:lnTo>
                <a:lnTo>
                  <a:pt x="1397479" y="99204"/>
                </a:lnTo>
                <a:lnTo>
                  <a:pt x="1544129" y="94891"/>
                </a:lnTo>
                <a:lnTo>
                  <a:pt x="1690778" y="0"/>
                </a:lnTo>
                <a:lnTo>
                  <a:pt x="1759789" y="43132"/>
                </a:lnTo>
                <a:lnTo>
                  <a:pt x="1858993" y="125083"/>
                </a:lnTo>
                <a:lnTo>
                  <a:pt x="1992702" y="77638"/>
                </a:lnTo>
                <a:lnTo>
                  <a:pt x="2053087" y="94891"/>
                </a:lnTo>
                <a:lnTo>
                  <a:pt x="2160917" y="176841"/>
                </a:lnTo>
                <a:lnTo>
                  <a:pt x="2216989" y="194094"/>
                </a:lnTo>
                <a:lnTo>
                  <a:pt x="2342072" y="202721"/>
                </a:lnTo>
                <a:lnTo>
                  <a:pt x="2488721" y="293298"/>
                </a:lnTo>
                <a:lnTo>
                  <a:pt x="2398144" y="487392"/>
                </a:lnTo>
                <a:lnTo>
                  <a:pt x="2251495" y="621102"/>
                </a:lnTo>
                <a:lnTo>
                  <a:pt x="1772729" y="849702"/>
                </a:lnTo>
                <a:lnTo>
                  <a:pt x="1431985" y="810883"/>
                </a:lnTo>
                <a:lnTo>
                  <a:pt x="1017917" y="772064"/>
                </a:lnTo>
                <a:lnTo>
                  <a:pt x="491706" y="590909"/>
                </a:lnTo>
                <a:lnTo>
                  <a:pt x="491706" y="590909"/>
                </a:lnTo>
                <a:lnTo>
                  <a:pt x="491706" y="590909"/>
                </a:lnTo>
                <a:lnTo>
                  <a:pt x="431321" y="539151"/>
                </a:lnTo>
                <a:lnTo>
                  <a:pt x="159589" y="444260"/>
                </a:lnTo>
                <a:lnTo>
                  <a:pt x="0" y="276045"/>
                </a:lnTo>
                <a:close/>
              </a:path>
            </a:pathLst>
          </a:custGeom>
          <a:solidFill>
            <a:srgbClr val="AB794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02F0D32-CD60-4541-A291-A32D8BB8A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13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F49EE4-423B-8C4E-9B29-B187FD99DDED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dirty="0">
                <a:solidFill>
                  <a:srgbClr val="000000"/>
                </a:solidFill>
                <a:effectLst/>
              </a:rPr>
              <a:t>Previous studies – Numerical approach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6DCE771-8105-1B47-B36D-E98C96B2EB36}"/>
              </a:ext>
            </a:extLst>
          </p:cNvPr>
          <p:cNvGrpSpPr/>
          <p:nvPr/>
        </p:nvGrpSpPr>
        <p:grpSpPr>
          <a:xfrm>
            <a:off x="6349328" y="604522"/>
            <a:ext cx="5508606" cy="6220184"/>
            <a:chOff x="6049818" y="461664"/>
            <a:chExt cx="6064135" cy="638704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40EE3BF-AF69-CF48-A4CB-A9A1F8BA0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49818" y="461664"/>
              <a:ext cx="6064135" cy="636418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4B23A37-5123-E740-8E63-E3FD63CE718A}"/>
                </a:ext>
              </a:extLst>
            </p:cNvPr>
            <p:cNvSpPr/>
            <p:nvPr/>
          </p:nvSpPr>
          <p:spPr>
            <a:xfrm>
              <a:off x="6128657" y="1834243"/>
              <a:ext cx="326572" cy="2993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8D6A1F0-65CA-BA45-B016-16D5952A37A0}"/>
                </a:ext>
              </a:extLst>
            </p:cNvPr>
            <p:cNvSpPr/>
            <p:nvPr/>
          </p:nvSpPr>
          <p:spPr>
            <a:xfrm>
              <a:off x="6128657" y="2922815"/>
              <a:ext cx="326572" cy="2993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8FF30A9-7A7A-074A-BF70-3D40EA59F926}"/>
                </a:ext>
              </a:extLst>
            </p:cNvPr>
            <p:cNvSpPr/>
            <p:nvPr/>
          </p:nvSpPr>
          <p:spPr>
            <a:xfrm>
              <a:off x="6128657" y="3977057"/>
              <a:ext cx="326572" cy="2993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0D638CF-616C-8747-B2E2-553BBC48A994}"/>
                </a:ext>
              </a:extLst>
            </p:cNvPr>
            <p:cNvSpPr/>
            <p:nvPr/>
          </p:nvSpPr>
          <p:spPr>
            <a:xfrm>
              <a:off x="6128657" y="4962214"/>
              <a:ext cx="326572" cy="2993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9B416AB-99C5-1B41-89F5-A4352B914584}"/>
                </a:ext>
              </a:extLst>
            </p:cNvPr>
            <p:cNvSpPr/>
            <p:nvPr/>
          </p:nvSpPr>
          <p:spPr>
            <a:xfrm>
              <a:off x="6128657" y="6474876"/>
              <a:ext cx="326572" cy="2993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4A64541-690F-0344-86E6-F8E51F010B3B}"/>
                </a:ext>
              </a:extLst>
            </p:cNvPr>
            <p:cNvSpPr/>
            <p:nvPr/>
          </p:nvSpPr>
          <p:spPr>
            <a:xfrm flipV="1">
              <a:off x="6095999" y="6802986"/>
              <a:ext cx="6017954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65750A09-983F-B34B-8169-21662486B355}"/>
              </a:ext>
            </a:extLst>
          </p:cNvPr>
          <p:cNvSpPr/>
          <p:nvPr/>
        </p:nvSpPr>
        <p:spPr>
          <a:xfrm>
            <a:off x="10598372" y="297449"/>
            <a:ext cx="1356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 pitchFamily="2" charset="2"/>
              </a:rPr>
              <a:t>Paola (2000)</a:t>
            </a:r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8C3BB22-4A6B-BD44-AE46-B209A20ABB87}"/>
              </a:ext>
            </a:extLst>
          </p:cNvPr>
          <p:cNvSpPr/>
          <p:nvPr/>
        </p:nvSpPr>
        <p:spPr>
          <a:xfrm>
            <a:off x="6416857" y="1056088"/>
            <a:ext cx="4235927" cy="56947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CF51481-BF26-4847-81EA-3D88C725F0A7}"/>
              </a:ext>
            </a:extLst>
          </p:cNvPr>
          <p:cNvSpPr/>
          <p:nvPr/>
        </p:nvSpPr>
        <p:spPr>
          <a:xfrm>
            <a:off x="10681065" y="1056088"/>
            <a:ext cx="1301921" cy="5724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B68F670-51B8-A84A-A78C-FF1CAF0A5B71}"/>
              </a:ext>
            </a:extLst>
          </p:cNvPr>
          <p:cNvSpPr/>
          <p:nvPr/>
        </p:nvSpPr>
        <p:spPr>
          <a:xfrm>
            <a:off x="10676752" y="1205530"/>
            <a:ext cx="14164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Erosional</a:t>
            </a:r>
          </a:p>
          <a:p>
            <a:pPr algn="ctr"/>
            <a:r>
              <a:rPr lang="en-US" dirty="0"/>
              <a:t>transport</a:t>
            </a:r>
          </a:p>
          <a:p>
            <a:pPr algn="ctr"/>
            <a:r>
              <a:rPr lang="en-US" dirty="0"/>
              <a:t>coeff.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E7F4273-72DE-D846-AC00-4DA73BFF8A2D}"/>
              </a:ext>
            </a:extLst>
          </p:cNvPr>
          <p:cNvSpPr/>
          <p:nvPr/>
        </p:nvSpPr>
        <p:spPr>
          <a:xfrm>
            <a:off x="10676752" y="2318861"/>
            <a:ext cx="14164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Depositional</a:t>
            </a:r>
          </a:p>
          <a:p>
            <a:pPr algn="ctr"/>
            <a:r>
              <a:rPr lang="en-US" dirty="0"/>
              <a:t>transport</a:t>
            </a:r>
          </a:p>
          <a:p>
            <a:pPr algn="ctr"/>
            <a:r>
              <a:rPr lang="en-US" dirty="0"/>
              <a:t>coeff.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615BDF9-AA79-8246-AAD5-EFFA3F1FEBCF}"/>
              </a:ext>
            </a:extLst>
          </p:cNvPr>
          <p:cNvSpPr/>
          <p:nvPr/>
        </p:nvSpPr>
        <p:spPr>
          <a:xfrm>
            <a:off x="10664767" y="3457774"/>
            <a:ext cx="14403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Elastic</a:t>
            </a:r>
          </a:p>
          <a:p>
            <a:pPr algn="ctr"/>
            <a:r>
              <a:rPr lang="en-US" dirty="0"/>
              <a:t>thickness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72C3DFE-B237-8342-B033-752DA697255B}"/>
              </a:ext>
            </a:extLst>
          </p:cNvPr>
          <p:cNvSpPr/>
          <p:nvPr/>
        </p:nvSpPr>
        <p:spPr>
          <a:xfrm>
            <a:off x="10652784" y="4505813"/>
            <a:ext cx="1526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Rate of thrust</a:t>
            </a:r>
          </a:p>
          <a:p>
            <a:pPr algn="ctr"/>
            <a:r>
              <a:rPr lang="en-US" dirty="0"/>
              <a:t>advance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01EFEF9-50B5-2540-8B95-C573D16E8125}"/>
              </a:ext>
            </a:extLst>
          </p:cNvPr>
          <p:cNvSpPr/>
          <p:nvPr/>
        </p:nvSpPr>
        <p:spPr>
          <a:xfrm>
            <a:off x="10609839" y="5693288"/>
            <a:ext cx="1612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Angle of thrust </a:t>
            </a:r>
          </a:p>
          <a:p>
            <a:pPr algn="ctr"/>
            <a:r>
              <a:rPr lang="en-US" dirty="0"/>
              <a:t>wedge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C975B59-B593-304E-8290-8854D72AF593}"/>
              </a:ext>
            </a:extLst>
          </p:cNvPr>
          <p:cNvSpPr/>
          <p:nvPr/>
        </p:nvSpPr>
        <p:spPr>
          <a:xfrm>
            <a:off x="642675" y="2878510"/>
            <a:ext cx="3923203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ym typeface="Wingdings" pitchFamily="2" charset="2"/>
              </a:rPr>
              <a:t>Complex Source-to-Sink systems</a:t>
            </a:r>
          </a:p>
          <a:p>
            <a:pPr algn="ctr"/>
            <a:r>
              <a:rPr lang="en-US" dirty="0">
                <a:sym typeface="Wingdings" pitchFamily="2" charset="2"/>
              </a:rPr>
              <a:t>Geometries / Architectures / Volumes</a:t>
            </a: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19C2EDBC-170B-2747-B7B9-CB3A5B16255A}"/>
              </a:ext>
            </a:extLst>
          </p:cNvPr>
          <p:cNvCxnSpPr>
            <a:cxnSpLocks/>
          </p:cNvCxnSpPr>
          <p:nvPr/>
        </p:nvCxnSpPr>
        <p:spPr>
          <a:xfrm flipH="1" flipV="1">
            <a:off x="4553896" y="3524062"/>
            <a:ext cx="1862963" cy="17895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4408CE61-8B64-2444-8565-D73E14B2E7C7}"/>
              </a:ext>
            </a:extLst>
          </p:cNvPr>
          <p:cNvCxnSpPr>
            <a:cxnSpLocks/>
          </p:cNvCxnSpPr>
          <p:nvPr/>
        </p:nvCxnSpPr>
        <p:spPr>
          <a:xfrm flipH="1" flipV="1">
            <a:off x="4577860" y="3371058"/>
            <a:ext cx="1850983" cy="9703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E4F92836-1767-FC40-A01F-60ADAB93E38D}"/>
              </a:ext>
            </a:extLst>
          </p:cNvPr>
          <p:cNvCxnSpPr>
            <a:cxnSpLocks/>
            <a:endCxn id="58" idx="3"/>
          </p:cNvCxnSpPr>
          <p:nvPr/>
        </p:nvCxnSpPr>
        <p:spPr>
          <a:xfrm flipH="1" flipV="1">
            <a:off x="4565878" y="3201676"/>
            <a:ext cx="1862964" cy="1106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E8521805-F11A-2F40-B9A0-45B1A0E1B0B1}"/>
              </a:ext>
            </a:extLst>
          </p:cNvPr>
          <p:cNvCxnSpPr>
            <a:cxnSpLocks/>
          </p:cNvCxnSpPr>
          <p:nvPr/>
        </p:nvCxnSpPr>
        <p:spPr>
          <a:xfrm flipH="1">
            <a:off x="4565517" y="1048776"/>
            <a:ext cx="1839359" cy="18297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5CF68BBB-153E-C641-A221-BCB1CF675054}"/>
              </a:ext>
            </a:extLst>
          </p:cNvPr>
          <p:cNvCxnSpPr>
            <a:cxnSpLocks/>
          </p:cNvCxnSpPr>
          <p:nvPr/>
        </p:nvCxnSpPr>
        <p:spPr>
          <a:xfrm flipH="1">
            <a:off x="4569967" y="2238764"/>
            <a:ext cx="1858875" cy="8386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76">
            <a:extLst>
              <a:ext uri="{FF2B5EF4-FFF2-40B4-BE49-F238E27FC236}">
                <a16:creationId xmlns:a16="http://schemas.microsoft.com/office/drawing/2014/main" id="{C218D804-8A26-1645-A0CF-6430D9C572D8}"/>
              </a:ext>
            </a:extLst>
          </p:cNvPr>
          <p:cNvSpPr txBox="1"/>
          <p:nvPr/>
        </p:nvSpPr>
        <p:spPr>
          <a:xfrm>
            <a:off x="291102" y="5133266"/>
            <a:ext cx="5558003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Many parameters tested but:</a:t>
            </a:r>
          </a:p>
          <a:p>
            <a:pPr algn="ctr"/>
            <a:r>
              <a:rPr lang="en-US" sz="2400" b="1" dirty="0"/>
              <a:t>how initial foreland geometries can influence the basin evolution ? </a:t>
            </a:r>
          </a:p>
        </p:txBody>
      </p:sp>
    </p:spTree>
    <p:extLst>
      <p:ext uri="{BB962C8B-B14F-4D97-AF65-F5344CB8AC3E}">
        <p14:creationId xmlns:p14="http://schemas.microsoft.com/office/powerpoint/2010/main" val="127477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6" grpId="0" animBg="1"/>
      <p:bldP spid="51" grpId="0"/>
      <p:bldP spid="52" grpId="0"/>
      <p:bldP spid="53" grpId="0"/>
      <p:bldP spid="54" grpId="0"/>
      <p:bldP spid="55" grpId="0"/>
      <p:bldP spid="58" grpId="0" animBg="1"/>
      <p:bldP spid="7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FA4D0380-6F5A-FE41-8B19-B85DFB172A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794" y="1180672"/>
            <a:ext cx="9978006" cy="584437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08403D6-1F74-D043-96C1-E5A6930EA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7" y="474309"/>
            <a:ext cx="4166765" cy="10602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A07280-A78E-0A4D-8328-06D95866C0B9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Method – FastScape (Landscape Evolution Model)</a:t>
            </a:r>
            <a:endParaRPr lang="en-US" sz="2400" b="1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CEFBEFE-F398-C747-8538-A3CF73BCB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180" y="496764"/>
            <a:ext cx="6805562" cy="12752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03C917-F94F-3A47-9997-815B23115A11}"/>
              </a:ext>
            </a:extLst>
          </p:cNvPr>
          <p:cNvSpPr/>
          <p:nvPr/>
        </p:nvSpPr>
        <p:spPr>
          <a:xfrm>
            <a:off x="2054849" y="1524204"/>
            <a:ext cx="2293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Braun &amp; Willett (2013)</a:t>
            </a:r>
          </a:p>
        </p:txBody>
      </p:sp>
      <p:sp>
        <p:nvSpPr>
          <p:cNvPr id="8" name="Flèche vers le bas 7">
            <a:extLst>
              <a:ext uri="{FF2B5EF4-FFF2-40B4-BE49-F238E27FC236}">
                <a16:creationId xmlns:a16="http://schemas.microsoft.com/office/drawing/2014/main" id="{C36708D3-D631-7449-A92A-3254EC8E6D4B}"/>
              </a:ext>
            </a:extLst>
          </p:cNvPr>
          <p:cNvSpPr/>
          <p:nvPr/>
        </p:nvSpPr>
        <p:spPr>
          <a:xfrm rot="16200000">
            <a:off x="4426407" y="822567"/>
            <a:ext cx="484632" cy="623597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521ACE-8E6F-B64A-8FF7-A42FB423BC21}"/>
              </a:ext>
            </a:extLst>
          </p:cNvPr>
          <p:cNvSpPr/>
          <p:nvPr/>
        </p:nvSpPr>
        <p:spPr>
          <a:xfrm>
            <a:off x="9764024" y="1524204"/>
            <a:ext cx="2316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Yuan et al. (2019a &amp; b)</a:t>
            </a:r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72D99C64-4B17-6049-8DE4-6703448A3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14</a:t>
            </a:fld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879132-936A-CA41-936D-FA8EDC8BDBA7}"/>
              </a:ext>
            </a:extLst>
          </p:cNvPr>
          <p:cNvSpPr/>
          <p:nvPr/>
        </p:nvSpPr>
        <p:spPr>
          <a:xfrm>
            <a:off x="6174684" y="1463420"/>
            <a:ext cx="506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SPL</a:t>
            </a:r>
          </a:p>
        </p:txBody>
      </p:sp>
      <p:sp>
        <p:nvSpPr>
          <p:cNvPr id="20" name="Forme libre 19">
            <a:extLst>
              <a:ext uri="{FF2B5EF4-FFF2-40B4-BE49-F238E27FC236}">
                <a16:creationId xmlns:a16="http://schemas.microsoft.com/office/drawing/2014/main" id="{EF5A77E9-0290-584B-88A5-4C9DBEB51717}"/>
              </a:ext>
            </a:extLst>
          </p:cNvPr>
          <p:cNvSpPr/>
          <p:nvPr/>
        </p:nvSpPr>
        <p:spPr>
          <a:xfrm>
            <a:off x="3492500" y="2311400"/>
            <a:ext cx="2466975" cy="1714500"/>
          </a:xfrm>
          <a:custGeom>
            <a:avLst/>
            <a:gdLst>
              <a:gd name="connsiteX0" fmla="*/ 0 w 2466975"/>
              <a:gd name="connsiteY0" fmla="*/ 0 h 1714500"/>
              <a:gd name="connsiteX1" fmla="*/ 22225 w 2466975"/>
              <a:gd name="connsiteY1" fmla="*/ 142875 h 1714500"/>
              <a:gd name="connsiteX2" fmla="*/ 31750 w 2466975"/>
              <a:gd name="connsiteY2" fmla="*/ 317500 h 1714500"/>
              <a:gd name="connsiteX3" fmla="*/ 50800 w 2466975"/>
              <a:gd name="connsiteY3" fmla="*/ 384175 h 1714500"/>
              <a:gd name="connsiteX4" fmla="*/ 114300 w 2466975"/>
              <a:gd name="connsiteY4" fmla="*/ 434975 h 1714500"/>
              <a:gd name="connsiteX5" fmla="*/ 209550 w 2466975"/>
              <a:gd name="connsiteY5" fmla="*/ 504825 h 1714500"/>
              <a:gd name="connsiteX6" fmla="*/ 330200 w 2466975"/>
              <a:gd name="connsiteY6" fmla="*/ 714375 h 1714500"/>
              <a:gd name="connsiteX7" fmla="*/ 492125 w 2466975"/>
              <a:gd name="connsiteY7" fmla="*/ 942975 h 1714500"/>
              <a:gd name="connsiteX8" fmla="*/ 628650 w 2466975"/>
              <a:gd name="connsiteY8" fmla="*/ 1127125 h 1714500"/>
              <a:gd name="connsiteX9" fmla="*/ 749300 w 2466975"/>
              <a:gd name="connsiteY9" fmla="*/ 1330325 h 1714500"/>
              <a:gd name="connsiteX10" fmla="*/ 793750 w 2466975"/>
              <a:gd name="connsiteY10" fmla="*/ 1479550 h 1714500"/>
              <a:gd name="connsiteX11" fmla="*/ 949325 w 2466975"/>
              <a:gd name="connsiteY11" fmla="*/ 1527175 h 1714500"/>
              <a:gd name="connsiteX12" fmla="*/ 1041400 w 2466975"/>
              <a:gd name="connsiteY12" fmla="*/ 1581150 h 1714500"/>
              <a:gd name="connsiteX13" fmla="*/ 1136650 w 2466975"/>
              <a:gd name="connsiteY13" fmla="*/ 1577975 h 1714500"/>
              <a:gd name="connsiteX14" fmla="*/ 1374775 w 2466975"/>
              <a:gd name="connsiteY14" fmla="*/ 1555750 h 1714500"/>
              <a:gd name="connsiteX15" fmla="*/ 1479550 w 2466975"/>
              <a:gd name="connsiteY15" fmla="*/ 1543050 h 1714500"/>
              <a:gd name="connsiteX16" fmla="*/ 1622425 w 2466975"/>
              <a:gd name="connsiteY16" fmla="*/ 1524000 h 1714500"/>
              <a:gd name="connsiteX17" fmla="*/ 1895475 w 2466975"/>
              <a:gd name="connsiteY17" fmla="*/ 1520825 h 1714500"/>
              <a:gd name="connsiteX18" fmla="*/ 2044700 w 2466975"/>
              <a:gd name="connsiteY18" fmla="*/ 1555750 h 1714500"/>
              <a:gd name="connsiteX19" fmla="*/ 2238375 w 2466975"/>
              <a:gd name="connsiteY19" fmla="*/ 1581150 h 1714500"/>
              <a:gd name="connsiteX20" fmla="*/ 2371725 w 2466975"/>
              <a:gd name="connsiteY20" fmla="*/ 1647825 h 1714500"/>
              <a:gd name="connsiteX21" fmla="*/ 2466975 w 2466975"/>
              <a:gd name="connsiteY21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466975" h="1714500">
                <a:moveTo>
                  <a:pt x="0" y="0"/>
                </a:moveTo>
                <a:cubicBezTo>
                  <a:pt x="8466" y="44979"/>
                  <a:pt x="16933" y="89958"/>
                  <a:pt x="22225" y="142875"/>
                </a:cubicBezTo>
                <a:cubicBezTo>
                  <a:pt x="27517" y="195792"/>
                  <a:pt x="26988" y="277283"/>
                  <a:pt x="31750" y="317500"/>
                </a:cubicBezTo>
                <a:cubicBezTo>
                  <a:pt x="36513" y="357717"/>
                  <a:pt x="37042" y="364596"/>
                  <a:pt x="50800" y="384175"/>
                </a:cubicBezTo>
                <a:cubicBezTo>
                  <a:pt x="64558" y="403754"/>
                  <a:pt x="87842" y="414867"/>
                  <a:pt x="114300" y="434975"/>
                </a:cubicBezTo>
                <a:cubicBezTo>
                  <a:pt x="140758" y="455083"/>
                  <a:pt x="173567" y="458258"/>
                  <a:pt x="209550" y="504825"/>
                </a:cubicBezTo>
                <a:cubicBezTo>
                  <a:pt x="245533" y="551392"/>
                  <a:pt x="283104" y="641350"/>
                  <a:pt x="330200" y="714375"/>
                </a:cubicBezTo>
                <a:cubicBezTo>
                  <a:pt x="377296" y="787400"/>
                  <a:pt x="442383" y="874183"/>
                  <a:pt x="492125" y="942975"/>
                </a:cubicBezTo>
                <a:cubicBezTo>
                  <a:pt x="541867" y="1011767"/>
                  <a:pt x="585788" y="1062567"/>
                  <a:pt x="628650" y="1127125"/>
                </a:cubicBezTo>
                <a:cubicBezTo>
                  <a:pt x="671512" y="1191683"/>
                  <a:pt x="721783" y="1271588"/>
                  <a:pt x="749300" y="1330325"/>
                </a:cubicBezTo>
                <a:cubicBezTo>
                  <a:pt x="776817" y="1389063"/>
                  <a:pt x="760413" y="1446742"/>
                  <a:pt x="793750" y="1479550"/>
                </a:cubicBezTo>
                <a:cubicBezTo>
                  <a:pt x="827088" y="1512358"/>
                  <a:pt x="908050" y="1510242"/>
                  <a:pt x="949325" y="1527175"/>
                </a:cubicBezTo>
                <a:cubicBezTo>
                  <a:pt x="990600" y="1544108"/>
                  <a:pt x="1010179" y="1572683"/>
                  <a:pt x="1041400" y="1581150"/>
                </a:cubicBezTo>
                <a:cubicBezTo>
                  <a:pt x="1072621" y="1589617"/>
                  <a:pt x="1081087" y="1582208"/>
                  <a:pt x="1136650" y="1577975"/>
                </a:cubicBezTo>
                <a:cubicBezTo>
                  <a:pt x="1192213" y="1573742"/>
                  <a:pt x="1317625" y="1561571"/>
                  <a:pt x="1374775" y="1555750"/>
                </a:cubicBezTo>
                <a:cubicBezTo>
                  <a:pt x="1431925" y="1549929"/>
                  <a:pt x="1479550" y="1543050"/>
                  <a:pt x="1479550" y="1543050"/>
                </a:cubicBezTo>
                <a:cubicBezTo>
                  <a:pt x="1520825" y="1537758"/>
                  <a:pt x="1553104" y="1527704"/>
                  <a:pt x="1622425" y="1524000"/>
                </a:cubicBezTo>
                <a:cubicBezTo>
                  <a:pt x="1691746" y="1520296"/>
                  <a:pt x="1825096" y="1515533"/>
                  <a:pt x="1895475" y="1520825"/>
                </a:cubicBezTo>
                <a:cubicBezTo>
                  <a:pt x="1965854" y="1526117"/>
                  <a:pt x="1987550" y="1545696"/>
                  <a:pt x="2044700" y="1555750"/>
                </a:cubicBezTo>
                <a:cubicBezTo>
                  <a:pt x="2101850" y="1565804"/>
                  <a:pt x="2183871" y="1565804"/>
                  <a:pt x="2238375" y="1581150"/>
                </a:cubicBezTo>
                <a:cubicBezTo>
                  <a:pt x="2292879" y="1596496"/>
                  <a:pt x="2333625" y="1625600"/>
                  <a:pt x="2371725" y="1647825"/>
                </a:cubicBezTo>
                <a:cubicBezTo>
                  <a:pt x="2409825" y="1670050"/>
                  <a:pt x="2438400" y="1692275"/>
                  <a:pt x="2466975" y="1714500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rme libre 20">
            <a:extLst>
              <a:ext uri="{FF2B5EF4-FFF2-40B4-BE49-F238E27FC236}">
                <a16:creationId xmlns:a16="http://schemas.microsoft.com/office/drawing/2014/main" id="{ABAC3D22-731E-4C4E-9C4D-09EB454836D9}"/>
              </a:ext>
            </a:extLst>
          </p:cNvPr>
          <p:cNvSpPr/>
          <p:nvPr/>
        </p:nvSpPr>
        <p:spPr>
          <a:xfrm>
            <a:off x="4106562" y="2127250"/>
            <a:ext cx="1475088" cy="1752600"/>
          </a:xfrm>
          <a:custGeom>
            <a:avLst/>
            <a:gdLst>
              <a:gd name="connsiteX0" fmla="*/ 24113 w 1475088"/>
              <a:gd name="connsiteY0" fmla="*/ 0 h 1752600"/>
              <a:gd name="connsiteX1" fmla="*/ 8238 w 1475088"/>
              <a:gd name="connsiteY1" fmla="*/ 82550 h 1752600"/>
              <a:gd name="connsiteX2" fmla="*/ 5063 w 1475088"/>
              <a:gd name="connsiteY2" fmla="*/ 238125 h 1752600"/>
              <a:gd name="connsiteX3" fmla="*/ 78088 w 1475088"/>
              <a:gd name="connsiteY3" fmla="*/ 365125 h 1752600"/>
              <a:gd name="connsiteX4" fmla="*/ 220963 w 1475088"/>
              <a:gd name="connsiteY4" fmla="*/ 577850 h 1752600"/>
              <a:gd name="connsiteX5" fmla="*/ 351138 w 1475088"/>
              <a:gd name="connsiteY5" fmla="*/ 749300 h 1752600"/>
              <a:gd name="connsiteX6" fmla="*/ 474963 w 1475088"/>
              <a:gd name="connsiteY6" fmla="*/ 819150 h 1752600"/>
              <a:gd name="connsiteX7" fmla="*/ 659113 w 1475088"/>
              <a:gd name="connsiteY7" fmla="*/ 914400 h 1752600"/>
              <a:gd name="connsiteX8" fmla="*/ 754363 w 1475088"/>
              <a:gd name="connsiteY8" fmla="*/ 1063625 h 1752600"/>
              <a:gd name="connsiteX9" fmla="*/ 836913 w 1475088"/>
              <a:gd name="connsiteY9" fmla="*/ 1263650 h 1752600"/>
              <a:gd name="connsiteX10" fmla="*/ 887713 w 1475088"/>
              <a:gd name="connsiteY10" fmla="*/ 1403350 h 1752600"/>
              <a:gd name="connsiteX11" fmla="*/ 948038 w 1475088"/>
              <a:gd name="connsiteY11" fmla="*/ 1463675 h 1752600"/>
              <a:gd name="connsiteX12" fmla="*/ 1049638 w 1475088"/>
              <a:gd name="connsiteY12" fmla="*/ 1485900 h 1752600"/>
              <a:gd name="connsiteX13" fmla="*/ 1170288 w 1475088"/>
              <a:gd name="connsiteY13" fmla="*/ 1565275 h 1752600"/>
              <a:gd name="connsiteX14" fmla="*/ 1297288 w 1475088"/>
              <a:gd name="connsiteY14" fmla="*/ 1682750 h 1752600"/>
              <a:gd name="connsiteX15" fmla="*/ 1475088 w 1475088"/>
              <a:gd name="connsiteY15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75088" h="1752600">
                <a:moveTo>
                  <a:pt x="24113" y="0"/>
                </a:moveTo>
                <a:cubicBezTo>
                  <a:pt x="17763" y="21431"/>
                  <a:pt x="11413" y="42863"/>
                  <a:pt x="8238" y="82550"/>
                </a:cubicBezTo>
                <a:cubicBezTo>
                  <a:pt x="5063" y="122237"/>
                  <a:pt x="-6579" y="191029"/>
                  <a:pt x="5063" y="238125"/>
                </a:cubicBezTo>
                <a:cubicBezTo>
                  <a:pt x="16705" y="285221"/>
                  <a:pt x="42105" y="308504"/>
                  <a:pt x="78088" y="365125"/>
                </a:cubicBezTo>
                <a:cubicBezTo>
                  <a:pt x="114071" y="421746"/>
                  <a:pt x="175455" y="513821"/>
                  <a:pt x="220963" y="577850"/>
                </a:cubicBezTo>
                <a:cubicBezTo>
                  <a:pt x="266471" y="641879"/>
                  <a:pt x="308805" y="709083"/>
                  <a:pt x="351138" y="749300"/>
                </a:cubicBezTo>
                <a:cubicBezTo>
                  <a:pt x="393471" y="789517"/>
                  <a:pt x="423634" y="791633"/>
                  <a:pt x="474963" y="819150"/>
                </a:cubicBezTo>
                <a:cubicBezTo>
                  <a:pt x="526292" y="846667"/>
                  <a:pt x="612546" y="873654"/>
                  <a:pt x="659113" y="914400"/>
                </a:cubicBezTo>
                <a:cubicBezTo>
                  <a:pt x="705680" y="955146"/>
                  <a:pt x="724730" y="1005417"/>
                  <a:pt x="754363" y="1063625"/>
                </a:cubicBezTo>
                <a:cubicBezTo>
                  <a:pt x="783996" y="1121833"/>
                  <a:pt x="814688" y="1207029"/>
                  <a:pt x="836913" y="1263650"/>
                </a:cubicBezTo>
                <a:cubicBezTo>
                  <a:pt x="859138" y="1320271"/>
                  <a:pt x="869192" y="1370013"/>
                  <a:pt x="887713" y="1403350"/>
                </a:cubicBezTo>
                <a:cubicBezTo>
                  <a:pt x="906234" y="1436688"/>
                  <a:pt x="921051" y="1449917"/>
                  <a:pt x="948038" y="1463675"/>
                </a:cubicBezTo>
                <a:cubicBezTo>
                  <a:pt x="975026" y="1477433"/>
                  <a:pt x="1012596" y="1468967"/>
                  <a:pt x="1049638" y="1485900"/>
                </a:cubicBezTo>
                <a:cubicBezTo>
                  <a:pt x="1086680" y="1502833"/>
                  <a:pt x="1129013" y="1532467"/>
                  <a:pt x="1170288" y="1565275"/>
                </a:cubicBezTo>
                <a:cubicBezTo>
                  <a:pt x="1211563" y="1598083"/>
                  <a:pt x="1246488" y="1651529"/>
                  <a:pt x="1297288" y="1682750"/>
                </a:cubicBezTo>
                <a:cubicBezTo>
                  <a:pt x="1348088" y="1713971"/>
                  <a:pt x="1434342" y="1740429"/>
                  <a:pt x="1475088" y="1752600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rme libre 21">
            <a:extLst>
              <a:ext uri="{FF2B5EF4-FFF2-40B4-BE49-F238E27FC236}">
                <a16:creationId xmlns:a16="http://schemas.microsoft.com/office/drawing/2014/main" id="{1D407279-D2B0-4847-B6AF-B8CB1D967A20}"/>
              </a:ext>
            </a:extLst>
          </p:cNvPr>
          <p:cNvSpPr/>
          <p:nvPr/>
        </p:nvSpPr>
        <p:spPr>
          <a:xfrm>
            <a:off x="5013325" y="2009775"/>
            <a:ext cx="1657350" cy="1711462"/>
          </a:xfrm>
          <a:custGeom>
            <a:avLst/>
            <a:gdLst>
              <a:gd name="connsiteX0" fmla="*/ 0 w 1657350"/>
              <a:gd name="connsiteY0" fmla="*/ 0 h 1711462"/>
              <a:gd name="connsiteX1" fmla="*/ 53975 w 1657350"/>
              <a:gd name="connsiteY1" fmla="*/ 168275 h 1711462"/>
              <a:gd name="connsiteX2" fmla="*/ 79375 w 1657350"/>
              <a:gd name="connsiteY2" fmla="*/ 250825 h 1711462"/>
              <a:gd name="connsiteX3" fmla="*/ 165100 w 1657350"/>
              <a:gd name="connsiteY3" fmla="*/ 355600 h 1711462"/>
              <a:gd name="connsiteX4" fmla="*/ 234950 w 1657350"/>
              <a:gd name="connsiteY4" fmla="*/ 431800 h 1711462"/>
              <a:gd name="connsiteX5" fmla="*/ 346075 w 1657350"/>
              <a:gd name="connsiteY5" fmla="*/ 517525 h 1711462"/>
              <a:gd name="connsiteX6" fmla="*/ 419100 w 1657350"/>
              <a:gd name="connsiteY6" fmla="*/ 657225 h 1711462"/>
              <a:gd name="connsiteX7" fmla="*/ 596900 w 1657350"/>
              <a:gd name="connsiteY7" fmla="*/ 869950 h 1711462"/>
              <a:gd name="connsiteX8" fmla="*/ 701675 w 1657350"/>
              <a:gd name="connsiteY8" fmla="*/ 1076325 h 1711462"/>
              <a:gd name="connsiteX9" fmla="*/ 739775 w 1657350"/>
              <a:gd name="connsiteY9" fmla="*/ 1209675 h 1711462"/>
              <a:gd name="connsiteX10" fmla="*/ 803275 w 1657350"/>
              <a:gd name="connsiteY10" fmla="*/ 1317625 h 1711462"/>
              <a:gd name="connsiteX11" fmla="*/ 1025525 w 1657350"/>
              <a:gd name="connsiteY11" fmla="*/ 1412875 h 1711462"/>
              <a:gd name="connsiteX12" fmla="*/ 1133475 w 1657350"/>
              <a:gd name="connsiteY12" fmla="*/ 1501775 h 1711462"/>
              <a:gd name="connsiteX13" fmla="*/ 1330325 w 1657350"/>
              <a:gd name="connsiteY13" fmla="*/ 1546225 h 1711462"/>
              <a:gd name="connsiteX14" fmla="*/ 1489075 w 1657350"/>
              <a:gd name="connsiteY14" fmla="*/ 1673225 h 1711462"/>
              <a:gd name="connsiteX15" fmla="*/ 1657350 w 1657350"/>
              <a:gd name="connsiteY15" fmla="*/ 1711325 h 171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57350" h="1711462">
                <a:moveTo>
                  <a:pt x="0" y="0"/>
                </a:moveTo>
                <a:cubicBezTo>
                  <a:pt x="20373" y="63235"/>
                  <a:pt x="40746" y="126471"/>
                  <a:pt x="53975" y="168275"/>
                </a:cubicBezTo>
                <a:cubicBezTo>
                  <a:pt x="67204" y="210079"/>
                  <a:pt x="60854" y="219604"/>
                  <a:pt x="79375" y="250825"/>
                </a:cubicBezTo>
                <a:cubicBezTo>
                  <a:pt x="97896" y="282046"/>
                  <a:pt x="139171" y="325438"/>
                  <a:pt x="165100" y="355600"/>
                </a:cubicBezTo>
                <a:cubicBezTo>
                  <a:pt x="191029" y="385762"/>
                  <a:pt x="204788" y="404813"/>
                  <a:pt x="234950" y="431800"/>
                </a:cubicBezTo>
                <a:cubicBezTo>
                  <a:pt x="265113" y="458788"/>
                  <a:pt x="315383" y="479954"/>
                  <a:pt x="346075" y="517525"/>
                </a:cubicBezTo>
                <a:cubicBezTo>
                  <a:pt x="376767" y="555096"/>
                  <a:pt x="377296" y="598488"/>
                  <a:pt x="419100" y="657225"/>
                </a:cubicBezTo>
                <a:cubicBezTo>
                  <a:pt x="460904" y="715962"/>
                  <a:pt x="549804" y="800100"/>
                  <a:pt x="596900" y="869950"/>
                </a:cubicBezTo>
                <a:cubicBezTo>
                  <a:pt x="643996" y="939800"/>
                  <a:pt x="677862" y="1019704"/>
                  <a:pt x="701675" y="1076325"/>
                </a:cubicBezTo>
                <a:cubicBezTo>
                  <a:pt x="725488" y="1132946"/>
                  <a:pt x="722842" y="1169458"/>
                  <a:pt x="739775" y="1209675"/>
                </a:cubicBezTo>
                <a:cubicBezTo>
                  <a:pt x="756708" y="1249892"/>
                  <a:pt x="755650" y="1283758"/>
                  <a:pt x="803275" y="1317625"/>
                </a:cubicBezTo>
                <a:cubicBezTo>
                  <a:pt x="850900" y="1351492"/>
                  <a:pt x="970492" y="1382183"/>
                  <a:pt x="1025525" y="1412875"/>
                </a:cubicBezTo>
                <a:cubicBezTo>
                  <a:pt x="1080558" y="1443567"/>
                  <a:pt x="1082675" y="1479550"/>
                  <a:pt x="1133475" y="1501775"/>
                </a:cubicBezTo>
                <a:cubicBezTo>
                  <a:pt x="1184275" y="1524000"/>
                  <a:pt x="1271058" y="1517650"/>
                  <a:pt x="1330325" y="1546225"/>
                </a:cubicBezTo>
                <a:cubicBezTo>
                  <a:pt x="1389592" y="1574800"/>
                  <a:pt x="1434571" y="1645708"/>
                  <a:pt x="1489075" y="1673225"/>
                </a:cubicBezTo>
                <a:cubicBezTo>
                  <a:pt x="1543579" y="1700742"/>
                  <a:pt x="1636183" y="1712912"/>
                  <a:pt x="1657350" y="1711325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èche vers le bas 22">
            <a:extLst>
              <a:ext uri="{FF2B5EF4-FFF2-40B4-BE49-F238E27FC236}">
                <a16:creationId xmlns:a16="http://schemas.microsoft.com/office/drawing/2014/main" id="{9D5325AF-3E6B-7741-B462-BB6955E9DC38}"/>
              </a:ext>
            </a:extLst>
          </p:cNvPr>
          <p:cNvSpPr/>
          <p:nvPr/>
        </p:nvSpPr>
        <p:spPr>
          <a:xfrm rot="10800000">
            <a:off x="2523877" y="2848096"/>
            <a:ext cx="484632" cy="67503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0E03E6-58C2-EF47-BE48-ED90ADEDCC4C}"/>
              </a:ext>
            </a:extLst>
          </p:cNvPr>
          <p:cNvSpPr/>
          <p:nvPr/>
        </p:nvSpPr>
        <p:spPr>
          <a:xfrm>
            <a:off x="1808995" y="3060279"/>
            <a:ext cx="707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Uplift</a:t>
            </a:r>
          </a:p>
        </p:txBody>
      </p:sp>
      <p:sp>
        <p:nvSpPr>
          <p:cNvPr id="26" name="Forme libre 25">
            <a:extLst>
              <a:ext uri="{FF2B5EF4-FFF2-40B4-BE49-F238E27FC236}">
                <a16:creationId xmlns:a16="http://schemas.microsoft.com/office/drawing/2014/main" id="{5867A3CD-E560-8B4D-B23F-C2A6B7AB1E79}"/>
              </a:ext>
            </a:extLst>
          </p:cNvPr>
          <p:cNvSpPr/>
          <p:nvPr/>
        </p:nvSpPr>
        <p:spPr>
          <a:xfrm>
            <a:off x="5858666" y="3986495"/>
            <a:ext cx="4391288" cy="2193837"/>
          </a:xfrm>
          <a:custGeom>
            <a:avLst/>
            <a:gdLst>
              <a:gd name="connsiteX0" fmla="*/ 0 w 4391288"/>
              <a:gd name="connsiteY0" fmla="*/ 1214381 h 2193837"/>
              <a:gd name="connsiteX1" fmla="*/ 2298649 w 4391288"/>
              <a:gd name="connsiteY1" fmla="*/ 2193837 h 2193837"/>
              <a:gd name="connsiteX2" fmla="*/ 4391288 w 4391288"/>
              <a:gd name="connsiteY2" fmla="*/ 571048 h 2193837"/>
              <a:gd name="connsiteX3" fmla="*/ 2363706 w 4391288"/>
              <a:gd name="connsiteY3" fmla="*/ 0 h 2193837"/>
              <a:gd name="connsiteX4" fmla="*/ 2287807 w 4391288"/>
              <a:gd name="connsiteY4" fmla="*/ 7228 h 2193837"/>
              <a:gd name="connsiteX5" fmla="*/ 2233593 w 4391288"/>
              <a:gd name="connsiteY5" fmla="*/ 0 h 2193837"/>
              <a:gd name="connsiteX6" fmla="*/ 2208294 w 4391288"/>
              <a:gd name="connsiteY6" fmla="*/ 36142 h 2193837"/>
              <a:gd name="connsiteX7" fmla="*/ 2081796 w 4391288"/>
              <a:gd name="connsiteY7" fmla="*/ 50599 h 2193837"/>
              <a:gd name="connsiteX8" fmla="*/ 2023968 w 4391288"/>
              <a:gd name="connsiteY8" fmla="*/ 57828 h 2193837"/>
              <a:gd name="connsiteX9" fmla="*/ 1991440 w 4391288"/>
              <a:gd name="connsiteY9" fmla="*/ 90356 h 2193837"/>
              <a:gd name="connsiteX10" fmla="*/ 1908313 w 4391288"/>
              <a:gd name="connsiteY10" fmla="*/ 126498 h 2193837"/>
              <a:gd name="connsiteX11" fmla="*/ 1864942 w 4391288"/>
              <a:gd name="connsiteY11" fmla="*/ 159026 h 2193837"/>
              <a:gd name="connsiteX12" fmla="*/ 1879399 w 4391288"/>
              <a:gd name="connsiteY12" fmla="*/ 195168 h 2193837"/>
              <a:gd name="connsiteX13" fmla="*/ 1911927 w 4391288"/>
              <a:gd name="connsiteY13" fmla="*/ 220468 h 2193837"/>
              <a:gd name="connsiteX14" fmla="*/ 1846871 w 4391288"/>
              <a:gd name="connsiteY14" fmla="*/ 249382 h 2193837"/>
              <a:gd name="connsiteX15" fmla="*/ 1695073 w 4391288"/>
              <a:gd name="connsiteY15" fmla="*/ 274681 h 2193837"/>
              <a:gd name="connsiteX16" fmla="*/ 1597489 w 4391288"/>
              <a:gd name="connsiteY16" fmla="*/ 310824 h 2193837"/>
              <a:gd name="connsiteX17" fmla="*/ 1546890 w 4391288"/>
              <a:gd name="connsiteY17" fmla="*/ 357809 h 2193837"/>
              <a:gd name="connsiteX18" fmla="*/ 1470991 w 4391288"/>
              <a:gd name="connsiteY18" fmla="*/ 372265 h 2193837"/>
              <a:gd name="connsiteX19" fmla="*/ 1485448 w 4391288"/>
              <a:gd name="connsiteY19" fmla="*/ 401179 h 2193837"/>
              <a:gd name="connsiteX20" fmla="*/ 1442077 w 4391288"/>
              <a:gd name="connsiteY20" fmla="*/ 451779 h 2193837"/>
              <a:gd name="connsiteX21" fmla="*/ 1384249 w 4391288"/>
              <a:gd name="connsiteY21" fmla="*/ 469850 h 2193837"/>
              <a:gd name="connsiteX22" fmla="*/ 1301122 w 4391288"/>
              <a:gd name="connsiteY22" fmla="*/ 473464 h 2193837"/>
              <a:gd name="connsiteX23" fmla="*/ 1250523 w 4391288"/>
              <a:gd name="connsiteY23" fmla="*/ 455393 h 2193837"/>
              <a:gd name="connsiteX24" fmla="*/ 1203538 w 4391288"/>
              <a:gd name="connsiteY24" fmla="*/ 491535 h 2193837"/>
              <a:gd name="connsiteX25" fmla="*/ 1171010 w 4391288"/>
              <a:gd name="connsiteY25" fmla="*/ 567434 h 2193837"/>
              <a:gd name="connsiteX26" fmla="*/ 1124025 w 4391288"/>
              <a:gd name="connsiteY26" fmla="*/ 599962 h 2193837"/>
              <a:gd name="connsiteX27" fmla="*/ 1048126 w 4391288"/>
              <a:gd name="connsiteY27" fmla="*/ 628876 h 2193837"/>
              <a:gd name="connsiteX28" fmla="*/ 993913 w 4391288"/>
              <a:gd name="connsiteY28" fmla="*/ 650561 h 2193837"/>
              <a:gd name="connsiteX29" fmla="*/ 892714 w 4391288"/>
              <a:gd name="connsiteY29" fmla="*/ 708389 h 2193837"/>
              <a:gd name="connsiteX30" fmla="*/ 809587 w 4391288"/>
              <a:gd name="connsiteY30" fmla="*/ 726460 h 2193837"/>
              <a:gd name="connsiteX31" fmla="*/ 751759 w 4391288"/>
              <a:gd name="connsiteY31" fmla="*/ 773445 h 2193837"/>
              <a:gd name="connsiteX32" fmla="*/ 643332 w 4391288"/>
              <a:gd name="connsiteY32" fmla="*/ 773445 h 2193837"/>
              <a:gd name="connsiteX33" fmla="*/ 524063 w 4391288"/>
              <a:gd name="connsiteY33" fmla="*/ 766216 h 2193837"/>
              <a:gd name="connsiteX34" fmla="*/ 455392 w 4391288"/>
              <a:gd name="connsiteY34" fmla="*/ 748145 h 2193837"/>
              <a:gd name="connsiteX35" fmla="*/ 397565 w 4391288"/>
              <a:gd name="connsiteY35" fmla="*/ 766216 h 2193837"/>
              <a:gd name="connsiteX36" fmla="*/ 375879 w 4391288"/>
              <a:gd name="connsiteY36" fmla="*/ 827658 h 2193837"/>
              <a:gd name="connsiteX37" fmla="*/ 328894 w 4391288"/>
              <a:gd name="connsiteY37" fmla="*/ 852958 h 2193837"/>
              <a:gd name="connsiteX38" fmla="*/ 267453 w 4391288"/>
              <a:gd name="connsiteY38" fmla="*/ 918014 h 2193837"/>
              <a:gd name="connsiteX39" fmla="*/ 187940 w 4391288"/>
              <a:gd name="connsiteY39" fmla="*/ 957771 h 2193837"/>
              <a:gd name="connsiteX40" fmla="*/ 195168 w 4391288"/>
              <a:gd name="connsiteY40" fmla="*/ 1022827 h 2193837"/>
              <a:gd name="connsiteX41" fmla="*/ 115655 w 4391288"/>
              <a:gd name="connsiteY41" fmla="*/ 1073426 h 2193837"/>
              <a:gd name="connsiteX42" fmla="*/ 75898 w 4391288"/>
              <a:gd name="connsiteY42" fmla="*/ 1131254 h 2193837"/>
              <a:gd name="connsiteX43" fmla="*/ 0 w 4391288"/>
              <a:gd name="connsiteY43" fmla="*/ 1214381 h 219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391288" h="2193837">
                <a:moveTo>
                  <a:pt x="0" y="1214381"/>
                </a:moveTo>
                <a:lnTo>
                  <a:pt x="2298649" y="2193837"/>
                </a:lnTo>
                <a:lnTo>
                  <a:pt x="4391288" y="571048"/>
                </a:lnTo>
                <a:lnTo>
                  <a:pt x="2363706" y="0"/>
                </a:lnTo>
                <a:lnTo>
                  <a:pt x="2287807" y="7228"/>
                </a:lnTo>
                <a:lnTo>
                  <a:pt x="2233593" y="0"/>
                </a:lnTo>
                <a:lnTo>
                  <a:pt x="2208294" y="36142"/>
                </a:lnTo>
                <a:lnTo>
                  <a:pt x="2081796" y="50599"/>
                </a:lnTo>
                <a:lnTo>
                  <a:pt x="2023968" y="57828"/>
                </a:lnTo>
                <a:lnTo>
                  <a:pt x="1991440" y="90356"/>
                </a:lnTo>
                <a:lnTo>
                  <a:pt x="1908313" y="126498"/>
                </a:lnTo>
                <a:lnTo>
                  <a:pt x="1864942" y="159026"/>
                </a:lnTo>
                <a:lnTo>
                  <a:pt x="1879399" y="195168"/>
                </a:lnTo>
                <a:lnTo>
                  <a:pt x="1911927" y="220468"/>
                </a:lnTo>
                <a:lnTo>
                  <a:pt x="1846871" y="249382"/>
                </a:lnTo>
                <a:lnTo>
                  <a:pt x="1695073" y="274681"/>
                </a:lnTo>
                <a:lnTo>
                  <a:pt x="1597489" y="310824"/>
                </a:lnTo>
                <a:lnTo>
                  <a:pt x="1546890" y="357809"/>
                </a:lnTo>
                <a:lnTo>
                  <a:pt x="1470991" y="372265"/>
                </a:lnTo>
                <a:lnTo>
                  <a:pt x="1485448" y="401179"/>
                </a:lnTo>
                <a:lnTo>
                  <a:pt x="1442077" y="451779"/>
                </a:lnTo>
                <a:lnTo>
                  <a:pt x="1384249" y="469850"/>
                </a:lnTo>
                <a:lnTo>
                  <a:pt x="1301122" y="473464"/>
                </a:lnTo>
                <a:lnTo>
                  <a:pt x="1250523" y="455393"/>
                </a:lnTo>
                <a:lnTo>
                  <a:pt x="1203538" y="491535"/>
                </a:lnTo>
                <a:lnTo>
                  <a:pt x="1171010" y="567434"/>
                </a:lnTo>
                <a:lnTo>
                  <a:pt x="1124025" y="599962"/>
                </a:lnTo>
                <a:lnTo>
                  <a:pt x="1048126" y="628876"/>
                </a:lnTo>
                <a:lnTo>
                  <a:pt x="993913" y="650561"/>
                </a:lnTo>
                <a:lnTo>
                  <a:pt x="892714" y="708389"/>
                </a:lnTo>
                <a:lnTo>
                  <a:pt x="809587" y="726460"/>
                </a:lnTo>
                <a:lnTo>
                  <a:pt x="751759" y="773445"/>
                </a:lnTo>
                <a:lnTo>
                  <a:pt x="643332" y="773445"/>
                </a:lnTo>
                <a:lnTo>
                  <a:pt x="524063" y="766216"/>
                </a:lnTo>
                <a:lnTo>
                  <a:pt x="455392" y="748145"/>
                </a:lnTo>
                <a:lnTo>
                  <a:pt x="397565" y="766216"/>
                </a:lnTo>
                <a:lnTo>
                  <a:pt x="375879" y="827658"/>
                </a:lnTo>
                <a:lnTo>
                  <a:pt x="328894" y="852958"/>
                </a:lnTo>
                <a:lnTo>
                  <a:pt x="267453" y="918014"/>
                </a:lnTo>
                <a:lnTo>
                  <a:pt x="187940" y="957771"/>
                </a:lnTo>
                <a:lnTo>
                  <a:pt x="195168" y="1022827"/>
                </a:lnTo>
                <a:lnTo>
                  <a:pt x="115655" y="1073426"/>
                </a:lnTo>
                <a:lnTo>
                  <a:pt x="75898" y="1131254"/>
                </a:lnTo>
                <a:lnTo>
                  <a:pt x="0" y="1214381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èche vers la droite 26">
            <a:extLst>
              <a:ext uri="{FF2B5EF4-FFF2-40B4-BE49-F238E27FC236}">
                <a16:creationId xmlns:a16="http://schemas.microsoft.com/office/drawing/2014/main" id="{97043883-50F4-E145-A448-6CE3F53F9DD4}"/>
              </a:ext>
            </a:extLst>
          </p:cNvPr>
          <p:cNvSpPr/>
          <p:nvPr/>
        </p:nvSpPr>
        <p:spPr>
          <a:xfrm rot="6235907">
            <a:off x="4664469" y="2568216"/>
            <a:ext cx="213724" cy="12307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èche vers la droite 27">
            <a:extLst>
              <a:ext uri="{FF2B5EF4-FFF2-40B4-BE49-F238E27FC236}">
                <a16:creationId xmlns:a16="http://schemas.microsoft.com/office/drawing/2014/main" id="{DF336E21-7973-2D4A-952D-39BDAA664F5F}"/>
              </a:ext>
            </a:extLst>
          </p:cNvPr>
          <p:cNvSpPr/>
          <p:nvPr/>
        </p:nvSpPr>
        <p:spPr>
          <a:xfrm rot="3193997">
            <a:off x="4856620" y="2551875"/>
            <a:ext cx="213724" cy="12307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èche vers la droite 28">
            <a:extLst>
              <a:ext uri="{FF2B5EF4-FFF2-40B4-BE49-F238E27FC236}">
                <a16:creationId xmlns:a16="http://schemas.microsoft.com/office/drawing/2014/main" id="{0F843D4D-0874-9D40-8EBB-28AB7343029C}"/>
              </a:ext>
            </a:extLst>
          </p:cNvPr>
          <p:cNvSpPr/>
          <p:nvPr/>
        </p:nvSpPr>
        <p:spPr>
          <a:xfrm rot="2686918">
            <a:off x="4127726" y="3064450"/>
            <a:ext cx="213724" cy="12307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èche vers la droite 29">
            <a:extLst>
              <a:ext uri="{FF2B5EF4-FFF2-40B4-BE49-F238E27FC236}">
                <a16:creationId xmlns:a16="http://schemas.microsoft.com/office/drawing/2014/main" id="{2E057324-B89D-3D40-9F5E-6DD32F918AB7}"/>
              </a:ext>
            </a:extLst>
          </p:cNvPr>
          <p:cNvSpPr/>
          <p:nvPr/>
        </p:nvSpPr>
        <p:spPr>
          <a:xfrm rot="6319863">
            <a:off x="3962125" y="3054191"/>
            <a:ext cx="213724" cy="12307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orme libre 30">
            <a:extLst>
              <a:ext uri="{FF2B5EF4-FFF2-40B4-BE49-F238E27FC236}">
                <a16:creationId xmlns:a16="http://schemas.microsoft.com/office/drawing/2014/main" id="{60FDFDB9-DF2C-1647-BB89-BD6F6A4B0126}"/>
              </a:ext>
            </a:extLst>
          </p:cNvPr>
          <p:cNvSpPr/>
          <p:nvPr/>
        </p:nvSpPr>
        <p:spPr>
          <a:xfrm>
            <a:off x="4838653" y="4067175"/>
            <a:ext cx="1739947" cy="666750"/>
          </a:xfrm>
          <a:custGeom>
            <a:avLst/>
            <a:gdLst>
              <a:gd name="connsiteX0" fmla="*/ 47 w 1739947"/>
              <a:gd name="connsiteY0" fmla="*/ 0 h 666750"/>
              <a:gd name="connsiteX1" fmla="*/ 31797 w 1739947"/>
              <a:gd name="connsiteY1" fmla="*/ 152400 h 666750"/>
              <a:gd name="connsiteX2" fmla="*/ 193722 w 1739947"/>
              <a:gd name="connsiteY2" fmla="*/ 209550 h 666750"/>
              <a:gd name="connsiteX3" fmla="*/ 571547 w 1739947"/>
              <a:gd name="connsiteY3" fmla="*/ 269875 h 666750"/>
              <a:gd name="connsiteX4" fmla="*/ 695372 w 1739947"/>
              <a:gd name="connsiteY4" fmla="*/ 361950 h 666750"/>
              <a:gd name="connsiteX5" fmla="*/ 993822 w 1739947"/>
              <a:gd name="connsiteY5" fmla="*/ 368300 h 666750"/>
              <a:gd name="connsiteX6" fmla="*/ 1257347 w 1739947"/>
              <a:gd name="connsiteY6" fmla="*/ 460375 h 666750"/>
              <a:gd name="connsiteX7" fmla="*/ 1444672 w 1739947"/>
              <a:gd name="connsiteY7" fmla="*/ 527050 h 666750"/>
              <a:gd name="connsiteX8" fmla="*/ 1651047 w 1739947"/>
              <a:gd name="connsiteY8" fmla="*/ 612775 h 666750"/>
              <a:gd name="connsiteX9" fmla="*/ 1739947 w 1739947"/>
              <a:gd name="connsiteY9" fmla="*/ 66675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9947" h="666750">
                <a:moveTo>
                  <a:pt x="47" y="0"/>
                </a:moveTo>
                <a:cubicBezTo>
                  <a:pt x="-218" y="58737"/>
                  <a:pt x="-482" y="117475"/>
                  <a:pt x="31797" y="152400"/>
                </a:cubicBezTo>
                <a:cubicBezTo>
                  <a:pt x="64076" y="187325"/>
                  <a:pt x="103764" y="189971"/>
                  <a:pt x="193722" y="209550"/>
                </a:cubicBezTo>
                <a:cubicBezTo>
                  <a:pt x="283680" y="229129"/>
                  <a:pt x="487939" y="244475"/>
                  <a:pt x="571547" y="269875"/>
                </a:cubicBezTo>
                <a:cubicBezTo>
                  <a:pt x="655155" y="295275"/>
                  <a:pt x="624993" y="345546"/>
                  <a:pt x="695372" y="361950"/>
                </a:cubicBezTo>
                <a:cubicBezTo>
                  <a:pt x="765751" y="378354"/>
                  <a:pt x="900160" y="351896"/>
                  <a:pt x="993822" y="368300"/>
                </a:cubicBezTo>
                <a:cubicBezTo>
                  <a:pt x="1087484" y="384704"/>
                  <a:pt x="1257347" y="460375"/>
                  <a:pt x="1257347" y="460375"/>
                </a:cubicBezTo>
                <a:cubicBezTo>
                  <a:pt x="1332489" y="486833"/>
                  <a:pt x="1379055" y="501650"/>
                  <a:pt x="1444672" y="527050"/>
                </a:cubicBezTo>
                <a:cubicBezTo>
                  <a:pt x="1510289" y="552450"/>
                  <a:pt x="1601835" y="589492"/>
                  <a:pt x="1651047" y="612775"/>
                </a:cubicBezTo>
                <a:cubicBezTo>
                  <a:pt x="1700259" y="636058"/>
                  <a:pt x="1730422" y="660929"/>
                  <a:pt x="1739947" y="666750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orme libre 31">
            <a:extLst>
              <a:ext uri="{FF2B5EF4-FFF2-40B4-BE49-F238E27FC236}">
                <a16:creationId xmlns:a16="http://schemas.microsoft.com/office/drawing/2014/main" id="{DC265A08-9595-FE4C-85D7-AA92A025004F}"/>
              </a:ext>
            </a:extLst>
          </p:cNvPr>
          <p:cNvSpPr/>
          <p:nvPr/>
        </p:nvSpPr>
        <p:spPr>
          <a:xfrm>
            <a:off x="5956300" y="4025900"/>
            <a:ext cx="1085850" cy="440311"/>
          </a:xfrm>
          <a:custGeom>
            <a:avLst/>
            <a:gdLst>
              <a:gd name="connsiteX0" fmla="*/ 0 w 1085850"/>
              <a:gd name="connsiteY0" fmla="*/ 0 h 440311"/>
              <a:gd name="connsiteX1" fmla="*/ 66675 w 1085850"/>
              <a:gd name="connsiteY1" fmla="*/ 34925 h 440311"/>
              <a:gd name="connsiteX2" fmla="*/ 139700 w 1085850"/>
              <a:gd name="connsiteY2" fmla="*/ 120650 h 440311"/>
              <a:gd name="connsiteX3" fmla="*/ 247650 w 1085850"/>
              <a:gd name="connsiteY3" fmla="*/ 184150 h 440311"/>
              <a:gd name="connsiteX4" fmla="*/ 415925 w 1085850"/>
              <a:gd name="connsiteY4" fmla="*/ 193675 h 440311"/>
              <a:gd name="connsiteX5" fmla="*/ 669925 w 1085850"/>
              <a:gd name="connsiteY5" fmla="*/ 203200 h 440311"/>
              <a:gd name="connsiteX6" fmla="*/ 746125 w 1085850"/>
              <a:gd name="connsiteY6" fmla="*/ 273050 h 440311"/>
              <a:gd name="connsiteX7" fmla="*/ 917575 w 1085850"/>
              <a:gd name="connsiteY7" fmla="*/ 368300 h 440311"/>
              <a:gd name="connsiteX8" fmla="*/ 1041400 w 1085850"/>
              <a:gd name="connsiteY8" fmla="*/ 390525 h 440311"/>
              <a:gd name="connsiteX9" fmla="*/ 1085850 w 1085850"/>
              <a:gd name="connsiteY9" fmla="*/ 431800 h 440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5850" h="440311">
                <a:moveTo>
                  <a:pt x="0" y="0"/>
                </a:moveTo>
                <a:cubicBezTo>
                  <a:pt x="21696" y="7408"/>
                  <a:pt x="43392" y="14817"/>
                  <a:pt x="66675" y="34925"/>
                </a:cubicBezTo>
                <a:cubicBezTo>
                  <a:pt x="89958" y="55033"/>
                  <a:pt x="109538" y="95779"/>
                  <a:pt x="139700" y="120650"/>
                </a:cubicBezTo>
                <a:cubicBezTo>
                  <a:pt x="169863" y="145521"/>
                  <a:pt x="201612" y="171979"/>
                  <a:pt x="247650" y="184150"/>
                </a:cubicBezTo>
                <a:cubicBezTo>
                  <a:pt x="293688" y="196321"/>
                  <a:pt x="415925" y="193675"/>
                  <a:pt x="415925" y="193675"/>
                </a:cubicBezTo>
                <a:cubicBezTo>
                  <a:pt x="486304" y="196850"/>
                  <a:pt x="614892" y="189971"/>
                  <a:pt x="669925" y="203200"/>
                </a:cubicBezTo>
                <a:cubicBezTo>
                  <a:pt x="724958" y="216429"/>
                  <a:pt x="704850" y="245533"/>
                  <a:pt x="746125" y="273050"/>
                </a:cubicBezTo>
                <a:cubicBezTo>
                  <a:pt x="787400" y="300567"/>
                  <a:pt x="868362" y="348721"/>
                  <a:pt x="917575" y="368300"/>
                </a:cubicBezTo>
                <a:cubicBezTo>
                  <a:pt x="966788" y="387879"/>
                  <a:pt x="1013354" y="379942"/>
                  <a:pt x="1041400" y="390525"/>
                </a:cubicBezTo>
                <a:cubicBezTo>
                  <a:pt x="1069446" y="401108"/>
                  <a:pt x="1076325" y="462492"/>
                  <a:pt x="1085850" y="431800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orme libre 32">
            <a:extLst>
              <a:ext uri="{FF2B5EF4-FFF2-40B4-BE49-F238E27FC236}">
                <a16:creationId xmlns:a16="http://schemas.microsoft.com/office/drawing/2014/main" id="{DDC1902E-D294-9245-BAB0-5A03EAD5DAF0}"/>
              </a:ext>
            </a:extLst>
          </p:cNvPr>
          <p:cNvSpPr/>
          <p:nvPr/>
        </p:nvSpPr>
        <p:spPr>
          <a:xfrm>
            <a:off x="6588037" y="3717925"/>
            <a:ext cx="777963" cy="638669"/>
          </a:xfrm>
          <a:custGeom>
            <a:avLst/>
            <a:gdLst>
              <a:gd name="connsiteX0" fmla="*/ 73113 w 777963"/>
              <a:gd name="connsiteY0" fmla="*/ 0 h 638669"/>
              <a:gd name="connsiteX1" fmla="*/ 66763 w 777963"/>
              <a:gd name="connsiteY1" fmla="*/ 79375 h 638669"/>
              <a:gd name="connsiteX2" fmla="*/ 88 w 777963"/>
              <a:gd name="connsiteY2" fmla="*/ 177800 h 638669"/>
              <a:gd name="connsiteX3" fmla="*/ 82638 w 777963"/>
              <a:gd name="connsiteY3" fmla="*/ 247650 h 638669"/>
              <a:gd name="connsiteX4" fmla="*/ 228688 w 777963"/>
              <a:gd name="connsiteY4" fmla="*/ 314325 h 638669"/>
              <a:gd name="connsiteX5" fmla="*/ 381088 w 777963"/>
              <a:gd name="connsiteY5" fmla="*/ 463550 h 638669"/>
              <a:gd name="connsiteX6" fmla="*/ 473163 w 777963"/>
              <a:gd name="connsiteY6" fmla="*/ 488950 h 638669"/>
              <a:gd name="connsiteX7" fmla="*/ 635088 w 777963"/>
              <a:gd name="connsiteY7" fmla="*/ 542925 h 638669"/>
              <a:gd name="connsiteX8" fmla="*/ 746213 w 777963"/>
              <a:gd name="connsiteY8" fmla="*/ 612775 h 638669"/>
              <a:gd name="connsiteX9" fmla="*/ 777963 w 777963"/>
              <a:gd name="connsiteY9" fmla="*/ 625475 h 63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7963" h="638669">
                <a:moveTo>
                  <a:pt x="73113" y="0"/>
                </a:moveTo>
                <a:cubicBezTo>
                  <a:pt x="76023" y="24871"/>
                  <a:pt x="78934" y="49742"/>
                  <a:pt x="66763" y="79375"/>
                </a:cubicBezTo>
                <a:cubicBezTo>
                  <a:pt x="54592" y="109008"/>
                  <a:pt x="-2558" y="149754"/>
                  <a:pt x="88" y="177800"/>
                </a:cubicBezTo>
                <a:cubicBezTo>
                  <a:pt x="2734" y="205846"/>
                  <a:pt x="44538" y="224896"/>
                  <a:pt x="82638" y="247650"/>
                </a:cubicBezTo>
                <a:cubicBezTo>
                  <a:pt x="120738" y="270404"/>
                  <a:pt x="178946" y="278342"/>
                  <a:pt x="228688" y="314325"/>
                </a:cubicBezTo>
                <a:cubicBezTo>
                  <a:pt x="278430" y="350308"/>
                  <a:pt x="340342" y="434446"/>
                  <a:pt x="381088" y="463550"/>
                </a:cubicBezTo>
                <a:cubicBezTo>
                  <a:pt x="421834" y="492654"/>
                  <a:pt x="430830" y="475721"/>
                  <a:pt x="473163" y="488950"/>
                </a:cubicBezTo>
                <a:cubicBezTo>
                  <a:pt x="515496" y="502179"/>
                  <a:pt x="589580" y="522287"/>
                  <a:pt x="635088" y="542925"/>
                </a:cubicBezTo>
                <a:cubicBezTo>
                  <a:pt x="680596" y="563563"/>
                  <a:pt x="722401" y="599017"/>
                  <a:pt x="746213" y="612775"/>
                </a:cubicBezTo>
                <a:cubicBezTo>
                  <a:pt x="770025" y="626533"/>
                  <a:pt x="773730" y="655637"/>
                  <a:pt x="777963" y="625475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orme libre 33">
            <a:extLst>
              <a:ext uri="{FF2B5EF4-FFF2-40B4-BE49-F238E27FC236}">
                <a16:creationId xmlns:a16="http://schemas.microsoft.com/office/drawing/2014/main" id="{717BA5E1-B240-1D47-A13B-B02C011F4AA5}"/>
              </a:ext>
            </a:extLst>
          </p:cNvPr>
          <p:cNvSpPr/>
          <p:nvPr/>
        </p:nvSpPr>
        <p:spPr>
          <a:xfrm>
            <a:off x="6134100" y="3870325"/>
            <a:ext cx="1101725" cy="552450"/>
          </a:xfrm>
          <a:custGeom>
            <a:avLst/>
            <a:gdLst>
              <a:gd name="connsiteX0" fmla="*/ 0 w 1101725"/>
              <a:gd name="connsiteY0" fmla="*/ 0 h 552450"/>
              <a:gd name="connsiteX1" fmla="*/ 222250 w 1101725"/>
              <a:gd name="connsiteY1" fmla="*/ 104775 h 552450"/>
              <a:gd name="connsiteX2" fmla="*/ 365125 w 1101725"/>
              <a:gd name="connsiteY2" fmla="*/ 152400 h 552450"/>
              <a:gd name="connsiteX3" fmla="*/ 549275 w 1101725"/>
              <a:gd name="connsiteY3" fmla="*/ 241300 h 552450"/>
              <a:gd name="connsiteX4" fmla="*/ 736600 w 1101725"/>
              <a:gd name="connsiteY4" fmla="*/ 361950 h 552450"/>
              <a:gd name="connsiteX5" fmla="*/ 869950 w 1101725"/>
              <a:gd name="connsiteY5" fmla="*/ 434975 h 552450"/>
              <a:gd name="connsiteX6" fmla="*/ 1025525 w 1101725"/>
              <a:gd name="connsiteY6" fmla="*/ 533400 h 552450"/>
              <a:gd name="connsiteX7" fmla="*/ 1101725 w 1101725"/>
              <a:gd name="connsiteY7" fmla="*/ 55245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1725" h="552450">
                <a:moveTo>
                  <a:pt x="0" y="0"/>
                </a:moveTo>
                <a:cubicBezTo>
                  <a:pt x="80698" y="39687"/>
                  <a:pt x="161396" y="79375"/>
                  <a:pt x="222250" y="104775"/>
                </a:cubicBezTo>
                <a:cubicBezTo>
                  <a:pt x="283104" y="130175"/>
                  <a:pt x="310621" y="129646"/>
                  <a:pt x="365125" y="152400"/>
                </a:cubicBezTo>
                <a:cubicBezTo>
                  <a:pt x="419629" y="175154"/>
                  <a:pt x="487363" y="206375"/>
                  <a:pt x="549275" y="241300"/>
                </a:cubicBezTo>
                <a:cubicBezTo>
                  <a:pt x="611188" y="276225"/>
                  <a:pt x="683154" y="329671"/>
                  <a:pt x="736600" y="361950"/>
                </a:cubicBezTo>
                <a:cubicBezTo>
                  <a:pt x="790046" y="394229"/>
                  <a:pt x="821796" y="406400"/>
                  <a:pt x="869950" y="434975"/>
                </a:cubicBezTo>
                <a:cubicBezTo>
                  <a:pt x="918104" y="463550"/>
                  <a:pt x="986896" y="513821"/>
                  <a:pt x="1025525" y="533400"/>
                </a:cubicBezTo>
                <a:cubicBezTo>
                  <a:pt x="1064154" y="552979"/>
                  <a:pt x="1088496" y="551921"/>
                  <a:pt x="1101725" y="552450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èche vers la droite 34">
            <a:extLst>
              <a:ext uri="{FF2B5EF4-FFF2-40B4-BE49-F238E27FC236}">
                <a16:creationId xmlns:a16="http://schemas.microsoft.com/office/drawing/2014/main" id="{950C1970-A064-9A4D-B5DE-0CCCD135BC7C}"/>
              </a:ext>
            </a:extLst>
          </p:cNvPr>
          <p:cNvSpPr/>
          <p:nvPr/>
        </p:nvSpPr>
        <p:spPr>
          <a:xfrm rot="1163718">
            <a:off x="4360180" y="4131886"/>
            <a:ext cx="213724" cy="12307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èche vers la droite 35">
            <a:extLst>
              <a:ext uri="{FF2B5EF4-FFF2-40B4-BE49-F238E27FC236}">
                <a16:creationId xmlns:a16="http://schemas.microsoft.com/office/drawing/2014/main" id="{15667F36-FF15-A041-A808-20D9D365DF95}"/>
              </a:ext>
            </a:extLst>
          </p:cNvPr>
          <p:cNvSpPr/>
          <p:nvPr/>
        </p:nvSpPr>
        <p:spPr>
          <a:xfrm rot="8518632">
            <a:off x="4027956" y="4103799"/>
            <a:ext cx="213724" cy="12307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èche vers le bas 36">
            <a:extLst>
              <a:ext uri="{FF2B5EF4-FFF2-40B4-BE49-F238E27FC236}">
                <a16:creationId xmlns:a16="http://schemas.microsoft.com/office/drawing/2014/main" id="{2611883E-152A-5E43-B6C1-FC76B42E2811}"/>
              </a:ext>
            </a:extLst>
          </p:cNvPr>
          <p:cNvSpPr/>
          <p:nvPr/>
        </p:nvSpPr>
        <p:spPr>
          <a:xfrm>
            <a:off x="3374914" y="5393176"/>
            <a:ext cx="484632" cy="675033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A67BABE-9EE6-EE44-B7FE-BD4E06AD276D}"/>
              </a:ext>
            </a:extLst>
          </p:cNvPr>
          <p:cNvSpPr/>
          <p:nvPr/>
        </p:nvSpPr>
        <p:spPr>
          <a:xfrm>
            <a:off x="817547" y="5482964"/>
            <a:ext cx="2651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Flexure = topo. + sed. load</a:t>
            </a:r>
          </a:p>
        </p:txBody>
      </p:sp>
    </p:spTree>
    <p:extLst>
      <p:ext uri="{BB962C8B-B14F-4D97-AF65-F5344CB8AC3E}">
        <p14:creationId xmlns:p14="http://schemas.microsoft.com/office/powerpoint/2010/main" val="19392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9" grpId="0"/>
      <p:bldP spid="20" grpId="0" animBg="1"/>
      <p:bldP spid="21" grpId="0" animBg="1"/>
      <p:bldP spid="22" grpId="0" animBg="1"/>
      <p:bldP spid="23" grpId="0" animBg="1"/>
      <p:bldP spid="24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9271363-5944-F142-AB42-CEE2D70E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15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5D77D4-8686-3340-A8E5-D9E3F897E8D3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dirty="0">
                <a:solidFill>
                  <a:srgbClr val="000000"/>
                </a:solidFill>
                <a:effectLst/>
              </a:rPr>
              <a:t>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au 3">
                <a:extLst>
                  <a:ext uri="{FF2B5EF4-FFF2-40B4-BE49-F238E27FC236}">
                    <a16:creationId xmlns:a16="http://schemas.microsoft.com/office/drawing/2014/main" id="{FBEBA848-571E-7649-ACF2-6581711214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98824406"/>
                  </p:ext>
                </p:extLst>
              </p:nvPr>
            </p:nvGraphicFramePr>
            <p:xfrm>
              <a:off x="2342543" y="470106"/>
              <a:ext cx="7505588" cy="3464986"/>
            </p:xfrm>
            <a:graphic>
              <a:graphicData uri="http://schemas.openxmlformats.org/drawingml/2006/table">
                <a:tbl>
                  <a:tblPr firstRow="1" firstCol="1" bandRow="1">
                    <a:tableStyleId>{0E3FDE45-AF77-4B5C-9715-49D594BDF05E}</a:tableStyleId>
                  </a:tblPr>
                  <a:tblGrid>
                    <a:gridCol w="4342898">
                      <a:extLst>
                        <a:ext uri="{9D8B030D-6E8A-4147-A177-3AD203B41FA5}">
                          <a16:colId xmlns:a16="http://schemas.microsoft.com/office/drawing/2014/main" val="3203700873"/>
                        </a:ext>
                      </a:extLst>
                    </a:gridCol>
                    <a:gridCol w="1645162">
                      <a:extLst>
                        <a:ext uri="{9D8B030D-6E8A-4147-A177-3AD203B41FA5}">
                          <a16:colId xmlns:a16="http://schemas.microsoft.com/office/drawing/2014/main" val="1198362656"/>
                        </a:ext>
                      </a:extLst>
                    </a:gridCol>
                    <a:gridCol w="1517528">
                      <a:extLst>
                        <a:ext uri="{9D8B030D-6E8A-4147-A177-3AD203B41FA5}">
                          <a16:colId xmlns:a16="http://schemas.microsoft.com/office/drawing/2014/main" val="577889752"/>
                        </a:ext>
                      </a:extLst>
                    </a:gridCol>
                  </a:tblGrid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Parameter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Value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Unit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70075231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Size of the domain (n</a:t>
                          </a:r>
                          <a:r>
                            <a:rPr lang="en-US" sz="1200" baseline="-25000">
                              <a:effectLst/>
                            </a:rPr>
                            <a:t>x</a:t>
                          </a:r>
                          <a:r>
                            <a:rPr lang="en-US" sz="1200">
                              <a:effectLst/>
                            </a:rPr>
                            <a:t>, n</a:t>
                          </a:r>
                          <a:r>
                            <a:rPr lang="en-US" sz="1200" baseline="-25000">
                              <a:effectLst/>
                            </a:rPr>
                            <a:t>y</a:t>
                          </a:r>
                          <a:r>
                            <a:rPr lang="en-US" sz="1200">
                              <a:effectLst/>
                            </a:rPr>
                            <a:t>)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400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200">
                              <a:effectLst/>
                            </a:rPr>
                            <a:t>700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709956208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Size of the cell (d</a:t>
                          </a:r>
                          <a:r>
                            <a:rPr lang="en-US" sz="1200" baseline="-25000">
                              <a:effectLst/>
                            </a:rPr>
                            <a:t>x</a:t>
                          </a:r>
                          <a:r>
                            <a:rPr lang="en-US" sz="1200">
                              <a:effectLst/>
                            </a:rPr>
                            <a:t>, d</a:t>
                          </a:r>
                          <a:r>
                            <a:rPr lang="en-US" sz="1200" baseline="-25000">
                              <a:effectLst/>
                            </a:rPr>
                            <a:t>y</a:t>
                          </a:r>
                          <a:r>
                            <a:rPr lang="en-US" sz="1200">
                              <a:effectLst/>
                            </a:rPr>
                            <a:t>)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1000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36384214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Time step (d</a:t>
                          </a:r>
                          <a:r>
                            <a:rPr lang="en-US" sz="1200" baseline="-25000">
                              <a:effectLst/>
                            </a:rPr>
                            <a:t>t</a:t>
                          </a:r>
                          <a:r>
                            <a:rPr lang="en-US" sz="1200">
                              <a:effectLst/>
                            </a:rPr>
                            <a:t>)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1000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yr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14579912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Total duration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25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200">
                              <a:effectLst/>
                            </a:rPr>
                            <a:t>10</a:t>
                          </a:r>
                          <a:r>
                            <a:rPr lang="en-US" sz="1200" baseline="30000">
                              <a:effectLst/>
                            </a:rPr>
                            <a:t>6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yr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321709029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Uplift rate (U)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0.5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mm/yr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29637708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Precipitation rate (P) - homogeneous and constant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0.5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m/yr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620389886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708660" algn="l"/>
                            </a:tabLst>
                          </a:pPr>
                          <a:r>
                            <a:rPr lang="en-US" sz="1200">
                              <a:effectLst/>
                            </a:rPr>
                            <a:t>Effective Elastic thickness (EET)	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15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km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083899776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Erodibility (K</a:t>
                          </a:r>
                          <a:r>
                            <a:rPr lang="en-US" sz="1200" baseline="-25000">
                              <a:effectLst/>
                            </a:rPr>
                            <a:t>f</a:t>
                          </a:r>
                          <a:r>
                            <a:rPr lang="en-US" sz="1200">
                              <a:effectLst/>
                            </a:rPr>
                            <a:t>)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2.5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200">
                              <a:effectLst/>
                            </a:rPr>
                            <a:t>10</a:t>
                          </a:r>
                          <a:r>
                            <a:rPr lang="en-US" sz="1200" baseline="30000">
                              <a:effectLst/>
                            </a:rPr>
                            <a:t>-5 a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</a:t>
                          </a:r>
                          <a:r>
                            <a:rPr lang="en-US" sz="1200" baseline="30000">
                              <a:effectLst/>
                            </a:rPr>
                            <a:t>0.2</a:t>
                          </a:r>
                          <a:r>
                            <a:rPr lang="en-US" sz="1200">
                              <a:effectLst/>
                            </a:rPr>
                            <a:t>/yr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23951799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Hillslope diffusion coefficient (K</a:t>
                          </a:r>
                          <a:r>
                            <a:rPr lang="en-US" sz="1200" baseline="-25000">
                              <a:effectLst/>
                            </a:rPr>
                            <a:t>h</a:t>
                          </a:r>
                          <a:r>
                            <a:rPr lang="en-US" sz="1200">
                              <a:effectLst/>
                            </a:rPr>
                            <a:t>)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1.0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200">
                              <a:effectLst/>
                            </a:rPr>
                            <a:t>10</a:t>
                          </a:r>
                          <a:r>
                            <a:rPr lang="en-US" sz="1200" baseline="30000">
                              <a:effectLst/>
                            </a:rPr>
                            <a:t>-2 b;c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</a:t>
                          </a:r>
                          <a:r>
                            <a:rPr lang="en-US" sz="1200" baseline="30000">
                              <a:effectLst/>
                            </a:rPr>
                            <a:t>2</a:t>
                          </a:r>
                          <a:r>
                            <a:rPr lang="en-US" sz="1200">
                              <a:effectLst/>
                            </a:rPr>
                            <a:t>/yr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84533828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Deposition coefficient (G)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0.4</a:t>
                          </a:r>
                          <a:r>
                            <a:rPr lang="en-US" sz="1200" baseline="30000" dirty="0">
                              <a:effectLst/>
                            </a:rPr>
                            <a:t>d;e</a:t>
                          </a:r>
                          <a:endParaRPr lang="fr-FR" sz="1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396534807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Erosion law coefficients (m, n)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0.4</a:t>
                          </a:r>
                          <a:r>
                            <a:rPr lang="en-US" sz="1200" baseline="30000">
                              <a:effectLst/>
                            </a:rPr>
                            <a:t>f</a:t>
                          </a:r>
                          <a:r>
                            <a:rPr lang="en-US" sz="1200">
                              <a:effectLst/>
                            </a:rPr>
                            <a:t>, 1</a:t>
                          </a:r>
                          <a:r>
                            <a:rPr lang="en-US" sz="1200" baseline="30000">
                              <a:effectLst/>
                            </a:rPr>
                            <a:t>g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86051172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Sea level elevation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m</a:t>
                          </a:r>
                          <a:endParaRPr lang="fr-FR" sz="1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30157101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Marine diffusion coefficient (K</a:t>
                          </a:r>
                          <a:r>
                            <a:rPr lang="en-US" sz="1200" baseline="-25000">
                              <a:effectLst/>
                            </a:rPr>
                            <a:t>d</a:t>
                          </a:r>
                          <a:r>
                            <a:rPr lang="en-US" sz="1200">
                              <a:effectLst/>
                            </a:rPr>
                            <a:t>)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2.0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200">
                              <a:effectLst/>
                            </a:rPr>
                            <a:t>10</a:t>
                          </a:r>
                          <a:r>
                            <a:rPr lang="en-US" sz="1200" baseline="30000">
                              <a:effectLst/>
                            </a:rPr>
                            <a:t>2 h;i;j;k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m</a:t>
                          </a:r>
                          <a:r>
                            <a:rPr lang="en-US" sz="1200" baseline="30000" dirty="0">
                              <a:effectLst/>
                            </a:rPr>
                            <a:t>2</a:t>
                          </a:r>
                          <a:r>
                            <a:rPr lang="en-US" sz="1200" dirty="0">
                              <a:effectLst/>
                            </a:rPr>
                            <a:t>/yr</a:t>
                          </a:r>
                          <a:endParaRPr lang="fr-FR" sz="1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509216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au 3">
                <a:extLst>
                  <a:ext uri="{FF2B5EF4-FFF2-40B4-BE49-F238E27FC236}">
                    <a16:creationId xmlns:a16="http://schemas.microsoft.com/office/drawing/2014/main" id="{FBEBA848-571E-7649-ACF2-6581711214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98824406"/>
                  </p:ext>
                </p:extLst>
              </p:nvPr>
            </p:nvGraphicFramePr>
            <p:xfrm>
              <a:off x="2342543" y="470106"/>
              <a:ext cx="7505588" cy="3464986"/>
            </p:xfrm>
            <a:graphic>
              <a:graphicData uri="http://schemas.openxmlformats.org/drawingml/2006/table">
                <a:tbl>
                  <a:tblPr firstRow="1" firstCol="1" bandRow="1">
                    <a:tableStyleId>{0E3FDE45-AF77-4B5C-9715-49D594BDF05E}</a:tableStyleId>
                  </a:tblPr>
                  <a:tblGrid>
                    <a:gridCol w="4342898">
                      <a:extLst>
                        <a:ext uri="{9D8B030D-6E8A-4147-A177-3AD203B41FA5}">
                          <a16:colId xmlns:a16="http://schemas.microsoft.com/office/drawing/2014/main" val="3203700873"/>
                        </a:ext>
                      </a:extLst>
                    </a:gridCol>
                    <a:gridCol w="1645162">
                      <a:extLst>
                        <a:ext uri="{9D8B030D-6E8A-4147-A177-3AD203B41FA5}">
                          <a16:colId xmlns:a16="http://schemas.microsoft.com/office/drawing/2014/main" val="1198362656"/>
                        </a:ext>
                      </a:extLst>
                    </a:gridCol>
                    <a:gridCol w="1517528">
                      <a:extLst>
                        <a:ext uri="{9D8B030D-6E8A-4147-A177-3AD203B41FA5}">
                          <a16:colId xmlns:a16="http://schemas.microsoft.com/office/drawing/2014/main" val="577889752"/>
                        </a:ext>
                      </a:extLst>
                    </a:gridCol>
                  </a:tblGrid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Parameter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Value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Unit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70075231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Size of the domain (n</a:t>
                          </a:r>
                          <a:r>
                            <a:rPr lang="en-US" sz="1200" baseline="-25000">
                              <a:effectLst/>
                            </a:rPr>
                            <a:t>x</a:t>
                          </a:r>
                          <a:r>
                            <a:rPr lang="en-US" sz="1200">
                              <a:effectLst/>
                            </a:rPr>
                            <a:t>, n</a:t>
                          </a:r>
                          <a:r>
                            <a:rPr lang="en-US" sz="1200" baseline="-25000">
                              <a:effectLst/>
                            </a:rPr>
                            <a:t>y</a:t>
                          </a:r>
                          <a:r>
                            <a:rPr lang="en-US" sz="1200">
                              <a:effectLst/>
                            </a:rPr>
                            <a:t>)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65891" t="-126316" r="-93023" b="-12368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709956208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Size of the cell (d</a:t>
                          </a:r>
                          <a:r>
                            <a:rPr lang="en-US" sz="1200" baseline="-25000">
                              <a:effectLst/>
                            </a:rPr>
                            <a:t>x</a:t>
                          </a:r>
                          <a:r>
                            <a:rPr lang="en-US" sz="1200">
                              <a:effectLst/>
                            </a:rPr>
                            <a:t>, d</a:t>
                          </a:r>
                          <a:r>
                            <a:rPr lang="en-US" sz="1200" baseline="-25000">
                              <a:effectLst/>
                            </a:rPr>
                            <a:t>y</a:t>
                          </a:r>
                          <a:r>
                            <a:rPr lang="en-US" sz="1200">
                              <a:effectLst/>
                            </a:rPr>
                            <a:t>)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1000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36384214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Time step (d</a:t>
                          </a:r>
                          <a:r>
                            <a:rPr lang="en-US" sz="1200" baseline="-25000">
                              <a:effectLst/>
                            </a:rPr>
                            <a:t>t</a:t>
                          </a:r>
                          <a:r>
                            <a:rPr lang="en-US" sz="1200">
                              <a:effectLst/>
                            </a:rPr>
                            <a:t>)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1000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yr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14579912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Total duration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65891" t="-410000" r="-93023" b="-8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yr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321709029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Uplift rate (U)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0.5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mm/yr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29637708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Precipitation rate (P) - homogeneous and constant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0.5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m/yr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620389886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708660" algn="l"/>
                            </a:tabLst>
                          </a:pPr>
                          <a:r>
                            <a:rPr lang="en-US" sz="1200">
                              <a:effectLst/>
                            </a:rPr>
                            <a:t>Effective Elastic thickness (EET)	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15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km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083899776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Erodibility (K</a:t>
                          </a:r>
                          <a:r>
                            <a:rPr lang="en-US" sz="1200" baseline="-25000">
                              <a:effectLst/>
                            </a:rPr>
                            <a:t>f</a:t>
                          </a:r>
                          <a:r>
                            <a:rPr lang="en-US" sz="1200">
                              <a:effectLst/>
                            </a:rPr>
                            <a:t>)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65891" t="-800000" r="-93023" b="-4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</a:t>
                          </a:r>
                          <a:r>
                            <a:rPr lang="en-US" sz="1200" baseline="30000">
                              <a:effectLst/>
                            </a:rPr>
                            <a:t>0.2</a:t>
                          </a:r>
                          <a:r>
                            <a:rPr lang="en-US" sz="1200">
                              <a:effectLst/>
                            </a:rPr>
                            <a:t>/yr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23951799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Hillslope diffusion coefficient (K</a:t>
                          </a:r>
                          <a:r>
                            <a:rPr lang="en-US" sz="1200" baseline="-25000">
                              <a:effectLst/>
                            </a:rPr>
                            <a:t>h</a:t>
                          </a:r>
                          <a:r>
                            <a:rPr lang="en-US" sz="1200">
                              <a:effectLst/>
                            </a:rPr>
                            <a:t>)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65891" t="-947368" r="-93023" b="-4157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</a:t>
                          </a:r>
                          <a:r>
                            <a:rPr lang="en-US" sz="1200" baseline="30000">
                              <a:effectLst/>
                            </a:rPr>
                            <a:t>2</a:t>
                          </a:r>
                          <a:r>
                            <a:rPr lang="en-US" sz="1200">
                              <a:effectLst/>
                            </a:rPr>
                            <a:t>/yr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84533828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Deposition coefficient (G)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0.4</a:t>
                          </a:r>
                          <a:r>
                            <a:rPr lang="en-US" sz="1200" baseline="30000" dirty="0">
                              <a:effectLst/>
                            </a:rPr>
                            <a:t>d;e</a:t>
                          </a:r>
                          <a:endParaRPr lang="fr-FR" sz="1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396534807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Erosion law coefficients (m, n)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0.4</a:t>
                          </a:r>
                          <a:r>
                            <a:rPr lang="en-US" sz="1200" baseline="30000">
                              <a:effectLst/>
                            </a:rPr>
                            <a:t>f</a:t>
                          </a:r>
                          <a:r>
                            <a:rPr lang="en-US" sz="1200">
                              <a:effectLst/>
                            </a:rPr>
                            <a:t>, 1</a:t>
                          </a:r>
                          <a:r>
                            <a:rPr lang="en-US" sz="1200" baseline="30000">
                              <a:effectLst/>
                            </a:rPr>
                            <a:t>g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86051172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Sea level elevation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m</a:t>
                          </a:r>
                          <a:endParaRPr lang="fr-FR" sz="1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30157101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Marine diffusion coefficient (K</a:t>
                          </a:r>
                          <a:r>
                            <a:rPr lang="en-US" sz="1200" baseline="-25000">
                              <a:effectLst/>
                            </a:rPr>
                            <a:t>d</a:t>
                          </a:r>
                          <a:r>
                            <a:rPr lang="en-US" sz="1200">
                              <a:effectLst/>
                            </a:rPr>
                            <a:t>)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65891" t="-1357895" r="-93023" b="-52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m</a:t>
                          </a:r>
                          <a:r>
                            <a:rPr lang="en-US" sz="1200" baseline="30000" dirty="0">
                              <a:effectLst/>
                            </a:rPr>
                            <a:t>2</a:t>
                          </a:r>
                          <a:r>
                            <a:rPr lang="en-US" sz="1200" dirty="0">
                              <a:effectLst/>
                            </a:rPr>
                            <a:t>/yr</a:t>
                          </a:r>
                          <a:endParaRPr lang="fr-FR" sz="1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509216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ectangle 1">
            <a:extLst>
              <a:ext uri="{FF2B5EF4-FFF2-40B4-BE49-F238E27FC236}">
                <a16:creationId xmlns:a16="http://schemas.microsoft.com/office/drawing/2014/main" id="{F0A0D576-3D23-4648-BCF9-90C06768C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9043" y="4045922"/>
            <a:ext cx="8380692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08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08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08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08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08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08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08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08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08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08025" algn="l"/>
              </a:tabLst>
            </a:pPr>
            <a:r>
              <a:rPr kumimoji="0" lang="en-US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Table 1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kumimoji="0" lang="en-US" altLang="fr-FR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Common Parameters for the Different Experiments</a:t>
            </a:r>
            <a:endParaRPr kumimoji="0" lang="en-US" alt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08025" algn="l"/>
              </a:tabLst>
            </a:pPr>
            <a:r>
              <a:rPr kumimoji="0" lang="en-US" altLang="fr-FR" sz="1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Note. 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erodibility value (K</a:t>
            </a:r>
            <a:r>
              <a:rPr kumimoji="0" lang="en-US" altLang="fr-FR" sz="120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was chosen to reach a mean mountain range elevation of ~1.7 km after 25 Myr.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08025" algn="l"/>
              </a:tabLst>
            </a:pP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Parameters from </a:t>
            </a:r>
            <a:r>
              <a:rPr kumimoji="0" lang="en-US" altLang="fr-FR" sz="12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Whipple &amp; Tucker (1999);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08025" algn="l"/>
              </a:tabLst>
            </a:pPr>
            <a:r>
              <a:rPr kumimoji="0" lang="en-US" altLang="fr-FR" sz="12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Densmore et al. (2007);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08025" algn="l"/>
              </a:tabLst>
            </a:pPr>
            <a:r>
              <a:rPr kumimoji="0" lang="en-US" altLang="fr-FR" sz="12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Armitage et al. (2013);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08025" algn="l"/>
              </a:tabLst>
            </a:pPr>
            <a:r>
              <a:rPr kumimoji="0" lang="en-US" altLang="fr-FR" sz="12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Davy &amp; </a:t>
            </a:r>
            <a:r>
              <a:rPr kumimoji="0" lang="en-US" altLang="fr-F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Lague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(2009) ;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08025" algn="l"/>
              </a:tabLst>
            </a:pPr>
            <a:r>
              <a:rPr kumimoji="0" lang="en-US" altLang="fr-FR" sz="1200" b="0" i="0" u="none" strike="noStrike" cap="none" normalizeH="0" baseline="3000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</a:t>
            </a:r>
            <a:r>
              <a:rPr kumimoji="0" lang="en-US" altLang="fr-F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Guerit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et al. (2019) ;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08025" algn="l"/>
              </a:tabLst>
            </a:pPr>
            <a:r>
              <a:rPr kumimoji="0" lang="en-US" altLang="fr-FR" sz="1200" b="0" i="0" u="none" strike="noStrike" cap="none" normalizeH="0" baseline="3000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</a:t>
            </a:r>
            <a:r>
              <a:rPr kumimoji="0" lang="en-US" altLang="fr-F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Stock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&amp; Montgomery (1999);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08025" algn="l"/>
              </a:tabLst>
            </a:pPr>
            <a:r>
              <a:rPr kumimoji="0" lang="en-US" altLang="fr-FR" sz="1200" b="0" i="0" u="none" strike="noStrike" cap="none" normalizeH="0" baseline="3000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</a:t>
            </a:r>
            <a:r>
              <a:rPr kumimoji="0" lang="en-US" altLang="fr-F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Braun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&amp; Willett (2013);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08025" algn="l"/>
              </a:tabLst>
            </a:pPr>
            <a:r>
              <a:rPr kumimoji="0" lang="en-US" altLang="fr-FR" sz="1200" b="0" i="0" u="none" strike="noStrike" cap="none" normalizeH="0" baseline="3000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</a:t>
            </a:r>
            <a:r>
              <a:rPr kumimoji="0" lang="en-US" altLang="fr-F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Jordan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&amp; Flemings (1991);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08025" algn="l"/>
              </a:tabLst>
            </a:pPr>
            <a:r>
              <a:rPr kumimoji="0" lang="en-US" altLang="fr-FR" sz="1200" b="0" i="0" u="none" strike="noStrike" cap="none" normalizeH="0" baseline="3000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</a:t>
            </a:r>
            <a:r>
              <a:rPr kumimoji="0" lang="en-US" altLang="fr-F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Rouby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et al. (2013);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08025" algn="l"/>
              </a:tabLst>
            </a:pPr>
            <a:r>
              <a:rPr kumimoji="0" lang="en-US" altLang="fr-FR" sz="1200" b="0" i="0" u="none" strike="noStrike" cap="none" normalizeH="0" baseline="3000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</a:t>
            </a:r>
            <a:r>
              <a:rPr kumimoji="0" lang="en-US" altLang="fr-F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Yuan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Braun, Guerit, Simon, et al. (2019);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08025" algn="l"/>
              </a:tabLst>
            </a:pPr>
            <a:r>
              <a:rPr kumimoji="0" lang="en-US" altLang="fr-FR" sz="1200" b="0" i="0" u="none" strike="noStrike" cap="none" normalizeH="0" baseline="3000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</a:t>
            </a:r>
            <a:r>
              <a:rPr kumimoji="0" lang="en-US" altLang="fr-FR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Simon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et al. (2022).</a:t>
            </a:r>
            <a:endParaRPr kumimoji="0" lang="en-US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837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DE6C7F1-4C57-5F46-94F0-C8DEC9AB7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16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7A84215-6849-3C44-AB4F-A8E1F4C18B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449" y="388353"/>
            <a:ext cx="4017101" cy="64696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0BBF8B-2B1D-C046-9DBC-69240944281B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E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</a:rPr>
              <a:t>xperiments M1 to M4 – view from the top</a:t>
            </a:r>
          </a:p>
        </p:txBody>
      </p:sp>
    </p:spTree>
    <p:extLst>
      <p:ext uri="{BB962C8B-B14F-4D97-AF65-F5344CB8AC3E}">
        <p14:creationId xmlns:p14="http://schemas.microsoft.com/office/powerpoint/2010/main" val="2173922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>
            <a:extLst>
              <a:ext uri="{FF2B5EF4-FFF2-40B4-BE49-F238E27FC236}">
                <a16:creationId xmlns:a16="http://schemas.microsoft.com/office/drawing/2014/main" id="{EA1830D7-2115-1749-B6C7-2AA27C9FC0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4971" y="1892457"/>
            <a:ext cx="4565194" cy="297726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F1BA97A-DF04-F348-A078-E9929255BF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08" y="376222"/>
            <a:ext cx="6246626" cy="3211156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583223E-24B3-9247-BA30-77EA86873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17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A832FB-9B63-C44C-BA6B-4F5F710B1E8F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First-order interpretations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D6B10BC-0400-784E-AE9D-D41895A1C397}"/>
              </a:ext>
            </a:extLst>
          </p:cNvPr>
          <p:cNvSpPr txBox="1"/>
          <p:nvPr/>
        </p:nvSpPr>
        <p:spPr>
          <a:xfrm>
            <a:off x="3996309" y="1921378"/>
            <a:ext cx="2042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Case 1: sea level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8E8832-C781-1541-A1E3-37D63A27B151}"/>
              </a:ext>
            </a:extLst>
          </p:cNvPr>
          <p:cNvSpPr txBox="1"/>
          <p:nvPr/>
        </p:nvSpPr>
        <p:spPr>
          <a:xfrm>
            <a:off x="3996309" y="2284605"/>
            <a:ext cx="2343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8F00"/>
                </a:solidFill>
              </a:rPr>
              <a:t>Case 2: elevated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D65108-4AF0-0645-8E3B-85C3AD67F727}"/>
              </a:ext>
            </a:extLst>
          </p:cNvPr>
          <p:cNvSpPr txBox="1"/>
          <p:nvPr/>
        </p:nvSpPr>
        <p:spPr>
          <a:xfrm>
            <a:off x="3996308" y="2647832"/>
            <a:ext cx="2652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Case 3: bathymetry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9971FA1-0BC4-E542-87B7-8B96779A0294}"/>
              </a:ext>
            </a:extLst>
          </p:cNvPr>
          <p:cNvCxnSpPr>
            <a:cxnSpLocks/>
          </p:cNvCxnSpPr>
          <p:nvPr/>
        </p:nvCxnSpPr>
        <p:spPr>
          <a:xfrm>
            <a:off x="3474720" y="1188119"/>
            <a:ext cx="1" cy="3851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45CD323-8314-EF45-B813-2152146CA828}"/>
              </a:ext>
            </a:extLst>
          </p:cNvPr>
          <p:cNvCxnSpPr>
            <a:cxnSpLocks/>
          </p:cNvCxnSpPr>
          <p:nvPr/>
        </p:nvCxnSpPr>
        <p:spPr>
          <a:xfrm>
            <a:off x="1400755" y="2008429"/>
            <a:ext cx="1" cy="3851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9FB1AF4C-F1CB-034C-B0C5-61996527E1DD}"/>
              </a:ext>
            </a:extLst>
          </p:cNvPr>
          <p:cNvCxnSpPr>
            <a:cxnSpLocks/>
          </p:cNvCxnSpPr>
          <p:nvPr/>
        </p:nvCxnSpPr>
        <p:spPr>
          <a:xfrm>
            <a:off x="6038335" y="539060"/>
            <a:ext cx="1" cy="3851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55A4DF3A-3545-6746-8FD2-9832FE907E65}"/>
              </a:ext>
            </a:extLst>
          </p:cNvPr>
          <p:cNvSpPr txBox="1"/>
          <p:nvPr/>
        </p:nvSpPr>
        <p:spPr>
          <a:xfrm>
            <a:off x="7566542" y="752433"/>
            <a:ext cx="4309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influence of geometries on uplift dynamic 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E095CCE-6B9F-0B47-AA03-8C4D9CC8EF65}"/>
              </a:ext>
            </a:extLst>
          </p:cNvPr>
          <p:cNvCxnSpPr>
            <a:cxnSpLocks/>
          </p:cNvCxnSpPr>
          <p:nvPr/>
        </p:nvCxnSpPr>
        <p:spPr>
          <a:xfrm>
            <a:off x="6427372" y="1075598"/>
            <a:ext cx="13517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C32D8F7-D719-5344-8E9B-4A00F058AA5E}"/>
                  </a:ext>
                </a:extLst>
              </p:cNvPr>
              <p:cNvSpPr txBox="1"/>
              <p:nvPr/>
            </p:nvSpPr>
            <p:spPr>
              <a:xfrm>
                <a:off x="8232664" y="5433020"/>
                <a:ext cx="326980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/>
                  <a:t> in basement deepening</a:t>
                </a:r>
              </a:p>
              <a:p>
                <a:pPr marL="285750" indent="-285750">
                  <a:buFont typeface="Wingdings" pitchFamily="2" charset="2"/>
                  <a:buChar char="à"/>
                </a:pPr>
                <a:r>
                  <a:rPr lang="en-US" dirty="0">
                    <a:sym typeface="Wingdings" pitchFamily="2" charset="2"/>
                  </a:rPr>
                  <a:t>Not explained by topo. load</a:t>
                </a:r>
              </a:p>
              <a:p>
                <a:pPr marL="285750" indent="-285750">
                  <a:buFont typeface="Wingdings" pitchFamily="2" charset="2"/>
                  <a:buChar char="à"/>
                </a:pPr>
                <a:r>
                  <a:rPr lang="en-US" b="1" dirty="0">
                    <a:sym typeface="Wingdings" pitchFamily="2" charset="2"/>
                  </a:rPr>
                  <a:t>Linked to the sed. load only</a:t>
                </a:r>
                <a:endParaRPr lang="en-US" b="1" dirty="0"/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C32D8F7-D719-5344-8E9B-4A00F058A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2664" y="5433020"/>
                <a:ext cx="3269808" cy="923330"/>
              </a:xfrm>
              <a:prstGeom prst="rect">
                <a:avLst/>
              </a:prstGeom>
              <a:blipFill>
                <a:blip r:embed="rId4"/>
                <a:stretch>
                  <a:fillRect l="-1163" t="-2703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Image 23">
            <a:extLst>
              <a:ext uri="{FF2B5EF4-FFF2-40B4-BE49-F238E27FC236}">
                <a16:creationId xmlns:a16="http://schemas.microsoft.com/office/drawing/2014/main" id="{1930ABEB-5621-A147-9063-E831DCF602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18"/>
          <a:stretch/>
        </p:blipFill>
        <p:spPr>
          <a:xfrm>
            <a:off x="145148" y="3537950"/>
            <a:ext cx="6275584" cy="3183525"/>
          </a:xfrm>
          <a:prstGeom prst="rect">
            <a:avLst/>
          </a:prstGeom>
        </p:spPr>
      </p:pic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BC9B224-C1A8-AB4E-ABF0-AB1CB39ED036}"/>
              </a:ext>
            </a:extLst>
          </p:cNvPr>
          <p:cNvCxnSpPr>
            <a:cxnSpLocks/>
          </p:cNvCxnSpPr>
          <p:nvPr/>
        </p:nvCxnSpPr>
        <p:spPr>
          <a:xfrm>
            <a:off x="4125378" y="4483077"/>
            <a:ext cx="0" cy="1724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D58737C1-9BF9-D04D-9680-B7F106873032}"/>
              </a:ext>
            </a:extLst>
          </p:cNvPr>
          <p:cNvCxnSpPr>
            <a:cxnSpLocks/>
          </p:cNvCxnSpPr>
          <p:nvPr/>
        </p:nvCxnSpPr>
        <p:spPr>
          <a:xfrm>
            <a:off x="2554207" y="4127316"/>
            <a:ext cx="0" cy="1564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542B9FB8-C5A1-F843-812C-F43E3ED389B1}"/>
              </a:ext>
            </a:extLst>
          </p:cNvPr>
          <p:cNvCxnSpPr>
            <a:cxnSpLocks/>
          </p:cNvCxnSpPr>
          <p:nvPr/>
        </p:nvCxnSpPr>
        <p:spPr>
          <a:xfrm flipV="1">
            <a:off x="1560355" y="4251134"/>
            <a:ext cx="0" cy="5188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2BB97532-7F79-C44D-BCB3-12798358677F}"/>
              </a:ext>
            </a:extLst>
          </p:cNvPr>
          <p:cNvCxnSpPr>
            <a:cxnSpLocks/>
          </p:cNvCxnSpPr>
          <p:nvPr/>
        </p:nvCxnSpPr>
        <p:spPr>
          <a:xfrm flipV="1">
            <a:off x="4501396" y="5353866"/>
            <a:ext cx="0" cy="5188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EC6911A3-994B-4A43-B5ED-9F5DBFCDC81F}"/>
              </a:ext>
            </a:extLst>
          </p:cNvPr>
          <p:cNvCxnSpPr>
            <a:cxnSpLocks/>
          </p:cNvCxnSpPr>
          <p:nvPr/>
        </p:nvCxnSpPr>
        <p:spPr>
          <a:xfrm>
            <a:off x="6493406" y="6005005"/>
            <a:ext cx="135172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663DE5D4-822B-C044-A7B4-5F57175886B7}"/>
              </a:ext>
            </a:extLst>
          </p:cNvPr>
          <p:cNvSpPr/>
          <p:nvPr/>
        </p:nvSpPr>
        <p:spPr>
          <a:xfrm rot="20696489">
            <a:off x="7085438" y="1851668"/>
            <a:ext cx="2996749" cy="1214615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14CF53AF-84C8-BF47-BBC0-400C3153E733}"/>
              </a:ext>
            </a:extLst>
          </p:cNvPr>
          <p:cNvSpPr/>
          <p:nvPr/>
        </p:nvSpPr>
        <p:spPr>
          <a:xfrm rot="20696489">
            <a:off x="8040601" y="3868441"/>
            <a:ext cx="853902" cy="385296"/>
          </a:xfrm>
          <a:prstGeom prst="ellipse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B88ACFAB-6CDF-C441-A9AC-E2B74C219821}"/>
              </a:ext>
            </a:extLst>
          </p:cNvPr>
          <p:cNvCxnSpPr>
            <a:cxnSpLocks/>
          </p:cNvCxnSpPr>
          <p:nvPr/>
        </p:nvCxnSpPr>
        <p:spPr>
          <a:xfrm flipH="1">
            <a:off x="6223246" y="2396457"/>
            <a:ext cx="1031228" cy="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FBA0B992-B860-1249-AF71-F3CE0417C06E}"/>
              </a:ext>
            </a:extLst>
          </p:cNvPr>
          <p:cNvCxnSpPr>
            <a:cxnSpLocks/>
          </p:cNvCxnSpPr>
          <p:nvPr/>
        </p:nvCxnSpPr>
        <p:spPr>
          <a:xfrm flipH="1">
            <a:off x="6223246" y="4127316"/>
            <a:ext cx="1781965" cy="0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9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7" grpId="0"/>
      <p:bldP spid="27" grpId="0"/>
      <p:bldP spid="46" grpId="0" animBg="1"/>
      <p:bldP spid="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1025B1E-55C9-004A-9050-1668B9691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18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F06986-250B-BF49-A5BC-F5688DED41B7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E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</a:rPr>
              <a:t>xperiments M1 to M4 – 3D views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F59177A-F907-0D45-B2A5-5D8AECAC9B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46" y="738000"/>
            <a:ext cx="2857859" cy="612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62C89AC-B05B-FD40-9A6D-7D868AA2B6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016" y="738000"/>
            <a:ext cx="2817143" cy="612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2582D44-D577-FE49-99ED-55AC6EA733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912" y="711939"/>
            <a:ext cx="2388718" cy="612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1422A69-9B50-6741-95E0-E9D201155A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2906" y="711939"/>
            <a:ext cx="2367170" cy="612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0517201-DC38-3844-BEE7-6C00ED7409A2}"/>
              </a:ext>
            </a:extLst>
          </p:cNvPr>
          <p:cNvSpPr/>
          <p:nvPr/>
        </p:nvSpPr>
        <p:spPr>
          <a:xfrm>
            <a:off x="1196702" y="342607"/>
            <a:ext cx="49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 pitchFamily="2" charset="2"/>
              </a:rPr>
              <a:t>M1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ACCC25-504B-7448-8464-6816ACD8CB92}"/>
              </a:ext>
            </a:extLst>
          </p:cNvPr>
          <p:cNvSpPr/>
          <p:nvPr/>
        </p:nvSpPr>
        <p:spPr>
          <a:xfrm>
            <a:off x="4291579" y="342607"/>
            <a:ext cx="49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 pitchFamily="2" charset="2"/>
              </a:rPr>
              <a:t>M2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E5E478-87DC-6B43-B26B-682388A0865C}"/>
              </a:ext>
            </a:extLst>
          </p:cNvPr>
          <p:cNvSpPr/>
          <p:nvPr/>
        </p:nvSpPr>
        <p:spPr>
          <a:xfrm>
            <a:off x="7409321" y="342607"/>
            <a:ext cx="49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 pitchFamily="2" charset="2"/>
              </a:rPr>
              <a:t>M3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DA1A35-0094-DD40-AD9E-C8D3E4EFC625}"/>
              </a:ext>
            </a:extLst>
          </p:cNvPr>
          <p:cNvSpPr/>
          <p:nvPr/>
        </p:nvSpPr>
        <p:spPr>
          <a:xfrm>
            <a:off x="10527063" y="342607"/>
            <a:ext cx="49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 pitchFamily="2" charset="2"/>
              </a:rPr>
              <a:t>M4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300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BFBC57D-5372-8046-8E0B-CB55018F40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803" y="399660"/>
            <a:ext cx="4320000" cy="24410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2ED8CE8-3354-584E-A682-2797E6A47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699" y="399660"/>
            <a:ext cx="4320000" cy="226503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B400362-08EA-1B4B-A8C4-F2CA86760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19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AEDC93-19FD-4341-A7C0-DE115E2CB420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Impact of inherited elevated foreland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2570E96-623F-9B47-8671-DC3DB349F8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95" y="3027919"/>
            <a:ext cx="7230173" cy="370451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11913AC-60BB-8A46-B17A-6EB0DBFB4A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95" y="212481"/>
            <a:ext cx="752099" cy="270027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70FC8E8-BD34-AF40-85B8-885824E414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3800" y="342473"/>
            <a:ext cx="752099" cy="237940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B78EA66-8341-3D43-897D-B02FE594D5FF}"/>
              </a:ext>
            </a:extLst>
          </p:cNvPr>
          <p:cNvSpPr txBox="1"/>
          <p:nvPr/>
        </p:nvSpPr>
        <p:spPr>
          <a:xfrm>
            <a:off x="3229371" y="461665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Case 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C4DF528-E961-4447-AA85-5FE99ACE0E90}"/>
              </a:ext>
            </a:extLst>
          </p:cNvPr>
          <p:cNvSpPr txBox="1"/>
          <p:nvPr/>
        </p:nvSpPr>
        <p:spPr>
          <a:xfrm>
            <a:off x="9598261" y="381669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8F00"/>
                </a:solidFill>
              </a:rPr>
              <a:t>Case 2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783708A-CA4E-D74E-A1A6-24DE80208EAE}"/>
              </a:ext>
            </a:extLst>
          </p:cNvPr>
          <p:cNvSpPr txBox="1"/>
          <p:nvPr/>
        </p:nvSpPr>
        <p:spPr>
          <a:xfrm>
            <a:off x="5672683" y="1239788"/>
            <a:ext cx="649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vs.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65DF917-2F1A-0643-A20C-8888ED1EEC8E}"/>
              </a:ext>
            </a:extLst>
          </p:cNvPr>
          <p:cNvSpPr txBox="1"/>
          <p:nvPr/>
        </p:nvSpPr>
        <p:spPr>
          <a:xfrm>
            <a:off x="2898803" y="4247536"/>
            <a:ext cx="16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Sed. production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7CE2888-D888-0742-9765-CE8546EF5CE9}"/>
              </a:ext>
            </a:extLst>
          </p:cNvPr>
          <p:cNvSpPr txBox="1"/>
          <p:nvPr/>
        </p:nvSpPr>
        <p:spPr>
          <a:xfrm>
            <a:off x="4879549" y="4880176"/>
            <a:ext cx="2236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Stored in the foreland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301AEA5-56CE-A74E-8D8A-DF701BF2DCE5}"/>
              </a:ext>
            </a:extLst>
          </p:cNvPr>
          <p:cNvSpPr txBox="1"/>
          <p:nvPr/>
        </p:nvSpPr>
        <p:spPr>
          <a:xfrm>
            <a:off x="933539" y="3203967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Case 1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70591D1-BDF4-404A-8D51-7A241E08CCC6}"/>
              </a:ext>
            </a:extLst>
          </p:cNvPr>
          <p:cNvSpPr txBox="1"/>
          <p:nvPr/>
        </p:nvSpPr>
        <p:spPr>
          <a:xfrm>
            <a:off x="933539" y="3567194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8F00"/>
                </a:solidFill>
              </a:rPr>
              <a:t>Case 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7619848-4B8A-B141-8402-B9D52DAB2A8F}"/>
              </a:ext>
            </a:extLst>
          </p:cNvPr>
          <p:cNvSpPr txBox="1"/>
          <p:nvPr/>
        </p:nvSpPr>
        <p:spPr>
          <a:xfrm>
            <a:off x="7898045" y="2589586"/>
            <a:ext cx="3046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marine deposits</a:t>
            </a:r>
          </a:p>
          <a:p>
            <a:r>
              <a:rPr lang="en-US" dirty="0"/>
              <a:t>Volume stored Case 1 &gt; </a:t>
            </a:r>
            <a:r>
              <a:rPr lang="en-US" dirty="0">
                <a:solidFill>
                  <a:srgbClr val="008F00"/>
                </a:solidFill>
              </a:rPr>
              <a:t>Case 2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A3CD2C9-5A5F-1245-83AD-68E7BB4B40F9}"/>
              </a:ext>
            </a:extLst>
          </p:cNvPr>
          <p:cNvSpPr txBox="1"/>
          <p:nvPr/>
        </p:nvSpPr>
        <p:spPr>
          <a:xfrm>
            <a:off x="7608485" y="3542521"/>
            <a:ext cx="3979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elevated foreland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ym typeface="Wingdings" pitchFamily="2" charset="2"/>
              </a:rPr>
              <a:t>thinner basin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7D722A7-8326-8342-8E93-61EFD86B749B}"/>
              </a:ext>
            </a:extLst>
          </p:cNvPr>
          <p:cNvSpPr txBox="1"/>
          <p:nvPr/>
        </p:nvSpPr>
        <p:spPr>
          <a:xfrm>
            <a:off x="8251603" y="4358303"/>
            <a:ext cx="26925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Fast &amp; efficient sed. Export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- sed. Load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- flexure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- accommodation</a:t>
            </a:r>
          </a:p>
        </p:txBody>
      </p:sp>
    </p:spTree>
    <p:extLst>
      <p:ext uri="{BB962C8B-B14F-4D97-AF65-F5344CB8AC3E}">
        <p14:creationId xmlns:p14="http://schemas.microsoft.com/office/powerpoint/2010/main" val="162295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e 86">
            <a:extLst>
              <a:ext uri="{FF2B5EF4-FFF2-40B4-BE49-F238E27FC236}">
                <a16:creationId xmlns:a16="http://schemas.microsoft.com/office/drawing/2014/main" id="{D4CCB9D8-5D8F-D84F-BCE1-4896171A5B2F}"/>
              </a:ext>
            </a:extLst>
          </p:cNvPr>
          <p:cNvGrpSpPr/>
          <p:nvPr/>
        </p:nvGrpSpPr>
        <p:grpSpPr>
          <a:xfrm>
            <a:off x="24018" y="583023"/>
            <a:ext cx="6694430" cy="2411328"/>
            <a:chOff x="0" y="1279734"/>
            <a:chExt cx="4648760" cy="1674479"/>
          </a:xfrm>
        </p:grpSpPr>
        <p:grpSp>
          <p:nvGrpSpPr>
            <p:cNvPr id="88" name="Groupe 87">
              <a:extLst>
                <a:ext uri="{FF2B5EF4-FFF2-40B4-BE49-F238E27FC236}">
                  <a16:creationId xmlns:a16="http://schemas.microsoft.com/office/drawing/2014/main" id="{21B6D3F8-5C36-E14D-960D-E01C26ECC064}"/>
                </a:ext>
              </a:extLst>
            </p:cNvPr>
            <p:cNvGrpSpPr/>
            <p:nvPr/>
          </p:nvGrpSpPr>
          <p:grpSpPr>
            <a:xfrm>
              <a:off x="0" y="1279734"/>
              <a:ext cx="4648760" cy="1674479"/>
              <a:chOff x="0" y="1279734"/>
              <a:chExt cx="4648760" cy="1674479"/>
            </a:xfrm>
          </p:grpSpPr>
          <p:pic>
            <p:nvPicPr>
              <p:cNvPr id="90" name="Image 89">
                <a:extLst>
                  <a:ext uri="{FF2B5EF4-FFF2-40B4-BE49-F238E27FC236}">
                    <a16:creationId xmlns:a16="http://schemas.microsoft.com/office/drawing/2014/main" id="{9A36CE3B-DC99-1044-BF2D-929017E688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2474" y="1438989"/>
                <a:ext cx="4126370" cy="1515224"/>
              </a:xfrm>
              <a:prstGeom prst="rect">
                <a:avLst/>
              </a:prstGeom>
            </p:spPr>
          </p:pic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E4B59C08-13B3-A54D-A533-EF20161C6FC8}"/>
                  </a:ext>
                </a:extLst>
              </p:cNvPr>
              <p:cNvSpPr/>
              <p:nvPr/>
            </p:nvSpPr>
            <p:spPr>
              <a:xfrm>
                <a:off x="0" y="1279734"/>
                <a:ext cx="4648760" cy="17449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2E38FBA5-67EE-EB45-BF7B-639A6DDC6CAA}"/>
                  </a:ext>
                </a:extLst>
              </p:cNvPr>
              <p:cNvSpPr/>
              <p:nvPr/>
            </p:nvSpPr>
            <p:spPr>
              <a:xfrm>
                <a:off x="242474" y="1407940"/>
                <a:ext cx="387426" cy="2537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A5A5967F-BBBD-6741-AB1C-98650BF1D366}"/>
                  </a:ext>
                </a:extLst>
              </p:cNvPr>
              <p:cNvSpPr/>
              <p:nvPr/>
            </p:nvSpPr>
            <p:spPr>
              <a:xfrm>
                <a:off x="1103523" y="1361652"/>
                <a:ext cx="387426" cy="2537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4CA0FF4-3995-C943-92D7-EFFE5BA8AEA6}"/>
                  </a:ext>
                </a:extLst>
              </p:cNvPr>
              <p:cNvSpPr/>
              <p:nvPr/>
            </p:nvSpPr>
            <p:spPr>
              <a:xfrm>
                <a:off x="2980063" y="1341012"/>
                <a:ext cx="387426" cy="2537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9879487-9883-5748-8ED7-FF3F66A9977F}"/>
                  </a:ext>
                </a:extLst>
              </p:cNvPr>
              <p:cNvSpPr/>
              <p:nvPr/>
            </p:nvSpPr>
            <p:spPr>
              <a:xfrm>
                <a:off x="1259800" y="1528784"/>
                <a:ext cx="107210" cy="1121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66A3BA5-C858-9843-B797-85D6D6258448}"/>
                  </a:ext>
                </a:extLst>
              </p:cNvPr>
              <p:cNvSpPr/>
              <p:nvPr/>
            </p:nvSpPr>
            <p:spPr>
              <a:xfrm>
                <a:off x="3024614" y="1505089"/>
                <a:ext cx="107210" cy="1121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1F04DAE-CF28-F249-B276-EA434500C210}"/>
                </a:ext>
              </a:extLst>
            </p:cNvPr>
            <p:cNvSpPr/>
            <p:nvPr/>
          </p:nvSpPr>
          <p:spPr>
            <a:xfrm>
              <a:off x="3970565" y="1361652"/>
              <a:ext cx="387426" cy="2537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30CFB04-C25E-3D42-BB58-D5663513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2503" y="6419958"/>
            <a:ext cx="2743200" cy="365125"/>
          </a:xfrm>
        </p:spPr>
        <p:txBody>
          <a:bodyPr/>
          <a:lstStyle/>
          <a:p>
            <a:fld id="{C54221F8-19E5-F144-A634-9D86D265E630}" type="slidenum">
              <a:rPr lang="fr-FR" smtClean="0"/>
              <a:t>2</a:t>
            </a:fld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A9DE87-3E99-F540-87EF-625B19313FCA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Aims / Model setup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D5C6A4A-0606-EF4B-98AE-819146E35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402" y="902550"/>
            <a:ext cx="5197227" cy="54606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74D567-F6B0-CF41-8521-333BFC5E1396}"/>
              </a:ext>
            </a:extLst>
          </p:cNvPr>
          <p:cNvSpPr/>
          <p:nvPr/>
        </p:nvSpPr>
        <p:spPr>
          <a:xfrm>
            <a:off x="6934402" y="902550"/>
            <a:ext cx="786663" cy="54606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8EC81EB4-9BD4-A24A-9A07-33F51B13C6A6}"/>
              </a:ext>
            </a:extLst>
          </p:cNvPr>
          <p:cNvSpPr/>
          <p:nvPr/>
        </p:nvSpPr>
        <p:spPr>
          <a:xfrm rot="16200000">
            <a:off x="6990082" y="770300"/>
            <a:ext cx="939800" cy="2644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79D4E34-28AE-FB40-8301-879EBED1DC07}"/>
              </a:ext>
            </a:extLst>
          </p:cNvPr>
          <p:cNvSpPr txBox="1"/>
          <p:nvPr/>
        </p:nvSpPr>
        <p:spPr>
          <a:xfrm>
            <a:off x="7592232" y="432649"/>
            <a:ext cx="154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Uniform uplift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98BC018-2236-834E-88AA-A7235A2BA3E0}"/>
              </a:ext>
            </a:extLst>
          </p:cNvPr>
          <p:cNvCxnSpPr>
            <a:cxnSpLocks/>
          </p:cNvCxnSpPr>
          <p:nvPr/>
        </p:nvCxnSpPr>
        <p:spPr>
          <a:xfrm>
            <a:off x="7592232" y="2615640"/>
            <a:ext cx="0" cy="3747591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8682229-8940-894A-871B-93170ACFC57C}"/>
              </a:ext>
            </a:extLst>
          </p:cNvPr>
          <p:cNvCxnSpPr>
            <a:cxnSpLocks/>
          </p:cNvCxnSpPr>
          <p:nvPr/>
        </p:nvCxnSpPr>
        <p:spPr>
          <a:xfrm flipH="1">
            <a:off x="6934402" y="6515631"/>
            <a:ext cx="5197228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C913D73D-560C-6A45-BB37-5C14F9BDCDB7}"/>
              </a:ext>
            </a:extLst>
          </p:cNvPr>
          <p:cNvSpPr txBox="1"/>
          <p:nvPr/>
        </p:nvSpPr>
        <p:spPr>
          <a:xfrm>
            <a:off x="8828468" y="655227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700 km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566B55A-3F3E-9742-8108-E32DCFBB2631}"/>
              </a:ext>
            </a:extLst>
          </p:cNvPr>
          <p:cNvSpPr txBox="1"/>
          <p:nvPr/>
        </p:nvSpPr>
        <p:spPr>
          <a:xfrm rot="16200000">
            <a:off x="6918805" y="4105410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2.5 km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4D760D3-51DD-1247-AB24-E8D6AB537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368892">
            <a:off x="7004328" y="1804680"/>
            <a:ext cx="1020233" cy="21004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A89862C-139C-5B49-9C55-5DD25C712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8471">
            <a:off x="8382346" y="2433331"/>
            <a:ext cx="1020233" cy="21004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95CF0B5-B3EE-1C4E-AE73-3248D9066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2298" y="2538355"/>
            <a:ext cx="969433" cy="199589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152A2209-0402-6441-9B19-1C7804FE5213}"/>
              </a:ext>
            </a:extLst>
          </p:cNvPr>
          <p:cNvSpPr txBox="1"/>
          <p:nvPr/>
        </p:nvSpPr>
        <p:spPr>
          <a:xfrm>
            <a:off x="8892462" y="2160894"/>
            <a:ext cx="2557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Sediment routing system</a:t>
            </a:r>
          </a:p>
        </p:txBody>
      </p:sp>
      <p:sp>
        <p:nvSpPr>
          <p:cNvPr id="24" name="Flèche vers la droite 23">
            <a:extLst>
              <a:ext uri="{FF2B5EF4-FFF2-40B4-BE49-F238E27FC236}">
                <a16:creationId xmlns:a16="http://schemas.microsoft.com/office/drawing/2014/main" id="{98B8DE67-CD7C-634B-949C-19DABF9DBB1F}"/>
              </a:ext>
            </a:extLst>
          </p:cNvPr>
          <p:cNvSpPr/>
          <p:nvPr/>
        </p:nvSpPr>
        <p:spPr>
          <a:xfrm rot="5400000">
            <a:off x="7472131" y="5595292"/>
            <a:ext cx="939800" cy="264499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lèche vers la droite 24">
            <a:extLst>
              <a:ext uri="{FF2B5EF4-FFF2-40B4-BE49-F238E27FC236}">
                <a16:creationId xmlns:a16="http://schemas.microsoft.com/office/drawing/2014/main" id="{4B49AA4E-1253-B941-908A-503231DB00FC}"/>
              </a:ext>
            </a:extLst>
          </p:cNvPr>
          <p:cNvSpPr/>
          <p:nvPr/>
        </p:nvSpPr>
        <p:spPr>
          <a:xfrm rot="5400000">
            <a:off x="8400533" y="3997293"/>
            <a:ext cx="542265" cy="264499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024FAF3-0310-3743-A7F9-9EC16176AD7D}"/>
              </a:ext>
            </a:extLst>
          </p:cNvPr>
          <p:cNvSpPr txBox="1"/>
          <p:nvPr/>
        </p:nvSpPr>
        <p:spPr>
          <a:xfrm>
            <a:off x="7976774" y="5688231"/>
            <a:ext cx="879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Flexure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1479791-AF45-6140-9025-96C2788B3B93}"/>
              </a:ext>
            </a:extLst>
          </p:cNvPr>
          <p:cNvSpPr txBox="1"/>
          <p:nvPr/>
        </p:nvSpPr>
        <p:spPr>
          <a:xfrm>
            <a:off x="8955182" y="4665271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35EA0"/>
                </a:solidFill>
              </a:rPr>
              <a:t>Marine deposits</a:t>
            </a:r>
          </a:p>
        </p:txBody>
      </p:sp>
      <p:sp>
        <p:nvSpPr>
          <p:cNvPr id="39" name="Flèche vers le bas 38">
            <a:extLst>
              <a:ext uri="{FF2B5EF4-FFF2-40B4-BE49-F238E27FC236}">
                <a16:creationId xmlns:a16="http://schemas.microsoft.com/office/drawing/2014/main" id="{ED8C1E68-1BE0-AB46-BB37-D63544DFE1AC}"/>
              </a:ext>
            </a:extLst>
          </p:cNvPr>
          <p:cNvSpPr/>
          <p:nvPr/>
        </p:nvSpPr>
        <p:spPr>
          <a:xfrm>
            <a:off x="8551717" y="1803749"/>
            <a:ext cx="101600" cy="978408"/>
          </a:xfrm>
          <a:prstGeom prst="downArrow">
            <a:avLst/>
          </a:prstGeom>
          <a:solidFill>
            <a:srgbClr val="80D59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èche vers le bas 39">
            <a:extLst>
              <a:ext uri="{FF2B5EF4-FFF2-40B4-BE49-F238E27FC236}">
                <a16:creationId xmlns:a16="http://schemas.microsoft.com/office/drawing/2014/main" id="{DFC1F229-5796-9B4C-97B3-6D0077757C0C}"/>
              </a:ext>
            </a:extLst>
          </p:cNvPr>
          <p:cNvSpPr/>
          <p:nvPr/>
        </p:nvSpPr>
        <p:spPr>
          <a:xfrm rot="5400000">
            <a:off x="8415178" y="4360733"/>
            <a:ext cx="101600" cy="978408"/>
          </a:xfrm>
          <a:prstGeom prst="downArrow">
            <a:avLst/>
          </a:prstGeom>
          <a:solidFill>
            <a:srgbClr val="435E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C6F81447-6F6D-E940-AEB0-2BDC1667106F}"/>
              </a:ext>
            </a:extLst>
          </p:cNvPr>
          <p:cNvSpPr txBox="1"/>
          <p:nvPr/>
        </p:nvSpPr>
        <p:spPr>
          <a:xfrm>
            <a:off x="8423407" y="1466683"/>
            <a:ext cx="2153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D59F"/>
                </a:solidFill>
              </a:rPr>
              <a:t>Continental deposits</a:t>
            </a:r>
          </a:p>
        </p:txBody>
      </p:sp>
      <p:sp>
        <p:nvSpPr>
          <p:cNvPr id="42" name="Flèche vers le bas 41">
            <a:extLst>
              <a:ext uri="{FF2B5EF4-FFF2-40B4-BE49-F238E27FC236}">
                <a16:creationId xmlns:a16="http://schemas.microsoft.com/office/drawing/2014/main" id="{30541AFF-7F69-3D46-A7BE-32583B4B6600}"/>
              </a:ext>
            </a:extLst>
          </p:cNvPr>
          <p:cNvSpPr/>
          <p:nvPr/>
        </p:nvSpPr>
        <p:spPr>
          <a:xfrm>
            <a:off x="7940973" y="1316333"/>
            <a:ext cx="121047" cy="1213893"/>
          </a:xfrm>
          <a:prstGeom prst="downArrow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80327549-0DB4-014A-9F87-4A0EA402A45C}"/>
              </a:ext>
            </a:extLst>
          </p:cNvPr>
          <p:cNvSpPr txBox="1"/>
          <p:nvPr/>
        </p:nvSpPr>
        <p:spPr>
          <a:xfrm>
            <a:off x="7838498" y="993993"/>
            <a:ext cx="125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B7942"/>
                </a:solidFill>
              </a:rPr>
              <a:t>Alluvial fan</a:t>
            </a:r>
          </a:p>
        </p:txBody>
      </p:sp>
      <p:sp>
        <p:nvSpPr>
          <p:cNvPr id="31" name="Flèche vers la droite 30">
            <a:extLst>
              <a:ext uri="{FF2B5EF4-FFF2-40B4-BE49-F238E27FC236}">
                <a16:creationId xmlns:a16="http://schemas.microsoft.com/office/drawing/2014/main" id="{F062A18A-EC07-D743-9743-F0CF740586C1}"/>
              </a:ext>
            </a:extLst>
          </p:cNvPr>
          <p:cNvSpPr/>
          <p:nvPr/>
        </p:nvSpPr>
        <p:spPr>
          <a:xfrm rot="5400000">
            <a:off x="9414556" y="2927108"/>
            <a:ext cx="342294" cy="264499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E02F61-82F7-B946-95BD-F0B30BB6A707}"/>
              </a:ext>
            </a:extLst>
          </p:cNvPr>
          <p:cNvSpPr/>
          <p:nvPr/>
        </p:nvSpPr>
        <p:spPr>
          <a:xfrm>
            <a:off x="709020" y="3043757"/>
            <a:ext cx="5661485" cy="64633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What is the influence of initial foreland topography on foreland basin evolution?</a:t>
            </a:r>
          </a:p>
        </p:txBody>
      </p:sp>
      <p:pic>
        <p:nvPicPr>
          <p:cNvPr id="104" name="Image 103">
            <a:extLst>
              <a:ext uri="{FF2B5EF4-FFF2-40B4-BE49-F238E27FC236}">
                <a16:creationId xmlns:a16="http://schemas.microsoft.com/office/drawing/2014/main" id="{A81D1855-5ED0-344B-B8D4-221563DE8F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3520" y="4135124"/>
            <a:ext cx="4166765" cy="1060293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AB2B7FEA-7A4B-4D4F-8B0A-19DAE0E8EFDE}"/>
              </a:ext>
            </a:extLst>
          </p:cNvPr>
          <p:cNvSpPr/>
          <p:nvPr/>
        </p:nvSpPr>
        <p:spPr>
          <a:xfrm>
            <a:off x="3771358" y="5195417"/>
            <a:ext cx="20567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Braun &amp; Willett (2013)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6D00F3-9E1E-CF42-9472-D034180E997C}"/>
              </a:ext>
            </a:extLst>
          </p:cNvPr>
          <p:cNvSpPr/>
          <p:nvPr/>
        </p:nvSpPr>
        <p:spPr>
          <a:xfrm>
            <a:off x="0" y="5773627"/>
            <a:ext cx="6845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Sedimentary dynamic: </a:t>
            </a:r>
            <a:r>
              <a:rPr lang="en-US" b="1" dirty="0"/>
              <a:t>Sediment production, Transit, Storage, Export</a:t>
            </a:r>
          </a:p>
          <a:p>
            <a:pPr algn="ctr"/>
            <a:r>
              <a:rPr lang="en-US" dirty="0"/>
              <a:t>Quantification &amp; prediction: </a:t>
            </a:r>
            <a:r>
              <a:rPr lang="en-US" b="1" dirty="0"/>
              <a:t>Stratigraphic architecture, Volume, Timing</a:t>
            </a:r>
            <a:endParaRPr lang="en-US" dirty="0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8E11EB10-9F48-8542-BB2A-59AE34394FC6}"/>
              </a:ext>
            </a:extLst>
          </p:cNvPr>
          <p:cNvSpPr/>
          <p:nvPr/>
        </p:nvSpPr>
        <p:spPr>
          <a:xfrm>
            <a:off x="372865" y="1858301"/>
            <a:ext cx="21509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Naylor &amp; Sinclair (2008)</a:t>
            </a:r>
          </a:p>
        </p:txBody>
      </p:sp>
      <p:sp>
        <p:nvSpPr>
          <p:cNvPr id="113" name="ZoneTexte 112">
            <a:extLst>
              <a:ext uri="{FF2B5EF4-FFF2-40B4-BE49-F238E27FC236}">
                <a16:creationId xmlns:a16="http://schemas.microsoft.com/office/drawing/2014/main" id="{8F90B953-AE3C-344B-955B-CAA9FDB9087C}"/>
              </a:ext>
            </a:extLst>
          </p:cNvPr>
          <p:cNvSpPr txBox="1"/>
          <p:nvPr/>
        </p:nvSpPr>
        <p:spPr>
          <a:xfrm>
            <a:off x="4616260" y="630066"/>
            <a:ext cx="1400576" cy="33855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Retro-foreland</a:t>
            </a:r>
          </a:p>
        </p:txBody>
      </p:sp>
      <p:sp>
        <p:nvSpPr>
          <p:cNvPr id="114" name="ZoneTexte 113">
            <a:extLst>
              <a:ext uri="{FF2B5EF4-FFF2-40B4-BE49-F238E27FC236}">
                <a16:creationId xmlns:a16="http://schemas.microsoft.com/office/drawing/2014/main" id="{3F7EB53E-AC4C-EB43-9381-8557EA5A67C4}"/>
              </a:ext>
            </a:extLst>
          </p:cNvPr>
          <p:cNvSpPr txBox="1"/>
          <p:nvPr/>
        </p:nvSpPr>
        <p:spPr>
          <a:xfrm>
            <a:off x="552492" y="617315"/>
            <a:ext cx="1227324" cy="33855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Pro-foreland</a:t>
            </a:r>
          </a:p>
        </p:txBody>
      </p:sp>
      <p:sp>
        <p:nvSpPr>
          <p:cNvPr id="117" name="Flèche vers la droite 116">
            <a:extLst>
              <a:ext uri="{FF2B5EF4-FFF2-40B4-BE49-F238E27FC236}">
                <a16:creationId xmlns:a16="http://schemas.microsoft.com/office/drawing/2014/main" id="{6FE9719F-FFEC-AB44-B0CD-56FDF7C34792}"/>
              </a:ext>
            </a:extLst>
          </p:cNvPr>
          <p:cNvSpPr/>
          <p:nvPr/>
        </p:nvSpPr>
        <p:spPr>
          <a:xfrm rot="5400000">
            <a:off x="4308763" y="1368684"/>
            <a:ext cx="342294" cy="264499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lèche vers la droite 117">
            <a:extLst>
              <a:ext uri="{FF2B5EF4-FFF2-40B4-BE49-F238E27FC236}">
                <a16:creationId xmlns:a16="http://schemas.microsoft.com/office/drawing/2014/main" id="{621E8782-36E5-1E46-91BC-AB2B41F9F1A3}"/>
              </a:ext>
            </a:extLst>
          </p:cNvPr>
          <p:cNvSpPr/>
          <p:nvPr/>
        </p:nvSpPr>
        <p:spPr>
          <a:xfrm rot="5400000">
            <a:off x="1784890" y="1292664"/>
            <a:ext cx="342294" cy="264499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DC93AE-5D24-7C4F-BEC2-9613994D2A96}"/>
              </a:ext>
            </a:extLst>
          </p:cNvPr>
          <p:cNvSpPr/>
          <p:nvPr/>
        </p:nvSpPr>
        <p:spPr>
          <a:xfrm>
            <a:off x="3666388" y="432649"/>
            <a:ext cx="2704117" cy="156028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49CA6C35-A41C-E34F-9EA1-4461BC57B70C}"/>
              </a:ext>
            </a:extLst>
          </p:cNvPr>
          <p:cNvSpPr txBox="1"/>
          <p:nvPr/>
        </p:nvSpPr>
        <p:spPr>
          <a:xfrm>
            <a:off x="2560449" y="188785"/>
            <a:ext cx="1515992" cy="338554"/>
          </a:xfrm>
          <a:prstGeom prst="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Mountain range</a:t>
            </a:r>
          </a:p>
        </p:txBody>
      </p:sp>
      <p:sp>
        <p:nvSpPr>
          <p:cNvPr id="116" name="Flèche vers la droite 115">
            <a:extLst>
              <a:ext uri="{FF2B5EF4-FFF2-40B4-BE49-F238E27FC236}">
                <a16:creationId xmlns:a16="http://schemas.microsoft.com/office/drawing/2014/main" id="{7776B02C-DB3C-EE48-AEBC-8C35B4CAB324}"/>
              </a:ext>
            </a:extLst>
          </p:cNvPr>
          <p:cNvSpPr/>
          <p:nvPr/>
        </p:nvSpPr>
        <p:spPr>
          <a:xfrm rot="16200000">
            <a:off x="3226357" y="696802"/>
            <a:ext cx="380688" cy="2644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40072841-FE6A-124B-B57E-CA58FCF9213F}"/>
              </a:ext>
            </a:extLst>
          </p:cNvPr>
          <p:cNvCxnSpPr>
            <a:cxnSpLocks/>
          </p:cNvCxnSpPr>
          <p:nvPr/>
        </p:nvCxnSpPr>
        <p:spPr>
          <a:xfrm>
            <a:off x="6370505" y="432649"/>
            <a:ext cx="563897" cy="4699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id="{DF47F36D-FD53-3949-AC2C-325490247E61}"/>
              </a:ext>
            </a:extLst>
          </p:cNvPr>
          <p:cNvCxnSpPr>
            <a:cxnSpLocks/>
          </p:cNvCxnSpPr>
          <p:nvPr/>
        </p:nvCxnSpPr>
        <p:spPr>
          <a:xfrm>
            <a:off x="6370505" y="1992938"/>
            <a:ext cx="563897" cy="437029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>
            <a:extLst>
              <a:ext uri="{FF2B5EF4-FFF2-40B4-BE49-F238E27FC236}">
                <a16:creationId xmlns:a16="http://schemas.microsoft.com/office/drawing/2014/main" id="{C87AB447-3DFC-D940-B95D-7269B579C478}"/>
              </a:ext>
            </a:extLst>
          </p:cNvPr>
          <p:cNvCxnSpPr>
            <a:cxnSpLocks/>
          </p:cNvCxnSpPr>
          <p:nvPr/>
        </p:nvCxnSpPr>
        <p:spPr>
          <a:xfrm>
            <a:off x="3538253" y="2241374"/>
            <a:ext cx="0" cy="74853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>
            <a:extLst>
              <a:ext uri="{FF2B5EF4-FFF2-40B4-BE49-F238E27FC236}">
                <a16:creationId xmlns:a16="http://schemas.microsoft.com/office/drawing/2014/main" id="{9C561D51-4B40-7549-8B54-3199BE4AFC86}"/>
              </a:ext>
            </a:extLst>
          </p:cNvPr>
          <p:cNvCxnSpPr>
            <a:cxnSpLocks/>
          </p:cNvCxnSpPr>
          <p:nvPr/>
        </p:nvCxnSpPr>
        <p:spPr>
          <a:xfrm>
            <a:off x="3520031" y="3752312"/>
            <a:ext cx="0" cy="3742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>
            <a:extLst>
              <a:ext uri="{FF2B5EF4-FFF2-40B4-BE49-F238E27FC236}">
                <a16:creationId xmlns:a16="http://schemas.microsoft.com/office/drawing/2014/main" id="{618C5B5F-DCC1-FB4C-A7E2-E80B8BB8F426}"/>
              </a:ext>
            </a:extLst>
          </p:cNvPr>
          <p:cNvCxnSpPr>
            <a:cxnSpLocks/>
          </p:cNvCxnSpPr>
          <p:nvPr/>
        </p:nvCxnSpPr>
        <p:spPr>
          <a:xfrm>
            <a:off x="3535992" y="5257641"/>
            <a:ext cx="2261" cy="6218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97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6" grpId="0"/>
      <p:bldP spid="17" grpId="0"/>
      <p:bldP spid="22" grpId="0"/>
      <p:bldP spid="24" grpId="0" animBg="1"/>
      <p:bldP spid="25" grpId="0" animBg="1"/>
      <p:bldP spid="27" grpId="0"/>
      <p:bldP spid="32" grpId="0"/>
      <p:bldP spid="39" grpId="0" animBg="1"/>
      <p:bldP spid="40" grpId="0" animBg="1"/>
      <p:bldP spid="41" grpId="0"/>
      <p:bldP spid="42" grpId="0" animBg="1"/>
      <p:bldP spid="43" grpId="0"/>
      <p:bldP spid="31" grpId="0" animBg="1"/>
      <p:bldP spid="9" grpId="0" animBg="1"/>
      <p:bldP spid="105" grpId="0"/>
      <p:bldP spid="11" grpId="0"/>
      <p:bldP spid="113" grpId="0" animBg="1"/>
      <p:bldP spid="114" grpId="0" animBg="1"/>
      <p:bldP spid="117" grpId="0" animBg="1"/>
      <p:bldP spid="118" grpId="0" animBg="1"/>
      <p:bldP spid="34" grpId="0" animBg="1"/>
      <p:bldP spid="107" grpId="0" animBg="1"/>
      <p:bldP spid="1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E3D434A2-06F2-EA45-A09F-FEA0DA3B4D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" y="3094608"/>
            <a:ext cx="7229948" cy="37044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E48946F-4AB4-4346-B8D8-5E14686DC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456" y="370892"/>
            <a:ext cx="4320000" cy="290734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C2DB219-5CA0-3F46-BB18-A202048055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803" y="399660"/>
            <a:ext cx="4320000" cy="244108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9561DCA-5C02-7F46-8F9E-430F30D36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20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32B7EC-B331-2B49-B8EC-22E77A78181E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Impact of inherited bathymetry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345433A-6DA8-C642-9129-5994F3C7DB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95" y="212481"/>
            <a:ext cx="752099" cy="270027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A494C47-148E-2447-8BA0-A1E7908FD9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3800" y="342473"/>
            <a:ext cx="752099" cy="237940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0CB5147-36BC-2640-A3E8-1F0F00BCDD45}"/>
              </a:ext>
            </a:extLst>
          </p:cNvPr>
          <p:cNvSpPr txBox="1"/>
          <p:nvPr/>
        </p:nvSpPr>
        <p:spPr>
          <a:xfrm>
            <a:off x="3229371" y="461665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Case 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1F97BE8-7B51-B841-96FF-D77FFFBD1742}"/>
              </a:ext>
            </a:extLst>
          </p:cNvPr>
          <p:cNvSpPr txBox="1"/>
          <p:nvPr/>
        </p:nvSpPr>
        <p:spPr>
          <a:xfrm>
            <a:off x="9598261" y="381669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Case 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8D5297C-B83A-504A-B964-1139AF582A1D}"/>
              </a:ext>
            </a:extLst>
          </p:cNvPr>
          <p:cNvSpPr txBox="1"/>
          <p:nvPr/>
        </p:nvSpPr>
        <p:spPr>
          <a:xfrm>
            <a:off x="5672683" y="1239788"/>
            <a:ext cx="649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vs.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747C2ED-4038-0549-8BBA-67E0451815C3}"/>
              </a:ext>
            </a:extLst>
          </p:cNvPr>
          <p:cNvSpPr txBox="1"/>
          <p:nvPr/>
        </p:nvSpPr>
        <p:spPr>
          <a:xfrm>
            <a:off x="933539" y="3262959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Case 1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DD5C6CD-A9A6-FA45-B865-529965FA80AE}"/>
              </a:ext>
            </a:extLst>
          </p:cNvPr>
          <p:cNvSpPr txBox="1"/>
          <p:nvPr/>
        </p:nvSpPr>
        <p:spPr>
          <a:xfrm>
            <a:off x="933539" y="3626186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Case 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D33BBCA-C316-A340-9A69-615EEB8A8B27}"/>
              </a:ext>
            </a:extLst>
          </p:cNvPr>
          <p:cNvSpPr txBox="1"/>
          <p:nvPr/>
        </p:nvSpPr>
        <p:spPr>
          <a:xfrm>
            <a:off x="7917351" y="3262959"/>
            <a:ext cx="3046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Marine facies last longer</a:t>
            </a:r>
          </a:p>
          <a:p>
            <a:r>
              <a:rPr lang="en-US" dirty="0"/>
              <a:t>Volume stored </a:t>
            </a:r>
            <a:r>
              <a:rPr lang="en-US" dirty="0">
                <a:solidFill>
                  <a:srgbClr val="FF0000"/>
                </a:solidFill>
              </a:rPr>
              <a:t>Case 3 </a:t>
            </a:r>
            <a:r>
              <a:rPr lang="en-US" dirty="0"/>
              <a:t>&gt; Case 1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3D98812-D0F9-D245-BFD0-C9381EA7B546}"/>
              </a:ext>
            </a:extLst>
          </p:cNvPr>
          <p:cNvSpPr txBox="1"/>
          <p:nvPr/>
        </p:nvSpPr>
        <p:spPr>
          <a:xfrm>
            <a:off x="7765097" y="4215954"/>
            <a:ext cx="340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bathymetry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ym typeface="Wingdings" pitchFamily="2" charset="2"/>
              </a:rPr>
              <a:t>thicker basin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288B4AB-0C2A-264B-8E67-D7DD00BED501}"/>
              </a:ext>
            </a:extLst>
          </p:cNvPr>
          <p:cNvSpPr txBox="1"/>
          <p:nvPr/>
        </p:nvSpPr>
        <p:spPr>
          <a:xfrm>
            <a:off x="8264457" y="4847010"/>
            <a:ext cx="25074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Filling of the initial space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+ sed. Load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+ flexure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+ accommodation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9462BF0-8AD1-2A41-A322-F6B65A0BA317}"/>
              </a:ext>
            </a:extLst>
          </p:cNvPr>
          <p:cNvSpPr txBox="1"/>
          <p:nvPr/>
        </p:nvSpPr>
        <p:spPr>
          <a:xfrm>
            <a:off x="4422657" y="3502760"/>
            <a:ext cx="16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Sed. production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043A44B-CD92-444A-8E20-E88F25D57075}"/>
              </a:ext>
            </a:extLst>
          </p:cNvPr>
          <p:cNvSpPr txBox="1"/>
          <p:nvPr/>
        </p:nvSpPr>
        <p:spPr>
          <a:xfrm>
            <a:off x="4879549" y="5541845"/>
            <a:ext cx="2236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Stored in the foreland</a:t>
            </a:r>
          </a:p>
        </p:txBody>
      </p:sp>
    </p:spTree>
    <p:extLst>
      <p:ext uri="{BB962C8B-B14F-4D97-AF65-F5344CB8AC3E}">
        <p14:creationId xmlns:p14="http://schemas.microsoft.com/office/powerpoint/2010/main" val="167712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516F2BD-C19C-C447-897B-9B78A5548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21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3D2842-92B8-A941-818B-A7961DA5E9BB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E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</a:rPr>
              <a:t>xperiments M1 to M4 – Wheelers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ADDD124-6EAD-8448-8364-7B7B557544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587" y="461665"/>
            <a:ext cx="5020048" cy="640644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E22837D-66A0-5848-85DB-3BFF55CED0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968" y="451558"/>
            <a:ext cx="3153824" cy="640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05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au 2">
                <a:extLst>
                  <a:ext uri="{FF2B5EF4-FFF2-40B4-BE49-F238E27FC236}">
                    <a16:creationId xmlns:a16="http://schemas.microsoft.com/office/drawing/2014/main" id="{FCB986FF-DAA3-544E-B67E-36E03AF75C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19828229"/>
                  </p:ext>
                </p:extLst>
              </p:nvPr>
            </p:nvGraphicFramePr>
            <p:xfrm>
              <a:off x="2339659" y="470106"/>
              <a:ext cx="7508471" cy="3464986"/>
            </p:xfrm>
            <a:graphic>
              <a:graphicData uri="http://schemas.openxmlformats.org/drawingml/2006/table">
                <a:tbl>
                  <a:tblPr firstRow="1" firstCol="1" bandRow="1">
                    <a:tableStyleId>{ED083AE6-46FA-4A59-8FB0-9F97EB10719F}</a:tableStyleId>
                  </a:tblPr>
                  <a:tblGrid>
                    <a:gridCol w="923214">
                      <a:extLst>
                        <a:ext uri="{9D8B030D-6E8A-4147-A177-3AD203B41FA5}">
                          <a16:colId xmlns:a16="http://schemas.microsoft.com/office/drawing/2014/main" val="1988112047"/>
                        </a:ext>
                      </a:extLst>
                    </a:gridCol>
                    <a:gridCol w="926846">
                      <a:extLst>
                        <a:ext uri="{9D8B030D-6E8A-4147-A177-3AD203B41FA5}">
                          <a16:colId xmlns:a16="http://schemas.microsoft.com/office/drawing/2014/main" val="2518949836"/>
                        </a:ext>
                      </a:extLst>
                    </a:gridCol>
                    <a:gridCol w="720558">
                      <a:extLst>
                        <a:ext uri="{9D8B030D-6E8A-4147-A177-3AD203B41FA5}">
                          <a16:colId xmlns:a16="http://schemas.microsoft.com/office/drawing/2014/main" val="1579599042"/>
                        </a:ext>
                      </a:extLst>
                    </a:gridCol>
                    <a:gridCol w="926846">
                      <a:extLst>
                        <a:ext uri="{9D8B030D-6E8A-4147-A177-3AD203B41FA5}">
                          <a16:colId xmlns:a16="http://schemas.microsoft.com/office/drawing/2014/main" val="1780089167"/>
                        </a:ext>
                      </a:extLst>
                    </a:gridCol>
                    <a:gridCol w="1231195">
                      <a:extLst>
                        <a:ext uri="{9D8B030D-6E8A-4147-A177-3AD203B41FA5}">
                          <a16:colId xmlns:a16="http://schemas.microsoft.com/office/drawing/2014/main" val="499450170"/>
                        </a:ext>
                      </a:extLst>
                    </a:gridCol>
                    <a:gridCol w="1750548">
                      <a:extLst>
                        <a:ext uri="{9D8B030D-6E8A-4147-A177-3AD203B41FA5}">
                          <a16:colId xmlns:a16="http://schemas.microsoft.com/office/drawing/2014/main" val="3492144684"/>
                        </a:ext>
                      </a:extLst>
                    </a:gridCol>
                    <a:gridCol w="1029264">
                      <a:extLst>
                        <a:ext uri="{9D8B030D-6E8A-4147-A177-3AD203B41FA5}">
                          <a16:colId xmlns:a16="http://schemas.microsoft.com/office/drawing/2014/main" val="3590667519"/>
                        </a:ext>
                      </a:extLst>
                    </a:gridCol>
                  </a:tblGrid>
                  <a:tr h="1237495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Parameter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Value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Unit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Mean elevation orogen 25 Myr (m)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Maximum basement depth foreland 25 Myr (m)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Volume of sediments stored in the foreland 25 Myr (10</a:t>
                          </a:r>
                          <a:r>
                            <a:rPr lang="en-US" sz="1200" baseline="30000">
                              <a:effectLst/>
                            </a:rPr>
                            <a:t>13</a:t>
                          </a:r>
                          <a:r>
                            <a:rPr lang="en-US" sz="1200">
                              <a:effectLst/>
                            </a:rPr>
                            <a:t> m</a:t>
                          </a:r>
                          <a:r>
                            <a:rPr lang="en-US" sz="1200" baseline="30000">
                              <a:effectLst/>
                            </a:rPr>
                            <a:t>3</a:t>
                          </a:r>
                          <a:r>
                            <a:rPr lang="en-US" sz="1200">
                              <a:effectLst/>
                            </a:rPr>
                            <a:t>)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Feedback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634362918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U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0.1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mm/yr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100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0.05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56304386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U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0.5</a:t>
                          </a:r>
                          <a:r>
                            <a:rPr lang="en-US" sz="1200" baseline="30000">
                              <a:effectLst/>
                            </a:rPr>
                            <a:t>a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mm/yr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920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-1200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2.9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positive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786563693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U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1.0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mm/yr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1870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-2500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6.6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87228452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K</a:t>
                          </a:r>
                          <a:r>
                            <a:rPr lang="en-US" sz="1200" baseline="-25000">
                              <a:effectLst/>
                            </a:rPr>
                            <a:t>f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5.0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200">
                              <a:effectLst/>
                            </a:rPr>
                            <a:t>10</a:t>
                          </a:r>
                          <a:r>
                            <a:rPr lang="en-US" sz="1200" baseline="30000">
                              <a:effectLst/>
                            </a:rPr>
                            <a:t>-6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</a:t>
                          </a:r>
                          <a:r>
                            <a:rPr lang="en-US" sz="1200" baseline="30000">
                              <a:effectLst/>
                            </a:rPr>
                            <a:t>0.2</a:t>
                          </a:r>
                          <a:r>
                            <a:rPr lang="en-US" sz="1200">
                              <a:effectLst/>
                            </a:rPr>
                            <a:t>/yr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2620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-3850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7.6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16461924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K</a:t>
                          </a:r>
                          <a:r>
                            <a:rPr lang="en-US" sz="1200" baseline="-25000">
                              <a:effectLst/>
                            </a:rPr>
                            <a:t>f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2.5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200">
                              <a:effectLst/>
                            </a:rPr>
                            <a:t>10</a:t>
                          </a:r>
                          <a:r>
                            <a:rPr lang="en-US" sz="1200" baseline="30000">
                              <a:effectLst/>
                            </a:rPr>
                            <a:t>-5 a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</a:t>
                          </a:r>
                          <a:r>
                            <a:rPr lang="en-US" sz="1200" baseline="30000">
                              <a:effectLst/>
                            </a:rPr>
                            <a:t>0.2</a:t>
                          </a:r>
                          <a:r>
                            <a:rPr lang="en-US" sz="1200">
                              <a:effectLst/>
                            </a:rPr>
                            <a:t>/yr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920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-1190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2.9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negative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25066103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K</a:t>
                          </a:r>
                          <a:r>
                            <a:rPr lang="en-US" sz="1200" baseline="-25000">
                              <a:effectLst/>
                            </a:rPr>
                            <a:t>f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9.0</a:t>
                          </a: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200">
                              <a:effectLst/>
                            </a:rPr>
                            <a:t>10</a:t>
                          </a:r>
                          <a:r>
                            <a:rPr lang="en-US" sz="1200" baseline="30000">
                              <a:effectLst/>
                            </a:rPr>
                            <a:t>-5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</a:t>
                          </a:r>
                          <a:r>
                            <a:rPr lang="en-US" sz="1200" baseline="30000">
                              <a:effectLst/>
                            </a:rPr>
                            <a:t>0.2</a:t>
                          </a:r>
                          <a:r>
                            <a:rPr lang="en-US" sz="1200">
                              <a:effectLst/>
                            </a:rPr>
                            <a:t>/yr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360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-450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1.7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59826269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708660" algn="l"/>
                            </a:tabLst>
                          </a:pPr>
                          <a:r>
                            <a:rPr lang="en-US" sz="1200">
                              <a:effectLst/>
                            </a:rPr>
                            <a:t>EET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5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km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925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-980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1.9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536064942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EET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15</a:t>
                          </a:r>
                          <a:r>
                            <a:rPr lang="en-US" sz="1200" baseline="30000" dirty="0">
                              <a:effectLst/>
                            </a:rPr>
                            <a:t>a</a:t>
                          </a:r>
                          <a:endParaRPr lang="fr-FR" sz="1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km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925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-1180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2.9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positive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938617924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EET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25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km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1560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-2480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14.0</a:t>
                          </a:r>
                          <a:endParaRPr lang="fr-FR" sz="1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 </a:t>
                          </a:r>
                          <a:endParaRPr lang="fr-FR" sz="1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6546984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au 2">
                <a:extLst>
                  <a:ext uri="{FF2B5EF4-FFF2-40B4-BE49-F238E27FC236}">
                    <a16:creationId xmlns:a16="http://schemas.microsoft.com/office/drawing/2014/main" id="{FCB986FF-DAA3-544E-B67E-36E03AF75C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19828229"/>
                  </p:ext>
                </p:extLst>
              </p:nvPr>
            </p:nvGraphicFramePr>
            <p:xfrm>
              <a:off x="2339659" y="470106"/>
              <a:ext cx="7508471" cy="3464986"/>
            </p:xfrm>
            <a:graphic>
              <a:graphicData uri="http://schemas.openxmlformats.org/drawingml/2006/table">
                <a:tbl>
                  <a:tblPr firstRow="1" firstCol="1" bandRow="1">
                    <a:tableStyleId>{ED083AE6-46FA-4A59-8FB0-9F97EB10719F}</a:tableStyleId>
                  </a:tblPr>
                  <a:tblGrid>
                    <a:gridCol w="923214">
                      <a:extLst>
                        <a:ext uri="{9D8B030D-6E8A-4147-A177-3AD203B41FA5}">
                          <a16:colId xmlns:a16="http://schemas.microsoft.com/office/drawing/2014/main" val="1988112047"/>
                        </a:ext>
                      </a:extLst>
                    </a:gridCol>
                    <a:gridCol w="926846">
                      <a:extLst>
                        <a:ext uri="{9D8B030D-6E8A-4147-A177-3AD203B41FA5}">
                          <a16:colId xmlns:a16="http://schemas.microsoft.com/office/drawing/2014/main" val="2518949836"/>
                        </a:ext>
                      </a:extLst>
                    </a:gridCol>
                    <a:gridCol w="720558">
                      <a:extLst>
                        <a:ext uri="{9D8B030D-6E8A-4147-A177-3AD203B41FA5}">
                          <a16:colId xmlns:a16="http://schemas.microsoft.com/office/drawing/2014/main" val="1579599042"/>
                        </a:ext>
                      </a:extLst>
                    </a:gridCol>
                    <a:gridCol w="926846">
                      <a:extLst>
                        <a:ext uri="{9D8B030D-6E8A-4147-A177-3AD203B41FA5}">
                          <a16:colId xmlns:a16="http://schemas.microsoft.com/office/drawing/2014/main" val="1780089167"/>
                        </a:ext>
                      </a:extLst>
                    </a:gridCol>
                    <a:gridCol w="1231195">
                      <a:extLst>
                        <a:ext uri="{9D8B030D-6E8A-4147-A177-3AD203B41FA5}">
                          <a16:colId xmlns:a16="http://schemas.microsoft.com/office/drawing/2014/main" val="499450170"/>
                        </a:ext>
                      </a:extLst>
                    </a:gridCol>
                    <a:gridCol w="1750548">
                      <a:extLst>
                        <a:ext uri="{9D8B030D-6E8A-4147-A177-3AD203B41FA5}">
                          <a16:colId xmlns:a16="http://schemas.microsoft.com/office/drawing/2014/main" val="3492144684"/>
                        </a:ext>
                      </a:extLst>
                    </a:gridCol>
                    <a:gridCol w="1029264">
                      <a:extLst>
                        <a:ext uri="{9D8B030D-6E8A-4147-A177-3AD203B41FA5}">
                          <a16:colId xmlns:a16="http://schemas.microsoft.com/office/drawing/2014/main" val="3590667519"/>
                        </a:ext>
                      </a:extLst>
                    </a:gridCol>
                  </a:tblGrid>
                  <a:tr h="1237495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Parameter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Value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Unit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Mean elevation orogen 25 Myr (m)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Maximum basement depth foreland 25 Myr (m)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Volume of sediments stored in the foreland 25 Myr (10</a:t>
                          </a:r>
                          <a:r>
                            <a:rPr lang="en-US" sz="1200" baseline="30000">
                              <a:effectLst/>
                            </a:rPr>
                            <a:t>13</a:t>
                          </a:r>
                          <a:r>
                            <a:rPr lang="en-US" sz="1200">
                              <a:effectLst/>
                            </a:rPr>
                            <a:t> m</a:t>
                          </a:r>
                          <a:r>
                            <a:rPr lang="en-US" sz="1200" baseline="30000">
                              <a:effectLst/>
                            </a:rPr>
                            <a:t>3</a:t>
                          </a:r>
                          <a:r>
                            <a:rPr lang="en-US" sz="1200">
                              <a:effectLst/>
                            </a:rPr>
                            <a:t>)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Feedback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634362918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U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0.1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mm/yr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100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0.05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56304386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U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0.5</a:t>
                          </a:r>
                          <a:r>
                            <a:rPr lang="en-US" sz="1200" baseline="30000">
                              <a:effectLst/>
                            </a:rPr>
                            <a:t>a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mm/yr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920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-1200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2.9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positive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786563693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U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1.0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mm/yr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1870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-2500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6.6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87228452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K</a:t>
                          </a:r>
                          <a:r>
                            <a:rPr lang="en-US" sz="1200" baseline="-25000">
                              <a:effectLst/>
                            </a:rPr>
                            <a:t>f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01370" t="-800000" r="-612329" b="-4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</a:t>
                          </a:r>
                          <a:r>
                            <a:rPr lang="en-US" sz="1200" baseline="30000">
                              <a:effectLst/>
                            </a:rPr>
                            <a:t>0.2</a:t>
                          </a:r>
                          <a:r>
                            <a:rPr lang="en-US" sz="1200">
                              <a:effectLst/>
                            </a:rPr>
                            <a:t>/yr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2620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-3850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7.6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16461924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K</a:t>
                          </a:r>
                          <a:r>
                            <a:rPr lang="en-US" sz="1200" baseline="-25000">
                              <a:effectLst/>
                            </a:rPr>
                            <a:t>f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01370" t="-947368" r="-612329" b="-4157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</a:t>
                          </a:r>
                          <a:r>
                            <a:rPr lang="en-US" sz="1200" baseline="30000">
                              <a:effectLst/>
                            </a:rPr>
                            <a:t>0.2</a:t>
                          </a:r>
                          <a:r>
                            <a:rPr lang="en-US" sz="1200">
                              <a:effectLst/>
                            </a:rPr>
                            <a:t>/yr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920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-1190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2.9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negative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25066103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K</a:t>
                          </a:r>
                          <a:r>
                            <a:rPr lang="en-US" sz="1200" baseline="-25000">
                              <a:effectLst/>
                            </a:rPr>
                            <a:t>f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01370" t="-995000" r="-612329" b="-29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</a:t>
                          </a:r>
                          <a:r>
                            <a:rPr lang="en-US" sz="1200" baseline="30000">
                              <a:effectLst/>
                            </a:rPr>
                            <a:t>0.2</a:t>
                          </a:r>
                          <a:r>
                            <a:rPr lang="en-US" sz="1200">
                              <a:effectLst/>
                            </a:rPr>
                            <a:t>/yr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360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-450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1.7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59826269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tabLst>
                              <a:tab pos="708660" algn="l"/>
                            </a:tabLst>
                          </a:pPr>
                          <a:r>
                            <a:rPr lang="en-US" sz="1200">
                              <a:effectLst/>
                            </a:rPr>
                            <a:t>EET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5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km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925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-980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1.9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536064942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EET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15</a:t>
                          </a:r>
                          <a:r>
                            <a:rPr lang="en-US" sz="1200" baseline="30000" dirty="0">
                              <a:effectLst/>
                            </a:rPr>
                            <a:t>a</a:t>
                          </a:r>
                          <a:endParaRPr lang="fr-FR" sz="1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km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925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-1180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2.9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positive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938617924"/>
                      </a:ext>
                    </a:extLst>
                  </a:tr>
                  <a:tr h="24749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EET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25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km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1560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-2480</a:t>
                          </a:r>
                          <a:endParaRPr lang="fr-FR" sz="1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14.0</a:t>
                          </a:r>
                          <a:endParaRPr lang="fr-FR" sz="1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 </a:t>
                          </a:r>
                          <a:endParaRPr lang="fr-FR" sz="1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65469845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E5E031D-32C3-6D42-8084-E244DCA83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22</a:t>
            </a:fld>
            <a:endParaRPr lang="fr-FR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6CD6023-0BA2-844F-B518-370F66C16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4414" y="4021560"/>
            <a:ext cx="73090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08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08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08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08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08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08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08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08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08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08025" algn="l"/>
              </a:tabLst>
            </a:pPr>
            <a:r>
              <a:rPr kumimoji="0" lang="en-US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Table 2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kumimoji="0" lang="en-US" altLang="fr-FR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Sensitivity Results for Reference Experiment (M1)</a:t>
            </a:r>
            <a:endParaRPr kumimoji="0" lang="en-US" alt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08025" algn="l"/>
              </a:tabLst>
            </a:pPr>
            <a:r>
              <a:rPr kumimoji="0" lang="en-US" altLang="fr-FR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Note. 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 is the uplift rate, K</a:t>
            </a:r>
            <a:r>
              <a:rPr kumimoji="0" lang="en-US" altLang="fr-FR" sz="1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is the erodibility and EET is the effective elastic thickness. See 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ED7D3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figures S6 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rgbClr val="ED7D3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S8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for details regarding the sensitivity analysis. </a:t>
            </a:r>
            <a:r>
              <a:rPr kumimoji="0" lang="en-US" altLang="fr-FR" sz="1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Values used in reference experiment M1.</a:t>
            </a:r>
            <a:endParaRPr kumimoji="0" lang="en-US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B01178-1D45-DD43-A7D1-E423D444363A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dirty="0">
                <a:solidFill>
                  <a:srgbClr val="000000"/>
                </a:solidFill>
                <a:effectLst/>
              </a:rPr>
              <a:t>Parameters – Sensitivity analysis</a:t>
            </a:r>
          </a:p>
        </p:txBody>
      </p:sp>
    </p:spTree>
    <p:extLst>
      <p:ext uri="{BB962C8B-B14F-4D97-AF65-F5344CB8AC3E}">
        <p14:creationId xmlns:p14="http://schemas.microsoft.com/office/powerpoint/2010/main" val="4215300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FF1DC45-67A8-7B46-9E2F-DF820050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23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BBFC78-A7DE-DB4A-8767-B9DD86057C75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dirty="0">
                <a:solidFill>
                  <a:srgbClr val="000000"/>
                </a:solidFill>
                <a:effectLst/>
              </a:rPr>
              <a:t>Sensitivity analysis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F83561F-A79E-4E40-B58F-7FEDF17C6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466" y="675861"/>
            <a:ext cx="3860017" cy="618213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D8D635D-98A0-E044-AA58-FB8A42F57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796" y="675860"/>
            <a:ext cx="3860407" cy="61541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E9F36B3-7EDB-CB44-AF93-B94A94BF3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8849"/>
            <a:ext cx="3863974" cy="610262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E204751-8B58-564D-AF4B-F6574864E441}"/>
              </a:ext>
            </a:extLst>
          </p:cNvPr>
          <p:cNvSpPr/>
          <p:nvPr/>
        </p:nvSpPr>
        <p:spPr>
          <a:xfrm>
            <a:off x="1578364" y="354238"/>
            <a:ext cx="707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 pitchFamily="2" charset="2"/>
              </a:rPr>
              <a:t>Uplift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ED6185-7927-A848-98FB-90EA773BAF6A}"/>
              </a:ext>
            </a:extLst>
          </p:cNvPr>
          <p:cNvSpPr/>
          <p:nvPr/>
        </p:nvSpPr>
        <p:spPr>
          <a:xfrm>
            <a:off x="5555152" y="354239"/>
            <a:ext cx="1131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 pitchFamily="2" charset="2"/>
              </a:rPr>
              <a:t>Erodibility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4D155F-5C5F-FF4A-8F2F-3F402D5FB040}"/>
              </a:ext>
            </a:extLst>
          </p:cNvPr>
          <p:cNvSpPr/>
          <p:nvPr/>
        </p:nvSpPr>
        <p:spPr>
          <a:xfrm>
            <a:off x="9509642" y="354238"/>
            <a:ext cx="1698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 pitchFamily="2" charset="2"/>
              </a:rPr>
              <a:t>Elastic thickness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430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25C8E05-51F0-3140-9DD3-287FDCED1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24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DCB5DF-31A8-0740-8557-6550F6EB6A6B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Deposition / erosion dynamics</a:t>
            </a:r>
            <a:endParaRPr lang="en-US" sz="2400" b="1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30C9672-4476-2A48-8493-58220B3179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569" y="423848"/>
            <a:ext cx="4003921" cy="639633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8EC1966-0590-A248-9671-C33047E66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289" y="404940"/>
            <a:ext cx="3996598" cy="647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12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nregistrement de l’écran 2021-07-01 à 12.09.04">
            <a:hlinkClick r:id="" action="ppaction://media"/>
            <a:extLst>
              <a:ext uri="{FF2B5EF4-FFF2-40B4-BE49-F238E27FC236}">
                <a16:creationId xmlns:a16="http://schemas.microsoft.com/office/drawing/2014/main" id="{C14D171D-D451-FE41-97C9-D540B5C1C0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58365" y="3409007"/>
            <a:ext cx="6306845" cy="342030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E4D7E69-BBBB-DF44-A89A-4009D0D7E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25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F4D0F1-673E-0444-99A4-3CE8263AFE04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Impact of the sedimentary dynamic on the erosion pattern in the range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58DDDBB-4B1D-A249-A2F6-9F2925717F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46"/>
          <a:stretch/>
        </p:blipFill>
        <p:spPr>
          <a:xfrm>
            <a:off x="181098" y="461665"/>
            <a:ext cx="5914902" cy="30241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5A1A06C-A0F8-CF46-BFA0-E5CB75FFEF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8750" y="650491"/>
            <a:ext cx="4229774" cy="2758516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29587E3F-7883-874D-AD00-3E175E06F289}"/>
              </a:ext>
            </a:extLst>
          </p:cNvPr>
          <p:cNvSpPr/>
          <p:nvPr/>
        </p:nvSpPr>
        <p:spPr>
          <a:xfrm rot="20696489">
            <a:off x="7025919" y="612699"/>
            <a:ext cx="2776568" cy="1125373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9984516-9569-8E4D-B979-389F13266982}"/>
              </a:ext>
            </a:extLst>
          </p:cNvPr>
          <p:cNvCxnSpPr>
            <a:cxnSpLocks/>
          </p:cNvCxnSpPr>
          <p:nvPr/>
        </p:nvCxnSpPr>
        <p:spPr>
          <a:xfrm flipH="1">
            <a:off x="5896174" y="1499812"/>
            <a:ext cx="1031228" cy="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0194362E-549D-154C-B220-C0D0511426BB}"/>
              </a:ext>
            </a:extLst>
          </p:cNvPr>
          <p:cNvSpPr txBox="1"/>
          <p:nvPr/>
        </p:nvSpPr>
        <p:spPr>
          <a:xfrm>
            <a:off x="781235" y="553998"/>
            <a:ext cx="309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Erosion rate decrease (Case 1)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96110EB-F142-EA47-9708-B59AAC8E2FDC}"/>
              </a:ext>
            </a:extLst>
          </p:cNvPr>
          <p:cNvCxnSpPr>
            <a:cxnSpLocks/>
          </p:cNvCxnSpPr>
          <p:nvPr/>
        </p:nvCxnSpPr>
        <p:spPr>
          <a:xfrm>
            <a:off x="1868225" y="846965"/>
            <a:ext cx="0" cy="2272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B7E87910-3FDC-B944-A855-ABB6E38FD49F}"/>
              </a:ext>
            </a:extLst>
          </p:cNvPr>
          <p:cNvSpPr txBox="1"/>
          <p:nvPr/>
        </p:nvSpPr>
        <p:spPr>
          <a:xfrm>
            <a:off x="248574" y="3578139"/>
            <a:ext cx="34992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Common for all cases</a:t>
            </a:r>
          </a:p>
          <a:p>
            <a:r>
              <a:rPr lang="en-US" dirty="0"/>
              <a:t>Alluvial fan emplacement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Change in base level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Transient erosion rates decrease</a:t>
            </a:r>
            <a:endParaRPr lang="en-US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B6A2390-3797-3843-B036-7FC73C029CAE}"/>
              </a:ext>
            </a:extLst>
          </p:cNvPr>
          <p:cNvSpPr txBox="1"/>
          <p:nvPr/>
        </p:nvSpPr>
        <p:spPr>
          <a:xfrm>
            <a:off x="457727" y="5138405"/>
            <a:ext cx="2800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Already discussed by:</a:t>
            </a:r>
          </a:p>
          <a:p>
            <a:r>
              <a:rPr lang="en-US" dirty="0"/>
              <a:t>Babault et al. (2005)</a:t>
            </a:r>
          </a:p>
          <a:p>
            <a:r>
              <a:rPr lang="en-US" dirty="0"/>
              <a:t>Carretier &amp; Lucazeau (2005)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BCF73D3-BC6B-5647-BD76-C20A330667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6042" y="5650988"/>
            <a:ext cx="2840856" cy="82149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DDB88F93-FE9A-6947-B75A-4EDF95113FFB}"/>
              </a:ext>
            </a:extLst>
          </p:cNvPr>
          <p:cNvSpPr txBox="1"/>
          <p:nvPr/>
        </p:nvSpPr>
        <p:spPr>
          <a:xfrm>
            <a:off x="7159243" y="3393473"/>
            <a:ext cx="12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Alluvial fan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E1A0925-9D9E-AA4C-9F9D-36E143976840}"/>
              </a:ext>
            </a:extLst>
          </p:cNvPr>
          <p:cNvCxnSpPr>
            <a:cxnSpLocks/>
          </p:cNvCxnSpPr>
          <p:nvPr/>
        </p:nvCxnSpPr>
        <p:spPr>
          <a:xfrm>
            <a:off x="7763238" y="3748986"/>
            <a:ext cx="0" cy="11978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3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8" grpId="0" animBg="1"/>
      <p:bldP spid="11" grpId="0"/>
      <p:bldP spid="15" grpId="0"/>
      <p:bldP spid="16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54F51D7-AAA6-7F4D-B14D-BE27490C8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26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FE369D4-A140-A14D-861F-165641E012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0955" y="961475"/>
            <a:ext cx="2900336" cy="576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4C2F0AC-6D97-7042-B56A-ECFCC8C080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2198" y="961475"/>
            <a:ext cx="3198757" cy="576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18AD5B6-F205-4241-A886-575D179AD3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4988" y="961475"/>
            <a:ext cx="3007210" cy="576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D2D7090-ED0D-5C4C-9DE5-807D6404BE40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M1 – M3 / Summary</a:t>
            </a:r>
            <a:endParaRPr lang="en-US" sz="2400" b="1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003668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6B8E7B4-B7C5-344B-89B5-865B8C40A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27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B0C8B1-4B66-AA42-A42E-76354D4B8E67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Comparison to natural case: Northern Pyrenees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DD55D4D-7386-5644-BA2D-8882B9EEA607}"/>
              </a:ext>
            </a:extLst>
          </p:cNvPr>
          <p:cNvGrpSpPr/>
          <p:nvPr/>
        </p:nvGrpSpPr>
        <p:grpSpPr>
          <a:xfrm>
            <a:off x="200554" y="663368"/>
            <a:ext cx="6124028" cy="3134785"/>
            <a:chOff x="579065" y="1292662"/>
            <a:chExt cx="6946900" cy="3556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59B8079-2209-3A4C-A86F-CD7F14179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9065" y="1292662"/>
              <a:ext cx="6946900" cy="3556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DE8C811-2B75-F14B-9A97-3755F341755E}"/>
                </a:ext>
              </a:extLst>
            </p:cNvPr>
            <p:cNvSpPr/>
            <p:nvPr/>
          </p:nvSpPr>
          <p:spPr>
            <a:xfrm>
              <a:off x="1001864" y="4484536"/>
              <a:ext cx="2695493" cy="3641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43A506-6BF7-E748-8F09-709486868F75}"/>
                </a:ext>
              </a:extLst>
            </p:cNvPr>
            <p:cNvSpPr/>
            <p:nvPr/>
          </p:nvSpPr>
          <p:spPr>
            <a:xfrm>
              <a:off x="2458277" y="4302473"/>
              <a:ext cx="189507" cy="1820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AD88BA-7189-C64A-8089-1B3A76FC432A}"/>
                </a:ext>
              </a:extLst>
            </p:cNvPr>
            <p:cNvSpPr/>
            <p:nvPr/>
          </p:nvSpPr>
          <p:spPr>
            <a:xfrm>
              <a:off x="3507850" y="4302473"/>
              <a:ext cx="189507" cy="1820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99028DE8-5F06-5149-8BD9-F8FB6136F78A}"/>
              </a:ext>
            </a:extLst>
          </p:cNvPr>
          <p:cNvSpPr txBox="1"/>
          <p:nvPr/>
        </p:nvSpPr>
        <p:spPr>
          <a:xfrm>
            <a:off x="200554" y="307818"/>
            <a:ext cx="1875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Curry et al. (2019)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6A670F0-FE30-4A4F-8056-B0BF610CB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374" y="3613487"/>
            <a:ext cx="6246626" cy="32111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2FD7E5-AD36-1842-8B14-B3E5883C54A3}"/>
              </a:ext>
            </a:extLst>
          </p:cNvPr>
          <p:cNvSpPr/>
          <p:nvPr/>
        </p:nvSpPr>
        <p:spPr>
          <a:xfrm>
            <a:off x="1748901" y="2024109"/>
            <a:ext cx="2228295" cy="8433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D640C0D-62FB-AB4F-950A-54FE5E85D55B}"/>
              </a:ext>
            </a:extLst>
          </p:cNvPr>
          <p:cNvCxnSpPr/>
          <p:nvPr/>
        </p:nvCxnSpPr>
        <p:spPr>
          <a:xfrm>
            <a:off x="3977196" y="2867487"/>
            <a:ext cx="7963270" cy="8611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7026159-DBD7-4446-9DBA-042E3437D017}"/>
              </a:ext>
            </a:extLst>
          </p:cNvPr>
          <p:cNvCxnSpPr>
            <a:cxnSpLocks/>
          </p:cNvCxnSpPr>
          <p:nvPr/>
        </p:nvCxnSpPr>
        <p:spPr>
          <a:xfrm>
            <a:off x="1745198" y="2867487"/>
            <a:ext cx="4904177" cy="8611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8FCA1D6F-9159-7442-A0C3-27B3D053DE28}"/>
              </a:ext>
            </a:extLst>
          </p:cNvPr>
          <p:cNvSpPr txBox="1"/>
          <p:nvPr/>
        </p:nvSpPr>
        <p:spPr>
          <a:xfrm>
            <a:off x="9539736" y="5056841"/>
            <a:ext cx="2042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Case 1: sea level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1F242D0-61BA-5343-9D40-C8C256B81D73}"/>
              </a:ext>
            </a:extLst>
          </p:cNvPr>
          <p:cNvSpPr txBox="1"/>
          <p:nvPr/>
        </p:nvSpPr>
        <p:spPr>
          <a:xfrm>
            <a:off x="9539736" y="5420068"/>
            <a:ext cx="2343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8F00"/>
                </a:solidFill>
              </a:rPr>
              <a:t>Case 2: elevated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6FD7C84-88C3-6147-B12A-B1DCB6C2ACE2}"/>
              </a:ext>
            </a:extLst>
          </p:cNvPr>
          <p:cNvSpPr txBox="1"/>
          <p:nvPr/>
        </p:nvSpPr>
        <p:spPr>
          <a:xfrm>
            <a:off x="9539735" y="5783295"/>
            <a:ext cx="2652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Case 3: bathymetry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BF4F54A-B290-CA4B-A8DA-219E0CBDCDFF}"/>
                  </a:ext>
                </a:extLst>
              </p:cNvPr>
              <p:cNvSpPr txBox="1"/>
              <p:nvPr/>
            </p:nvSpPr>
            <p:spPr>
              <a:xfrm>
                <a:off x="7717476" y="1442262"/>
                <a:ext cx="358066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/>
                  <a:t>Similar mean elevation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/>
                  <a:t> in surface uplift dynamic</a:t>
                </a:r>
              </a:p>
              <a:p>
                <a:pPr algn="ctr"/>
                <a:r>
                  <a:rPr lang="en-US" dirty="0"/>
                  <a:t>Comparable to the Pyrenean system</a:t>
                </a: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BF4F54A-B290-CA4B-A8DA-219E0CBDC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7476" y="1442262"/>
                <a:ext cx="3580660" cy="923330"/>
              </a:xfrm>
              <a:prstGeom prst="rect">
                <a:avLst/>
              </a:prstGeom>
              <a:blipFill>
                <a:blip r:embed="rId4"/>
                <a:stretch>
                  <a:fillRect l="-1060" t="-2740" r="-707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Forme libre 21">
            <a:extLst>
              <a:ext uri="{FF2B5EF4-FFF2-40B4-BE49-F238E27FC236}">
                <a16:creationId xmlns:a16="http://schemas.microsoft.com/office/drawing/2014/main" id="{D6484BBD-AE63-224E-9981-AEDE69B1A17A}"/>
              </a:ext>
            </a:extLst>
          </p:cNvPr>
          <p:cNvSpPr/>
          <p:nvPr/>
        </p:nvSpPr>
        <p:spPr>
          <a:xfrm>
            <a:off x="6650182" y="4013860"/>
            <a:ext cx="5320145" cy="2137558"/>
          </a:xfrm>
          <a:custGeom>
            <a:avLst/>
            <a:gdLst>
              <a:gd name="connsiteX0" fmla="*/ 5937 w 5320145"/>
              <a:gd name="connsiteY0" fmla="*/ 2036618 h 2137558"/>
              <a:gd name="connsiteX1" fmla="*/ 213756 w 5320145"/>
              <a:gd name="connsiteY1" fmla="*/ 1822862 h 2137558"/>
              <a:gd name="connsiteX2" fmla="*/ 676893 w 5320145"/>
              <a:gd name="connsiteY2" fmla="*/ 1496291 h 2137558"/>
              <a:gd name="connsiteX3" fmla="*/ 1175657 w 5320145"/>
              <a:gd name="connsiteY3" fmla="*/ 1318161 h 2137558"/>
              <a:gd name="connsiteX4" fmla="*/ 1923802 w 5320145"/>
              <a:gd name="connsiteY4" fmla="*/ 973776 h 2137558"/>
              <a:gd name="connsiteX5" fmla="*/ 3081647 w 5320145"/>
              <a:gd name="connsiteY5" fmla="*/ 540327 h 2137558"/>
              <a:gd name="connsiteX6" fmla="*/ 4286992 w 5320145"/>
              <a:gd name="connsiteY6" fmla="*/ 213756 h 2137558"/>
              <a:gd name="connsiteX7" fmla="*/ 5124202 w 5320145"/>
              <a:gd name="connsiteY7" fmla="*/ 23750 h 2137558"/>
              <a:gd name="connsiteX8" fmla="*/ 5320145 w 5320145"/>
              <a:gd name="connsiteY8" fmla="*/ 0 h 2137558"/>
              <a:gd name="connsiteX9" fmla="*/ 5320145 w 5320145"/>
              <a:gd name="connsiteY9" fmla="*/ 190005 h 2137558"/>
              <a:gd name="connsiteX10" fmla="*/ 4649189 w 5320145"/>
              <a:gd name="connsiteY10" fmla="*/ 308758 h 2137558"/>
              <a:gd name="connsiteX11" fmla="*/ 3473532 w 5320145"/>
              <a:gd name="connsiteY11" fmla="*/ 605641 h 2137558"/>
              <a:gd name="connsiteX12" fmla="*/ 2416628 w 5320145"/>
              <a:gd name="connsiteY12" fmla="*/ 973776 h 2137558"/>
              <a:gd name="connsiteX13" fmla="*/ 938150 w 5320145"/>
              <a:gd name="connsiteY13" fmla="*/ 1698171 h 2137558"/>
              <a:gd name="connsiteX14" fmla="*/ 451262 w 5320145"/>
              <a:gd name="connsiteY14" fmla="*/ 1894114 h 2137558"/>
              <a:gd name="connsiteX15" fmla="*/ 0 w 5320145"/>
              <a:gd name="connsiteY15" fmla="*/ 2137558 h 2137558"/>
              <a:gd name="connsiteX16" fmla="*/ 5937 w 5320145"/>
              <a:gd name="connsiteY16" fmla="*/ 2036618 h 213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20145" h="2137558">
                <a:moveTo>
                  <a:pt x="5937" y="2036618"/>
                </a:moveTo>
                <a:lnTo>
                  <a:pt x="213756" y="1822862"/>
                </a:lnTo>
                <a:lnTo>
                  <a:pt x="676893" y="1496291"/>
                </a:lnTo>
                <a:lnTo>
                  <a:pt x="1175657" y="1318161"/>
                </a:lnTo>
                <a:lnTo>
                  <a:pt x="1923802" y="973776"/>
                </a:lnTo>
                <a:lnTo>
                  <a:pt x="3081647" y="540327"/>
                </a:lnTo>
                <a:lnTo>
                  <a:pt x="4286992" y="213756"/>
                </a:lnTo>
                <a:lnTo>
                  <a:pt x="5124202" y="23750"/>
                </a:lnTo>
                <a:lnTo>
                  <a:pt x="5320145" y="0"/>
                </a:lnTo>
                <a:lnTo>
                  <a:pt x="5320145" y="190005"/>
                </a:lnTo>
                <a:lnTo>
                  <a:pt x="4649189" y="308758"/>
                </a:lnTo>
                <a:lnTo>
                  <a:pt x="3473532" y="605641"/>
                </a:lnTo>
                <a:lnTo>
                  <a:pt x="2416628" y="973776"/>
                </a:lnTo>
                <a:lnTo>
                  <a:pt x="938150" y="1698171"/>
                </a:lnTo>
                <a:lnTo>
                  <a:pt x="451262" y="1894114"/>
                </a:lnTo>
                <a:lnTo>
                  <a:pt x="0" y="2137558"/>
                </a:lnTo>
                <a:lnTo>
                  <a:pt x="5937" y="2036618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rme libre 22">
            <a:extLst>
              <a:ext uri="{FF2B5EF4-FFF2-40B4-BE49-F238E27FC236}">
                <a16:creationId xmlns:a16="http://schemas.microsoft.com/office/drawing/2014/main" id="{E9D272AB-988B-1447-9785-30D760FD672C}"/>
              </a:ext>
            </a:extLst>
          </p:cNvPr>
          <p:cNvSpPr/>
          <p:nvPr/>
        </p:nvSpPr>
        <p:spPr>
          <a:xfrm>
            <a:off x="1745198" y="2063931"/>
            <a:ext cx="2231136" cy="621792"/>
          </a:xfrm>
          <a:custGeom>
            <a:avLst/>
            <a:gdLst>
              <a:gd name="connsiteX0" fmla="*/ 36576 w 2231136"/>
              <a:gd name="connsiteY0" fmla="*/ 423237 h 621792"/>
              <a:gd name="connsiteX1" fmla="*/ 292608 w 2231136"/>
              <a:gd name="connsiteY1" fmla="*/ 423237 h 621792"/>
              <a:gd name="connsiteX2" fmla="*/ 606116 w 2231136"/>
              <a:gd name="connsiteY2" fmla="*/ 407562 h 621792"/>
              <a:gd name="connsiteX3" fmla="*/ 909175 w 2231136"/>
              <a:gd name="connsiteY3" fmla="*/ 386661 h 621792"/>
              <a:gd name="connsiteX4" fmla="*/ 1165207 w 2231136"/>
              <a:gd name="connsiteY4" fmla="*/ 339635 h 621792"/>
              <a:gd name="connsiteX5" fmla="*/ 1248809 w 2231136"/>
              <a:gd name="connsiteY5" fmla="*/ 271708 h 621792"/>
              <a:gd name="connsiteX6" fmla="*/ 1389888 w 2231136"/>
              <a:gd name="connsiteY6" fmla="*/ 151530 h 621792"/>
              <a:gd name="connsiteX7" fmla="*/ 1661595 w 2231136"/>
              <a:gd name="connsiteY7" fmla="*/ 73152 h 621792"/>
              <a:gd name="connsiteX8" fmla="*/ 2079607 w 2231136"/>
              <a:gd name="connsiteY8" fmla="*/ 5226 h 621792"/>
              <a:gd name="connsiteX9" fmla="*/ 2231136 w 2231136"/>
              <a:gd name="connsiteY9" fmla="*/ 0 h 621792"/>
              <a:gd name="connsiteX10" fmla="*/ 2231136 w 2231136"/>
              <a:gd name="connsiteY10" fmla="*/ 141079 h 621792"/>
              <a:gd name="connsiteX11" fmla="*/ 1886276 w 2231136"/>
              <a:gd name="connsiteY11" fmla="*/ 177655 h 621792"/>
              <a:gd name="connsiteX12" fmla="*/ 1562317 w 2231136"/>
              <a:gd name="connsiteY12" fmla="*/ 245582 h 621792"/>
              <a:gd name="connsiteX13" fmla="*/ 1379437 w 2231136"/>
              <a:gd name="connsiteY13" fmla="*/ 308284 h 621792"/>
              <a:gd name="connsiteX14" fmla="*/ 1285385 w 2231136"/>
              <a:gd name="connsiteY14" fmla="*/ 438912 h 621792"/>
              <a:gd name="connsiteX15" fmla="*/ 1159981 w 2231136"/>
              <a:gd name="connsiteY15" fmla="*/ 569541 h 621792"/>
              <a:gd name="connsiteX16" fmla="*/ 757645 w 2231136"/>
              <a:gd name="connsiteY16" fmla="*/ 611342 h 621792"/>
              <a:gd name="connsiteX17" fmla="*/ 250807 w 2231136"/>
              <a:gd name="connsiteY17" fmla="*/ 616567 h 621792"/>
              <a:gd name="connsiteX18" fmla="*/ 0 w 2231136"/>
              <a:gd name="connsiteY18" fmla="*/ 621792 h 621792"/>
              <a:gd name="connsiteX19" fmla="*/ 36576 w 2231136"/>
              <a:gd name="connsiteY19" fmla="*/ 423237 h 621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31136" h="621792">
                <a:moveTo>
                  <a:pt x="36576" y="423237"/>
                </a:moveTo>
                <a:lnTo>
                  <a:pt x="292608" y="423237"/>
                </a:lnTo>
                <a:lnTo>
                  <a:pt x="606116" y="407562"/>
                </a:lnTo>
                <a:lnTo>
                  <a:pt x="909175" y="386661"/>
                </a:lnTo>
                <a:lnTo>
                  <a:pt x="1165207" y="339635"/>
                </a:lnTo>
                <a:lnTo>
                  <a:pt x="1248809" y="271708"/>
                </a:lnTo>
                <a:lnTo>
                  <a:pt x="1389888" y="151530"/>
                </a:lnTo>
                <a:lnTo>
                  <a:pt x="1661595" y="73152"/>
                </a:lnTo>
                <a:lnTo>
                  <a:pt x="2079607" y="5226"/>
                </a:lnTo>
                <a:lnTo>
                  <a:pt x="2231136" y="0"/>
                </a:lnTo>
                <a:lnTo>
                  <a:pt x="2231136" y="141079"/>
                </a:lnTo>
                <a:lnTo>
                  <a:pt x="1886276" y="177655"/>
                </a:lnTo>
                <a:lnTo>
                  <a:pt x="1562317" y="245582"/>
                </a:lnTo>
                <a:lnTo>
                  <a:pt x="1379437" y="308284"/>
                </a:lnTo>
                <a:lnTo>
                  <a:pt x="1285385" y="438912"/>
                </a:lnTo>
                <a:lnTo>
                  <a:pt x="1159981" y="569541"/>
                </a:lnTo>
                <a:lnTo>
                  <a:pt x="757645" y="611342"/>
                </a:lnTo>
                <a:lnTo>
                  <a:pt x="250807" y="616567"/>
                </a:lnTo>
                <a:lnTo>
                  <a:pt x="0" y="621792"/>
                </a:lnTo>
                <a:lnTo>
                  <a:pt x="36576" y="423237"/>
                </a:lnTo>
                <a:close/>
              </a:path>
            </a:pathLst>
          </a:cu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FA2C9E0A-8554-AE4E-A216-03C8DF6DAC9E}"/>
              </a:ext>
            </a:extLst>
          </p:cNvPr>
          <p:cNvCxnSpPr>
            <a:cxnSpLocks/>
          </p:cNvCxnSpPr>
          <p:nvPr/>
        </p:nvCxnSpPr>
        <p:spPr>
          <a:xfrm flipH="1">
            <a:off x="867374" y="2083368"/>
            <a:ext cx="3108960" cy="522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AE6E365E-FFE5-BC4A-9865-7C281FB679A5}"/>
              </a:ext>
            </a:extLst>
          </p:cNvPr>
          <p:cNvCxnSpPr>
            <a:cxnSpLocks/>
          </p:cNvCxnSpPr>
          <p:nvPr/>
        </p:nvCxnSpPr>
        <p:spPr>
          <a:xfrm flipH="1">
            <a:off x="867374" y="2206111"/>
            <a:ext cx="3108960" cy="522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D97698DD-B8DC-8B4C-94CB-414F93BA1641}"/>
              </a:ext>
            </a:extLst>
          </p:cNvPr>
          <p:cNvCxnSpPr>
            <a:cxnSpLocks/>
          </p:cNvCxnSpPr>
          <p:nvPr/>
        </p:nvCxnSpPr>
        <p:spPr>
          <a:xfrm flipH="1">
            <a:off x="6649375" y="4013860"/>
            <a:ext cx="5291091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CE786F12-2210-CA45-9ACF-9357331BB76D}"/>
              </a:ext>
            </a:extLst>
          </p:cNvPr>
          <p:cNvCxnSpPr>
            <a:cxnSpLocks/>
          </p:cNvCxnSpPr>
          <p:nvPr/>
        </p:nvCxnSpPr>
        <p:spPr>
          <a:xfrm flipH="1">
            <a:off x="6649375" y="4223737"/>
            <a:ext cx="5291091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78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  <p:bldP spid="19" grpId="0"/>
      <p:bldP spid="20" grpId="0"/>
      <p:bldP spid="21" grpId="0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1A3EE48-98BB-0242-9AF9-C14CD1F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28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32A10C-D657-334D-847C-DF5F5B64B4C4}"/>
              </a:ext>
            </a:extLst>
          </p:cNvPr>
          <p:cNvSpPr/>
          <p:nvPr/>
        </p:nvSpPr>
        <p:spPr>
          <a:xfrm>
            <a:off x="2074332" y="0"/>
            <a:ext cx="10117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Comparison to natural case: Northern Pyrenees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A6DB2C9-4A80-2747-B7E1-5AEC371AB3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588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1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369B350-4D0B-A54A-B1EE-8778CD217D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663" y="628718"/>
            <a:ext cx="3316703" cy="433693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FE208FD-E4A9-FC46-BE1E-7A7B7223DF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4931" y="628718"/>
            <a:ext cx="3657965" cy="405267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5594DA0-72E1-BC42-9155-64B6FC078D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011" y="628718"/>
            <a:ext cx="3438920" cy="405267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A61F92C-65E5-E646-A317-E127B6630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29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316652-1646-5C4A-B258-8DD511377FB9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Take-home message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E5F810-8CDD-5A4D-97D9-5E772F1F7CFC}"/>
              </a:ext>
            </a:extLst>
          </p:cNvPr>
          <p:cNvSpPr/>
          <p:nvPr/>
        </p:nvSpPr>
        <p:spPr>
          <a:xfrm>
            <a:off x="0" y="4838943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1) </a:t>
            </a:r>
            <a:r>
              <a:rPr lang="en-US" b="1" dirty="0"/>
              <a:t>Elevated foreland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sediment export out of the foreland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ym typeface="Wingdings" pitchFamily="2" charset="2"/>
              </a:rPr>
              <a:t>--- flexure</a:t>
            </a:r>
            <a:r>
              <a:rPr lang="en-US" b="1" dirty="0"/>
              <a:t> </a:t>
            </a:r>
            <a:r>
              <a:rPr lang="en-US" b="1" dirty="0">
                <a:sym typeface="Wingdings" pitchFamily="2" charset="2"/>
              </a:rPr>
              <a:t></a:t>
            </a:r>
            <a:r>
              <a:rPr lang="en-US" b="1" dirty="0"/>
              <a:t> thinner flexural basin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84A251-0DEE-B444-850A-22F7380608D6}"/>
              </a:ext>
            </a:extLst>
          </p:cNvPr>
          <p:cNvSpPr/>
          <p:nvPr/>
        </p:nvSpPr>
        <p:spPr>
          <a:xfrm>
            <a:off x="0" y="5515877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2) </a:t>
            </a:r>
            <a:r>
              <a:rPr lang="en-US" b="1" dirty="0"/>
              <a:t>Inherited bathymetry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additional load filling the initial space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ym typeface="Wingdings" pitchFamily="2" charset="2"/>
              </a:rPr>
              <a:t>+++</a:t>
            </a:r>
            <a:r>
              <a:rPr lang="en-US" b="1" dirty="0"/>
              <a:t> flexure </a:t>
            </a:r>
            <a:r>
              <a:rPr lang="en-US" b="1" dirty="0">
                <a:sym typeface="Wingdings" pitchFamily="2" charset="2"/>
              </a:rPr>
              <a:t> </a:t>
            </a:r>
            <a:r>
              <a:rPr lang="en-US" b="1" dirty="0"/>
              <a:t>thicker flexural basin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DB564B-C373-D345-B525-277F98FD0060}"/>
              </a:ext>
            </a:extLst>
          </p:cNvPr>
          <p:cNvSpPr/>
          <p:nvPr/>
        </p:nvSpPr>
        <p:spPr>
          <a:xfrm>
            <a:off x="0" y="6199229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3) </a:t>
            </a:r>
            <a:r>
              <a:rPr lang="en-US" b="1" dirty="0"/>
              <a:t>Inherited bathymetry required to preserve marine deposits</a:t>
            </a:r>
            <a:r>
              <a:rPr lang="en-US" dirty="0"/>
              <a:t> in the foreland basin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2F7011D-F5A5-7D47-AEE9-BA6D3163F1CC}"/>
              </a:ext>
            </a:extLst>
          </p:cNvPr>
          <p:cNvSpPr txBox="1"/>
          <p:nvPr/>
        </p:nvSpPr>
        <p:spPr>
          <a:xfrm>
            <a:off x="1541588" y="446576"/>
            <a:ext cx="2042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Case 1: sea level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9144B75-464D-9E41-9475-1BC8EB036B92}"/>
              </a:ext>
            </a:extLst>
          </p:cNvPr>
          <p:cNvSpPr txBox="1"/>
          <p:nvPr/>
        </p:nvSpPr>
        <p:spPr>
          <a:xfrm>
            <a:off x="4998009" y="446576"/>
            <a:ext cx="2343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8F00"/>
                </a:solidFill>
              </a:rPr>
              <a:t>Case 2: elevated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4D7099E-E310-754C-AB65-FD4C366F1EE8}"/>
              </a:ext>
            </a:extLst>
          </p:cNvPr>
          <p:cNvSpPr txBox="1"/>
          <p:nvPr/>
        </p:nvSpPr>
        <p:spPr>
          <a:xfrm>
            <a:off x="8424245" y="505120"/>
            <a:ext cx="2652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Case 3: bathymetry</a:t>
            </a:r>
          </a:p>
        </p:txBody>
      </p:sp>
    </p:spTree>
    <p:extLst>
      <p:ext uri="{BB962C8B-B14F-4D97-AF65-F5344CB8AC3E}">
        <p14:creationId xmlns:p14="http://schemas.microsoft.com/office/powerpoint/2010/main" val="309347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3AFF8FFC-DF30-754C-8D2B-BAC1910761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42228"/>
            <a:ext cx="6480000" cy="207962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EC542DB-E303-9444-8B6C-070A2CC30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3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C171C7-628F-7A4B-A7AE-38262AFEB574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Model setup – Inherited geometries tested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951FD29-96C6-3E47-8DF5-81CB518E55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1665"/>
            <a:ext cx="6480000" cy="2175000"/>
          </a:xfrm>
          <a:prstGeom prst="rect">
            <a:avLst/>
          </a:prstGeom>
        </p:spPr>
      </p:pic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id="{2D3F08C3-59C4-3949-92CA-5226E78FD453}"/>
              </a:ext>
            </a:extLst>
          </p:cNvPr>
          <p:cNvSpPr/>
          <p:nvPr/>
        </p:nvSpPr>
        <p:spPr>
          <a:xfrm rot="16200000">
            <a:off x="803089" y="568482"/>
            <a:ext cx="939800" cy="2644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76049F3-C48A-EF40-9B2D-90E6413BB44F}"/>
              </a:ext>
            </a:extLst>
          </p:cNvPr>
          <p:cNvSpPr txBox="1"/>
          <p:nvPr/>
        </p:nvSpPr>
        <p:spPr>
          <a:xfrm>
            <a:off x="1405239" y="97896"/>
            <a:ext cx="154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Uniform uplift</a:t>
            </a:r>
          </a:p>
        </p:txBody>
      </p:sp>
      <p:sp>
        <p:nvSpPr>
          <p:cNvPr id="6" name="Flèche vers la droite 5">
            <a:extLst>
              <a:ext uri="{FF2B5EF4-FFF2-40B4-BE49-F238E27FC236}">
                <a16:creationId xmlns:a16="http://schemas.microsoft.com/office/drawing/2014/main" id="{5E9C0760-18E5-4E49-BFC3-9A48E0548D11}"/>
              </a:ext>
            </a:extLst>
          </p:cNvPr>
          <p:cNvSpPr/>
          <p:nvPr/>
        </p:nvSpPr>
        <p:spPr>
          <a:xfrm rot="5400000">
            <a:off x="1320711" y="1749771"/>
            <a:ext cx="614244" cy="264499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F194FFD-17C0-AF48-BBAB-83205A894F5B}"/>
              </a:ext>
            </a:extLst>
          </p:cNvPr>
          <p:cNvSpPr txBox="1"/>
          <p:nvPr/>
        </p:nvSpPr>
        <p:spPr>
          <a:xfrm>
            <a:off x="1627833" y="1697354"/>
            <a:ext cx="879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Flexure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4E540DF-A029-5144-8985-3E522F67A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73258">
            <a:off x="1408664" y="1068389"/>
            <a:ext cx="1020233" cy="21004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7252880-A09A-6647-B1F7-B99D18CC7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3312" y="1455961"/>
            <a:ext cx="969433" cy="1995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5E99F51-3EDB-9F4F-9210-26EE2A3EE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038" y="841018"/>
            <a:ext cx="1020233" cy="21004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C1DAC06C-04B7-8C43-A89F-EF9481CEDE44}"/>
              </a:ext>
            </a:extLst>
          </p:cNvPr>
          <p:cNvSpPr txBox="1"/>
          <p:nvPr/>
        </p:nvSpPr>
        <p:spPr>
          <a:xfrm>
            <a:off x="7974349" y="1470884"/>
            <a:ext cx="3726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Case 1</a:t>
            </a:r>
            <a:r>
              <a:rPr lang="en-US" sz="2000" dirty="0"/>
              <a:t>: Initial foreland at sea level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D0797E8-5FD6-CF45-B871-2F767CFCBA4A}"/>
              </a:ext>
            </a:extLst>
          </p:cNvPr>
          <p:cNvSpPr txBox="1"/>
          <p:nvPr/>
        </p:nvSpPr>
        <p:spPr>
          <a:xfrm>
            <a:off x="8530399" y="592978"/>
            <a:ext cx="2770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Production; Export; Storage</a:t>
            </a:r>
          </a:p>
          <a:p>
            <a:pPr algn="ctr"/>
            <a:r>
              <a:rPr lang="en-US" dirty="0">
                <a:sym typeface="Wingdings" pitchFamily="2" charset="2"/>
              </a:rPr>
              <a:t>Sediment routing system</a:t>
            </a:r>
            <a:endParaRPr lang="en-US" dirty="0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DCD691F-11F9-D140-925F-15F20ED2458D}"/>
              </a:ext>
            </a:extLst>
          </p:cNvPr>
          <p:cNvCxnSpPr>
            <a:cxnSpLocks/>
          </p:cNvCxnSpPr>
          <p:nvPr/>
        </p:nvCxnSpPr>
        <p:spPr>
          <a:xfrm flipV="1">
            <a:off x="6480000" y="1697354"/>
            <a:ext cx="1307155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3039ABEC-7EC4-A446-9711-33C546A0A229}"/>
              </a:ext>
            </a:extLst>
          </p:cNvPr>
          <p:cNvSpPr txBox="1"/>
          <p:nvPr/>
        </p:nvSpPr>
        <p:spPr>
          <a:xfrm>
            <a:off x="8025259" y="3463346"/>
            <a:ext cx="346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8F00"/>
                </a:solidFill>
              </a:rPr>
              <a:t>Case 2</a:t>
            </a:r>
            <a:r>
              <a:rPr lang="en-US" sz="2000" dirty="0"/>
              <a:t>: Initial elevated foreland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1E2C2F4-6781-9243-ADBA-35561E7A6158}"/>
              </a:ext>
            </a:extLst>
          </p:cNvPr>
          <p:cNvSpPr txBox="1"/>
          <p:nvPr/>
        </p:nvSpPr>
        <p:spPr>
          <a:xfrm>
            <a:off x="8085277" y="5455808"/>
            <a:ext cx="3215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Case 3</a:t>
            </a:r>
            <a:r>
              <a:rPr lang="en-US" sz="2000" dirty="0"/>
              <a:t>: Inherited bathymetry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2E5242F3-BDE7-7347-B4BA-07F0F836C830}"/>
              </a:ext>
            </a:extLst>
          </p:cNvPr>
          <p:cNvCxnSpPr>
            <a:cxnSpLocks/>
          </p:cNvCxnSpPr>
          <p:nvPr/>
        </p:nvCxnSpPr>
        <p:spPr>
          <a:xfrm flipV="1">
            <a:off x="6480000" y="3676608"/>
            <a:ext cx="1307155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B9653E5-677C-EB4F-95D8-D93507B12A29}"/>
              </a:ext>
            </a:extLst>
          </p:cNvPr>
          <p:cNvCxnSpPr>
            <a:cxnSpLocks/>
          </p:cNvCxnSpPr>
          <p:nvPr/>
        </p:nvCxnSpPr>
        <p:spPr>
          <a:xfrm flipV="1">
            <a:off x="6480000" y="5655863"/>
            <a:ext cx="1307155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1B7045A2-8B64-A341-ABB9-CBEFF6C1EA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94471"/>
            <a:ext cx="6480000" cy="22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7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A3B6F32-636A-D24F-90EE-0AA2E491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30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392978-31D2-354D-9140-1B6BABEDCFE9}"/>
              </a:ext>
            </a:extLst>
          </p:cNvPr>
          <p:cNvSpPr/>
          <p:nvPr/>
        </p:nvSpPr>
        <p:spPr>
          <a:xfrm>
            <a:off x="0" y="2955425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4) Changes in depositional dynamic in </a:t>
            </a:r>
            <a:r>
              <a:rPr lang="en-US" b="1" dirty="0"/>
              <a:t>the sedimentary basin impact erosion rates</a:t>
            </a:r>
            <a:r>
              <a:rPr lang="en-US" dirty="0"/>
              <a:t> </a:t>
            </a:r>
            <a:r>
              <a:rPr lang="en-US" b="1" dirty="0"/>
              <a:t>in the range </a:t>
            </a:r>
            <a:r>
              <a:rPr lang="en-US" dirty="0">
                <a:sym typeface="Wingdings" pitchFamily="2" charset="2"/>
              </a:rPr>
              <a:t> autogenetic behavior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0FBB4E-7758-E44D-8E61-6EAB04DC88ED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Take-home message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1C5ACF5-2BF1-DB4B-89F3-CAC5314EEA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446" y="548263"/>
            <a:ext cx="4645172" cy="2160000"/>
          </a:xfrm>
          <a:prstGeom prst="rect">
            <a:avLst/>
          </a:prstGeom>
        </p:spPr>
      </p:pic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127F8F9B-098F-4543-9108-BA753F7E96B5}"/>
              </a:ext>
            </a:extLst>
          </p:cNvPr>
          <p:cNvSpPr/>
          <p:nvPr/>
        </p:nvSpPr>
        <p:spPr>
          <a:xfrm>
            <a:off x="5049618" y="1462394"/>
            <a:ext cx="1940267" cy="13019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5482830-6590-EC4B-B912-04581EF851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441" y="650044"/>
            <a:ext cx="4809396" cy="216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563DA63-9E56-2543-9FD6-CFAAC95931F6}"/>
              </a:ext>
            </a:extLst>
          </p:cNvPr>
          <p:cNvSpPr/>
          <p:nvPr/>
        </p:nvSpPr>
        <p:spPr>
          <a:xfrm>
            <a:off x="0" y="6027394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5) Pyrenean retro-foreland case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ym typeface="Wingdings" pitchFamily="2" charset="2"/>
              </a:rPr>
              <a:t>difficult to preserve marine deposits without any pre-existing bathymetry</a:t>
            </a:r>
            <a:r>
              <a:rPr lang="en-US" dirty="0">
                <a:sym typeface="Wingdings" pitchFamily="2" charset="2"/>
              </a:rPr>
              <a:t>  inherited rift preservation? </a:t>
            </a:r>
            <a:endParaRPr lang="en-US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6EB03E5-8987-8945-98A3-BFF1319740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594" y="3354617"/>
            <a:ext cx="5842176" cy="2684477"/>
          </a:xfrm>
          <a:prstGeom prst="rect">
            <a:avLst/>
          </a:prstGeom>
        </p:spPr>
      </p:pic>
      <p:sp>
        <p:nvSpPr>
          <p:cNvPr id="18" name="Forme libre 17">
            <a:extLst>
              <a:ext uri="{FF2B5EF4-FFF2-40B4-BE49-F238E27FC236}">
                <a16:creationId xmlns:a16="http://schemas.microsoft.com/office/drawing/2014/main" id="{7A25FE9C-807C-F143-A572-3E9378650208}"/>
              </a:ext>
            </a:extLst>
          </p:cNvPr>
          <p:cNvSpPr/>
          <p:nvPr/>
        </p:nvSpPr>
        <p:spPr>
          <a:xfrm>
            <a:off x="4078628" y="4365739"/>
            <a:ext cx="1655442" cy="780294"/>
          </a:xfrm>
          <a:custGeom>
            <a:avLst/>
            <a:gdLst>
              <a:gd name="connsiteX0" fmla="*/ 0 w 1331651"/>
              <a:gd name="connsiteY0" fmla="*/ 594804 h 594804"/>
              <a:gd name="connsiteX1" fmla="*/ 319596 w 1331651"/>
              <a:gd name="connsiteY1" fmla="*/ 346229 h 594804"/>
              <a:gd name="connsiteX2" fmla="*/ 594804 w 1331651"/>
              <a:gd name="connsiteY2" fmla="*/ 239697 h 594804"/>
              <a:gd name="connsiteX3" fmla="*/ 887767 w 1331651"/>
              <a:gd name="connsiteY3" fmla="*/ 133165 h 594804"/>
              <a:gd name="connsiteX4" fmla="*/ 1331651 w 1331651"/>
              <a:gd name="connsiteY4" fmla="*/ 0 h 594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1651" h="594804">
                <a:moveTo>
                  <a:pt x="0" y="594804"/>
                </a:moveTo>
                <a:cubicBezTo>
                  <a:pt x="110231" y="500108"/>
                  <a:pt x="220462" y="405413"/>
                  <a:pt x="319596" y="346229"/>
                </a:cubicBezTo>
                <a:cubicBezTo>
                  <a:pt x="418730" y="287044"/>
                  <a:pt x="500109" y="275208"/>
                  <a:pt x="594804" y="239697"/>
                </a:cubicBezTo>
                <a:cubicBezTo>
                  <a:pt x="689499" y="204186"/>
                  <a:pt x="764959" y="173114"/>
                  <a:pt x="887767" y="133165"/>
                </a:cubicBezTo>
                <a:cubicBezTo>
                  <a:pt x="1010575" y="93216"/>
                  <a:pt x="1171113" y="46608"/>
                  <a:pt x="1331651" y="0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60E60AF-74D3-344A-972E-8E1E493056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886" y="1997711"/>
            <a:ext cx="3913820" cy="84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7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15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DC6B80E-E7B8-484D-9905-E25DF45EB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4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0D1490-C42D-5D4D-A784-79BBE0A566EC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Comparing cases / Surface evolution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FE81A7B-C0BD-9243-9956-CF1FC8E114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" y="454373"/>
            <a:ext cx="6368385" cy="211125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2A5828-341C-B340-9B47-B2F2C73032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919" y="5807959"/>
            <a:ext cx="4626899" cy="91351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BA9DFFB-6178-D844-BC17-0BD3268277E7}"/>
              </a:ext>
            </a:extLst>
          </p:cNvPr>
          <p:cNvSpPr txBox="1"/>
          <p:nvPr/>
        </p:nvSpPr>
        <p:spPr>
          <a:xfrm>
            <a:off x="1685264" y="1200773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Export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09C7EC5-B09C-3F43-89EF-0517E2DA5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082768">
            <a:off x="1175148" y="1616997"/>
            <a:ext cx="1020233" cy="21004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6FD9E92-0CDB-D349-8A0C-94E2032FB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082768">
            <a:off x="2700879" y="1740574"/>
            <a:ext cx="1020233" cy="2100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DEFAE10-C779-0745-AD77-FDF91A90A124}"/>
              </a:ext>
            </a:extLst>
          </p:cNvPr>
          <p:cNvSpPr txBox="1"/>
          <p:nvPr/>
        </p:nvSpPr>
        <p:spPr>
          <a:xfrm>
            <a:off x="4354981" y="2426693"/>
            <a:ext cx="1702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Continentalization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5312080D-6363-184F-AA5D-F8F597780982}"/>
              </a:ext>
            </a:extLst>
          </p:cNvPr>
          <p:cNvCxnSpPr>
            <a:cxnSpLocks/>
          </p:cNvCxnSpPr>
          <p:nvPr/>
        </p:nvCxnSpPr>
        <p:spPr>
          <a:xfrm>
            <a:off x="6006275" y="1144990"/>
            <a:ext cx="0" cy="10928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C78A0608-F568-7349-A5C6-80846FC7F5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6" y="2697871"/>
            <a:ext cx="6372000" cy="196412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8FEED36-028B-A343-B72A-5F1482A4D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68038">
            <a:off x="1313201" y="3571398"/>
            <a:ext cx="1020233" cy="21004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0FEAFCB-5CD2-DB49-9ED2-EA8C8FA98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170603">
            <a:off x="2587082" y="3600591"/>
            <a:ext cx="1020233" cy="21004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CE2F5FE-8F52-8548-B516-A6CFB000B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593156">
            <a:off x="3786237" y="3629672"/>
            <a:ext cx="1020233" cy="210048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1B3EB46-2859-9F46-A937-95010CF666AF}"/>
              </a:ext>
            </a:extLst>
          </p:cNvPr>
          <p:cNvSpPr txBox="1"/>
          <p:nvPr/>
        </p:nvSpPr>
        <p:spPr>
          <a:xfrm>
            <a:off x="1400836" y="3115984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Export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785AD95-D110-FD43-826D-FA7CD3A52137}"/>
              </a:ext>
            </a:extLst>
          </p:cNvPr>
          <p:cNvSpPr txBox="1"/>
          <p:nvPr/>
        </p:nvSpPr>
        <p:spPr>
          <a:xfrm>
            <a:off x="6511928" y="3378951"/>
            <a:ext cx="5652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Hydrographic network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b="1" dirty="0">
                <a:sym typeface="Wingdings" pitchFamily="2" charset="2"/>
              </a:rPr>
              <a:t>Efficient sediment export</a:t>
            </a:r>
            <a:endParaRPr lang="en-US" sz="2000" b="1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CF33AAB4-A03A-E44E-B402-693E3BC4A5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6" y="4731913"/>
            <a:ext cx="6372000" cy="1951784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33BFBE10-58C4-5D48-8BD5-2CB16606163D}"/>
              </a:ext>
            </a:extLst>
          </p:cNvPr>
          <p:cNvSpPr txBox="1"/>
          <p:nvPr/>
        </p:nvSpPr>
        <p:spPr>
          <a:xfrm>
            <a:off x="299823" y="3119656"/>
            <a:ext cx="817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Storage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66FC96C-D85A-8746-89C4-22B810E90C53}"/>
              </a:ext>
            </a:extLst>
          </p:cNvPr>
          <p:cNvSpPr txBox="1"/>
          <p:nvPr/>
        </p:nvSpPr>
        <p:spPr>
          <a:xfrm>
            <a:off x="321082" y="5197381"/>
            <a:ext cx="817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Storage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0A5E23B-DE07-7C45-A8B7-F3AF62C98B2A}"/>
              </a:ext>
            </a:extLst>
          </p:cNvPr>
          <p:cNvSpPr txBox="1"/>
          <p:nvPr/>
        </p:nvSpPr>
        <p:spPr>
          <a:xfrm>
            <a:off x="321082" y="1031496"/>
            <a:ext cx="817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Storage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0726C53-8DF0-A24F-B058-3A9567BC18FC}"/>
              </a:ext>
            </a:extLst>
          </p:cNvPr>
          <p:cNvSpPr txBox="1"/>
          <p:nvPr/>
        </p:nvSpPr>
        <p:spPr>
          <a:xfrm>
            <a:off x="4244861" y="5676553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Export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EA7738BD-ED81-6C4B-9909-8E4D5875B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082768">
            <a:off x="3734745" y="5910083"/>
            <a:ext cx="1020233" cy="210048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78A6B5D0-93B9-204C-B76D-219383FD9222}"/>
              </a:ext>
            </a:extLst>
          </p:cNvPr>
          <p:cNvSpPr txBox="1"/>
          <p:nvPr/>
        </p:nvSpPr>
        <p:spPr>
          <a:xfrm>
            <a:off x="4354981" y="6584333"/>
            <a:ext cx="1702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Continentalization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4E8C301A-E8E7-BA48-8CA3-E53E325A16DB}"/>
              </a:ext>
            </a:extLst>
          </p:cNvPr>
          <p:cNvCxnSpPr>
            <a:cxnSpLocks/>
          </p:cNvCxnSpPr>
          <p:nvPr/>
        </p:nvCxnSpPr>
        <p:spPr>
          <a:xfrm>
            <a:off x="4702093" y="1123770"/>
            <a:ext cx="0" cy="37388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E91B3F2C-618F-E441-8B70-32A2D54A83B2}"/>
              </a:ext>
            </a:extLst>
          </p:cNvPr>
          <p:cNvSpPr txBox="1"/>
          <p:nvPr/>
        </p:nvSpPr>
        <p:spPr>
          <a:xfrm>
            <a:off x="6530897" y="5242247"/>
            <a:ext cx="5612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ym typeface="Wingdings" pitchFamily="2" charset="2"/>
              </a:rPr>
              <a:t>Full storage (foreland)  </a:t>
            </a:r>
            <a:r>
              <a:rPr lang="en-US" sz="2000" b="1" dirty="0">
                <a:sym typeface="Wingdings" pitchFamily="2" charset="2"/>
              </a:rPr>
              <a:t>Sediment export delayed</a:t>
            </a:r>
            <a:endParaRPr lang="en-US" sz="2000" b="1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00A65723-9E62-FE4F-B53E-B2ADE0F21785}"/>
              </a:ext>
            </a:extLst>
          </p:cNvPr>
          <p:cNvSpPr txBox="1"/>
          <p:nvPr/>
        </p:nvSpPr>
        <p:spPr>
          <a:xfrm>
            <a:off x="7951" y="6584333"/>
            <a:ext cx="1894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Gérard et al., </a:t>
            </a:r>
            <a:r>
              <a:rPr lang="en-US" sz="1600" i="1" dirty="0"/>
              <a:t>in prep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F85DE6AD-3BBF-1A48-96E3-26E9A7C6FA51}"/>
              </a:ext>
            </a:extLst>
          </p:cNvPr>
          <p:cNvSpPr txBox="1"/>
          <p:nvPr/>
        </p:nvSpPr>
        <p:spPr>
          <a:xfrm>
            <a:off x="6486419" y="572136"/>
            <a:ext cx="3726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Case 1</a:t>
            </a:r>
            <a:r>
              <a:rPr lang="en-US" sz="2000" dirty="0"/>
              <a:t>: Initial foreland at sea level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14250C2B-7E97-4A46-A4A6-8391E662A1D6}"/>
              </a:ext>
            </a:extLst>
          </p:cNvPr>
          <p:cNvSpPr txBox="1"/>
          <p:nvPr/>
        </p:nvSpPr>
        <p:spPr>
          <a:xfrm>
            <a:off x="6511928" y="2765247"/>
            <a:ext cx="346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8F00"/>
                </a:solidFill>
              </a:rPr>
              <a:t>Case 2</a:t>
            </a:r>
            <a:r>
              <a:rPr lang="en-US" sz="2000" dirty="0"/>
              <a:t>: Initial elevated foreland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3F001BB9-FB61-7241-B0FC-AC265EE3BEFE}"/>
              </a:ext>
            </a:extLst>
          </p:cNvPr>
          <p:cNvSpPr txBox="1"/>
          <p:nvPr/>
        </p:nvSpPr>
        <p:spPr>
          <a:xfrm>
            <a:off x="6520395" y="4798646"/>
            <a:ext cx="3215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Case 3</a:t>
            </a:r>
            <a:r>
              <a:rPr lang="en-US" sz="2000" dirty="0"/>
              <a:t>: Inherited bathymetry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621EFB9-6614-4A48-BE57-AA74524DEA45}"/>
              </a:ext>
            </a:extLst>
          </p:cNvPr>
          <p:cNvSpPr txBox="1"/>
          <p:nvPr/>
        </p:nvSpPr>
        <p:spPr>
          <a:xfrm>
            <a:off x="1598638" y="5192349"/>
            <a:ext cx="817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Storage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78E1096-3979-1941-A28E-EF59D9BEA6CA}"/>
              </a:ext>
            </a:extLst>
          </p:cNvPr>
          <p:cNvSpPr txBox="1"/>
          <p:nvPr/>
        </p:nvSpPr>
        <p:spPr>
          <a:xfrm>
            <a:off x="2876194" y="5361626"/>
            <a:ext cx="817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Storage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6CE57D1-813A-1944-AE37-E7D8D1FEBA37}"/>
              </a:ext>
            </a:extLst>
          </p:cNvPr>
          <p:cNvCxnSpPr>
            <a:cxnSpLocks/>
          </p:cNvCxnSpPr>
          <p:nvPr/>
        </p:nvCxnSpPr>
        <p:spPr>
          <a:xfrm>
            <a:off x="4702093" y="5242925"/>
            <a:ext cx="0" cy="3298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F7141499-3F4F-D345-9CDA-5B6934DA2215}"/>
              </a:ext>
            </a:extLst>
          </p:cNvPr>
          <p:cNvCxnSpPr>
            <a:cxnSpLocks/>
          </p:cNvCxnSpPr>
          <p:nvPr/>
        </p:nvCxnSpPr>
        <p:spPr>
          <a:xfrm>
            <a:off x="6057242" y="5299649"/>
            <a:ext cx="0" cy="93417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09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2" grpId="0"/>
      <p:bldP spid="23" grpId="0"/>
      <p:bldP spid="27" grpId="0"/>
      <p:bldP spid="28" grpId="0"/>
      <p:bldP spid="29" grpId="0"/>
      <p:bldP spid="30" grpId="0"/>
      <p:bldP spid="32" grpId="0"/>
      <p:bldP spid="35" grpId="0"/>
      <p:bldP spid="37" grpId="0"/>
      <p:bldP spid="39" grpId="0"/>
      <p:bldP spid="40" grpId="0"/>
      <p:bldP spid="8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02284D06-4EDD-8744-A96B-B5E03D4AAA05}"/>
              </a:ext>
            </a:extLst>
          </p:cNvPr>
          <p:cNvGrpSpPr>
            <a:grpSpLocks noChangeAspect="1"/>
          </p:cNvGrpSpPr>
          <p:nvPr/>
        </p:nvGrpSpPr>
        <p:grpSpPr>
          <a:xfrm>
            <a:off x="72041" y="931405"/>
            <a:ext cx="3960000" cy="4222081"/>
            <a:chOff x="132743" y="598190"/>
            <a:chExt cx="3595195" cy="3833133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D706905-9FF5-C14D-BC8B-0490C2D5F7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"/>
            <a:stretch/>
          </p:blipFill>
          <p:spPr>
            <a:xfrm>
              <a:off x="132743" y="598190"/>
              <a:ext cx="3356210" cy="3380482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E717D82-4D45-A248-9716-C8E449BF6B71}"/>
                </a:ext>
              </a:extLst>
            </p:cNvPr>
            <p:cNvSpPr/>
            <p:nvPr/>
          </p:nvSpPr>
          <p:spPr>
            <a:xfrm>
              <a:off x="2013438" y="3710354"/>
              <a:ext cx="1714500" cy="7209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EF34E311-6B46-D948-A90C-8783B2098EDD}"/>
              </a:ext>
            </a:extLst>
          </p:cNvPr>
          <p:cNvGrpSpPr>
            <a:grpSpLocks noChangeAspect="1"/>
          </p:cNvGrpSpPr>
          <p:nvPr/>
        </p:nvGrpSpPr>
        <p:grpSpPr>
          <a:xfrm>
            <a:off x="3528129" y="924678"/>
            <a:ext cx="3960000" cy="4282022"/>
            <a:chOff x="8519746" y="598190"/>
            <a:chExt cx="3544869" cy="3833133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5BD4D6AD-4547-FE4B-9C25-F4F58B3801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49748" y="598190"/>
              <a:ext cx="3214867" cy="3112164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A8589DD-7FB6-0844-B74D-73E916ACB477}"/>
                </a:ext>
              </a:extLst>
            </p:cNvPr>
            <p:cNvSpPr/>
            <p:nvPr/>
          </p:nvSpPr>
          <p:spPr>
            <a:xfrm>
              <a:off x="8519746" y="3710354"/>
              <a:ext cx="2486165" cy="7209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4F25959-783F-D146-817E-8746D95DF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5</a:t>
            </a:fld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6F2E11-9276-8A48-89EA-EB687CCB5F0F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Impact of inherited elevated foreland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9119278-4F32-FF40-BCD7-071E3884A265}"/>
              </a:ext>
            </a:extLst>
          </p:cNvPr>
          <p:cNvSpPr txBox="1"/>
          <p:nvPr/>
        </p:nvSpPr>
        <p:spPr>
          <a:xfrm>
            <a:off x="1564699" y="562928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Case 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E8F3867-F8C4-6D48-9C75-B9751525DC65}"/>
              </a:ext>
            </a:extLst>
          </p:cNvPr>
          <p:cNvSpPr txBox="1"/>
          <p:nvPr/>
        </p:nvSpPr>
        <p:spPr>
          <a:xfrm>
            <a:off x="8588168" y="515732"/>
            <a:ext cx="237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Metastable topography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3EF7313-85CE-CC4B-AD8E-61757428ABAA}"/>
              </a:ext>
            </a:extLst>
          </p:cNvPr>
          <p:cNvSpPr txBox="1"/>
          <p:nvPr/>
        </p:nvSpPr>
        <p:spPr>
          <a:xfrm>
            <a:off x="5258680" y="524568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8F00"/>
                </a:solidFill>
              </a:rPr>
              <a:t>Case 2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2CCCCE0-83A4-714B-A1E8-02EF62E83130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6199117" y="700398"/>
            <a:ext cx="2389051" cy="2422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4138C3B4-042D-EA45-A3BD-07627238FC52}"/>
              </a:ext>
            </a:extLst>
          </p:cNvPr>
          <p:cNvSpPr txBox="1"/>
          <p:nvPr/>
        </p:nvSpPr>
        <p:spPr>
          <a:xfrm>
            <a:off x="7616100" y="1178852"/>
            <a:ext cx="4387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ym typeface="Wingdings" pitchFamily="2" charset="2"/>
              </a:rPr>
              <a:t>Hydrographic network</a:t>
            </a:r>
          </a:p>
          <a:p>
            <a:pPr algn="ctr"/>
            <a:r>
              <a:rPr lang="en-US" dirty="0">
                <a:sym typeface="Wingdings" pitchFamily="2" charset="2"/>
              </a:rPr>
              <a:t>Erosion</a:t>
            </a:r>
            <a:endParaRPr lang="en-US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EDB6B39-71E9-6C46-9706-6D9BED602B9D}"/>
              </a:ext>
            </a:extLst>
          </p:cNvPr>
          <p:cNvSpPr txBox="1"/>
          <p:nvPr/>
        </p:nvSpPr>
        <p:spPr>
          <a:xfrm>
            <a:off x="7529462" y="2129711"/>
            <a:ext cx="4387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ym typeface="Wingdings" pitchFamily="2" charset="2"/>
              </a:rPr>
              <a:t>Sediments export  mass deficit</a:t>
            </a:r>
            <a:endParaRPr lang="en-US" dirty="0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CA89C2BE-97ED-4049-A77E-0B33940CE506}"/>
              </a:ext>
            </a:extLst>
          </p:cNvPr>
          <p:cNvCxnSpPr>
            <a:cxnSpLocks/>
          </p:cNvCxnSpPr>
          <p:nvPr/>
        </p:nvCxnSpPr>
        <p:spPr>
          <a:xfrm>
            <a:off x="9757723" y="829407"/>
            <a:ext cx="0" cy="40703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6A419A67-6723-A042-9A6E-0BB2940CC2D8}"/>
              </a:ext>
            </a:extLst>
          </p:cNvPr>
          <p:cNvCxnSpPr>
            <a:cxnSpLocks/>
          </p:cNvCxnSpPr>
          <p:nvPr/>
        </p:nvCxnSpPr>
        <p:spPr>
          <a:xfrm>
            <a:off x="9786630" y="1761574"/>
            <a:ext cx="0" cy="40703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E08CC208-9976-2E41-B99C-A4F1B9FD0384}"/>
              </a:ext>
            </a:extLst>
          </p:cNvPr>
          <p:cNvSpPr txBox="1"/>
          <p:nvPr/>
        </p:nvSpPr>
        <p:spPr>
          <a:xfrm>
            <a:off x="7616100" y="2861621"/>
            <a:ext cx="4387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ym typeface="Wingdings" pitchFamily="2" charset="2"/>
              </a:rPr>
              <a:t>Less flexure</a:t>
            </a:r>
          </a:p>
          <a:p>
            <a:pPr algn="ctr"/>
            <a:r>
              <a:rPr lang="en-US" dirty="0">
                <a:sym typeface="Wingdings" pitchFamily="2" charset="2"/>
              </a:rPr>
              <a:t>Less accommodation</a:t>
            </a:r>
            <a:endParaRPr lang="en-US" dirty="0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4C5DC68-C243-6E47-B250-80E6708D8BEE}"/>
              </a:ext>
            </a:extLst>
          </p:cNvPr>
          <p:cNvCxnSpPr>
            <a:cxnSpLocks/>
          </p:cNvCxnSpPr>
          <p:nvPr/>
        </p:nvCxnSpPr>
        <p:spPr>
          <a:xfrm>
            <a:off x="9828681" y="3460245"/>
            <a:ext cx="0" cy="40703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75B3F00D-A6D7-334A-B3EF-CE999EC38982}"/>
              </a:ext>
            </a:extLst>
          </p:cNvPr>
          <p:cNvSpPr txBox="1"/>
          <p:nvPr/>
        </p:nvSpPr>
        <p:spPr>
          <a:xfrm>
            <a:off x="7635000" y="3811618"/>
            <a:ext cx="4387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ym typeface="Wingdings" pitchFamily="2" charset="2"/>
              </a:rPr>
              <a:t>Continental sediments only</a:t>
            </a:r>
            <a:endParaRPr lang="en-US" dirty="0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FB3968FE-F54B-1649-9441-49386F5B2C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19" y="5083959"/>
            <a:ext cx="5078167" cy="1144719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E9ED841F-A9DE-5A48-801B-61BAAD3788F0}"/>
              </a:ext>
            </a:extLst>
          </p:cNvPr>
          <p:cNvSpPr txBox="1"/>
          <p:nvPr/>
        </p:nvSpPr>
        <p:spPr>
          <a:xfrm>
            <a:off x="67319" y="6321056"/>
            <a:ext cx="1894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Gérard et al., </a:t>
            </a:r>
            <a:r>
              <a:rPr lang="en-US" sz="1600" i="1" dirty="0"/>
              <a:t>in prep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3A27B197-A544-EF49-95CF-6717DC430D6E}"/>
              </a:ext>
            </a:extLst>
          </p:cNvPr>
          <p:cNvCxnSpPr>
            <a:cxnSpLocks/>
          </p:cNvCxnSpPr>
          <p:nvPr/>
        </p:nvCxnSpPr>
        <p:spPr>
          <a:xfrm flipH="1">
            <a:off x="4850296" y="4018622"/>
            <a:ext cx="361131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C1261419-E92F-1441-B19E-A9DA7725AD6C}"/>
              </a:ext>
            </a:extLst>
          </p:cNvPr>
          <p:cNvCxnSpPr>
            <a:cxnSpLocks/>
          </p:cNvCxnSpPr>
          <p:nvPr/>
        </p:nvCxnSpPr>
        <p:spPr>
          <a:xfrm>
            <a:off x="9809780" y="2475189"/>
            <a:ext cx="0" cy="40703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3348C753-9780-5641-A6DA-49B20EBCB304}"/>
              </a:ext>
            </a:extLst>
          </p:cNvPr>
          <p:cNvSpPr txBox="1"/>
          <p:nvPr/>
        </p:nvSpPr>
        <p:spPr>
          <a:xfrm>
            <a:off x="5741557" y="4734455"/>
            <a:ext cx="54401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Implication for natural cases? </a:t>
            </a:r>
          </a:p>
          <a:p>
            <a:pPr algn="ctr"/>
            <a:endParaRPr lang="en-US" dirty="0"/>
          </a:p>
          <a:p>
            <a:pPr algn="ctr"/>
            <a:r>
              <a:rPr lang="en-US" b="1" dirty="0"/>
              <a:t>No marine deposits does not reflect majority of cases…</a:t>
            </a:r>
          </a:p>
        </p:txBody>
      </p:sp>
    </p:spTree>
    <p:extLst>
      <p:ext uri="{BB962C8B-B14F-4D97-AF65-F5344CB8AC3E}">
        <p14:creationId xmlns:p14="http://schemas.microsoft.com/office/powerpoint/2010/main" val="257388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7" grpId="0"/>
      <p:bldP spid="19" grpId="0"/>
      <p:bldP spid="24" grpId="0"/>
      <p:bldP spid="27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C99D915-8744-3B46-AC9E-526B838D9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6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F52B82-4271-164D-AB09-F7F27206BF8F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Impact of inherited bathymetry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71ACE84-E2A9-4A46-BD43-4B93579F44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6777" y="993518"/>
            <a:ext cx="3158745" cy="4102264"/>
          </a:xfrm>
          <a:prstGeom prst="rect">
            <a:avLst/>
          </a:prstGeom>
        </p:spPr>
      </p:pic>
      <p:sp>
        <p:nvSpPr>
          <p:cNvPr id="11" name="Espace réservé du numéro de diapositive 1">
            <a:extLst>
              <a:ext uri="{FF2B5EF4-FFF2-40B4-BE49-F238E27FC236}">
                <a16:creationId xmlns:a16="http://schemas.microsoft.com/office/drawing/2014/main" id="{E0704B17-68A4-7C4B-AA59-2083A283AF6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4221F8-19E5-F144-A634-9D86D265E630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FFE55ED-A561-7E49-ACE0-BD6C2FB4370F}"/>
              </a:ext>
            </a:extLst>
          </p:cNvPr>
          <p:cNvSpPr txBox="1"/>
          <p:nvPr/>
        </p:nvSpPr>
        <p:spPr>
          <a:xfrm>
            <a:off x="8501745" y="504468"/>
            <a:ext cx="2511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Initial bathymetry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D1F6263-137C-5D44-8B9E-D69C324CCBAD}"/>
              </a:ext>
            </a:extLst>
          </p:cNvPr>
          <p:cNvSpPr txBox="1"/>
          <p:nvPr/>
        </p:nvSpPr>
        <p:spPr>
          <a:xfrm>
            <a:off x="7592949" y="1306567"/>
            <a:ext cx="4387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ym typeface="Wingdings" pitchFamily="2" charset="2"/>
              </a:rPr>
              <a:t>Initial space filling</a:t>
            </a:r>
            <a:endParaRPr lang="en-US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6EE1DE1-752E-1D45-B3FB-91F3E2B96CAE}"/>
              </a:ext>
            </a:extLst>
          </p:cNvPr>
          <p:cNvSpPr txBox="1"/>
          <p:nvPr/>
        </p:nvSpPr>
        <p:spPr>
          <a:xfrm>
            <a:off x="7616099" y="2108253"/>
            <a:ext cx="4387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ym typeface="Wingdings" pitchFamily="2" charset="2"/>
              </a:rPr>
              <a:t>Sediment export delayed  excess of mass</a:t>
            </a:r>
            <a:endParaRPr lang="en-US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CFD2810-60B9-6E4F-B6C4-D89E68D80C59}"/>
              </a:ext>
            </a:extLst>
          </p:cNvPr>
          <p:cNvSpPr txBox="1"/>
          <p:nvPr/>
        </p:nvSpPr>
        <p:spPr>
          <a:xfrm>
            <a:off x="7616099" y="2871401"/>
            <a:ext cx="4387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ym typeface="Wingdings" pitchFamily="2" charset="2"/>
              </a:rPr>
              <a:t>More flexure</a:t>
            </a:r>
          </a:p>
          <a:p>
            <a:pPr algn="ctr"/>
            <a:r>
              <a:rPr lang="en-US" dirty="0">
                <a:sym typeface="Wingdings" pitchFamily="2" charset="2"/>
              </a:rPr>
              <a:t>More accommodation</a:t>
            </a:r>
            <a:endParaRPr lang="en-US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E403AEC-6E58-C54A-8BE6-0AF492C2F9B2}"/>
              </a:ext>
            </a:extLst>
          </p:cNvPr>
          <p:cNvSpPr txBox="1"/>
          <p:nvPr/>
        </p:nvSpPr>
        <p:spPr>
          <a:xfrm>
            <a:off x="7643467" y="3909609"/>
            <a:ext cx="4387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ym typeface="Wingdings" pitchFamily="2" charset="2"/>
              </a:rPr>
              <a:t>Deep marine deposits well preserved</a:t>
            </a:r>
            <a:endParaRPr lang="en-US" dirty="0"/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EA9DF309-A1F7-8542-A2B5-6FE07C67BA15}"/>
              </a:ext>
            </a:extLst>
          </p:cNvPr>
          <p:cNvGrpSpPr>
            <a:grpSpLocks noChangeAspect="1"/>
          </p:cNvGrpSpPr>
          <p:nvPr/>
        </p:nvGrpSpPr>
        <p:grpSpPr>
          <a:xfrm>
            <a:off x="72041" y="931405"/>
            <a:ext cx="3960000" cy="4222081"/>
            <a:chOff x="132743" y="598190"/>
            <a:chExt cx="3595195" cy="3833133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D7F724A5-3CF7-0642-B389-B0353B523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"/>
            <a:stretch/>
          </p:blipFill>
          <p:spPr>
            <a:xfrm>
              <a:off x="132743" y="598190"/>
              <a:ext cx="3356210" cy="3380482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E82934D-E43A-124C-A3A1-ABA77633A461}"/>
                </a:ext>
              </a:extLst>
            </p:cNvPr>
            <p:cNvSpPr/>
            <p:nvPr/>
          </p:nvSpPr>
          <p:spPr>
            <a:xfrm>
              <a:off x="2013438" y="3710354"/>
              <a:ext cx="1714500" cy="7209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60CFF2AA-F14A-DD42-AAD2-C04BB6CB3678}"/>
              </a:ext>
            </a:extLst>
          </p:cNvPr>
          <p:cNvSpPr txBox="1"/>
          <p:nvPr/>
        </p:nvSpPr>
        <p:spPr>
          <a:xfrm>
            <a:off x="1564699" y="562928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Case 1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86797092-CC48-CC42-8625-13E480B471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19" y="5083959"/>
            <a:ext cx="5078167" cy="1144719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9DD2DA3C-CC3D-D343-A889-8DA2FCFAD60F}"/>
              </a:ext>
            </a:extLst>
          </p:cNvPr>
          <p:cNvSpPr txBox="1"/>
          <p:nvPr/>
        </p:nvSpPr>
        <p:spPr>
          <a:xfrm>
            <a:off x="67319" y="6321056"/>
            <a:ext cx="1894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Gérard et al., </a:t>
            </a:r>
            <a:r>
              <a:rPr lang="en-US" sz="1600" i="1" dirty="0"/>
              <a:t>in prep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805C8400-9297-C640-A74A-EFA8C952259C}"/>
              </a:ext>
            </a:extLst>
          </p:cNvPr>
          <p:cNvSpPr txBox="1"/>
          <p:nvPr/>
        </p:nvSpPr>
        <p:spPr>
          <a:xfrm>
            <a:off x="5258680" y="524568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Case 3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B858ABA9-FCF5-544D-BC8F-61E5C029551E}"/>
              </a:ext>
            </a:extLst>
          </p:cNvPr>
          <p:cNvCxnSpPr>
            <a:cxnSpLocks/>
          </p:cNvCxnSpPr>
          <p:nvPr/>
        </p:nvCxnSpPr>
        <p:spPr>
          <a:xfrm flipV="1">
            <a:off x="6199117" y="700398"/>
            <a:ext cx="2389051" cy="2422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E1489767-C46E-A24A-834A-3071E8E0C853}"/>
              </a:ext>
            </a:extLst>
          </p:cNvPr>
          <p:cNvCxnSpPr>
            <a:cxnSpLocks/>
          </p:cNvCxnSpPr>
          <p:nvPr/>
        </p:nvCxnSpPr>
        <p:spPr>
          <a:xfrm>
            <a:off x="9757723" y="829407"/>
            <a:ext cx="0" cy="40703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5892E9CC-5942-2643-95A8-AFBA84FB25E7}"/>
              </a:ext>
            </a:extLst>
          </p:cNvPr>
          <p:cNvCxnSpPr>
            <a:cxnSpLocks/>
          </p:cNvCxnSpPr>
          <p:nvPr/>
        </p:nvCxnSpPr>
        <p:spPr>
          <a:xfrm>
            <a:off x="9786630" y="1719239"/>
            <a:ext cx="0" cy="40703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E719379D-7495-6840-B660-DF0E6D41822F}"/>
              </a:ext>
            </a:extLst>
          </p:cNvPr>
          <p:cNvCxnSpPr>
            <a:cxnSpLocks/>
          </p:cNvCxnSpPr>
          <p:nvPr/>
        </p:nvCxnSpPr>
        <p:spPr>
          <a:xfrm>
            <a:off x="9837148" y="3502577"/>
            <a:ext cx="0" cy="40703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7867CE2C-DDE3-8C4B-AD95-D021FD85F49F}"/>
              </a:ext>
            </a:extLst>
          </p:cNvPr>
          <p:cNvCxnSpPr>
            <a:cxnSpLocks/>
          </p:cNvCxnSpPr>
          <p:nvPr/>
        </p:nvCxnSpPr>
        <p:spPr>
          <a:xfrm flipH="1">
            <a:off x="5145486" y="4094275"/>
            <a:ext cx="284539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40AD59AD-ED96-7545-9EF3-821E51563C26}"/>
              </a:ext>
            </a:extLst>
          </p:cNvPr>
          <p:cNvCxnSpPr>
            <a:cxnSpLocks/>
          </p:cNvCxnSpPr>
          <p:nvPr/>
        </p:nvCxnSpPr>
        <p:spPr>
          <a:xfrm>
            <a:off x="9809779" y="2477585"/>
            <a:ext cx="0" cy="40703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4C660588-46D7-3D4B-8CD0-D099053C7021}"/>
              </a:ext>
            </a:extLst>
          </p:cNvPr>
          <p:cNvSpPr txBox="1"/>
          <p:nvPr/>
        </p:nvSpPr>
        <p:spPr>
          <a:xfrm>
            <a:off x="6142568" y="4734455"/>
            <a:ext cx="46381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Implication for natural cases? </a:t>
            </a:r>
          </a:p>
          <a:p>
            <a:pPr algn="ctr"/>
            <a:endParaRPr lang="en-US" dirty="0"/>
          </a:p>
          <a:p>
            <a:pPr algn="ctr"/>
            <a:r>
              <a:rPr lang="en-US" b="1" dirty="0">
                <a:sym typeface="Wingdings" pitchFamily="2" charset="2"/>
              </a:rPr>
              <a:t>Deep marine sediments preserved (Flysch-like)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b="1" dirty="0">
                <a:sym typeface="Wingdings" pitchFamily="2" charset="2"/>
              </a:rPr>
              <a:t>More consistent with natural cases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b="1" dirty="0"/>
              <a:t>Inherited bathymetry required to preserve </a:t>
            </a:r>
          </a:p>
          <a:p>
            <a:r>
              <a:rPr lang="en-US" b="1" dirty="0"/>
              <a:t>marine deposits</a:t>
            </a:r>
            <a:r>
              <a:rPr lang="en-US" dirty="0"/>
              <a:t> in the foreland basin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9190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2" grpId="0"/>
      <p:bldP spid="25" grpId="0"/>
      <p:bldP spid="40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4DE395F-9FFA-F24E-A059-FD72A4EF1A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254895" y="226845"/>
            <a:ext cx="9026392" cy="6750424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169F66B-30B3-5E4A-AA7B-A828DD04C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7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A39DD4-5177-5E4B-871A-6615CB425BD7}"/>
              </a:ext>
            </a:extLst>
          </p:cNvPr>
          <p:cNvSpPr/>
          <p:nvPr/>
        </p:nvSpPr>
        <p:spPr>
          <a:xfrm>
            <a:off x="0" y="586805"/>
            <a:ext cx="1219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dirty="0">
                <a:solidFill>
                  <a:srgbClr val="000000"/>
                </a:solidFill>
                <a:effectLst/>
              </a:rPr>
              <a:t>Thank you !</a:t>
            </a:r>
          </a:p>
          <a:p>
            <a:pPr algn="ctr"/>
            <a:endParaRPr lang="en-US" sz="2400" b="1" dirty="0">
              <a:solidFill>
                <a:srgbClr val="000000"/>
              </a:solidFill>
            </a:endParaRPr>
          </a:p>
          <a:p>
            <a:pPr algn="ctr"/>
            <a:r>
              <a:rPr lang="en-US" sz="2400" b="1" i="0" u="none" strike="noStrike" dirty="0">
                <a:solidFill>
                  <a:srgbClr val="000000"/>
                </a:solidFill>
                <a:effectLst/>
              </a:rPr>
              <a:t>To further discuss it:</a:t>
            </a:r>
          </a:p>
          <a:p>
            <a:pPr algn="ctr"/>
            <a:endParaRPr lang="en-US" sz="2400" b="1" i="0" u="none" strike="noStrike" dirty="0">
              <a:solidFill>
                <a:srgbClr val="000000"/>
              </a:solidFill>
              <a:effectLst/>
            </a:endParaRPr>
          </a:p>
          <a:p>
            <a:pPr algn="ctr"/>
            <a:r>
              <a:rPr lang="en-US" sz="2400" dirty="0">
                <a:solidFill>
                  <a:srgbClr val="000000"/>
                </a:solidFill>
              </a:rPr>
              <a:t>In-person here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</a:rPr>
              <a:t>or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D4FB0C-DBFE-2C42-B995-EB0D4B061F59}"/>
              </a:ext>
            </a:extLst>
          </p:cNvPr>
          <p:cNvSpPr/>
          <p:nvPr/>
        </p:nvSpPr>
        <p:spPr>
          <a:xfrm>
            <a:off x="0" y="2868094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hlinkClick r:id="rId3"/>
              </a:rPr>
              <a:t>benjamin.gerard@get.omp.eu</a:t>
            </a:r>
            <a:endParaRPr lang="en-US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8722884-5B97-A14F-971D-9446636A5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33" y="4428876"/>
            <a:ext cx="2429123" cy="242912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98E993A-9448-8940-A308-DD11A823061C}"/>
              </a:ext>
            </a:extLst>
          </p:cNvPr>
          <p:cNvSpPr txBox="1"/>
          <p:nvPr/>
        </p:nvSpPr>
        <p:spPr>
          <a:xfrm>
            <a:off x="0" y="4198044"/>
            <a:ext cx="286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ResearchGate profile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CCD2BF8-009F-2844-860F-D02E4765CB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03872" y="2868094"/>
            <a:ext cx="519486" cy="51948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0EF28B6-88DC-DC48-A73C-DDF5DAE03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2244" y="4428876"/>
            <a:ext cx="2430000" cy="243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61C612B-10E6-B940-82D6-D43A27AFC936}"/>
              </a:ext>
            </a:extLst>
          </p:cNvPr>
          <p:cNvSpPr txBox="1"/>
          <p:nvPr/>
        </p:nvSpPr>
        <p:spPr>
          <a:xfrm>
            <a:off x="10037190" y="4198043"/>
            <a:ext cx="1800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EGU abstract</a:t>
            </a:r>
          </a:p>
        </p:txBody>
      </p:sp>
    </p:spTree>
    <p:extLst>
      <p:ext uri="{BB962C8B-B14F-4D97-AF65-F5344CB8AC3E}">
        <p14:creationId xmlns:p14="http://schemas.microsoft.com/office/powerpoint/2010/main" val="3943647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B027474-CA1A-8B40-B28A-E2712592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8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58925BF-3B1A-5C43-9E03-D815A06ED2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276" y="1251690"/>
            <a:ext cx="7496529" cy="56063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140E23-9E78-D44D-A204-25BBA11F87CA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dirty="0">
                <a:solidFill>
                  <a:srgbClr val="000000"/>
                </a:solidFill>
                <a:effectLst/>
              </a:rPr>
              <a:t>Supplementary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F50BFC-3B3C-0149-94B3-80D313873490}"/>
              </a:ext>
            </a:extLst>
          </p:cNvPr>
          <p:cNvSpPr/>
          <p:nvPr/>
        </p:nvSpPr>
        <p:spPr>
          <a:xfrm>
            <a:off x="0" y="649641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benjamin.gerard@get.omp.eu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692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30CFB04-C25E-3D42-BB58-D5663513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221F8-19E5-F144-A634-9D86D265E630}" type="slidenum">
              <a:rPr lang="fr-FR" smtClean="0"/>
              <a:t>9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A9DE87-3E99-F540-87EF-625B19313FCA}"/>
              </a:ext>
            </a:extLst>
          </p:cNvPr>
          <p:cNvSpPr/>
          <p:nvPr/>
        </p:nvSpPr>
        <p:spPr>
          <a:xfrm>
            <a:off x="0" y="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Modelling setup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D5C6A4A-0606-EF4B-98AE-819146E35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0" y="835376"/>
            <a:ext cx="5197227" cy="54606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74D567-F6B0-CF41-8521-333BFC5E1396}"/>
              </a:ext>
            </a:extLst>
          </p:cNvPr>
          <p:cNvSpPr/>
          <p:nvPr/>
        </p:nvSpPr>
        <p:spPr>
          <a:xfrm>
            <a:off x="119270" y="835376"/>
            <a:ext cx="786663" cy="54606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8EC81EB4-9BD4-A24A-9A07-33F51B13C6A6}"/>
              </a:ext>
            </a:extLst>
          </p:cNvPr>
          <p:cNvSpPr/>
          <p:nvPr/>
        </p:nvSpPr>
        <p:spPr>
          <a:xfrm rot="16200000">
            <a:off x="174950" y="703126"/>
            <a:ext cx="939800" cy="26449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79D4E34-28AE-FB40-8301-879EBED1DC07}"/>
              </a:ext>
            </a:extLst>
          </p:cNvPr>
          <p:cNvSpPr txBox="1"/>
          <p:nvPr/>
        </p:nvSpPr>
        <p:spPr>
          <a:xfrm>
            <a:off x="777100" y="365475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Block uplift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98BC018-2236-834E-88AA-A7235A2BA3E0}"/>
              </a:ext>
            </a:extLst>
          </p:cNvPr>
          <p:cNvCxnSpPr>
            <a:cxnSpLocks/>
          </p:cNvCxnSpPr>
          <p:nvPr/>
        </p:nvCxnSpPr>
        <p:spPr>
          <a:xfrm>
            <a:off x="777100" y="2548466"/>
            <a:ext cx="0" cy="3747591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8682229-8940-894A-871B-93170ACFC57C}"/>
              </a:ext>
            </a:extLst>
          </p:cNvPr>
          <p:cNvCxnSpPr>
            <a:cxnSpLocks/>
          </p:cNvCxnSpPr>
          <p:nvPr/>
        </p:nvCxnSpPr>
        <p:spPr>
          <a:xfrm flipH="1">
            <a:off x="119270" y="6448457"/>
            <a:ext cx="5197228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C913D73D-560C-6A45-BB37-5C14F9BDCDB7}"/>
              </a:ext>
            </a:extLst>
          </p:cNvPr>
          <p:cNvSpPr txBox="1"/>
          <p:nvPr/>
        </p:nvSpPr>
        <p:spPr>
          <a:xfrm>
            <a:off x="2013336" y="648510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700 km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566B55A-3F3E-9742-8108-E32DCFBB2631}"/>
              </a:ext>
            </a:extLst>
          </p:cNvPr>
          <p:cNvSpPr txBox="1"/>
          <p:nvPr/>
        </p:nvSpPr>
        <p:spPr>
          <a:xfrm rot="16200000">
            <a:off x="103673" y="4038236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2.5 km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4D760D3-51DD-1247-AB24-E8D6AB537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68892">
            <a:off x="189196" y="1737506"/>
            <a:ext cx="1020233" cy="21004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A89862C-139C-5B49-9C55-5DD25C712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8471">
            <a:off x="1567214" y="2366157"/>
            <a:ext cx="1020233" cy="21004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95CF0B5-B3EE-1C4E-AE73-3248D9066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166" y="2471181"/>
            <a:ext cx="969433" cy="199589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152A2209-0402-6441-9B19-1C7804FE5213}"/>
              </a:ext>
            </a:extLst>
          </p:cNvPr>
          <p:cNvSpPr txBox="1"/>
          <p:nvPr/>
        </p:nvSpPr>
        <p:spPr>
          <a:xfrm>
            <a:off x="2077330" y="2093720"/>
            <a:ext cx="2557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Sediment routing system</a:t>
            </a:r>
          </a:p>
        </p:txBody>
      </p:sp>
      <p:sp>
        <p:nvSpPr>
          <p:cNvPr id="24" name="Flèche vers la droite 23">
            <a:extLst>
              <a:ext uri="{FF2B5EF4-FFF2-40B4-BE49-F238E27FC236}">
                <a16:creationId xmlns:a16="http://schemas.microsoft.com/office/drawing/2014/main" id="{98B8DE67-CD7C-634B-949C-19DABF9DBB1F}"/>
              </a:ext>
            </a:extLst>
          </p:cNvPr>
          <p:cNvSpPr/>
          <p:nvPr/>
        </p:nvSpPr>
        <p:spPr>
          <a:xfrm rot="5400000">
            <a:off x="656999" y="5528118"/>
            <a:ext cx="939800" cy="264499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lèche vers la droite 24">
            <a:extLst>
              <a:ext uri="{FF2B5EF4-FFF2-40B4-BE49-F238E27FC236}">
                <a16:creationId xmlns:a16="http://schemas.microsoft.com/office/drawing/2014/main" id="{4B49AA4E-1253-B941-908A-503231DB00FC}"/>
              </a:ext>
            </a:extLst>
          </p:cNvPr>
          <p:cNvSpPr/>
          <p:nvPr/>
        </p:nvSpPr>
        <p:spPr>
          <a:xfrm rot="5400000">
            <a:off x="1585401" y="3930119"/>
            <a:ext cx="542265" cy="264499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024FAF3-0310-3743-A7F9-9EC16176AD7D}"/>
              </a:ext>
            </a:extLst>
          </p:cNvPr>
          <p:cNvSpPr txBox="1"/>
          <p:nvPr/>
        </p:nvSpPr>
        <p:spPr>
          <a:xfrm>
            <a:off x="1161642" y="5621057"/>
            <a:ext cx="879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Flexure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1479791-AF45-6140-9025-96C2788B3B93}"/>
              </a:ext>
            </a:extLst>
          </p:cNvPr>
          <p:cNvSpPr txBox="1"/>
          <p:nvPr/>
        </p:nvSpPr>
        <p:spPr>
          <a:xfrm>
            <a:off x="2140050" y="4598097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35EA0"/>
                </a:solidFill>
              </a:rPr>
              <a:t>Marine deposits</a:t>
            </a:r>
          </a:p>
        </p:txBody>
      </p:sp>
      <p:sp>
        <p:nvSpPr>
          <p:cNvPr id="39" name="Flèche vers le bas 38">
            <a:extLst>
              <a:ext uri="{FF2B5EF4-FFF2-40B4-BE49-F238E27FC236}">
                <a16:creationId xmlns:a16="http://schemas.microsoft.com/office/drawing/2014/main" id="{ED8C1E68-1BE0-AB46-BB37-D63544DFE1AC}"/>
              </a:ext>
            </a:extLst>
          </p:cNvPr>
          <p:cNvSpPr/>
          <p:nvPr/>
        </p:nvSpPr>
        <p:spPr>
          <a:xfrm>
            <a:off x="1736585" y="1736575"/>
            <a:ext cx="101600" cy="978408"/>
          </a:xfrm>
          <a:prstGeom prst="downArrow">
            <a:avLst/>
          </a:prstGeom>
          <a:solidFill>
            <a:srgbClr val="80D59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èche vers le bas 39">
            <a:extLst>
              <a:ext uri="{FF2B5EF4-FFF2-40B4-BE49-F238E27FC236}">
                <a16:creationId xmlns:a16="http://schemas.microsoft.com/office/drawing/2014/main" id="{DFC1F229-5796-9B4C-97B3-6D0077757C0C}"/>
              </a:ext>
            </a:extLst>
          </p:cNvPr>
          <p:cNvSpPr/>
          <p:nvPr/>
        </p:nvSpPr>
        <p:spPr>
          <a:xfrm rot="5400000">
            <a:off x="1600046" y="4293559"/>
            <a:ext cx="101600" cy="978408"/>
          </a:xfrm>
          <a:prstGeom prst="downArrow">
            <a:avLst/>
          </a:prstGeom>
          <a:solidFill>
            <a:srgbClr val="435E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C6F81447-6F6D-E940-AEB0-2BDC1667106F}"/>
              </a:ext>
            </a:extLst>
          </p:cNvPr>
          <p:cNvSpPr txBox="1"/>
          <p:nvPr/>
        </p:nvSpPr>
        <p:spPr>
          <a:xfrm>
            <a:off x="1608275" y="1399509"/>
            <a:ext cx="2153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D59F"/>
                </a:solidFill>
              </a:rPr>
              <a:t>Continental deposits</a:t>
            </a:r>
          </a:p>
        </p:txBody>
      </p:sp>
      <p:sp>
        <p:nvSpPr>
          <p:cNvPr id="42" name="Flèche vers le bas 41">
            <a:extLst>
              <a:ext uri="{FF2B5EF4-FFF2-40B4-BE49-F238E27FC236}">
                <a16:creationId xmlns:a16="http://schemas.microsoft.com/office/drawing/2014/main" id="{30541AFF-7F69-3D46-A7BE-32583B4B6600}"/>
              </a:ext>
            </a:extLst>
          </p:cNvPr>
          <p:cNvSpPr/>
          <p:nvPr/>
        </p:nvSpPr>
        <p:spPr>
          <a:xfrm>
            <a:off x="1125841" y="1249159"/>
            <a:ext cx="121047" cy="1213893"/>
          </a:xfrm>
          <a:prstGeom prst="downArrow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80327549-0DB4-014A-9F87-4A0EA402A45C}"/>
              </a:ext>
            </a:extLst>
          </p:cNvPr>
          <p:cNvSpPr txBox="1"/>
          <p:nvPr/>
        </p:nvSpPr>
        <p:spPr>
          <a:xfrm>
            <a:off x="1023366" y="926819"/>
            <a:ext cx="125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B7942"/>
                </a:solidFill>
              </a:rPr>
              <a:t>Alluvial fan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9571EEB2-076F-A046-9372-E60766848610}"/>
              </a:ext>
            </a:extLst>
          </p:cNvPr>
          <p:cNvSpPr txBox="1"/>
          <p:nvPr/>
        </p:nvSpPr>
        <p:spPr>
          <a:xfrm>
            <a:off x="4635210" y="632525"/>
            <a:ext cx="749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Orogen + Foreland basin (coupled)</a:t>
            </a:r>
          </a:p>
          <a:p>
            <a:pPr algn="ctr"/>
            <a:r>
              <a:rPr lang="en-US" dirty="0"/>
              <a:t>Sedimentary dynamic: </a:t>
            </a:r>
            <a:r>
              <a:rPr lang="en-US" b="1" dirty="0"/>
              <a:t>Sediment production, Transit, Storage, Export</a:t>
            </a:r>
          </a:p>
          <a:p>
            <a:pPr algn="ctr"/>
            <a:r>
              <a:rPr lang="en-US" dirty="0"/>
              <a:t>Quantification &amp; prediction: </a:t>
            </a:r>
            <a:r>
              <a:rPr lang="en-US" b="1" dirty="0"/>
              <a:t>Strati. architecture, Volume, Timing, Grain size</a:t>
            </a:r>
            <a:endParaRPr lang="en-US" dirty="0"/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1F59C310-D33B-EB45-94F3-BCC0A881C4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5642" y="1842530"/>
            <a:ext cx="6568170" cy="4432123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04F99102-F5CB-FF42-9B40-52A4983E18FF}"/>
              </a:ext>
            </a:extLst>
          </p:cNvPr>
          <p:cNvSpPr txBox="1"/>
          <p:nvPr/>
        </p:nvSpPr>
        <p:spPr>
          <a:xfrm>
            <a:off x="7330116" y="6274653"/>
            <a:ext cx="3569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Inspired by the Pyrenean system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E2192FB-611C-C64E-A27F-8B0DE80EA210}"/>
              </a:ext>
            </a:extLst>
          </p:cNvPr>
          <p:cNvSpPr/>
          <p:nvPr/>
        </p:nvSpPr>
        <p:spPr>
          <a:xfrm>
            <a:off x="7007571" y="2714983"/>
            <a:ext cx="839489" cy="10989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2E2B876-B323-1740-8087-76DC3CAB1154}"/>
              </a:ext>
            </a:extLst>
          </p:cNvPr>
          <p:cNvSpPr/>
          <p:nvPr/>
        </p:nvSpPr>
        <p:spPr>
          <a:xfrm>
            <a:off x="7914795" y="2714983"/>
            <a:ext cx="3540606" cy="1098991"/>
          </a:xfrm>
          <a:prstGeom prst="rect">
            <a:avLst/>
          </a:prstGeom>
          <a:noFill/>
          <a:ln w="57150">
            <a:solidFill>
              <a:srgbClr val="80D5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3ADCF14-6F72-1D4B-BD6B-F7391F4E759D}"/>
              </a:ext>
            </a:extLst>
          </p:cNvPr>
          <p:cNvSpPr/>
          <p:nvPr/>
        </p:nvSpPr>
        <p:spPr>
          <a:xfrm>
            <a:off x="7914795" y="1842530"/>
            <a:ext cx="3540606" cy="817654"/>
          </a:xfrm>
          <a:prstGeom prst="rect">
            <a:avLst/>
          </a:prstGeom>
          <a:noFill/>
          <a:ln w="57150">
            <a:solidFill>
              <a:srgbClr val="76D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èche vers la droite 30">
            <a:extLst>
              <a:ext uri="{FF2B5EF4-FFF2-40B4-BE49-F238E27FC236}">
                <a16:creationId xmlns:a16="http://schemas.microsoft.com/office/drawing/2014/main" id="{F062A18A-EC07-D743-9743-F0CF740586C1}"/>
              </a:ext>
            </a:extLst>
          </p:cNvPr>
          <p:cNvSpPr/>
          <p:nvPr/>
        </p:nvSpPr>
        <p:spPr>
          <a:xfrm rot="5400000">
            <a:off x="2599424" y="2859934"/>
            <a:ext cx="342294" cy="264499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7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22" grpId="0"/>
      <p:bldP spid="24" grpId="0" animBg="1"/>
      <p:bldP spid="25" grpId="0" animBg="1"/>
      <p:bldP spid="27" grpId="0"/>
      <p:bldP spid="32" grpId="0"/>
      <p:bldP spid="39" grpId="0" animBg="1"/>
      <p:bldP spid="40" grpId="0" animBg="1"/>
      <p:bldP spid="41" grpId="0"/>
      <p:bldP spid="42" grpId="0" animBg="1"/>
      <p:bldP spid="43" grpId="0"/>
      <p:bldP spid="46" grpId="0"/>
      <p:bldP spid="47" grpId="0" animBg="1"/>
      <p:bldP spid="48" grpId="0" animBg="1"/>
      <p:bldP spid="49" grpId="0" animBg="1"/>
      <p:bldP spid="31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{56CB15C1-3E0B-3E41-BA4C-E81FD1EC31F0}tf16401378</Template>
  <TotalTime>3170</TotalTime>
  <Words>1440</Words>
  <Application>Microsoft Macintosh PowerPoint</Application>
  <PresentationFormat>Grand écran</PresentationFormat>
  <Paragraphs>402</Paragraphs>
  <Slides>30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Benjamin G</cp:lastModifiedBy>
  <cp:revision>547</cp:revision>
  <dcterms:created xsi:type="dcterms:W3CDTF">2022-01-31T10:47:08Z</dcterms:created>
  <dcterms:modified xsi:type="dcterms:W3CDTF">2022-05-25T20:10:07Z</dcterms:modified>
</cp:coreProperties>
</file>