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5"/>
  </p:notesMasterIdLst>
  <p:sldIdLst>
    <p:sldId id="478" r:id="rId2"/>
    <p:sldId id="481" r:id="rId3"/>
    <p:sldId id="47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DB3648-139C-435A-B951-096E3D66BF22}">
          <p14:sldIdLst>
            <p14:sldId id="478"/>
          </p14:sldIdLst>
        </p14:section>
        <p14:section name="Untitled Section" id="{420C5752-627F-4D74-9881-64900468D35B}">
          <p14:sldIdLst>
            <p14:sldId id="481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" initials="w" lastIdx="1" clrIdx="0"/>
  <p:cmAuthor id="2" name="Appiah, Mercy" initials="AM" lastIdx="1" clrIdx="1">
    <p:extLst>
      <p:ext uri="{19B8F6BF-5375-455C-9EA6-DF929625EA0E}">
        <p15:presenceInfo xmlns:p15="http://schemas.microsoft.com/office/powerpoint/2012/main" userId="Appiah, Mer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B1A"/>
    <a:srgbClr val="61A534"/>
    <a:srgbClr val="FFFFFF"/>
    <a:srgbClr val="41719C"/>
    <a:srgbClr val="743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EA03E-E92A-42D6-A4AE-5458296B4262}" v="268" dt="2021-03-27T10:32:4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2918" autoAdjust="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nelson" clId="Web-{4CDEA03E-E92A-42D6-A4AE-5458296B4262}"/>
    <pc:docChg chg="addSld delSld modSld sldOrd">
      <pc:chgData name="william nelson" userId="" providerId="" clId="Web-{4CDEA03E-E92A-42D6-A4AE-5458296B4262}" dt="2021-03-27T10:32:42.980" v="218"/>
      <pc:docMkLst>
        <pc:docMk/>
      </pc:docMkLst>
      <pc:sldChg chg="modSp del modNotes">
        <pc:chgData name="william nelson" userId="" providerId="" clId="Web-{4CDEA03E-E92A-42D6-A4AE-5458296B4262}" dt="2021-03-27T10:32:42.980" v="218"/>
        <pc:sldMkLst>
          <pc:docMk/>
          <pc:sldMk cId="703249290" sldId="257"/>
        </pc:sldMkLst>
        <pc:spChg chg="mod">
          <ac:chgData name="william nelson" userId="" providerId="" clId="Web-{4CDEA03E-E92A-42D6-A4AE-5458296B4262}" dt="2021-03-27T10:24:11.232" v="155"/>
          <ac:spMkLst>
            <pc:docMk/>
            <pc:sldMk cId="703249290" sldId="257"/>
            <ac:spMk id="2" creationId="{00000000-0000-0000-0000-000000000000}"/>
          </ac:spMkLst>
        </pc:spChg>
        <pc:spChg chg="mod">
          <ac:chgData name="william nelson" userId="" providerId="" clId="Web-{4CDEA03E-E92A-42D6-A4AE-5458296B4262}" dt="2021-03-27T10:23:28.918" v="152" actId="20577"/>
          <ac:spMkLst>
            <pc:docMk/>
            <pc:sldMk cId="703249290" sldId="257"/>
            <ac:spMk id="10" creationId="{00000000-0000-0000-0000-000000000000}"/>
          </ac:spMkLst>
        </pc:spChg>
      </pc:sldChg>
      <pc:sldChg chg="modSp">
        <pc:chgData name="william nelson" userId="" providerId="" clId="Web-{4CDEA03E-E92A-42D6-A4AE-5458296B4262}" dt="2021-03-27T10:24:28.623" v="157" actId="20577"/>
        <pc:sldMkLst>
          <pc:docMk/>
          <pc:sldMk cId="3632373397" sldId="475"/>
        </pc:sldMkLst>
        <pc:spChg chg="mod">
          <ac:chgData name="william nelson" userId="" providerId="" clId="Web-{4CDEA03E-E92A-42D6-A4AE-5458296B4262}" dt="2021-03-27T10:24:28.623" v="157" actId="20577"/>
          <ac:spMkLst>
            <pc:docMk/>
            <pc:sldMk cId="3632373397" sldId="475"/>
            <ac:spMk id="8" creationId="{00000000-0000-0000-0000-000000000000}"/>
          </ac:spMkLst>
        </pc:spChg>
        <pc:spChg chg="mod">
          <ac:chgData name="william nelson" userId="" providerId="" clId="Web-{4CDEA03E-E92A-42D6-A4AE-5458296B4262}" dt="2021-03-27T10:24:24.170" v="156" actId="20577"/>
          <ac:spMkLst>
            <pc:docMk/>
            <pc:sldMk cId="3632373397" sldId="475"/>
            <ac:spMk id="10" creationId="{00000000-0000-0000-0000-000000000000}"/>
          </ac:spMkLst>
        </pc:spChg>
      </pc:sldChg>
      <pc:sldChg chg="modSp">
        <pc:chgData name="william nelson" userId="" providerId="" clId="Web-{4CDEA03E-E92A-42D6-A4AE-5458296B4262}" dt="2021-03-27T10:22:25.526" v="149" actId="1076"/>
        <pc:sldMkLst>
          <pc:docMk/>
          <pc:sldMk cId="1127921997" sldId="485"/>
        </pc:sldMkLst>
        <pc:picChg chg="mod">
          <ac:chgData name="william nelson" userId="" providerId="" clId="Web-{4CDEA03E-E92A-42D6-A4AE-5458296B4262}" dt="2021-03-27T10:22:25.526" v="149" actId="1076"/>
          <ac:picMkLst>
            <pc:docMk/>
            <pc:sldMk cId="1127921997" sldId="485"/>
            <ac:picMk id="4" creationId="{00000000-0000-0000-0000-000000000000}"/>
          </ac:picMkLst>
        </pc:picChg>
      </pc:sldChg>
      <pc:sldChg chg="new del">
        <pc:chgData name="william nelson" userId="" providerId="" clId="Web-{4CDEA03E-E92A-42D6-A4AE-5458296B4262}" dt="2021-03-27T10:04:56.514" v="140"/>
        <pc:sldMkLst>
          <pc:docMk/>
          <pc:sldMk cId="2036585052" sldId="495"/>
        </pc:sldMkLst>
      </pc:sldChg>
      <pc:sldChg chg="modSp add ord replId">
        <pc:chgData name="william nelson" userId="" providerId="" clId="Web-{4CDEA03E-E92A-42D6-A4AE-5458296B4262}" dt="2021-03-27T10:32:27.542" v="217" actId="1076"/>
        <pc:sldMkLst>
          <pc:docMk/>
          <pc:sldMk cId="611548688" sldId="496"/>
        </pc:sldMkLst>
        <pc:spChg chg="mod">
          <ac:chgData name="william nelson" userId="" providerId="" clId="Web-{4CDEA03E-E92A-42D6-A4AE-5458296B4262}" dt="2021-03-27T10:32:27.542" v="217" actId="1076"/>
          <ac:spMkLst>
            <pc:docMk/>
            <pc:sldMk cId="611548688" sldId="496"/>
            <ac:spMk id="2" creationId="{00000000-0000-0000-0000-000000000000}"/>
          </ac:spMkLst>
        </pc:spChg>
        <pc:spChg chg="mod">
          <ac:chgData name="william nelson" userId="" providerId="" clId="Web-{4CDEA03E-E92A-42D6-A4AE-5458296B4262}" dt="2021-03-27T10:32:20.713" v="216" actId="14100"/>
          <ac:spMkLst>
            <pc:docMk/>
            <pc:sldMk cId="611548688" sldId="496"/>
            <ac:spMk id="10" creationId="{00000000-0000-0000-0000-000000000000}"/>
          </ac:spMkLst>
        </pc:spChg>
        <pc:picChg chg="mod">
          <ac:chgData name="william nelson" userId="" providerId="" clId="Web-{4CDEA03E-E92A-42D6-A4AE-5458296B4262}" dt="2021-03-27T10:05:30.875" v="142"/>
          <ac:picMkLst>
            <pc:docMk/>
            <pc:sldMk cId="611548688" sldId="496"/>
            <ac:picMk id="4" creationId="{00000000-0000-0000-0000-000000000000}"/>
          </ac:picMkLst>
        </pc:picChg>
      </pc:sldChg>
      <pc:sldChg chg="addSp delSp modSp add del ord replId">
        <pc:chgData name="william nelson" userId="" providerId="" clId="Web-{4CDEA03E-E92A-42D6-A4AE-5458296B4262}" dt="2021-03-27T10:31:15.477" v="212"/>
        <pc:sldMkLst>
          <pc:docMk/>
          <pc:sldMk cId="3554251695" sldId="497"/>
        </pc:sldMkLst>
        <pc:spChg chg="del mod">
          <ac:chgData name="william nelson" userId="" providerId="" clId="Web-{4CDEA03E-E92A-42D6-A4AE-5458296B4262}" dt="2021-03-27T10:29:04.474" v="185"/>
          <ac:spMkLst>
            <pc:docMk/>
            <pc:sldMk cId="3554251695" sldId="497"/>
            <ac:spMk id="2" creationId="{00000000-0000-0000-0000-000000000000}"/>
          </ac:spMkLst>
        </pc:spChg>
        <pc:spChg chg="add del mod">
          <ac:chgData name="william nelson" userId="" providerId="" clId="Web-{4CDEA03E-E92A-42D6-A4AE-5458296B4262}" dt="2021-03-27T10:29:07.740" v="187"/>
          <ac:spMkLst>
            <pc:docMk/>
            <pc:sldMk cId="3554251695" sldId="497"/>
            <ac:spMk id="5" creationId="{E361A8CA-B5FA-492F-BE14-1DC30DEB4E37}"/>
          </ac:spMkLst>
        </pc:spChg>
        <pc:spChg chg="add mod">
          <ac:chgData name="william nelson" userId="" providerId="" clId="Web-{4CDEA03E-E92A-42D6-A4AE-5458296B4262}" dt="2021-03-27T10:31:05.055" v="211" actId="20577"/>
          <ac:spMkLst>
            <pc:docMk/>
            <pc:sldMk cId="3554251695" sldId="497"/>
            <ac:spMk id="6" creationId="{9751AB1C-BDDB-48C9-8457-2591E993A07F}"/>
          </ac:spMkLst>
        </pc:spChg>
        <pc:spChg chg="add mod">
          <ac:chgData name="william nelson" userId="" providerId="" clId="Web-{4CDEA03E-E92A-42D6-A4AE-5458296B4262}" dt="2021-03-27T10:30:26.914" v="204" actId="1076"/>
          <ac:spMkLst>
            <pc:docMk/>
            <pc:sldMk cId="3554251695" sldId="497"/>
            <ac:spMk id="8" creationId="{EF0E63F1-D392-4F00-BE47-4FD5E40DE7F4}"/>
          </ac:spMkLst>
        </pc:spChg>
        <pc:spChg chg="del">
          <ac:chgData name="william nelson" userId="" providerId="" clId="Web-{4CDEA03E-E92A-42D6-A4AE-5458296B4262}" dt="2021-03-27T10:29:06.240" v="186"/>
          <ac:spMkLst>
            <pc:docMk/>
            <pc:sldMk cId="3554251695" sldId="497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4C1CB-549E-4B20-9BDA-F73BC324DC5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5709-7DF1-4069-8E6E-BFF8071E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5709-7DF1-4069-8E6E-BFF8071E9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3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5709-7DF1-4069-8E6E-BFF8071E9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5709-7DF1-4069-8E6E-BFF8071E9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B88-8FF8-427B-8048-A1CE576D4C63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Crop Modelling for Risk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23CE-BDE8-48B6-9040-5978623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6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E49F-1AE6-42F1-B707-12DAADB4DAF5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Crop Modelling for Risk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23CE-BDE8-48B6-9040-5978623E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jpeg"/><Relationship Id="rId3" Type="http://schemas.openxmlformats.org/officeDocument/2006/relationships/image" Target="../media/image1.jpeg"/><Relationship Id="rId21" Type="http://schemas.openxmlformats.org/officeDocument/2006/relationships/image" Target="../media/image17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19.jpe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8.jpe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8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1.jpe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Zero Hunger Logo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3063" y="-4260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Effects of field data quality on crop model </a:t>
            </a:r>
            <a:r>
              <a:rPr lang="en-US" b="1" dirty="0" smtClean="0">
                <a:solidFill>
                  <a:prstClr val="black"/>
                </a:solidFill>
              </a:rPr>
              <a:t>calibration</a:t>
            </a:r>
          </a:p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</a:rPr>
              <a:t>Mercy Appiah (mercy.appiah@uni-goettingen.de), Gennady Bracho-Mujica, Simon Svane, Merete Styczen, </a:t>
            </a:r>
          </a:p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</a:rPr>
              <a:t>Kurt-Christian Kersebaum, Reimund </a:t>
            </a:r>
            <a:r>
              <a:rPr lang="de-DE" sz="1100" dirty="0">
                <a:solidFill>
                  <a:prstClr val="black"/>
                </a:solidFill>
              </a:rPr>
              <a:t>Rötter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88866" y="1493915"/>
            <a:ext cx="493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0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8800" b="1" dirty="0">
              <a:cs typeface="Courier New" panose="02070309020205020404" pitchFamily="49" charset="0"/>
            </a:endParaRPr>
          </a:p>
        </p:txBody>
      </p:sp>
      <p:sp>
        <p:nvSpPr>
          <p:cNvPr id="3" name="AutoShape 2" descr="University of Limpopo - Wikipedia"/>
          <p:cNvSpPr>
            <a:spLocks noChangeAspect="1" noChangeArrowheads="1"/>
          </p:cNvSpPr>
          <p:nvPr/>
        </p:nvSpPr>
        <p:spPr bwMode="auto">
          <a:xfrm>
            <a:off x="155575" y="-822325"/>
            <a:ext cx="2124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3515" y="1110430"/>
            <a:ext cx="624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(Pachauri </a:t>
            </a:r>
          </a:p>
          <a:p>
            <a:r>
              <a:rPr lang="en-US" sz="500" dirty="0" smtClean="0"/>
              <a:t>et al.,2015)</a:t>
            </a:r>
            <a:endParaRPr lang="en-US" sz="500" dirty="0"/>
          </a:p>
        </p:txBody>
      </p:sp>
      <p:sp>
        <p:nvSpPr>
          <p:cNvPr id="95" name="TextBox 94"/>
          <p:cNvSpPr txBox="1"/>
          <p:nvPr/>
        </p:nvSpPr>
        <p:spPr>
          <a:xfrm>
            <a:off x="19957419" y="12162172"/>
            <a:ext cx="33616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tep wise calibration of APSIM with each individual data quality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valuation of results with statistical performance indicators: ME (model efficiency, 0-1), MBE (mean bias error, unit of parameter), NRMSE (normalized root mean square error, %)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138" y="3720718"/>
            <a:ext cx="12025266" cy="2311655"/>
          </a:xfrm>
          <a:prstGeom prst="rect">
            <a:avLst/>
          </a:prstGeom>
          <a:noFill/>
          <a:ln w="28575">
            <a:solidFill>
              <a:srgbClr val="3A6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Content Placeholder 4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4"/>
          <a:stretch/>
        </p:blipFill>
        <p:spPr bwMode="auto">
          <a:xfrm>
            <a:off x="3621805" y="4123197"/>
            <a:ext cx="2845588" cy="1879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827955" y="3875886"/>
            <a:ext cx="1105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Biomass</a:t>
            </a:r>
            <a:endParaRPr lang="en-US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6775" y="6224066"/>
            <a:ext cx="120156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3A6B1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</a:t>
            </a:r>
            <a:r>
              <a:rPr lang="en-US" sz="1200" b="1" dirty="0" smtClean="0"/>
              <a:t>igh quality data </a:t>
            </a:r>
            <a:r>
              <a:rPr lang="en-US" sz="1200" b="1" dirty="0" smtClean="0">
                <a:sym typeface="Wingdings" panose="05000000000000000000" pitchFamily="2" charset="2"/>
              </a:rPr>
              <a:t> highest prediction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ym typeface="Wingdings" panose="05000000000000000000" pitchFamily="2" charset="2"/>
              </a:rPr>
              <a:t>such high quality data from model-guided field experiments suitable for model improvement is extremely rare, especially for barley production under Nordic conditions</a:t>
            </a:r>
            <a:endParaRPr lang="en-US" sz="1200" b="1" dirty="0"/>
          </a:p>
        </p:txBody>
      </p:sp>
      <p:sp>
        <p:nvSpPr>
          <p:cNvPr id="63" name="Rectangle 62"/>
          <p:cNvSpPr/>
          <p:nvPr/>
        </p:nvSpPr>
        <p:spPr>
          <a:xfrm>
            <a:off x="5697824" y="3603885"/>
            <a:ext cx="1316028" cy="212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A6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ysClr val="windowText" lastClr="000000"/>
                </a:solidFill>
              </a:rPr>
              <a:t>Prel</a:t>
            </a:r>
            <a:r>
              <a:rPr lang="en-US" sz="1200" b="1" dirty="0" smtClean="0">
                <a:solidFill>
                  <a:sysClr val="windowText" lastClr="000000"/>
                </a:solidFill>
              </a:rPr>
              <a:t>. Results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134" name="Immagin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14" y="20327"/>
            <a:ext cx="1097122" cy="36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Picture 1" descr="https://lh6.googleusercontent.com/BprdxxIXr4ezzw9VEnJ3Bk0LA-xQ5ZEwRRQdDmVgK2dVc75xWAPlilLYWJAGJKO9DKuFiQAQikaZcsSoYFN4qBuorZe4mR3VYPg0tWBUf95ecux3RA2clAO3OiTSI3jq_b-Gav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30" y="82791"/>
            <a:ext cx="889741" cy="2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2" descr="Image result for copenhagen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09" y="21099"/>
            <a:ext cx="1081178" cy="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5697824" y="6081482"/>
            <a:ext cx="1316028" cy="212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A6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Highlights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96331" y="2816796"/>
            <a:ext cx="4398264" cy="918640"/>
            <a:chOff x="10107625" y="2420862"/>
            <a:chExt cx="2123230" cy="1368521"/>
          </a:xfrm>
        </p:grpSpPr>
        <p:sp>
          <p:nvSpPr>
            <p:cNvPr id="97" name="TextBox 96"/>
            <p:cNvSpPr txBox="1"/>
            <p:nvPr/>
          </p:nvSpPr>
          <p:spPr>
            <a:xfrm>
              <a:off x="10132412" y="2465944"/>
              <a:ext cx="2034066" cy="132343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91440" indent="-9144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field trials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2-row spring barley </a:t>
              </a: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cv.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RGT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Planet, in Denmark 2019</a:t>
              </a:r>
            </a:p>
            <a:p>
              <a:pPr marL="91440" indent="-9144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calibration of APSIM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with datasets of different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quality</a:t>
              </a:r>
            </a:p>
            <a:p>
              <a:pPr marL="91440" indent="-9144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evaluation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with statistical performance indicators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107625" y="2420862"/>
              <a:ext cx="2123230" cy="1086004"/>
            </a:xfrm>
            <a:prstGeom prst="rect">
              <a:avLst/>
            </a:prstGeom>
            <a:noFill/>
            <a:ln w="28575">
              <a:solidFill>
                <a:srgbClr val="3A6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9633" y="661492"/>
            <a:ext cx="4898698" cy="2889198"/>
            <a:chOff x="89633" y="799719"/>
            <a:chExt cx="4898698" cy="2889198"/>
          </a:xfrm>
        </p:grpSpPr>
        <p:sp>
          <p:nvSpPr>
            <p:cNvPr id="51" name="Rectangle 50"/>
            <p:cNvSpPr/>
            <p:nvPr/>
          </p:nvSpPr>
          <p:spPr>
            <a:xfrm>
              <a:off x="89633" y="920342"/>
              <a:ext cx="4898698" cy="27685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3A6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8495" y="3249890"/>
              <a:ext cx="864017" cy="3335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ysClr val="windowText" lastClr="000000"/>
                  </a:solidFill>
                </a:rPr>
                <a:t>High quality field data</a:t>
              </a:r>
              <a:endParaRPr lang="en-US" sz="11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2571" y="2341986"/>
              <a:ext cx="1559071" cy="1219495"/>
              <a:chOff x="2204839" y="1718573"/>
              <a:chExt cx="2086190" cy="164972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365754" y="1718573"/>
                <a:ext cx="1925275" cy="1171068"/>
                <a:chOff x="28139917" y="25911963"/>
                <a:chExt cx="5439080" cy="3344376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39917" y="25911963"/>
                  <a:ext cx="4434262" cy="3344372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30144214" y="28602360"/>
                  <a:ext cx="3434783" cy="6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" dirty="0" smtClean="0"/>
                    <a:t>© A. Sarmiento Soler</a:t>
                  </a:r>
                  <a:endParaRPr lang="en-US" sz="500" dirty="0"/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2204839" y="2944133"/>
                <a:ext cx="1798989" cy="424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ysClr val="windowText" lastClr="000000"/>
                    </a:solidFill>
                  </a:rPr>
                  <a:t>Iterative CSM improvement</a:t>
                </a:r>
              </a:p>
            </p:txBody>
          </p:sp>
        </p:grpSp>
        <p:sp>
          <p:nvSpPr>
            <p:cNvPr id="87" name="Right Arrow 86"/>
            <p:cNvSpPr/>
            <p:nvPr/>
          </p:nvSpPr>
          <p:spPr>
            <a:xfrm>
              <a:off x="1391704" y="2620250"/>
              <a:ext cx="342654" cy="156476"/>
            </a:xfrm>
            <a:prstGeom prst="rightArrow">
              <a:avLst/>
            </a:prstGeom>
            <a:solidFill>
              <a:srgbClr val="3A6B1A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95943" y="2382790"/>
              <a:ext cx="1178055" cy="1234905"/>
              <a:chOff x="3081377" y="2018695"/>
              <a:chExt cx="1240154" cy="120396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113732" y="2802570"/>
                <a:ext cx="1016513" cy="42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ym typeface="Wingdings" panose="05000000000000000000" pitchFamily="2" charset="2"/>
                  </a:rPr>
                  <a:t>robust CSMs (G x E x M )</a:t>
                </a:r>
                <a:endParaRPr lang="en-US" sz="1100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1377" y="2018695"/>
                <a:ext cx="1240154" cy="75164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54732" y="1118277"/>
              <a:ext cx="2020329" cy="1054407"/>
              <a:chOff x="334174" y="1609470"/>
              <a:chExt cx="2020329" cy="105440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4" r="3465"/>
              <a:stretch/>
            </p:blipFill>
            <p:spPr>
              <a:xfrm>
                <a:off x="334174" y="1609470"/>
                <a:ext cx="2020329" cy="828921"/>
              </a:xfrm>
              <a:prstGeom prst="rect">
                <a:avLst/>
              </a:prstGeom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386619" y="2425740"/>
                <a:ext cx="1894333" cy="238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ysClr val="windowText" lastClr="000000"/>
                    </a:solidFill>
                  </a:rPr>
                  <a:t>Rapid climate change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816102" y="2002431"/>
              <a:ext cx="1910484" cy="238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ysClr val="windowText" lastClr="000000"/>
                  </a:solidFill>
                </a:rPr>
                <a:t>Crop simulation model (CSM) -aided ideotyping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11549" y="799719"/>
              <a:ext cx="1485900" cy="2271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A6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Background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11146" y="1073069"/>
              <a:ext cx="2026763" cy="854304"/>
            </a:xfrm>
            <a:prstGeom prst="rect">
              <a:avLst/>
            </a:prstGeom>
          </p:spPr>
        </p:pic>
        <p:sp>
          <p:nvSpPr>
            <p:cNvPr id="88" name="Right Arrow 87"/>
            <p:cNvSpPr/>
            <p:nvPr/>
          </p:nvSpPr>
          <p:spPr>
            <a:xfrm>
              <a:off x="2991932" y="2589767"/>
              <a:ext cx="342654" cy="188312"/>
            </a:xfrm>
            <a:prstGeom prst="rightArrow">
              <a:avLst/>
            </a:prstGeom>
            <a:solidFill>
              <a:srgbClr val="3A6B1A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Left-Right Arrow 88"/>
            <p:cNvSpPr/>
            <p:nvPr/>
          </p:nvSpPr>
          <p:spPr>
            <a:xfrm rot="10800000">
              <a:off x="2313183" y="1365694"/>
              <a:ext cx="342654" cy="188312"/>
            </a:xfrm>
            <a:prstGeom prst="leftRightArrow">
              <a:avLst/>
            </a:prstGeom>
            <a:solidFill>
              <a:srgbClr val="3A6B1A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174746" y="3950113"/>
            <a:ext cx="2063547" cy="2114763"/>
            <a:chOff x="9387134" y="4036575"/>
            <a:chExt cx="2063547" cy="211476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134" y="4277390"/>
              <a:ext cx="2039808" cy="1755092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0344877" y="4036575"/>
              <a:ext cx="1105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Yield</a:t>
              </a:r>
              <a:endParaRPr lang="en-US" sz="1000" b="1" dirty="0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76532" y="5936898"/>
              <a:ext cx="1448816" cy="21444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94053" y="3861099"/>
            <a:ext cx="2939959" cy="2141339"/>
            <a:chOff x="3574945" y="3940898"/>
            <a:chExt cx="2939959" cy="2141339"/>
          </a:xfrm>
        </p:grpSpPr>
        <p:sp>
          <p:nvSpPr>
            <p:cNvPr id="123" name="TextBox 122"/>
            <p:cNvSpPr txBox="1"/>
            <p:nvPr/>
          </p:nvSpPr>
          <p:spPr>
            <a:xfrm>
              <a:off x="4675729" y="3940898"/>
              <a:ext cx="18391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Leaf area index (LAI)</a:t>
              </a:r>
              <a:endParaRPr lang="en-US" sz="1000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574945" y="4249568"/>
              <a:ext cx="2912192" cy="1832669"/>
              <a:chOff x="3574945" y="4249568"/>
              <a:chExt cx="2912192" cy="1832669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945" y="4249568"/>
                <a:ext cx="2912192" cy="1832669"/>
              </a:xfrm>
              <a:prstGeom prst="rect">
                <a:avLst/>
              </a:prstGeom>
            </p:spPr>
          </p:pic>
          <p:grpSp>
            <p:nvGrpSpPr>
              <p:cNvPr id="115" name="Group 114"/>
              <p:cNvGrpSpPr/>
              <p:nvPr/>
            </p:nvGrpSpPr>
            <p:grpSpPr>
              <a:xfrm>
                <a:off x="3864764" y="4292392"/>
                <a:ext cx="715179" cy="792984"/>
                <a:chOff x="606093" y="4243976"/>
                <a:chExt cx="715179" cy="792984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839348" y="4243976"/>
                  <a:ext cx="481924" cy="7600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64" t="2050" r="80241" b="64859"/>
                <a:stretch/>
              </p:blipFill>
              <p:spPr>
                <a:xfrm>
                  <a:off x="606093" y="4297533"/>
                  <a:ext cx="254556" cy="739427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5595" y="4291811"/>
                <a:ext cx="898378" cy="713330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067498" y="4122107"/>
            <a:ext cx="1159420" cy="821613"/>
            <a:chOff x="6869875" y="4319341"/>
            <a:chExt cx="1159420" cy="821613"/>
          </a:xfrm>
        </p:grpSpPr>
        <p:grpSp>
          <p:nvGrpSpPr>
            <p:cNvPr id="56" name="Group 55"/>
            <p:cNvGrpSpPr/>
            <p:nvPr/>
          </p:nvGrpSpPr>
          <p:grpSpPr>
            <a:xfrm>
              <a:off x="6869875" y="4319341"/>
              <a:ext cx="602746" cy="821613"/>
              <a:chOff x="6869875" y="4319341"/>
              <a:chExt cx="602746" cy="82161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869875" y="4319341"/>
                <a:ext cx="602746" cy="717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64" t="2050" r="80241" b="64859"/>
              <a:stretch/>
            </p:blipFill>
            <p:spPr>
              <a:xfrm>
                <a:off x="6878309" y="4401527"/>
                <a:ext cx="254556" cy="739427"/>
              </a:xfrm>
              <a:prstGeom prst="rect">
                <a:avLst/>
              </a:prstGeom>
            </p:spPr>
          </p:pic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94367" y="4326027"/>
              <a:ext cx="934928" cy="74794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876422" y="705053"/>
            <a:ext cx="2217005" cy="2230222"/>
            <a:chOff x="4949609" y="866080"/>
            <a:chExt cx="1947751" cy="18056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49609" y="866080"/>
              <a:ext cx="1893321" cy="168206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987701" y="2040652"/>
              <a:ext cx="1909659" cy="631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a</a:t>
              </a:r>
              <a:r>
                <a:rPr lang="en-US" sz="600" dirty="0" smtClean="0">
                  <a:solidFill>
                    <a:schemeClr val="tx1"/>
                  </a:solidFill>
                </a:rPr>
                <a:t>cc. </a:t>
              </a:r>
              <a:r>
                <a:rPr lang="en-US" sz="600" dirty="0" err="1" smtClean="0">
                  <a:solidFill>
                    <a:schemeClr val="tx1"/>
                  </a:solidFill>
                </a:rPr>
                <a:t>Boote</a:t>
              </a:r>
              <a:r>
                <a:rPr lang="en-US" sz="600" dirty="0" smtClean="0">
                  <a:solidFill>
                    <a:schemeClr val="tx1"/>
                  </a:solidFill>
                </a:rPr>
                <a:t> et al. 2016, Kersebaum et al. 2015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613511" y="692863"/>
            <a:ext cx="2488893" cy="2857828"/>
            <a:chOff x="10092282" y="992308"/>
            <a:chExt cx="2488893" cy="2802545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3655" y="992308"/>
              <a:ext cx="2477520" cy="280254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0092282" y="992308"/>
              <a:ext cx="2477519" cy="2793007"/>
            </a:xfrm>
            <a:prstGeom prst="rect">
              <a:avLst/>
            </a:prstGeom>
            <a:noFill/>
            <a:ln w="28575">
              <a:solidFill>
                <a:srgbClr val="3A6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Bent-Up Arrow 99"/>
          <p:cNvSpPr/>
          <p:nvPr/>
        </p:nvSpPr>
        <p:spPr>
          <a:xfrm rot="10800000" flipH="1" flipV="1">
            <a:off x="4615472" y="2037268"/>
            <a:ext cx="302760" cy="541070"/>
          </a:xfrm>
          <a:prstGeom prst="bentUpArrow">
            <a:avLst>
              <a:gd name="adj1" fmla="val 32530"/>
              <a:gd name="adj2" fmla="val 25820"/>
              <a:gd name="adj3" fmla="val 36962"/>
            </a:avLst>
          </a:prstGeom>
          <a:solidFill>
            <a:srgbClr val="3A6B1A"/>
          </a:solidFill>
          <a:ln>
            <a:solidFill>
              <a:srgbClr val="3A6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3" descr="\\winfs-uni.top.gwdg.de\appiah$\work\barista\photos\n_response2_27052019_ringsted_barist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1" y="2174349"/>
            <a:ext cx="1165645" cy="8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59872" y="2718073"/>
            <a:ext cx="1587945" cy="489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err="1" smtClean="0">
                <a:ln w="0"/>
                <a:solidFill>
                  <a:schemeClr val="bg2"/>
                </a:solidFill>
              </a:rPr>
              <a:t>S.Svane</a:t>
            </a:r>
            <a:endParaRPr lang="en-US" sz="600" dirty="0">
              <a:ln w="0"/>
              <a:solidFill>
                <a:schemeClr val="bg2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667304" y="698420"/>
            <a:ext cx="2905442" cy="2052983"/>
            <a:chOff x="6571228" y="692862"/>
            <a:chExt cx="2905442" cy="2052983"/>
          </a:xfrm>
        </p:grpSpPr>
        <p:pic>
          <p:nvPicPr>
            <p:cNvPr id="98" name="Picture 4" descr="P:\work\barista\fieldex_den19\photos\different_photos_measurements\biomass_cut_area2_13052019_taastrup_climateKIC.jp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3" b="14921"/>
            <a:stretch/>
          </p:blipFill>
          <p:spPr bwMode="auto">
            <a:xfrm>
              <a:off x="7554553" y="700841"/>
              <a:ext cx="866366" cy="1020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7" name="Group 106"/>
            <p:cNvGrpSpPr/>
            <p:nvPr/>
          </p:nvGrpSpPr>
          <p:grpSpPr>
            <a:xfrm>
              <a:off x="7462724" y="692862"/>
              <a:ext cx="2013946" cy="1028668"/>
              <a:chOff x="25109733" y="17382524"/>
              <a:chExt cx="7332580" cy="4442338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32854" y="17382524"/>
                <a:ext cx="3304253" cy="4439500"/>
              </a:xfrm>
              <a:prstGeom prst="rect">
                <a:avLst/>
              </a:prstGeom>
            </p:spPr>
          </p:pic>
          <p:sp>
            <p:nvSpPr>
              <p:cNvPr id="109" name="Rectangle 108"/>
              <p:cNvSpPr/>
              <p:nvPr/>
            </p:nvSpPr>
            <p:spPr>
              <a:xfrm>
                <a:off x="25109733" y="21140284"/>
                <a:ext cx="7332580" cy="684578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Multiple in- season biomass harvests</a:t>
                </a:r>
                <a:endParaRPr lang="en-US" sz="800" i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571228" y="705122"/>
              <a:ext cx="958785" cy="1045241"/>
              <a:chOff x="7923986" y="827492"/>
              <a:chExt cx="958785" cy="1168773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7923986" y="827492"/>
                <a:ext cx="958785" cy="1168773"/>
                <a:chOff x="11119834" y="919688"/>
                <a:chExt cx="1125506" cy="1285131"/>
              </a:xfrm>
            </p:grpSpPr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10" t="5988" r="10577" b="11297"/>
                <a:stretch/>
              </p:blipFill>
              <p:spPr>
                <a:xfrm>
                  <a:off x="11159989" y="919688"/>
                  <a:ext cx="998096" cy="1273469"/>
                </a:xfrm>
                <a:prstGeom prst="rect">
                  <a:avLst/>
                </a:prstGeom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11119834" y="1960237"/>
                  <a:ext cx="1125506" cy="244582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800" dirty="0" smtClea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East Denmark</a:t>
                  </a:r>
                  <a:endParaRPr lang="en-US" sz="800" i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9" name="Straight Arrow Connector 38"/>
              <p:cNvCxnSpPr/>
              <p:nvPr/>
            </p:nvCxnSpPr>
            <p:spPr>
              <a:xfrm>
                <a:off x="8698832" y="1356651"/>
                <a:ext cx="0" cy="23151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7061717" y="1833911"/>
              <a:ext cx="952140" cy="888195"/>
              <a:chOff x="7022376" y="1833910"/>
              <a:chExt cx="1088144" cy="824700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183"/>
              <a:stretch/>
            </p:blipFill>
            <p:spPr>
              <a:xfrm>
                <a:off x="7042146" y="1833910"/>
                <a:ext cx="1068374" cy="782663"/>
              </a:xfrm>
              <a:prstGeom prst="rect">
                <a:avLst/>
              </a:prstGeom>
            </p:spPr>
          </p:pic>
          <p:sp>
            <p:nvSpPr>
              <p:cNvPr id="120" name="Rectangle 119"/>
              <p:cNvSpPr/>
              <p:nvPr/>
            </p:nvSpPr>
            <p:spPr>
              <a:xfrm>
                <a:off x="7022376" y="2473892"/>
                <a:ext cx="1088144" cy="184718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Root samples</a:t>
                </a:r>
                <a:endParaRPr lang="en-US" sz="800" i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042053" y="1836160"/>
              <a:ext cx="1172958" cy="909685"/>
              <a:chOff x="8160038" y="1843534"/>
              <a:chExt cx="1172958" cy="909685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19" r="17737"/>
              <a:stretch/>
            </p:blipFill>
            <p:spPr>
              <a:xfrm rot="5400000">
                <a:off x="8262410" y="1787356"/>
                <a:ext cx="849942" cy="962298"/>
              </a:xfrm>
              <a:prstGeom prst="rect">
                <a:avLst/>
              </a:prstGeom>
            </p:spPr>
          </p:pic>
          <p:sp>
            <p:nvSpPr>
              <p:cNvPr id="121" name="Rectangle 120"/>
              <p:cNvSpPr/>
              <p:nvPr/>
            </p:nvSpPr>
            <p:spPr>
              <a:xfrm>
                <a:off x="8160038" y="2523165"/>
                <a:ext cx="1010217" cy="175285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Final harvest</a:t>
                </a:r>
                <a:endParaRPr lang="en-US" sz="800" i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8701434" y="2514871"/>
                <a:ext cx="631562" cy="2383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 smtClean="0">
                    <a:ln w="0"/>
                    <a:solidFill>
                      <a:schemeClr val="tx1"/>
                    </a:solidFill>
                  </a:rPr>
                  <a:t>S.Svane</a:t>
                </a:r>
                <a:endParaRPr lang="en-US" sz="600" dirty="0">
                  <a:ln w="0"/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8" name="TextBox 127"/>
          <p:cNvSpPr txBox="1"/>
          <p:nvPr/>
        </p:nvSpPr>
        <p:spPr>
          <a:xfrm>
            <a:off x="651464" y="4083843"/>
            <a:ext cx="11074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NRMSE: Normalized Root Mean Squared Error (%)</a:t>
            </a:r>
            <a:endParaRPr lang="en-US" sz="6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9857054" y="3851487"/>
            <a:ext cx="2362265" cy="2050498"/>
            <a:chOff x="9857054" y="3851487"/>
            <a:chExt cx="2362265" cy="2050498"/>
          </a:xfrm>
        </p:grpSpPr>
        <p:grpSp>
          <p:nvGrpSpPr>
            <p:cNvPr id="64" name="Group 63"/>
            <p:cNvGrpSpPr/>
            <p:nvPr/>
          </p:nvGrpSpPr>
          <p:grpSpPr>
            <a:xfrm>
              <a:off x="9857054" y="3851487"/>
              <a:ext cx="2362265" cy="2050498"/>
              <a:chOff x="9952749" y="3851487"/>
              <a:chExt cx="2362265" cy="2050498"/>
            </a:xfrm>
          </p:grpSpPr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0" t="5988" r="10577" b="11297"/>
              <a:stretch/>
            </p:blipFill>
            <p:spPr>
              <a:xfrm>
                <a:off x="10030449" y="3851487"/>
                <a:ext cx="1683246" cy="2050498"/>
              </a:xfrm>
              <a:prstGeom prst="rect">
                <a:avLst/>
              </a:prstGeom>
            </p:spPr>
          </p:pic>
          <p:sp>
            <p:nvSpPr>
              <p:cNvPr id="131" name="Rectangle 130"/>
              <p:cNvSpPr/>
              <p:nvPr/>
            </p:nvSpPr>
            <p:spPr>
              <a:xfrm>
                <a:off x="11267971" y="4687441"/>
                <a:ext cx="1047043" cy="2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err="1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Taastrup</a:t>
                </a:r>
                <a:r>
                  <a:rPr lang="en-US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’20 </a:t>
                </a:r>
              </a:p>
              <a:p>
                <a:r>
                  <a:rPr lang="en-US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 sowing dates)</a:t>
                </a:r>
                <a:endParaRPr lang="en-US" sz="800" i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>
              <a:xfrm>
                <a:off x="11265244" y="5062817"/>
                <a:ext cx="111900" cy="20494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11515548" y="4946608"/>
                <a:ext cx="21402" cy="23994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>
              <a:xfrm>
                <a:off x="10917365" y="5277052"/>
                <a:ext cx="1301954" cy="1824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Ringsted ’19 &amp; ‘20</a:t>
                </a:r>
                <a:endParaRPr lang="en-US" sz="800" i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952749" y="4738101"/>
                <a:ext cx="891447" cy="2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err="1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Hejnsvig</a:t>
                </a:r>
                <a:r>
                  <a:rPr lang="en-US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‘20</a:t>
                </a:r>
                <a:endParaRPr lang="en-US" sz="800" i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Straight Arrow Connector 138"/>
              <p:cNvCxnSpPr/>
              <p:nvPr/>
            </p:nvCxnSpPr>
            <p:spPr>
              <a:xfrm>
                <a:off x="10365019" y="4970665"/>
                <a:ext cx="111900" cy="20494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Rectangle 140"/>
            <p:cNvSpPr/>
            <p:nvPr/>
          </p:nvSpPr>
          <p:spPr>
            <a:xfrm>
              <a:off x="9892883" y="3851487"/>
              <a:ext cx="1930521" cy="36052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Validation study in progress </a:t>
              </a:r>
              <a:endParaRPr lang="en-US" sz="10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" y="118370"/>
            <a:ext cx="1219983" cy="217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114" y="6334893"/>
            <a:ext cx="271233" cy="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Zero Hunger Logo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73959" y="170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Effects of field data quality on crop model </a:t>
            </a:r>
            <a:r>
              <a:rPr lang="en-US" sz="2000" b="1" dirty="0" smtClean="0">
                <a:solidFill>
                  <a:prstClr val="black"/>
                </a:solidFill>
              </a:rPr>
              <a:t>calibration</a:t>
            </a:r>
          </a:p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Mercy Appiah (mercy.appiah@uni-goettingen.de), Gennady Bracho-Mujica, Simon Svane, Merete Styczen, </a:t>
            </a:r>
          </a:p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Kurt-Christian Kersebaum, Reimund </a:t>
            </a:r>
            <a:r>
              <a:rPr lang="de-DE" sz="1200" dirty="0">
                <a:solidFill>
                  <a:prstClr val="black"/>
                </a:solidFill>
              </a:rPr>
              <a:t>Rötter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88866" y="1493915"/>
            <a:ext cx="493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0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8800" b="1" dirty="0">
              <a:cs typeface="Courier New" panose="02070309020205020404" pitchFamily="49" charset="0"/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9" y="81701"/>
            <a:ext cx="484535" cy="48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161" y="951530"/>
            <a:ext cx="3830161" cy="446129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02" y="951530"/>
            <a:ext cx="2733664" cy="266509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61" y="3797005"/>
            <a:ext cx="2715311" cy="1615819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6980581" y="12221475"/>
            <a:ext cx="30425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RGT Planet (spring barley), sown on 29</a:t>
            </a: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fertilizer level 160 kg N/ha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 from on site weather station at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Taastrup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957419" y="12162172"/>
            <a:ext cx="33616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tep wise calibration of APSIM with each individual data quality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valuation of results with statistical performance indicators: ME (model efficiency, 0-1), MBE (mean bias error, unit of parameter), NRMSE (normalized root mean square error, %)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980581" y="11947858"/>
            <a:ext cx="6435679" cy="1550889"/>
          </a:xfrm>
          <a:prstGeom prst="rect">
            <a:avLst/>
          </a:prstGeom>
          <a:noFill/>
          <a:ln w="6350">
            <a:solidFill>
              <a:srgbClr val="437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134" name="Immagin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75" y="73395"/>
            <a:ext cx="1097122" cy="41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Picture 1" descr="https://lh6.googleusercontent.com/BprdxxIXr4ezzw9VEnJ3Bk0LA-xQ5ZEwRRQdDmVgK2dVc75xWAPlilLYWJAGJKO9DKuFiQAQikaZcsSoYFN4qBuorZe4mR3VYPg0tWBUf95ecux3RA2clAO3OiTSI3jq_b-Gavu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69" y="93865"/>
            <a:ext cx="1071859" cy="32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2" descr="Image result for copenhagen university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1" y="81701"/>
            <a:ext cx="1193538" cy="4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6459" y="1541721"/>
            <a:ext cx="5616360" cy="4051004"/>
            <a:chOff x="220915" y="4037233"/>
            <a:chExt cx="2947576" cy="2154489"/>
          </a:xfrm>
        </p:grpSpPr>
        <p:grpSp>
          <p:nvGrpSpPr>
            <p:cNvPr id="5" name="Group 4"/>
            <p:cNvGrpSpPr/>
            <p:nvPr/>
          </p:nvGrpSpPr>
          <p:grpSpPr>
            <a:xfrm>
              <a:off x="220915" y="4037233"/>
              <a:ext cx="2947576" cy="2154489"/>
              <a:chOff x="220915" y="4037233"/>
              <a:chExt cx="2947576" cy="215448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15" y="4037233"/>
                <a:ext cx="2947576" cy="2154489"/>
                <a:chOff x="345626" y="3939169"/>
                <a:chExt cx="2947576" cy="215448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45626" y="4128625"/>
                  <a:ext cx="2947576" cy="1965033"/>
                  <a:chOff x="345626" y="4128625"/>
                  <a:chExt cx="2947576" cy="1965033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5626" y="4128625"/>
                    <a:ext cx="2947576" cy="1965033"/>
                  </a:xfrm>
                  <a:prstGeom prst="rect">
                    <a:avLst/>
                  </a:prstGeom>
                </p:spPr>
              </p:pic>
              <p:sp>
                <p:nvSpPr>
                  <p:cNvPr id="16" name="Rectangle 15"/>
                  <p:cNvSpPr/>
                  <p:nvPr/>
                </p:nvSpPr>
                <p:spPr>
                  <a:xfrm>
                    <a:off x="725201" y="4200120"/>
                    <a:ext cx="696775" cy="5428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1534617" y="3939169"/>
                  <a:ext cx="110580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Phenology</a:t>
                  </a:r>
                  <a:endParaRPr lang="en-US" sz="1000" b="1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45534" y="4270056"/>
                <a:ext cx="1218204" cy="891183"/>
                <a:chOff x="429232" y="4112870"/>
                <a:chExt cx="1218204" cy="89118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51622" y="4112870"/>
                  <a:ext cx="995814" cy="891183"/>
                  <a:chOff x="571653" y="3920486"/>
                  <a:chExt cx="995814" cy="1048640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759379" y="4074757"/>
                    <a:ext cx="481924" cy="8943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71653" y="3920486"/>
                    <a:ext cx="995814" cy="87107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64" t="2050" r="80241" b="64859"/>
                <a:stretch/>
              </p:blipFill>
              <p:spPr>
                <a:xfrm>
                  <a:off x="429232" y="4175144"/>
                  <a:ext cx="254556" cy="739427"/>
                </a:xfrm>
                <a:prstGeom prst="rect">
                  <a:avLst/>
                </a:prstGeom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1149344" y="4238730"/>
              <a:ext cx="185792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NRMSE: Normalized Root Mean Squared Error (%)</a:t>
              </a:r>
              <a:endParaRPr lang="en-US" sz="600" dirty="0"/>
            </a:p>
          </p:txBody>
        </p:sp>
      </p:grpSp>
      <p:sp>
        <p:nvSpPr>
          <p:cNvPr id="17" name="AutoShape 4" descr="Zero Hunger Logo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0" y="-4260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Effects of field data quality on crop model </a:t>
            </a:r>
            <a:r>
              <a:rPr lang="en-US" b="1" dirty="0" smtClean="0">
                <a:solidFill>
                  <a:prstClr val="black"/>
                </a:solidFill>
              </a:rPr>
              <a:t>calibration</a:t>
            </a:r>
          </a:p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</a:rPr>
              <a:t>Mercy Appiah (mercy.appiah@uni-goettingen.de), Gennady Bracho-Mujica, Simon Svane, Merete Styczen, </a:t>
            </a:r>
          </a:p>
          <a:p>
            <a:pPr algn="ctr" defTabSz="101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</a:rPr>
              <a:t>Kurt-Christian Kersebaum, Reimund </a:t>
            </a:r>
            <a:r>
              <a:rPr lang="de-DE" sz="1100" dirty="0">
                <a:solidFill>
                  <a:prstClr val="black"/>
                </a:solidFill>
              </a:rPr>
              <a:t>Rötter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" y="33807"/>
            <a:ext cx="339517" cy="3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magin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61" y="52226"/>
            <a:ext cx="1097122" cy="36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https://lh6.googleusercontent.com/BprdxxIXr4ezzw9VEnJ3Bk0LA-xQ5ZEwRRQdDmVgK2dVc75xWAPlilLYWJAGJKO9DKuFiQAQikaZcsSoYFN4qBuorZe4mR3VYPg0tWBUf95ecux3RA2clAO3OiTSI3jq_b-Gavu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244" y="40259"/>
            <a:ext cx="889740" cy="2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Image result for copenhagen university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2" y="21909"/>
            <a:ext cx="1081178" cy="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</Words>
  <Application>Microsoft Office PowerPoint</Application>
  <PresentationFormat>Widescreen</PresentationFormat>
  <Paragraphs>55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APSIM Plant Growth: Maize</dc:title>
  <dc:creator>william</dc:creator>
  <cp:lastModifiedBy>Appiah, Mercy</cp:lastModifiedBy>
  <cp:revision>1046</cp:revision>
  <dcterms:created xsi:type="dcterms:W3CDTF">2018-04-17T11:17:45Z</dcterms:created>
  <dcterms:modified xsi:type="dcterms:W3CDTF">2022-05-24T13:52:54Z</dcterms:modified>
</cp:coreProperties>
</file>