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08" r:id="rId2"/>
    <p:sldId id="309" r:id="rId3"/>
    <p:sldId id="337" r:id="rId4"/>
    <p:sldId id="340" r:id="rId5"/>
    <p:sldId id="338" r:id="rId6"/>
    <p:sldId id="341" r:id="rId7"/>
    <p:sldId id="332" r:id="rId8"/>
    <p:sldId id="333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sliwinska" initials="j" lastIdx="2" clrIdx="0">
    <p:extLst>
      <p:ext uri="{19B8F6BF-5375-455C-9EA6-DF929625EA0E}">
        <p15:presenceInfo xmlns:p15="http://schemas.microsoft.com/office/powerpoint/2012/main" userId="S-1-5-21-2264244087-3787228393-2854316979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02"/>
    <a:srgbClr val="0000FF"/>
    <a:srgbClr val="FF0000"/>
    <a:srgbClr val="00FFFF"/>
    <a:srgbClr val="6600CC"/>
    <a:srgbClr val="FF00FF"/>
    <a:srgbClr val="00FF00"/>
    <a:srgbClr val="FF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50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52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8DDCA-AE87-40E7-B23A-55403992131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97A8D-43F4-4ACE-8740-833C07EC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8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A61A-1324-48EA-85D0-7EC3CE61457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56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BC9EBD-7B3D-417F-AF01-6E0678FB5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651897-DF7E-4610-9C59-3329844B4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CFDC8B-934B-4592-88DF-5FF97829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506E82-153D-4F62-85AE-CB23ED47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9F7D16-7C7A-43B6-912E-D260D9B4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8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D16991-C2D7-4A2F-A533-1847B817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4AB60C-DE84-4FC8-AFC3-9320FA107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1F4042-0668-43BB-8D88-F70580CF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93E03E-107C-4AE6-AF74-8BD44B51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4C4BF9-8C26-43BA-BEDF-A58729CB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3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4397BDB-A91B-4FF9-AA64-84F63E2EF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3F7AF59-AC4D-460B-9D2A-392AE99BD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3284ED-813B-4FA5-8534-0E515726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06B63F-9A6E-464A-900D-05F8812C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D9B2B3-6374-49F0-BF2C-279C1263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3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8AFFD-67B3-45AB-B906-DA9F0875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136525"/>
            <a:ext cx="11503740" cy="630391"/>
          </a:xfrm>
        </p:spPr>
        <p:txBody>
          <a:bodyPr>
            <a:normAutofit/>
          </a:bodyPr>
          <a:lstStyle>
            <a:lvl1pPr algn="ctr">
              <a:defRPr sz="3000" b="1">
                <a:latin typeface="+mn-lt"/>
              </a:defRPr>
            </a:lvl1pPr>
          </a:lstStyle>
          <a:p>
            <a:r>
              <a:rPr lang="en-GB" noProof="0" dirty="0" err="1"/>
              <a:t>Kliknij</a:t>
            </a:r>
            <a:r>
              <a:rPr lang="en-GB" noProof="0" dirty="0"/>
              <a:t>, aby </a:t>
            </a:r>
            <a:r>
              <a:rPr lang="en-GB" noProof="0" dirty="0" err="1"/>
              <a:t>edytować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endParaRPr lang="en-GB" noProof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FEFB80-6EA2-4C73-9A60-7D38BF5B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993058"/>
            <a:ext cx="11503739" cy="5183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5pPr>
          </a:lstStyle>
          <a:p>
            <a:pPr lvl="0"/>
            <a:r>
              <a:rPr lang="en-GB" noProof="0" dirty="0" err="1"/>
              <a:t>Edytuj</a:t>
            </a:r>
            <a:r>
              <a:rPr lang="en-GB" noProof="0" dirty="0"/>
              <a:t> style </a:t>
            </a:r>
            <a:r>
              <a:rPr lang="en-GB" noProof="0" dirty="0" err="1"/>
              <a:t>wzorca</a:t>
            </a:r>
            <a:r>
              <a:rPr lang="en-GB" noProof="0" dirty="0"/>
              <a:t> </a:t>
            </a:r>
            <a:r>
              <a:rPr lang="en-GB" noProof="0" dirty="0" err="1"/>
              <a:t>tekstu</a:t>
            </a:r>
            <a:endParaRPr lang="en-GB" noProof="0" dirty="0"/>
          </a:p>
          <a:p>
            <a:pPr lvl="1"/>
            <a:r>
              <a:rPr lang="en-GB" noProof="0" dirty="0" err="1"/>
              <a:t>Drugi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2"/>
            <a:r>
              <a:rPr lang="en-GB" noProof="0" dirty="0" err="1"/>
              <a:t>Trzeci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3"/>
            <a:r>
              <a:rPr lang="en-GB" noProof="0" dirty="0" err="1"/>
              <a:t>Czwarty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  <a:p>
            <a:pPr lvl="4"/>
            <a:r>
              <a:rPr lang="en-GB" noProof="0" dirty="0" err="1"/>
              <a:t>Piąty</a:t>
            </a:r>
            <a:r>
              <a:rPr lang="en-GB" noProof="0" dirty="0"/>
              <a:t> </a:t>
            </a:r>
            <a:r>
              <a:rPr lang="en-GB" noProof="0" dirty="0" err="1"/>
              <a:t>poziom</a:t>
            </a:r>
            <a:endParaRPr lang="en-GB" noProof="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264071-D3D0-41A2-9724-0E3AEEEB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465" y="6403105"/>
            <a:ext cx="3256935" cy="318370"/>
          </a:xfrm>
        </p:spPr>
        <p:txBody>
          <a:bodyPr/>
          <a:lstStyle/>
          <a:p>
            <a:r>
              <a:rPr lang="en-US" noProof="0"/>
              <a:t>EGU General Assembly, 23–27 May 2022, Vienna</a:t>
            </a:r>
            <a:endParaRPr lang="en-GB" noProof="0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C654E4-E001-400D-AB94-794A6B93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403105"/>
            <a:ext cx="7283245" cy="318370"/>
          </a:xfrm>
        </p:spPr>
        <p:txBody>
          <a:bodyPr/>
          <a:lstStyle/>
          <a:p>
            <a:r>
              <a:rPr lang="en-GB" dirty="0"/>
              <a:t>Exploiting the combined GRACE/GRACE–FO solutions to determine gravimetric excitation of polar motion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526697-6304-471C-9506-EE27D32E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258" y="6403105"/>
            <a:ext cx="471946" cy="318370"/>
          </a:xfrm>
        </p:spPr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77365B7-6647-4CDD-AECF-2C3DF340195C}"/>
              </a:ext>
            </a:extLst>
          </p:cNvPr>
          <p:cNvSpPr>
            <a:spLocks/>
          </p:cNvSpPr>
          <p:nvPr userDrawn="1"/>
        </p:nvSpPr>
        <p:spPr>
          <a:xfrm>
            <a:off x="10342166" y="127820"/>
            <a:ext cx="1445342" cy="7168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1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F1E9D-A546-4514-9945-F75BC6A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B60656-BC27-4008-B8F6-DC519CBA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830CE6-03E7-4F8E-B457-6D7FB0A1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116B4C-9FBB-47FA-AE5B-74D7D967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B0918F-547A-43D0-90C6-5DD8F188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5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2FC0D-B5C7-4820-9B74-99F1E904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BB2839-6FEF-49E4-AD41-FF6245044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4EE4FB-756D-4AE8-88EA-C9817DB4C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1620FE-A3C1-4822-ACD0-EEBA66BF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24B775-1C17-4496-87C1-3F212137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7D9185-17B4-4D9A-A09C-461BE2C6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6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E2C1A-BA33-4AAE-9DBB-B5ED6F93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369063-38B5-4FCE-9957-130832EE4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5B605A-D404-4644-815A-937367C43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7007F1-84D0-424C-B19D-798C3EB25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5C3AB1-33A8-4D85-8625-8F2540B11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66B988-A0AA-4D75-A16B-B0AC8BA3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3C6E8D6-1599-4401-9188-D1389809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C8A5801-28C9-4661-810B-55F34336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1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5A886-2BA7-4A2E-82B2-BF4174AE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6E3576C-F28C-465F-9381-4CD9EFE3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DB789EC-2113-422A-A713-451D6274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C4B7BAD-7314-4F5D-AC52-19FBFE35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28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FBEBB84-77DD-4BC8-9E73-27E548D0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766F052-B684-4CA8-8379-9672BAAB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97447A-5B70-45F6-B377-E7294491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43F94A-2ECC-46C7-8C43-8A026391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E23115-DF4B-4826-8B82-C68EFBCC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FE9E79-4394-4C88-9133-60494FB0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DBC0E8-84A1-4E0D-AC18-B3353257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A3A237-C192-4C64-94B2-B668B2EA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F07688-B810-4E07-9688-9F05CF3D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4C7160-0D5E-4D0E-ACB2-6866F44A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58EDA5-8BF5-4C73-B50A-A44F7BECD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814155E-3A97-4FB5-A29E-69C3A3450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FC9301-1568-4945-B9A0-541E4BE6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ED616E-1962-4211-9748-E079EB62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802533-8D7B-4409-B2CA-C12A05E8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4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8664410-1A16-4AB0-83B9-C931731C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09FBB8-6EEF-40EF-865E-446EF03D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E713D5-A609-4B91-B952-725CF0A0F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EGU General Assembly, 23–27 May 2022, Vienna</a:t>
            </a:r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5297B-14CF-402C-AEFC-27E9404CC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Exploiting the combined GRACE/GRACE–FO solutions to determine gravimetric excitation of polar motion </a:t>
            </a:r>
            <a:endParaRPr lang="en-GB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A27CDA-C327-4887-8353-FE3D45981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9CAA-2CCA-4E93-AE83-6DC7B61C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2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10ACAB8-D50F-4B0C-8EC0-6F0E9BB37635}"/>
              </a:ext>
            </a:extLst>
          </p:cNvPr>
          <p:cNvSpPr txBox="1"/>
          <p:nvPr/>
        </p:nvSpPr>
        <p:spPr>
          <a:xfrm>
            <a:off x="0" y="338328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Aleksander Partyka</a:t>
            </a:r>
            <a:r>
              <a:rPr lang="en-US" sz="2400" baseline="30000" dirty="0"/>
              <a:t>1</a:t>
            </a:r>
            <a:r>
              <a:rPr lang="pl-PL" sz="2400" dirty="0"/>
              <a:t>, </a:t>
            </a:r>
            <a:r>
              <a:rPr lang="en-US" sz="2400" dirty="0" err="1"/>
              <a:t>Jolanta</a:t>
            </a:r>
            <a:r>
              <a:rPr lang="en-US" sz="2400" dirty="0"/>
              <a:t> Nastula</a:t>
            </a:r>
            <a:r>
              <a:rPr lang="en-US" sz="2400" baseline="30000" dirty="0"/>
              <a:t>1</a:t>
            </a:r>
            <a:r>
              <a:rPr lang="pl-PL" sz="2400" dirty="0"/>
              <a:t>, </a:t>
            </a:r>
            <a:r>
              <a:rPr lang="en-US" sz="2400" dirty="0" err="1"/>
              <a:t>Justyna</a:t>
            </a:r>
            <a:r>
              <a:rPr lang="en-US" sz="2400" dirty="0"/>
              <a:t> Śliwińska</a:t>
            </a:r>
            <a:r>
              <a:rPr lang="en-US" sz="2400" baseline="30000" dirty="0"/>
              <a:t>1</a:t>
            </a:r>
            <a:r>
              <a:rPr lang="en-US" sz="2400" dirty="0"/>
              <a:t>,</a:t>
            </a:r>
            <a:r>
              <a:rPr lang="pl-PL" sz="2400" dirty="0"/>
              <a:t> Tomasz Kur</a:t>
            </a:r>
            <a:r>
              <a:rPr lang="en-US" sz="2400" baseline="30000" dirty="0"/>
              <a:t>1</a:t>
            </a:r>
            <a:r>
              <a:rPr lang="pl-PL" sz="2400" dirty="0"/>
              <a:t>, </a:t>
            </a:r>
            <a:r>
              <a:rPr lang="en-US" sz="2400" dirty="0" err="1"/>
              <a:t>Małgorzata</a:t>
            </a:r>
            <a:r>
              <a:rPr lang="en-US" sz="2400" dirty="0"/>
              <a:t> </a:t>
            </a:r>
            <a:r>
              <a:rPr lang="en-US" sz="2400" dirty="0" err="1"/>
              <a:t>Wińska</a:t>
            </a:r>
            <a:r>
              <a:rPr lang="pl-PL" sz="2400" baseline="30000" dirty="0"/>
              <a:t>2</a:t>
            </a:r>
            <a:r>
              <a:rPr lang="en-US" sz="2400" dirty="0"/>
              <a:t> </a:t>
            </a:r>
            <a:endParaRPr lang="en-US" sz="2200" dirty="0"/>
          </a:p>
          <a:p>
            <a:pPr algn="ctr"/>
            <a:r>
              <a:rPr lang="en-US" baseline="30000" dirty="0"/>
              <a:t>1</a:t>
            </a:r>
            <a:r>
              <a:rPr lang="pl-PL" dirty="0"/>
              <a:t>Centrum Badań Kosmicznych Polskiej Akademii Nauk</a:t>
            </a:r>
            <a:r>
              <a:rPr lang="en-US" dirty="0"/>
              <a:t>, Warsaw, Poland</a:t>
            </a:r>
            <a:br>
              <a:rPr lang="en-US" dirty="0"/>
            </a:br>
            <a:r>
              <a:rPr lang="pl-PL" baseline="30000" dirty="0"/>
              <a:t>2</a:t>
            </a:r>
            <a:r>
              <a:rPr lang="en-US" dirty="0"/>
              <a:t>Warsaw University of Technology, Faculty of Civil Engineering, Warsaw, Poland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4E8B332-319E-40A3-9C32-AFB7BF728994}"/>
              </a:ext>
            </a:extLst>
          </p:cNvPr>
          <p:cNvSpPr txBox="1">
            <a:spLocks/>
          </p:cNvSpPr>
          <p:nvPr/>
        </p:nvSpPr>
        <p:spPr>
          <a:xfrm>
            <a:off x="0" y="2195822"/>
            <a:ext cx="12192000" cy="895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1A9F256-2190-448A-907D-52DD06E12D59}"/>
              </a:ext>
            </a:extLst>
          </p:cNvPr>
          <p:cNvSpPr txBox="1"/>
          <p:nvPr/>
        </p:nvSpPr>
        <p:spPr>
          <a:xfrm>
            <a:off x="25400" y="635638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EGU General Assembly 2022, 23–27 May 2022, Vienna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F579708-2C27-4946-929F-71387F6D7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9" y="307949"/>
            <a:ext cx="2560802" cy="12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3F9AB-8BA4-4C99-96FA-9FDC35C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348E6-6F84-4094-92C2-32C5B343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993057"/>
            <a:ext cx="11503739" cy="533873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/>
              <a:t>The main aim of this study is to assess the </a:t>
            </a:r>
            <a:r>
              <a:rPr lang="en-US" sz="2400" dirty="0" smtClean="0"/>
              <a:t>usefulness</a:t>
            </a:r>
            <a:r>
              <a:rPr lang="pl-PL" sz="2400" dirty="0" smtClean="0"/>
              <a:t> of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b="1" dirty="0"/>
              <a:t>daily gravity field models from </a:t>
            </a:r>
            <a:r>
              <a:rPr lang="pl-PL" sz="2400" b="1" dirty="0"/>
              <a:t>the </a:t>
            </a:r>
            <a:r>
              <a:rPr lang="pl-PL" sz="2400" b="1" dirty="0" err="1"/>
              <a:t>Gravity</a:t>
            </a:r>
            <a:r>
              <a:rPr lang="pl-PL" sz="2400" b="1" dirty="0"/>
              <a:t> </a:t>
            </a:r>
            <a:r>
              <a:rPr lang="pl-PL" sz="2400" b="1" dirty="0" err="1"/>
              <a:t>Recovery</a:t>
            </a:r>
            <a:r>
              <a:rPr lang="pl-PL" sz="2400" b="1" dirty="0"/>
              <a:t> and </a:t>
            </a:r>
            <a:r>
              <a:rPr lang="pl-PL" sz="2400" b="1" dirty="0" err="1"/>
              <a:t>Climate</a:t>
            </a:r>
            <a:r>
              <a:rPr lang="pl-PL" sz="2400" b="1" dirty="0"/>
              <a:t> Experiment (</a:t>
            </a:r>
            <a:r>
              <a:rPr lang="en-US" sz="2400" b="1" dirty="0"/>
              <a:t>GRACE</a:t>
            </a:r>
            <a:r>
              <a:rPr lang="pl-PL" sz="2400" b="1" dirty="0"/>
              <a:t>)</a:t>
            </a:r>
            <a:r>
              <a:rPr lang="en-US" sz="2400" b="1" dirty="0"/>
              <a:t> mission</a:t>
            </a:r>
            <a:r>
              <a:rPr lang="pl-PL" sz="2400" b="1" dirty="0"/>
              <a:t> </a:t>
            </a:r>
            <a:r>
              <a:rPr lang="pl-PL" sz="2400" b="1" dirty="0" err="1"/>
              <a:t>delivered</a:t>
            </a:r>
            <a:r>
              <a:rPr lang="pl-PL" sz="2400" b="1" dirty="0"/>
              <a:t> by</a:t>
            </a:r>
            <a:r>
              <a:rPr lang="en-US" sz="2400" b="1" dirty="0"/>
              <a:t> ITSG </a:t>
            </a:r>
            <a:r>
              <a:rPr lang="en-US" sz="2400" dirty="0"/>
              <a:t>(The Institute of Geodesy at Graz University of Technology</a:t>
            </a:r>
            <a:r>
              <a:rPr lang="pl-PL" sz="2400" dirty="0"/>
              <a:t>) – </a:t>
            </a:r>
            <a:r>
              <a:rPr lang="en-US" sz="2400" b="1" dirty="0">
                <a:solidFill>
                  <a:srgbClr val="007F02"/>
                </a:solidFill>
              </a:rPr>
              <a:t>ITSG-Grace2016</a:t>
            </a:r>
            <a:r>
              <a:rPr lang="pl-PL" sz="2400" dirty="0"/>
              <a:t> and </a:t>
            </a:r>
            <a:r>
              <a:rPr lang="en-US" sz="2400" b="1" dirty="0">
                <a:solidFill>
                  <a:srgbClr val="0000FF"/>
                </a:solidFill>
              </a:rPr>
              <a:t>ITSG-Grace2018</a:t>
            </a:r>
            <a:r>
              <a:rPr lang="pl-PL" sz="2400" dirty="0"/>
              <a:t> – to </a:t>
            </a:r>
            <a:r>
              <a:rPr lang="pl-PL" sz="2400" dirty="0" err="1"/>
              <a:t>determine</a:t>
            </a:r>
            <a:r>
              <a:rPr lang="pl-PL" sz="2400" dirty="0"/>
              <a:t> the</a:t>
            </a:r>
            <a:r>
              <a:rPr lang="en-US" sz="2400" b="1" dirty="0"/>
              <a:t> equatorial components (χ1 and χ2)</a:t>
            </a:r>
            <a:r>
              <a:rPr lang="pl-PL" sz="2400" b="1" dirty="0"/>
              <a:t> </a:t>
            </a:r>
            <a:r>
              <a:rPr lang="en-US" sz="2400" b="1" dirty="0"/>
              <a:t>of the polar motion (PM) excitation</a:t>
            </a:r>
            <a:r>
              <a:rPr lang="pl-PL" sz="2400" b="1" dirty="0"/>
              <a:t>.</a:t>
            </a:r>
            <a:endParaRPr lang="en-US" sz="2400" b="1" dirty="0"/>
          </a:p>
          <a:p>
            <a:pPr algn="just"/>
            <a:r>
              <a:rPr lang="en-US" sz="2400" dirty="0"/>
              <a:t>These models are in our area of interest due to the fact that they are the only models based on GRACE mission data that have </a:t>
            </a:r>
            <a:r>
              <a:rPr lang="en-US" sz="2400" b="1" dirty="0"/>
              <a:t>a daily temporal resolution.</a:t>
            </a:r>
          </a:p>
          <a:p>
            <a:pPr algn="just"/>
            <a:r>
              <a:rPr lang="en-US" sz="2400" dirty="0"/>
              <a:t>We used two reference series for comparison with χ1 and χ2 derived from ITSG-Grace models:</a:t>
            </a:r>
          </a:p>
          <a:p>
            <a:pPr lvl="1" algn="just">
              <a:buFont typeface="Calibri" panose="020F0502020204030204" pitchFamily="34" charset="0"/>
              <a:buChar char="◦"/>
            </a:pPr>
            <a:r>
              <a:rPr lang="en-US" sz="2400" dirty="0"/>
              <a:t>the sum of </a:t>
            </a:r>
            <a:r>
              <a:rPr lang="en-US" sz="2400" b="1" dirty="0"/>
              <a:t>HAM </a:t>
            </a:r>
            <a:r>
              <a:rPr lang="en-US" sz="2400" dirty="0"/>
              <a:t>(Hydrological Angular Momentum)</a:t>
            </a:r>
            <a:r>
              <a:rPr lang="en-US" sz="2400" b="1" dirty="0"/>
              <a:t> and SLAM </a:t>
            </a:r>
            <a:r>
              <a:rPr lang="en-US" sz="2400" dirty="0"/>
              <a:t>(Sea-level Angular Momentum) series from the </a:t>
            </a:r>
            <a:r>
              <a:rPr lang="en-US" sz="2400" b="1" dirty="0"/>
              <a:t>LSDM</a:t>
            </a:r>
            <a:r>
              <a:rPr lang="en-US" sz="2400" dirty="0"/>
              <a:t> (Hydrological Land Surface Discharge Model) </a:t>
            </a:r>
          </a:p>
          <a:p>
            <a:pPr lvl="1" algn="just">
              <a:buFont typeface="Calibri" panose="020F0502020204030204" pitchFamily="34" charset="0"/>
              <a:buChar char="◦"/>
            </a:pPr>
            <a:r>
              <a:rPr lang="en-US" sz="2400" b="1" dirty="0"/>
              <a:t>GAO geodetic residuals</a:t>
            </a:r>
            <a:r>
              <a:rPr lang="en-US" sz="2400" dirty="0"/>
              <a:t>, being a differences between geodetic angular momentum (GAM) and a sum of atmospheric and oceanic </a:t>
            </a:r>
            <a:r>
              <a:rPr lang="pl-PL" sz="2400" dirty="0" err="1"/>
              <a:t>angular</a:t>
            </a:r>
            <a:r>
              <a:rPr lang="pl-PL" sz="2400" dirty="0"/>
              <a:t> </a:t>
            </a:r>
            <a:r>
              <a:rPr lang="pl-PL" sz="2400" dirty="0" err="1"/>
              <a:t>momentum</a:t>
            </a:r>
            <a:r>
              <a:rPr lang="en-US" sz="2400" dirty="0"/>
              <a:t> (AAM and OAM</a:t>
            </a:r>
            <a:r>
              <a:rPr lang="pl-PL" sz="2400" dirty="0"/>
              <a:t>, </a:t>
            </a:r>
            <a:r>
              <a:rPr lang="pl-PL" sz="2400" dirty="0" err="1"/>
              <a:t>respectively</a:t>
            </a:r>
            <a:r>
              <a:rPr lang="en-US" sz="2400" dirty="0" smtClean="0"/>
              <a:t>)</a:t>
            </a:r>
            <a:endParaRPr lang="en-US" sz="2400" strike="sngStrike" dirty="0"/>
          </a:p>
          <a:p>
            <a:pPr algn="just"/>
            <a:r>
              <a:rPr lang="en-US" sz="2400" dirty="0"/>
              <a:t>In order to evaluate the PM excitation </a:t>
            </a:r>
            <a:r>
              <a:rPr lang="pl-PL" sz="2400" dirty="0" err="1"/>
              <a:t>series</a:t>
            </a:r>
            <a:r>
              <a:rPr lang="pl-PL" sz="2400" dirty="0"/>
              <a:t> </a:t>
            </a:r>
            <a:r>
              <a:rPr lang="en-US" sz="2400" dirty="0"/>
              <a:t>determined from ITSG-Grace models with the use of series obtained from HAM+SLAM and GAO models</a:t>
            </a:r>
            <a:r>
              <a:rPr lang="pl-PL" sz="2400" dirty="0"/>
              <a:t>,</a:t>
            </a:r>
            <a:r>
              <a:rPr lang="en-US" sz="2400" dirty="0"/>
              <a:t> </a:t>
            </a:r>
            <a:r>
              <a:rPr lang="en-US" sz="2400" b="1" dirty="0"/>
              <a:t>correlations between the series, root mean square errors (RMSE) </a:t>
            </a:r>
            <a:r>
              <a:rPr lang="pl-PL" sz="2400" b="1" dirty="0"/>
              <a:t>and </a:t>
            </a:r>
            <a:r>
              <a:rPr lang="en-US" sz="2400" b="1" dirty="0"/>
              <a:t>amplitude</a:t>
            </a:r>
            <a:r>
              <a:rPr lang="pl-PL" sz="2400" b="1" dirty="0"/>
              <a:t>s</a:t>
            </a:r>
            <a:r>
              <a:rPr lang="en-US" sz="2400" b="1" dirty="0"/>
              <a:t> of annual and semiannual</a:t>
            </a:r>
            <a:r>
              <a:rPr lang="pl-PL" sz="2400" b="1" dirty="0"/>
              <a:t> </a:t>
            </a:r>
            <a:r>
              <a:rPr lang="pl-PL" sz="2400" b="1" dirty="0" err="1"/>
              <a:t>oscillations</a:t>
            </a:r>
            <a:r>
              <a:rPr lang="en-US" sz="2400" b="1" dirty="0"/>
              <a:t> </a:t>
            </a:r>
            <a:r>
              <a:rPr lang="en-US" sz="2400" dirty="0"/>
              <a:t>were calculated.</a:t>
            </a:r>
          </a:p>
          <a:p>
            <a:pPr algn="just"/>
            <a:r>
              <a:rPr lang="en-US" sz="2400" dirty="0"/>
              <a:t>The analysis covers </a:t>
            </a:r>
            <a:r>
              <a:rPr lang="en-US" sz="2400" b="1" dirty="0"/>
              <a:t>3 periods </a:t>
            </a:r>
            <a:r>
              <a:rPr lang="en-US" sz="2400" dirty="0"/>
              <a:t>that allow us to examine the data obtained at different stages of the GRACE mission: </a:t>
            </a:r>
          </a:p>
          <a:p>
            <a:pPr lvl="1" algn="just">
              <a:buFont typeface="Calibri" panose="020F0502020204030204" pitchFamily="34" charset="0"/>
              <a:buChar char="◦"/>
            </a:pPr>
            <a:r>
              <a:rPr lang="en-US" sz="2400" b="1" dirty="0" smtClean="0"/>
              <a:t>04.2002</a:t>
            </a:r>
            <a:r>
              <a:rPr lang="pl-PL" sz="2400" b="1" dirty="0" smtClean="0"/>
              <a:t> </a:t>
            </a:r>
            <a:r>
              <a:rPr lang="en-US" sz="2400" b="1" dirty="0" smtClean="0"/>
              <a:t>-</a:t>
            </a:r>
            <a:r>
              <a:rPr lang="pl-PL" sz="2400" b="1" dirty="0" smtClean="0"/>
              <a:t> </a:t>
            </a:r>
            <a:r>
              <a:rPr lang="en-US" sz="2400" b="1" dirty="0" smtClean="0"/>
              <a:t>06.2017</a:t>
            </a:r>
            <a:r>
              <a:rPr lang="en-US" sz="2400" dirty="0" smtClean="0"/>
              <a:t> </a:t>
            </a:r>
            <a:r>
              <a:rPr lang="en-US" sz="2400" dirty="0"/>
              <a:t>(all available ITSG-Grace data)</a:t>
            </a:r>
          </a:p>
          <a:p>
            <a:pPr lvl="1" algn="just">
              <a:buFont typeface="Calibri" panose="020F0502020204030204" pitchFamily="34" charset="0"/>
              <a:buChar char="◦"/>
            </a:pPr>
            <a:r>
              <a:rPr lang="en-US" sz="2400" b="1" dirty="0" smtClean="0"/>
              <a:t>04.2002</a:t>
            </a:r>
            <a:r>
              <a:rPr lang="pl-PL" sz="2400" b="1" dirty="0" smtClean="0"/>
              <a:t> </a:t>
            </a:r>
            <a:r>
              <a:rPr lang="en-US" sz="2400" b="1" dirty="0" smtClean="0"/>
              <a:t>-</a:t>
            </a:r>
            <a:r>
              <a:rPr lang="pl-PL" sz="2400" b="1" dirty="0" smtClean="0"/>
              <a:t> </a:t>
            </a:r>
            <a:r>
              <a:rPr lang="en-US" sz="2400" b="1" dirty="0" smtClean="0"/>
              <a:t>11.2009</a:t>
            </a:r>
            <a:r>
              <a:rPr lang="en-US" sz="2400" dirty="0" smtClean="0"/>
              <a:t> </a:t>
            </a:r>
            <a:r>
              <a:rPr lang="en-US" sz="2400" dirty="0"/>
              <a:t>(first half of available ITSG-Grace data)*</a:t>
            </a:r>
          </a:p>
          <a:p>
            <a:pPr lvl="1" algn="just">
              <a:buFont typeface="Calibri" panose="020F0502020204030204" pitchFamily="34" charset="0"/>
              <a:buChar char="◦"/>
            </a:pPr>
            <a:r>
              <a:rPr lang="en-US" sz="2400" b="1" dirty="0" smtClean="0"/>
              <a:t>11.2009</a:t>
            </a:r>
            <a:r>
              <a:rPr lang="pl-PL" sz="2400" b="1" dirty="0" smtClean="0"/>
              <a:t> </a:t>
            </a:r>
            <a:r>
              <a:rPr lang="en-US" sz="2400" b="1" dirty="0" smtClean="0"/>
              <a:t>-</a:t>
            </a:r>
            <a:r>
              <a:rPr lang="pl-PL" sz="2400" b="1" dirty="0" smtClean="0"/>
              <a:t> </a:t>
            </a:r>
            <a:r>
              <a:rPr lang="en-US" sz="2400" b="1" dirty="0" smtClean="0"/>
              <a:t>06.2017</a:t>
            </a:r>
            <a:r>
              <a:rPr lang="en-US" sz="2400" dirty="0" smtClean="0"/>
              <a:t> </a:t>
            </a:r>
            <a:r>
              <a:rPr lang="en-US" sz="2400" dirty="0"/>
              <a:t>(second half of available ITSG-Grace data)**</a:t>
            </a:r>
          </a:p>
          <a:p>
            <a:pPr lvl="1" algn="just">
              <a:buFont typeface="Calibri" panose="020F0502020204030204" pitchFamily="34" charset="0"/>
              <a:buChar char="▫"/>
            </a:pPr>
            <a:r>
              <a:rPr lang="en-US" sz="2400" dirty="0"/>
              <a:t>the end*/start** of the period is in the middle of the month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7966B2-DEB5-4926-89FA-DC89D9E3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5DB90-A9C9-4087-B920-6259675F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1100" u="sng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D745E-FD46-4BAC-B204-A2F0D0DD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3F9AB-8BA4-4C99-96FA-9FDC35C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348E6-6F84-4094-92C2-32C5B3439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b="1" u="sng" dirty="0"/>
              <a:t>GRACE </a:t>
            </a:r>
            <a:r>
              <a:rPr lang="pl-PL" sz="2000" b="1" u="sng" dirty="0" err="1"/>
              <a:t>daily</a:t>
            </a:r>
            <a:r>
              <a:rPr lang="en-US" sz="2000" b="1" u="sng" dirty="0"/>
              <a:t> solutions </a:t>
            </a:r>
            <a:r>
              <a:rPr lang="en-US" sz="2000" dirty="0"/>
              <a:t>– C</a:t>
            </a:r>
            <a:r>
              <a:rPr lang="en-US" sz="2000" baseline="-25000" dirty="0"/>
              <a:t>21</a:t>
            </a:r>
            <a:r>
              <a:rPr lang="en-US" sz="2000" dirty="0"/>
              <a:t>, S</a:t>
            </a:r>
            <a:r>
              <a:rPr lang="en-US" sz="2000" baseline="-25000" dirty="0"/>
              <a:t>21</a:t>
            </a:r>
            <a:r>
              <a:rPr lang="en-US" sz="2000" dirty="0"/>
              <a:t> coefficients of geopotential (GSM) obtained from the following solutions:</a:t>
            </a:r>
          </a:p>
          <a:p>
            <a:pPr marL="515938" indent="-342900" algn="just"/>
            <a:r>
              <a:rPr lang="en-US" sz="2000" b="1" dirty="0">
                <a:solidFill>
                  <a:srgbClr val="007F02"/>
                </a:solidFill>
                <a:uFill>
                  <a:solidFill>
                    <a:srgbClr val="FFFF00"/>
                  </a:solidFill>
                </a:uFill>
              </a:rPr>
              <a:t>ITSG</a:t>
            </a:r>
            <a:r>
              <a:rPr lang="pl-PL" sz="2000" b="1" dirty="0">
                <a:solidFill>
                  <a:srgbClr val="007F02"/>
                </a:solidFill>
                <a:uFill>
                  <a:solidFill>
                    <a:srgbClr val="FFFF00"/>
                  </a:solidFill>
                </a:uFill>
              </a:rPr>
              <a:t>-</a:t>
            </a:r>
            <a:r>
              <a:rPr lang="en-US" sz="2000" b="1" dirty="0">
                <a:solidFill>
                  <a:srgbClr val="007F02"/>
                </a:solidFill>
                <a:uFill>
                  <a:solidFill>
                    <a:srgbClr val="FFFF00"/>
                  </a:solidFill>
                </a:uFill>
              </a:rPr>
              <a:t>Grace201</a:t>
            </a:r>
            <a:r>
              <a:rPr lang="pl-PL" sz="2000" b="1" dirty="0" smtClean="0">
                <a:solidFill>
                  <a:srgbClr val="007F02"/>
                </a:solidFill>
                <a:uFill>
                  <a:solidFill>
                    <a:srgbClr val="FFFF00"/>
                  </a:solidFill>
                </a:uFill>
              </a:rPr>
              <a:t>6 </a:t>
            </a:r>
            <a:r>
              <a:rPr lang="pl-PL" sz="2000" dirty="0" smtClean="0">
                <a:uFill>
                  <a:solidFill>
                    <a:srgbClr val="FFFF00"/>
                  </a:solidFill>
                </a:uFill>
              </a:rPr>
              <a:t>(</a:t>
            </a:r>
            <a:r>
              <a:rPr lang="pl-PL" sz="2000" dirty="0" err="1" smtClean="0">
                <a:uFill>
                  <a:solidFill>
                    <a:srgbClr val="FFFF00"/>
                  </a:solidFill>
                </a:uFill>
              </a:rPr>
              <a:t>abbreviated</a:t>
            </a:r>
            <a:r>
              <a:rPr lang="pl-PL" sz="2000" dirty="0" smtClean="0"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pl-PL" sz="2000" dirty="0" err="1" smtClean="0">
                <a:uFill>
                  <a:solidFill>
                    <a:srgbClr val="FFFF00"/>
                  </a:solidFill>
                </a:uFill>
              </a:rPr>
              <a:t>here</a:t>
            </a:r>
            <a:r>
              <a:rPr lang="pl-PL" sz="2000" dirty="0" smtClean="0">
                <a:uFill>
                  <a:solidFill>
                    <a:srgbClr val="FFFF00"/>
                  </a:solidFill>
                </a:uFill>
              </a:rPr>
              <a:t> as </a:t>
            </a:r>
            <a:r>
              <a:rPr lang="pl-PL" sz="2000" b="1" dirty="0" smtClean="0">
                <a:solidFill>
                  <a:srgbClr val="007F02"/>
                </a:solidFill>
                <a:uFill>
                  <a:solidFill>
                    <a:srgbClr val="FFFF00"/>
                  </a:solidFill>
                </a:uFill>
              </a:rPr>
              <a:t>ITSG 2016</a:t>
            </a:r>
            <a:r>
              <a:rPr lang="pl-PL" sz="2000" dirty="0" smtClean="0">
                <a:uFill>
                  <a:solidFill>
                    <a:srgbClr val="FFFF00"/>
                  </a:solidFill>
                </a:uFill>
              </a:rPr>
              <a:t>)</a:t>
            </a:r>
            <a:r>
              <a:rPr lang="en-US" sz="2000" b="1" dirty="0" smtClean="0">
                <a:solidFill>
                  <a:srgbClr val="007F02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en-US" sz="2000" dirty="0"/>
              <a:t>– provided by Institute of Geodesy at Graz University of Technology, Graz, Austria</a:t>
            </a:r>
            <a:endParaRPr lang="pl-PL" sz="2000" dirty="0"/>
          </a:p>
          <a:p>
            <a:pPr marL="515938" indent="-342900" algn="just"/>
            <a:r>
              <a:rPr lang="en-US" sz="2000" b="1" dirty="0" smtClean="0">
                <a:solidFill>
                  <a:srgbClr val="0000FF"/>
                </a:solidFill>
              </a:rPr>
              <a:t>ITSG-Grace2018</a:t>
            </a:r>
            <a:r>
              <a:rPr lang="pl-PL" sz="2000" b="1" dirty="0" smtClean="0">
                <a:solidFill>
                  <a:srgbClr val="0000FF"/>
                </a:solidFill>
              </a:rPr>
              <a:t> </a:t>
            </a:r>
            <a:r>
              <a:rPr lang="pl-PL" sz="2000" dirty="0" smtClean="0"/>
              <a:t>(</a:t>
            </a:r>
            <a:r>
              <a:rPr lang="pl-PL" sz="2000" dirty="0" err="1" smtClean="0"/>
              <a:t>abbreviated</a:t>
            </a:r>
            <a:r>
              <a:rPr lang="pl-PL" sz="2000" dirty="0" smtClean="0"/>
              <a:t> </a:t>
            </a:r>
            <a:r>
              <a:rPr lang="pl-PL" sz="2000" dirty="0" err="1" smtClean="0"/>
              <a:t>here</a:t>
            </a:r>
            <a:r>
              <a:rPr lang="pl-PL" sz="2000" dirty="0" smtClean="0"/>
              <a:t> as </a:t>
            </a:r>
            <a:r>
              <a:rPr lang="pl-PL" sz="2000" b="1" dirty="0" smtClean="0">
                <a:solidFill>
                  <a:srgbClr val="0000FF"/>
                </a:solidFill>
              </a:rPr>
              <a:t>ITSG 2018</a:t>
            </a:r>
            <a:r>
              <a:rPr lang="pl-PL" sz="2000" dirty="0" smtClean="0"/>
              <a:t>)</a:t>
            </a:r>
            <a:r>
              <a:rPr lang="en-US" sz="2000" dirty="0" smtClean="0"/>
              <a:t> </a:t>
            </a:r>
            <a:r>
              <a:rPr lang="en-US" sz="2000" dirty="0"/>
              <a:t>– provided by Institute of Geodesy at Graz University of Technology, Graz, Austria</a:t>
            </a:r>
            <a:endParaRPr lang="pl-PL" sz="2000" dirty="0"/>
          </a:p>
          <a:p>
            <a:pPr marL="515938" indent="-342900" algn="just"/>
            <a:endParaRPr lang="pl-PL" sz="2000" dirty="0"/>
          </a:p>
          <a:p>
            <a:pPr lvl="0" algn="just"/>
            <a:r>
              <a:rPr lang="pl-PL" sz="2000" b="1" u="sng" dirty="0">
                <a:solidFill>
                  <a:prstClr val="black"/>
                </a:solidFill>
              </a:rPr>
              <a:t>LSDM-</a:t>
            </a:r>
            <a:r>
              <a:rPr lang="pl-PL" sz="2000" b="1" u="sng" dirty="0" err="1">
                <a:solidFill>
                  <a:prstClr val="black"/>
                </a:solidFill>
              </a:rPr>
              <a:t>based</a:t>
            </a:r>
            <a:r>
              <a:rPr lang="pl-PL" sz="2000" b="1" u="sng" dirty="0">
                <a:solidFill>
                  <a:prstClr val="black"/>
                </a:solidFill>
              </a:rPr>
              <a:t> </a:t>
            </a:r>
            <a:r>
              <a:rPr lang="pl-PL" sz="2000" b="1" u="sng" dirty="0" err="1">
                <a:solidFill>
                  <a:prstClr val="black"/>
                </a:solidFill>
              </a:rPr>
              <a:t>series</a:t>
            </a:r>
            <a:r>
              <a:rPr lang="pl-PL" sz="2000" b="1" u="sng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–</a:t>
            </a:r>
            <a:r>
              <a:rPr lang="pl-PL" sz="2000" dirty="0">
                <a:solidFill>
                  <a:prstClr val="black"/>
                </a:solidFill>
              </a:rPr>
              <a:t> E</a:t>
            </a:r>
            <a:r>
              <a:rPr lang="en-US" sz="2000" dirty="0" err="1">
                <a:solidFill>
                  <a:prstClr val="black"/>
                </a:solidFill>
              </a:rPr>
              <a:t>arth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r</a:t>
            </a:r>
            <a:r>
              <a:rPr lang="en-US" sz="2000" dirty="0" err="1">
                <a:solidFill>
                  <a:prstClr val="black"/>
                </a:solidFill>
              </a:rPr>
              <a:t>otation</a:t>
            </a:r>
            <a:r>
              <a:rPr lang="en-US" sz="2000" dirty="0">
                <a:solidFill>
                  <a:prstClr val="black"/>
                </a:solidFill>
              </a:rPr>
              <a:t> excitation functions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obtained from the following solutions: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</a:p>
          <a:p>
            <a:pPr marL="458788" indent="-285750" algn="just"/>
            <a:r>
              <a:rPr lang="pl-PL" sz="2000" b="1" dirty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</a:rPr>
              <a:t>HAM </a:t>
            </a:r>
            <a:r>
              <a:rPr lang="en-US" sz="2000" dirty="0"/>
              <a:t>– provided by </a:t>
            </a:r>
            <a:r>
              <a:rPr lang="en-US" sz="2000" dirty="0" err="1"/>
              <a:t>GeoForschungsZentrum</a:t>
            </a:r>
            <a:r>
              <a:rPr lang="en-US" sz="2000" dirty="0"/>
              <a:t>, Potsdam, Germany</a:t>
            </a:r>
          </a:p>
          <a:p>
            <a:pPr marL="458788" indent="-285750" algn="just"/>
            <a:r>
              <a:rPr lang="pl-PL" sz="2000" b="1" dirty="0">
                <a:solidFill>
                  <a:srgbClr val="FF0000"/>
                </a:solidFill>
              </a:rPr>
              <a:t>SLAM </a:t>
            </a:r>
            <a:r>
              <a:rPr lang="en-US" sz="2000" dirty="0"/>
              <a:t>– provided by </a:t>
            </a:r>
            <a:r>
              <a:rPr lang="en-US" sz="2000" dirty="0" err="1"/>
              <a:t>GeoForschungsZentrum</a:t>
            </a:r>
            <a:r>
              <a:rPr lang="en-US" sz="2000" dirty="0"/>
              <a:t>, Potsdam, Germany</a:t>
            </a:r>
            <a:endParaRPr lang="pl-PL" sz="2000" dirty="0"/>
          </a:p>
          <a:p>
            <a:pPr marL="173038" indent="0" algn="just">
              <a:buNone/>
            </a:pPr>
            <a:endParaRPr lang="pl-PL" sz="2000" dirty="0"/>
          </a:p>
          <a:p>
            <a:pPr algn="just"/>
            <a:r>
              <a:rPr lang="en-US" sz="2000" b="1" u="sng" dirty="0"/>
              <a:t>GAO geodetic residuals</a:t>
            </a:r>
            <a:r>
              <a:rPr lang="pl-PL" sz="2000" b="1" u="sng" dirty="0"/>
              <a:t> </a:t>
            </a:r>
            <a:r>
              <a:rPr lang="en-US" sz="2000" dirty="0">
                <a:solidFill>
                  <a:prstClr val="black"/>
                </a:solidFill>
              </a:rPr>
              <a:t>– </a:t>
            </a:r>
            <a:r>
              <a:rPr lang="en-US" sz="2000" dirty="0"/>
              <a:t>differences</a:t>
            </a:r>
            <a:r>
              <a:rPr lang="pl-PL" sz="2000" dirty="0"/>
              <a:t> </a:t>
            </a:r>
            <a:r>
              <a:rPr lang="pl-PL" sz="2000" dirty="0" err="1"/>
              <a:t>between</a:t>
            </a:r>
            <a:r>
              <a:rPr lang="en-US" sz="2000" dirty="0"/>
              <a:t> GAM and a sum of </a:t>
            </a:r>
            <a:r>
              <a:rPr lang="pl-PL" sz="2000" dirty="0"/>
              <a:t>AAM, OAM </a:t>
            </a:r>
            <a:r>
              <a:rPr lang="pl-PL" sz="2000" dirty="0" err="1"/>
              <a:t>obtained</a:t>
            </a:r>
            <a:r>
              <a:rPr lang="pl-PL" sz="2000" dirty="0"/>
              <a:t> from the </a:t>
            </a:r>
            <a:r>
              <a:rPr lang="pl-PL" sz="2000" dirty="0" err="1"/>
              <a:t>following</a:t>
            </a:r>
            <a:r>
              <a:rPr lang="pl-PL" sz="2000" dirty="0"/>
              <a:t> </a:t>
            </a:r>
            <a:r>
              <a:rPr lang="pl-PL" sz="2000" dirty="0" err="1"/>
              <a:t>solutions</a:t>
            </a:r>
            <a:r>
              <a:rPr lang="pl-PL" sz="2000" dirty="0"/>
              <a:t>:</a:t>
            </a:r>
            <a:endParaRPr lang="pl-PL" sz="2000" dirty="0">
              <a:solidFill>
                <a:prstClr val="black"/>
              </a:solidFill>
            </a:endParaRPr>
          </a:p>
          <a:p>
            <a:pPr marL="458788" indent="-285750" algn="just"/>
            <a:r>
              <a:rPr lang="pl-PL" sz="2000" b="1" dirty="0">
                <a:uFill>
                  <a:solidFill>
                    <a:srgbClr val="FFFF00"/>
                  </a:solidFill>
                </a:uFill>
              </a:rPr>
              <a:t>GAM</a:t>
            </a:r>
            <a:r>
              <a:rPr lang="pl-PL" sz="2000" dirty="0"/>
              <a:t> </a:t>
            </a:r>
            <a:r>
              <a:rPr lang="en-US" sz="2000" dirty="0"/>
              <a:t>–</a:t>
            </a:r>
            <a:r>
              <a:rPr lang="pl-PL" sz="2000" dirty="0"/>
              <a:t> </a:t>
            </a:r>
            <a:r>
              <a:rPr lang="en-US" sz="2000" dirty="0"/>
              <a:t>χ1 and χ2</a:t>
            </a:r>
            <a:r>
              <a:rPr lang="pl-PL" sz="2000" dirty="0"/>
              <a:t> </a:t>
            </a:r>
            <a:r>
              <a:rPr lang="en-GB" sz="2000" dirty="0"/>
              <a:t>coordinates of </a:t>
            </a:r>
            <a:r>
              <a:rPr lang="pl-PL" sz="2000" dirty="0"/>
              <a:t>PM </a:t>
            </a:r>
            <a:r>
              <a:rPr lang="en-GB" sz="2000" dirty="0"/>
              <a:t>excitation obtained from </a:t>
            </a:r>
            <a:r>
              <a:rPr lang="en-GB" sz="2000" b="1" dirty="0"/>
              <a:t>EOP 14 C04</a:t>
            </a:r>
            <a:r>
              <a:rPr lang="pl-PL" sz="2000" dirty="0"/>
              <a:t>, </a:t>
            </a:r>
            <a:r>
              <a:rPr lang="en-US" sz="2000" dirty="0"/>
              <a:t>provided by International Earth Rotation and Reference System Service (IERS)</a:t>
            </a:r>
            <a:endParaRPr lang="pl-PL" sz="2000" dirty="0"/>
          </a:p>
          <a:p>
            <a:pPr marL="458788" indent="-285750" algn="just"/>
            <a:r>
              <a:rPr lang="pl-PL" sz="2000" b="1" dirty="0"/>
              <a:t>AAM </a:t>
            </a:r>
            <a:r>
              <a:rPr lang="pl-PL" sz="2000" dirty="0"/>
              <a:t>–</a:t>
            </a:r>
            <a:r>
              <a:rPr lang="pl-PL" sz="2000" b="1" dirty="0"/>
              <a:t> </a:t>
            </a:r>
            <a:r>
              <a:rPr lang="pl-PL" sz="2000" dirty="0" err="1"/>
              <a:t>based</a:t>
            </a:r>
            <a:r>
              <a:rPr lang="pl-PL" sz="2000" dirty="0"/>
              <a:t> on </a:t>
            </a:r>
            <a:r>
              <a:rPr lang="en-US" sz="2000" b="1" dirty="0"/>
              <a:t>ECMWF</a:t>
            </a:r>
            <a:r>
              <a:rPr lang="en-US" sz="2000" dirty="0"/>
              <a:t> (European Center for Medium–Range Weather Forecasts) model</a:t>
            </a:r>
            <a:endParaRPr lang="pl-PL" sz="2000" b="1" dirty="0"/>
          </a:p>
          <a:p>
            <a:pPr marL="458788" indent="-285750" algn="just"/>
            <a:r>
              <a:rPr lang="pl-PL" sz="2000" b="1" dirty="0"/>
              <a:t>OAM </a:t>
            </a:r>
            <a:r>
              <a:rPr lang="pl-PL" sz="2000" dirty="0"/>
              <a:t>–</a:t>
            </a:r>
            <a:r>
              <a:rPr lang="pl-PL" sz="2000" b="1" dirty="0"/>
              <a:t>  </a:t>
            </a:r>
            <a:r>
              <a:rPr lang="en-US" sz="2000" dirty="0"/>
              <a:t>based on </a:t>
            </a:r>
            <a:r>
              <a:rPr lang="en-US" sz="2000" b="1" dirty="0"/>
              <a:t>MPIOM</a:t>
            </a:r>
            <a:r>
              <a:rPr lang="en-US" sz="2000" dirty="0"/>
              <a:t> (Max Planck Institute Ocean Model)</a:t>
            </a:r>
            <a:r>
              <a:rPr lang="pl-PL" sz="2000" dirty="0"/>
              <a:t> model</a:t>
            </a:r>
            <a:endParaRPr lang="en-US" sz="2000" dirty="0"/>
          </a:p>
          <a:p>
            <a:pPr marL="458788" indent="-285750" algn="just"/>
            <a:endParaRPr lang="pl-PL" sz="2000" dirty="0"/>
          </a:p>
          <a:p>
            <a:pPr marL="173038" indent="0" algn="just">
              <a:buNone/>
            </a:pPr>
            <a:endParaRPr lang="en-US" sz="2000" dirty="0"/>
          </a:p>
          <a:p>
            <a:pPr lvl="0" algn="just"/>
            <a:endParaRPr lang="en-US" sz="2000" dirty="0">
              <a:solidFill>
                <a:prstClr val="black"/>
              </a:solidFill>
            </a:endParaRPr>
          </a:p>
          <a:p>
            <a:pPr marL="515938" indent="-342900" algn="just"/>
            <a:endParaRPr lang="pl-PL" sz="2000" dirty="0"/>
          </a:p>
          <a:p>
            <a:pPr marL="515938" indent="-342900" algn="just"/>
            <a:endParaRPr lang="pl-PL" sz="2000" dirty="0"/>
          </a:p>
          <a:p>
            <a:pPr marL="173038" indent="0" algn="just">
              <a:buNone/>
            </a:pPr>
            <a:endParaRPr lang="en-US" sz="20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7966B2-DEB5-4926-89FA-DC89D9E3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5DB90-A9C9-4087-B920-6259675F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1100" u="sng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D745E-FD46-4BAC-B204-A2F0D0DD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3F9AB-8BA4-4C99-96FA-9FDC35C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r>
              <a:rPr lang="pl-PL" dirty="0"/>
              <a:t> – Time </a:t>
            </a:r>
            <a:r>
              <a:rPr lang="pl-PL" dirty="0" err="1"/>
              <a:t>series</a:t>
            </a:r>
            <a:r>
              <a:rPr lang="pl-PL" dirty="0"/>
              <a:t> of </a:t>
            </a:r>
            <a:r>
              <a:rPr lang="en-US" sz="3200" dirty="0"/>
              <a:t>χ1 and χ2</a:t>
            </a:r>
            <a:r>
              <a:rPr lang="pl-PL" dirty="0"/>
              <a:t> 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7966B2-DEB5-4926-89FA-DC89D9E3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5DB90-A9C9-4087-B920-6259675F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1100" u="sng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D745E-FD46-4BAC-B204-A2F0D0DD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4</a:t>
            </a:fld>
            <a:endParaRPr lang="en-GB"/>
          </a:p>
        </p:txBody>
      </p:sp>
      <p:sp>
        <p:nvSpPr>
          <p:cNvPr id="3" name="pole tekstowe 2"/>
          <p:cNvSpPr txBox="1"/>
          <p:nvPr/>
        </p:nvSpPr>
        <p:spPr>
          <a:xfrm>
            <a:off x="324464" y="5756774"/>
            <a:ext cx="1150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Figures showing comparison of χ1 and χ2 series obtained from </a:t>
            </a:r>
            <a:r>
              <a:rPr lang="pl-PL" b="1" dirty="0">
                <a:solidFill>
                  <a:srgbClr val="007F02"/>
                </a:solidFill>
              </a:rPr>
              <a:t>ITSG-Grace 2016</a:t>
            </a:r>
            <a:r>
              <a:rPr lang="pl-PL" dirty="0"/>
              <a:t>, </a:t>
            </a:r>
            <a:r>
              <a:rPr lang="pl-PL" b="1" dirty="0">
                <a:solidFill>
                  <a:srgbClr val="0000FF"/>
                </a:solidFill>
              </a:rPr>
              <a:t>ITSG-Grace2018</a:t>
            </a:r>
            <a:r>
              <a:rPr lang="pl-PL" dirty="0"/>
              <a:t>, </a:t>
            </a:r>
            <a:r>
              <a:rPr lang="pl-PL" b="1" dirty="0"/>
              <a:t>GAO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HAM+SLAM</a:t>
            </a:r>
            <a:r>
              <a:rPr lang="en-US" dirty="0"/>
              <a:t>. </a:t>
            </a:r>
            <a:endParaRPr lang="pl-PL" dirty="0"/>
          </a:p>
          <a:p>
            <a:pPr algn="ctr"/>
            <a:r>
              <a:rPr lang="pl-PL" dirty="0"/>
              <a:t>A </a:t>
            </a:r>
            <a:r>
              <a:rPr lang="en-US" dirty="0"/>
              <a:t>seven-day moving average</a:t>
            </a:r>
            <a:r>
              <a:rPr lang="pl-PL" dirty="0"/>
              <a:t> was applied to the </a:t>
            </a:r>
            <a:r>
              <a:rPr lang="pl-PL" dirty="0" err="1"/>
              <a:t>series</a:t>
            </a:r>
            <a:r>
              <a:rPr lang="pl-PL" dirty="0"/>
              <a:t>. </a:t>
            </a:r>
            <a:r>
              <a:rPr lang="en-US" dirty="0"/>
              <a:t>A trend has been removed from the series</a:t>
            </a:r>
            <a:r>
              <a:rPr lang="pl-PL" dirty="0"/>
              <a:t>.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5625" r="8785" b="2838"/>
          <a:stretch/>
        </p:blipFill>
        <p:spPr>
          <a:xfrm>
            <a:off x="0" y="660981"/>
            <a:ext cx="10488573" cy="5201728"/>
          </a:xfrm>
        </p:spPr>
      </p:pic>
    </p:spTree>
    <p:extLst>
      <p:ext uri="{BB962C8B-B14F-4D97-AF65-F5344CB8AC3E}">
        <p14:creationId xmlns:p14="http://schemas.microsoft.com/office/powerpoint/2010/main" val="35897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3F9AB-8BA4-4C99-96FA-9FDC35C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r>
              <a:rPr lang="pl-PL" dirty="0"/>
              <a:t> - </a:t>
            </a:r>
            <a:r>
              <a:rPr lang="pl-PL" dirty="0" err="1"/>
              <a:t>Correlations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7966B2-DEB5-4926-89FA-DC89D9E3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5DB90-A9C9-4087-B920-6259675F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1100" u="sng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D745E-FD46-4BAC-B204-A2F0D0DD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5</a:t>
            </a:fld>
            <a:endParaRPr lang="en-GB"/>
          </a:p>
        </p:txBody>
      </p:sp>
      <p:sp>
        <p:nvSpPr>
          <p:cNvPr id="8" name="pole tekstowe 7"/>
          <p:cNvSpPr txBox="1"/>
          <p:nvPr/>
        </p:nvSpPr>
        <p:spPr>
          <a:xfrm>
            <a:off x="8265375" y="671765"/>
            <a:ext cx="359061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/>
              <a:t>χ</a:t>
            </a:r>
            <a:r>
              <a:rPr lang="en-GB" sz="1600" b="1" dirty="0"/>
              <a:t>1 vs </a:t>
            </a:r>
            <a:r>
              <a:rPr lang="pl-PL" sz="1600" b="1" dirty="0"/>
              <a:t>χ</a:t>
            </a:r>
            <a:r>
              <a:rPr lang="en-GB" sz="1600" b="1" dirty="0"/>
              <a:t>2</a:t>
            </a:r>
            <a:endParaRPr lang="pl-PL" sz="1600" dirty="0"/>
          </a:p>
          <a:p>
            <a:pPr algn="just"/>
            <a:r>
              <a:rPr lang="en-GB" sz="1300" dirty="0"/>
              <a:t>correlations</a:t>
            </a:r>
            <a:r>
              <a:rPr lang="pl-PL" sz="1300" dirty="0"/>
              <a:t> for χ</a:t>
            </a:r>
            <a:r>
              <a:rPr lang="en-GB" sz="1300" dirty="0"/>
              <a:t>2 at a higher level than</a:t>
            </a:r>
            <a:r>
              <a:rPr lang="pl-PL" sz="1300" dirty="0"/>
              <a:t> for</a:t>
            </a:r>
            <a:r>
              <a:rPr lang="en-GB" sz="1300" dirty="0"/>
              <a:t> </a:t>
            </a:r>
            <a:r>
              <a:rPr lang="pl-PL" sz="1300" dirty="0"/>
              <a:t>χ1</a:t>
            </a:r>
          </a:p>
          <a:p>
            <a:pPr algn="just"/>
            <a:endParaRPr lang="pl-PL" sz="1300" dirty="0"/>
          </a:p>
          <a:p>
            <a:pPr algn="just"/>
            <a:r>
              <a:rPr lang="en-GB" sz="1600" b="1" dirty="0"/>
              <a:t>Periods</a:t>
            </a:r>
            <a:endParaRPr lang="pl-PL" sz="1600" dirty="0"/>
          </a:p>
          <a:p>
            <a:pPr algn="just"/>
            <a:r>
              <a:rPr lang="en-GB" sz="1300" dirty="0"/>
              <a:t>Period 2002-2009 with correlations </a:t>
            </a:r>
            <a:r>
              <a:rPr lang="pl-PL" sz="1300" dirty="0" err="1"/>
              <a:t>visibly</a:t>
            </a:r>
            <a:r>
              <a:rPr lang="en-GB" sz="1300" dirty="0"/>
              <a:t> higher than period 2009-2017 (especially in </a:t>
            </a:r>
            <a:r>
              <a:rPr lang="pl-PL" sz="1300" dirty="0"/>
              <a:t>χ</a:t>
            </a:r>
            <a:r>
              <a:rPr lang="en-GB" sz="1300" dirty="0"/>
              <a:t>1)</a:t>
            </a:r>
            <a:r>
              <a:rPr lang="pl-PL" sz="1300" dirty="0"/>
              <a:t>.</a:t>
            </a:r>
          </a:p>
          <a:p>
            <a:pPr algn="just"/>
            <a:r>
              <a:rPr lang="pl-PL" sz="1300" dirty="0"/>
              <a:t>For </a:t>
            </a:r>
            <a:r>
              <a:rPr lang="pl-PL" sz="1300" dirty="0" err="1"/>
              <a:t>example</a:t>
            </a:r>
            <a:r>
              <a:rPr lang="pl-PL" sz="1300" dirty="0"/>
              <a:t> </a:t>
            </a:r>
            <a:r>
              <a:rPr lang="pl-PL" sz="1300" u="sng" dirty="0"/>
              <a:t>ITSG 2018/GAO – 0.44 vs 0.19</a:t>
            </a:r>
            <a:r>
              <a:rPr lang="pl-PL" sz="1300" dirty="0"/>
              <a:t>. </a:t>
            </a:r>
          </a:p>
          <a:p>
            <a:pPr algn="just"/>
            <a:endParaRPr lang="pl-PL" sz="1300" dirty="0"/>
          </a:p>
          <a:p>
            <a:pPr algn="just"/>
            <a:r>
              <a:rPr lang="en-GB" sz="1600" b="1" dirty="0"/>
              <a:t>ITSG </a:t>
            </a:r>
            <a:r>
              <a:rPr lang="en-GB" sz="1600" b="1" dirty="0" smtClean="0"/>
              <a:t>models</a:t>
            </a:r>
            <a:r>
              <a:rPr lang="pl-PL" sz="1600" b="1" dirty="0" smtClean="0"/>
              <a:t>:</a:t>
            </a:r>
            <a:endParaRPr lang="pl-PL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Correlation between</a:t>
            </a:r>
            <a:r>
              <a:rPr lang="pl-PL" sz="1300" dirty="0"/>
              <a:t> </a:t>
            </a:r>
            <a:r>
              <a:rPr lang="pl-PL" sz="1300" dirty="0" err="1"/>
              <a:t>excitation</a:t>
            </a:r>
            <a:r>
              <a:rPr lang="pl-PL" sz="1300" dirty="0"/>
              <a:t> </a:t>
            </a:r>
            <a:r>
              <a:rPr lang="pl-PL" sz="1300" dirty="0" err="1"/>
              <a:t>function</a:t>
            </a:r>
            <a:r>
              <a:rPr lang="pl-PL" sz="1300" dirty="0"/>
              <a:t> </a:t>
            </a:r>
            <a:r>
              <a:rPr lang="pl-PL" sz="1300" dirty="0" err="1"/>
              <a:t>based</a:t>
            </a:r>
            <a:r>
              <a:rPr lang="pl-PL" sz="1300" dirty="0"/>
              <a:t> on</a:t>
            </a:r>
            <a:r>
              <a:rPr lang="en-GB" sz="1300" dirty="0"/>
              <a:t> </a:t>
            </a:r>
            <a:r>
              <a:rPr lang="en-GB" sz="1300" dirty="0" smtClean="0"/>
              <a:t>ITSG</a:t>
            </a:r>
            <a:r>
              <a:rPr lang="pl-PL" sz="1300" dirty="0" smtClean="0"/>
              <a:t> </a:t>
            </a:r>
            <a:r>
              <a:rPr lang="en-GB" sz="1300" dirty="0" smtClean="0"/>
              <a:t>2016 </a:t>
            </a:r>
            <a:r>
              <a:rPr lang="en-GB" sz="1300" dirty="0"/>
              <a:t>and </a:t>
            </a:r>
            <a:r>
              <a:rPr lang="en-GB" sz="1300" dirty="0" smtClean="0"/>
              <a:t>ITSG</a:t>
            </a:r>
            <a:r>
              <a:rPr lang="pl-PL" sz="1300" dirty="0" smtClean="0"/>
              <a:t> </a:t>
            </a:r>
            <a:r>
              <a:rPr lang="en-GB" sz="1300" dirty="0" smtClean="0"/>
              <a:t>2018 </a:t>
            </a:r>
            <a:r>
              <a:rPr lang="en-GB" sz="1300" dirty="0"/>
              <a:t>models at similar levels (from 0.75 to 0.8</a:t>
            </a:r>
            <a:r>
              <a:rPr lang="pl-PL" sz="1300" dirty="0"/>
              <a:t>1</a:t>
            </a:r>
            <a:r>
              <a:rPr lang="en-GB" sz="1300" dirty="0"/>
              <a:t>) </a:t>
            </a:r>
            <a:endParaRPr lang="pl-PL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The difference in </a:t>
            </a:r>
            <a:r>
              <a:rPr lang="pl-PL" sz="1300" dirty="0"/>
              <a:t>χ</a:t>
            </a:r>
            <a:r>
              <a:rPr lang="en-GB" sz="1300" dirty="0"/>
              <a:t>1 over the period 2009-2017, which </a:t>
            </a:r>
            <a:r>
              <a:rPr lang="pl-PL" sz="1300" dirty="0" err="1"/>
              <a:t>results</a:t>
            </a:r>
            <a:r>
              <a:rPr lang="en-GB" sz="1300" dirty="0"/>
              <a:t> into a low correlation over the entire period for </a:t>
            </a:r>
            <a:r>
              <a:rPr lang="pl-PL" sz="1300" dirty="0"/>
              <a:t>χ</a:t>
            </a:r>
            <a:r>
              <a:rPr lang="en-GB" sz="1300" dirty="0"/>
              <a:t>1.</a:t>
            </a:r>
            <a:endParaRPr lang="pl-PL" sz="1300" dirty="0"/>
          </a:p>
          <a:p>
            <a:pPr algn="just"/>
            <a:endParaRPr lang="pl-PL" sz="1300" b="1" dirty="0"/>
          </a:p>
          <a:p>
            <a:pPr algn="just"/>
            <a:r>
              <a:rPr lang="en-GB" sz="1600" b="1" dirty="0"/>
              <a:t>GAO vs </a:t>
            </a:r>
            <a:r>
              <a:rPr lang="en-GB" sz="1600" b="1" dirty="0" smtClean="0"/>
              <a:t>HAM</a:t>
            </a:r>
            <a:r>
              <a:rPr lang="pl-PL" sz="1600" b="1" dirty="0" smtClean="0"/>
              <a:t>+SLAM</a:t>
            </a:r>
            <a:r>
              <a:rPr lang="en-GB" sz="1600" b="1" dirty="0" smtClean="0"/>
              <a:t>:</a:t>
            </a:r>
            <a:endParaRPr lang="pl-PL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GAO </a:t>
            </a:r>
            <a:r>
              <a:rPr lang="pl-PL" sz="1300" dirty="0" err="1"/>
              <a:t>higher</a:t>
            </a:r>
            <a:r>
              <a:rPr lang="en-GB" sz="1300" dirty="0"/>
              <a:t> correlated with</a:t>
            </a:r>
            <a:r>
              <a:rPr lang="pl-PL" sz="1300" dirty="0"/>
              <a:t> </a:t>
            </a:r>
            <a:r>
              <a:rPr lang="pl-PL" sz="1300" dirty="0" err="1"/>
              <a:t>excitation</a:t>
            </a:r>
            <a:r>
              <a:rPr lang="pl-PL" sz="1300" dirty="0"/>
              <a:t> </a:t>
            </a:r>
            <a:r>
              <a:rPr lang="pl-PL" sz="1300" dirty="0" err="1"/>
              <a:t>function</a:t>
            </a:r>
            <a:r>
              <a:rPr lang="pl-PL" sz="1300" dirty="0"/>
              <a:t> </a:t>
            </a:r>
            <a:r>
              <a:rPr lang="pl-PL" sz="1300" dirty="0" err="1"/>
              <a:t>based</a:t>
            </a:r>
            <a:r>
              <a:rPr lang="pl-PL" sz="1300" dirty="0"/>
              <a:t> on</a:t>
            </a:r>
            <a:r>
              <a:rPr lang="en-GB" sz="1300" dirty="0"/>
              <a:t> ITSG models in </a:t>
            </a:r>
            <a:r>
              <a:rPr lang="pl-PL" sz="1300" dirty="0"/>
              <a:t>χ</a:t>
            </a:r>
            <a:r>
              <a:rPr lang="en-GB" sz="1300" dirty="0"/>
              <a:t>1 for period 2002-2017 </a:t>
            </a:r>
            <a:endParaRPr lang="pl-PL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HAM+SLAM </a:t>
            </a:r>
            <a:r>
              <a:rPr lang="pl-PL" sz="1300" dirty="0" err="1"/>
              <a:t>higher</a:t>
            </a:r>
            <a:r>
              <a:rPr lang="en-GB" sz="1300" dirty="0"/>
              <a:t> correlated</a:t>
            </a:r>
            <a:r>
              <a:rPr lang="pl-PL" sz="1300" dirty="0"/>
              <a:t> </a:t>
            </a:r>
            <a:r>
              <a:rPr lang="en-GB" sz="1300" dirty="0"/>
              <a:t>with</a:t>
            </a:r>
            <a:r>
              <a:rPr lang="pl-PL" sz="1300" dirty="0"/>
              <a:t> </a:t>
            </a:r>
            <a:r>
              <a:rPr lang="pl-PL" sz="1300" dirty="0" err="1"/>
              <a:t>excitation</a:t>
            </a:r>
            <a:r>
              <a:rPr lang="pl-PL" sz="1300" dirty="0"/>
              <a:t> </a:t>
            </a:r>
            <a:r>
              <a:rPr lang="pl-PL" sz="1300" dirty="0" err="1"/>
              <a:t>function</a:t>
            </a:r>
            <a:r>
              <a:rPr lang="pl-PL" sz="1300" dirty="0"/>
              <a:t> </a:t>
            </a:r>
            <a:r>
              <a:rPr lang="pl-PL" sz="1300" dirty="0" err="1"/>
              <a:t>based</a:t>
            </a:r>
            <a:r>
              <a:rPr lang="pl-PL" sz="1300" dirty="0"/>
              <a:t> on</a:t>
            </a:r>
            <a:r>
              <a:rPr lang="en-GB" sz="1300" dirty="0"/>
              <a:t> ITSG models in </a:t>
            </a:r>
            <a:r>
              <a:rPr lang="pl-PL" sz="1300" dirty="0"/>
              <a:t>χ</a:t>
            </a:r>
            <a:r>
              <a:rPr lang="en-GB" sz="1300" dirty="0"/>
              <a:t>2 over the period 2002-2017 </a:t>
            </a:r>
            <a:endParaRPr lang="pl-PL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HAM+SLAM </a:t>
            </a:r>
            <a:r>
              <a:rPr lang="pl-PL" sz="1300" dirty="0" err="1"/>
              <a:t>higher</a:t>
            </a:r>
            <a:r>
              <a:rPr lang="pl-PL" sz="1300" dirty="0"/>
              <a:t> </a:t>
            </a:r>
            <a:r>
              <a:rPr lang="en-GB" sz="1300" dirty="0"/>
              <a:t>correlated for </a:t>
            </a:r>
            <a:r>
              <a:rPr lang="pl-PL" sz="1300" dirty="0" err="1"/>
              <a:t>excitation</a:t>
            </a:r>
            <a:r>
              <a:rPr lang="pl-PL" sz="1300" dirty="0"/>
              <a:t> </a:t>
            </a:r>
            <a:r>
              <a:rPr lang="pl-PL" sz="1300" dirty="0" err="1"/>
              <a:t>function</a:t>
            </a:r>
            <a:r>
              <a:rPr lang="pl-PL" sz="1300" dirty="0"/>
              <a:t> </a:t>
            </a:r>
            <a:r>
              <a:rPr lang="pl-PL" sz="1300" dirty="0" err="1"/>
              <a:t>based</a:t>
            </a:r>
            <a:r>
              <a:rPr lang="pl-PL" sz="1300" dirty="0"/>
              <a:t> on</a:t>
            </a:r>
            <a:r>
              <a:rPr lang="en-GB" sz="1300" dirty="0"/>
              <a:t> </a:t>
            </a:r>
            <a:r>
              <a:rPr lang="en-GB" sz="1300" dirty="0" smtClean="0"/>
              <a:t>ITSG</a:t>
            </a:r>
            <a:r>
              <a:rPr lang="pl-PL" sz="1300" dirty="0"/>
              <a:t> </a:t>
            </a:r>
            <a:r>
              <a:rPr lang="en-GB" sz="1300" dirty="0" smtClean="0"/>
              <a:t>2018 </a:t>
            </a:r>
            <a:r>
              <a:rPr lang="en-GB" sz="1300" dirty="0"/>
              <a:t>(comparable over 2002-2017 period for </a:t>
            </a:r>
            <a:r>
              <a:rPr lang="pl-PL" sz="1300" dirty="0"/>
              <a:t>χ</a:t>
            </a:r>
            <a:r>
              <a:rPr lang="en-GB" sz="1300" dirty="0"/>
              <a:t>1)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574657" y="2630905"/>
            <a:ext cx="3253547" cy="6416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8574657" y="3376864"/>
            <a:ext cx="3281335" cy="71387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574657" y="4467727"/>
            <a:ext cx="3309123" cy="6558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00FFFF"/>
                </a:solidFill>
              </a:ln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8574657" y="5201653"/>
            <a:ext cx="3309123" cy="649705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637259"/>
            <a:ext cx="8144605" cy="5847409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989661" y="3836892"/>
            <a:ext cx="870515" cy="8398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3711387" y="3836893"/>
            <a:ext cx="869576" cy="8398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6432174" y="3836894"/>
            <a:ext cx="865095" cy="8398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711387" y="892629"/>
            <a:ext cx="869577" cy="8823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>
            <a:off x="989662" y="892629"/>
            <a:ext cx="870514" cy="88238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7" name="Prostokąt 36"/>
          <p:cNvSpPr/>
          <p:nvPr/>
        </p:nvSpPr>
        <p:spPr>
          <a:xfrm>
            <a:off x="6432175" y="892629"/>
            <a:ext cx="865095" cy="88238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8" name="Prostokąt 37"/>
          <p:cNvSpPr/>
          <p:nvPr/>
        </p:nvSpPr>
        <p:spPr>
          <a:xfrm>
            <a:off x="989662" y="1811971"/>
            <a:ext cx="870514" cy="402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/>
          <p:cNvSpPr/>
          <p:nvPr/>
        </p:nvSpPr>
        <p:spPr>
          <a:xfrm>
            <a:off x="989661" y="4710952"/>
            <a:ext cx="870516" cy="412591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2665623"/>
            <a:ext cx="386231" cy="1171269"/>
          </a:xfrm>
          <a:prstGeom prst="rect">
            <a:avLst/>
          </a:prstGeom>
        </p:spPr>
      </p:pic>
      <p:cxnSp>
        <p:nvCxnSpPr>
          <p:cNvPr id="43" name="Łącznik prosty 42"/>
          <p:cNvCxnSpPr/>
          <p:nvPr/>
        </p:nvCxnSpPr>
        <p:spPr>
          <a:xfrm>
            <a:off x="4193072" y="2082800"/>
            <a:ext cx="34082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6908863" y="2082800"/>
            <a:ext cx="34082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3F9AB-8BA4-4C99-96FA-9FDC35C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r>
              <a:rPr lang="pl-PL" dirty="0"/>
              <a:t> - RMSE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7966B2-DEB5-4926-89FA-DC89D9E3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5DB90-A9C9-4087-B920-6259675F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1100" u="sng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D745E-FD46-4BAC-B204-A2F0D0DD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6</a:t>
            </a:fld>
            <a:endParaRPr lang="en-GB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" y="863900"/>
            <a:ext cx="12131610" cy="3389227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4" y="560826"/>
            <a:ext cx="2497689" cy="41218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97465" y="4312453"/>
            <a:ext cx="5813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srgbClr val="007F02"/>
                </a:solidFill>
              </a:rPr>
              <a:t>ITSG 2016</a:t>
            </a:r>
            <a:r>
              <a:rPr lang="pl-PL" u="sng" dirty="0" smtClean="0"/>
              <a:t> </a:t>
            </a:r>
            <a:r>
              <a:rPr lang="pl-PL" u="sng" dirty="0"/>
              <a:t>vs </a:t>
            </a:r>
            <a:r>
              <a:rPr lang="pl-PL" b="1" u="sng" dirty="0" smtClean="0">
                <a:solidFill>
                  <a:srgbClr val="0000FF"/>
                </a:solidFill>
              </a:rPr>
              <a:t>ITSG 2018</a:t>
            </a:r>
            <a:endParaRPr lang="pl-PL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GAO</a:t>
            </a:r>
            <a:r>
              <a:rPr lang="pl-PL" dirty="0"/>
              <a:t> as a </a:t>
            </a:r>
            <a:r>
              <a:rPr lang="pl-PL" dirty="0" err="1"/>
              <a:t>reference</a:t>
            </a:r>
            <a:r>
              <a:rPr lang="pl-PL" dirty="0"/>
              <a:t> :</a:t>
            </a:r>
          </a:p>
          <a:p>
            <a:r>
              <a:rPr lang="pl-PL" b="1" dirty="0" smtClean="0">
                <a:solidFill>
                  <a:srgbClr val="007F02"/>
                </a:solidFill>
              </a:rPr>
              <a:t>ITSG 2016</a:t>
            </a:r>
            <a:r>
              <a:rPr lang="pl-PL" dirty="0" smtClean="0"/>
              <a:t> </a:t>
            </a:r>
            <a:r>
              <a:rPr lang="pl-PL" dirty="0"/>
              <a:t>with </a:t>
            </a:r>
            <a:r>
              <a:rPr lang="pl-PL" dirty="0" err="1"/>
              <a:t>smaller</a:t>
            </a:r>
            <a:r>
              <a:rPr lang="pl-PL" dirty="0"/>
              <a:t> RMSE in χ</a:t>
            </a:r>
            <a:r>
              <a:rPr lang="en-GB" dirty="0"/>
              <a:t>1</a:t>
            </a:r>
            <a:r>
              <a:rPr lang="pl-PL" dirty="0"/>
              <a:t> and χ2 (</a:t>
            </a:r>
            <a:r>
              <a:rPr lang="pl-PL" dirty="0" err="1"/>
              <a:t>every</a:t>
            </a:r>
            <a:r>
              <a:rPr lang="pl-PL" dirty="0"/>
              <a:t> </a:t>
            </a:r>
            <a:r>
              <a:rPr lang="pl-PL" dirty="0" err="1" smtClean="0"/>
              <a:t>tested</a:t>
            </a:r>
            <a:r>
              <a:rPr lang="pl-PL" dirty="0" smtClean="0"/>
              <a:t> period)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HAM+SLAM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as a </a:t>
            </a:r>
            <a:r>
              <a:rPr lang="pl-PL" dirty="0" err="1"/>
              <a:t>reference</a:t>
            </a:r>
            <a:r>
              <a:rPr lang="pl-PL" dirty="0"/>
              <a:t>:</a:t>
            </a:r>
          </a:p>
          <a:p>
            <a:r>
              <a:rPr lang="pl-PL" b="1" dirty="0" smtClean="0">
                <a:solidFill>
                  <a:srgbClr val="0000FF"/>
                </a:solidFill>
              </a:rPr>
              <a:t>ITSG 2018</a:t>
            </a:r>
            <a:r>
              <a:rPr lang="pl-PL" dirty="0" smtClean="0"/>
              <a:t> </a:t>
            </a:r>
            <a:r>
              <a:rPr lang="en-US" dirty="0"/>
              <a:t>with smaller RMSE in χ1 and χ2 except for </a:t>
            </a:r>
            <a:r>
              <a:rPr lang="en-US" u="sng" dirty="0"/>
              <a:t>χ1(HAM+SLAM) </a:t>
            </a:r>
            <a:r>
              <a:rPr lang="en-US" dirty="0"/>
              <a:t>in the period 11.2009-06.2017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76335" y="4350111"/>
            <a:ext cx="6163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Periods</a:t>
            </a:r>
            <a:r>
              <a:rPr lang="pl-PL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Period</a:t>
            </a:r>
            <a:r>
              <a:rPr lang="pl-PL" b="1" dirty="0"/>
              <a:t> 04.2002-11.2009</a:t>
            </a:r>
            <a:r>
              <a:rPr lang="pl-PL" dirty="0"/>
              <a:t> with the same </a:t>
            </a:r>
            <a:r>
              <a:rPr lang="pl-PL" dirty="0" err="1"/>
              <a:t>relationships</a:t>
            </a:r>
            <a:r>
              <a:rPr lang="pl-PL" dirty="0"/>
              <a:t> as period </a:t>
            </a:r>
            <a:r>
              <a:rPr lang="pl-PL" b="1" dirty="0"/>
              <a:t>04.2002-06.2017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Period </a:t>
            </a:r>
            <a:r>
              <a:rPr lang="en-US" b="1" dirty="0"/>
              <a:t>11.2009-06.2017</a:t>
            </a:r>
            <a:r>
              <a:rPr lang="en-US" dirty="0"/>
              <a:t> with different relationship in χ1(HAM+SLAM) which interacts the change in the period</a:t>
            </a:r>
            <a:r>
              <a:rPr lang="pl-PL" dirty="0"/>
              <a:t> 04.2002-06.2017</a:t>
            </a:r>
            <a:r>
              <a:rPr lang="en-US" dirty="0"/>
              <a:t> (whole period under study)</a:t>
            </a:r>
            <a:endParaRPr lang="pl-PL" dirty="0"/>
          </a:p>
          <a:p>
            <a:endParaRPr lang="pl-PL" b="1" dirty="0"/>
          </a:p>
        </p:txBody>
      </p:sp>
      <p:cxnSp>
        <p:nvCxnSpPr>
          <p:cNvPr id="13" name="Łącznik prosty 12"/>
          <p:cNvCxnSpPr/>
          <p:nvPr/>
        </p:nvCxnSpPr>
        <p:spPr>
          <a:xfrm>
            <a:off x="9282022" y="4244501"/>
            <a:ext cx="10265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3F9AB-8BA4-4C99-96FA-9FDC35C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Results</a:t>
            </a:r>
            <a:r>
              <a:rPr lang="pl-PL" dirty="0"/>
              <a:t> - </a:t>
            </a:r>
            <a:r>
              <a:rPr lang="en-GB" dirty="0"/>
              <a:t>Amplitudes of seasonal oscillations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7966B2-DEB5-4926-89FA-DC89D9E3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EGU General Assembly, 23–27 May 2022, Vienna</a:t>
            </a:r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5DB90-A9C9-4087-B920-6259675F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1100" u="sng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D745E-FD46-4BAC-B204-A2F0D0DD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7</a:t>
            </a:fld>
            <a:endParaRPr lang="en-GB"/>
          </a:p>
        </p:txBody>
      </p:sp>
      <p:sp>
        <p:nvSpPr>
          <p:cNvPr id="3" name="pole tekstowe 2"/>
          <p:cNvSpPr txBox="1"/>
          <p:nvPr/>
        </p:nvSpPr>
        <p:spPr>
          <a:xfrm>
            <a:off x="7586133" y="835146"/>
            <a:ext cx="42420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b="1" u="sng" dirty="0"/>
              <a:t>180 Days Prograde</a:t>
            </a:r>
            <a:endParaRPr lang="pl-PL" sz="1500" u="sng" dirty="0"/>
          </a:p>
          <a:p>
            <a:pPr algn="just"/>
            <a:r>
              <a:rPr lang="en-GB" sz="1500" b="1" dirty="0" smtClean="0">
                <a:solidFill>
                  <a:srgbClr val="007F02"/>
                </a:solidFill>
              </a:rPr>
              <a:t>ITSG</a:t>
            </a:r>
            <a:r>
              <a:rPr lang="pl-PL" sz="1500" b="1" dirty="0" smtClean="0">
                <a:solidFill>
                  <a:srgbClr val="007F02"/>
                </a:solidFill>
              </a:rPr>
              <a:t> </a:t>
            </a:r>
            <a:r>
              <a:rPr lang="en-GB" sz="1500" b="1" dirty="0" smtClean="0">
                <a:solidFill>
                  <a:srgbClr val="007F02"/>
                </a:solidFill>
              </a:rPr>
              <a:t>2016</a:t>
            </a:r>
            <a:r>
              <a:rPr lang="en-GB" sz="1500" dirty="0" smtClean="0"/>
              <a:t> </a:t>
            </a:r>
            <a:r>
              <a:rPr lang="en-GB" sz="1500" dirty="0"/>
              <a:t>in each period with smaller </a:t>
            </a:r>
            <a:r>
              <a:rPr lang="en-GB" sz="1500" dirty="0" err="1"/>
              <a:t>amplitud</a:t>
            </a:r>
            <a:r>
              <a:rPr lang="pl-PL" sz="1500" dirty="0"/>
              <a:t>e </a:t>
            </a:r>
            <a:r>
              <a:rPr lang="pl-PL" sz="1500" dirty="0" err="1"/>
              <a:t>than</a:t>
            </a:r>
            <a:r>
              <a:rPr lang="pl-PL" sz="1500" dirty="0"/>
              <a:t> </a:t>
            </a:r>
            <a:r>
              <a:rPr lang="pl-PL" sz="1500" b="1" dirty="0" smtClean="0">
                <a:solidFill>
                  <a:srgbClr val="0000FF"/>
                </a:solidFill>
              </a:rPr>
              <a:t>ITSG 2018</a:t>
            </a:r>
            <a:r>
              <a:rPr lang="en-GB" sz="1500" dirty="0"/>
              <a:t>. </a:t>
            </a:r>
            <a:r>
              <a:rPr lang="pl-PL" sz="1500" dirty="0" err="1"/>
              <a:t>Visibly</a:t>
            </a:r>
            <a:r>
              <a:rPr lang="en-GB" sz="1500" dirty="0"/>
              <a:t> smaller </a:t>
            </a:r>
            <a:r>
              <a:rPr lang="en-GB" sz="1500" dirty="0" err="1"/>
              <a:t>amplitud</a:t>
            </a:r>
            <a:r>
              <a:rPr lang="pl-PL" sz="1500" dirty="0"/>
              <a:t>e of </a:t>
            </a:r>
            <a:r>
              <a:rPr lang="pl-PL" sz="1500" b="1" dirty="0" smtClean="0">
                <a:solidFill>
                  <a:srgbClr val="007F02"/>
                </a:solidFill>
              </a:rPr>
              <a:t>ITSG 2016</a:t>
            </a:r>
            <a:r>
              <a:rPr lang="en-GB" sz="1500" dirty="0" smtClean="0"/>
              <a:t> </a:t>
            </a:r>
            <a:r>
              <a:rPr lang="en-GB" sz="1500" dirty="0"/>
              <a:t>in the 2009-2017 period.</a:t>
            </a:r>
            <a:r>
              <a:rPr lang="pl-PL" sz="1500" dirty="0"/>
              <a:t> </a:t>
            </a:r>
            <a:r>
              <a:rPr lang="en-GB" sz="1500" b="1" dirty="0"/>
              <a:t>GAO</a:t>
            </a:r>
            <a:r>
              <a:rPr lang="en-GB" sz="1500" dirty="0"/>
              <a:t> amplitudes </a:t>
            </a:r>
            <a:r>
              <a:rPr lang="en-GB" sz="1500" dirty="0" smtClean="0"/>
              <a:t> </a:t>
            </a:r>
            <a:r>
              <a:rPr lang="en-GB" sz="1500" dirty="0"/>
              <a:t>higher than </a:t>
            </a:r>
            <a:r>
              <a:rPr lang="en-GB" sz="1500" b="1" dirty="0">
                <a:solidFill>
                  <a:srgbClr val="FF0000"/>
                </a:solidFill>
              </a:rPr>
              <a:t>HAM+SLAM</a:t>
            </a:r>
            <a:r>
              <a:rPr lang="en-GB" sz="1500" dirty="0"/>
              <a:t> a</a:t>
            </a:r>
            <a:r>
              <a:rPr lang="pl-PL" sz="1500" dirty="0" err="1"/>
              <a:t>mpli</a:t>
            </a:r>
            <a:r>
              <a:rPr lang="en-GB" sz="1500" dirty="0" err="1"/>
              <a:t>tudes</a:t>
            </a:r>
            <a:r>
              <a:rPr lang="en-GB" sz="1500" dirty="0"/>
              <a:t>.</a:t>
            </a:r>
            <a:endParaRPr lang="pl-PL" sz="1500" dirty="0"/>
          </a:p>
          <a:p>
            <a:pPr algn="just"/>
            <a:r>
              <a:rPr lang="en-GB" sz="1500" b="1" u="sng" dirty="0"/>
              <a:t>180 Days Retrograde</a:t>
            </a:r>
            <a:endParaRPr lang="pl-PL" sz="1500" u="sng" dirty="0"/>
          </a:p>
          <a:p>
            <a:pPr algn="just"/>
            <a:r>
              <a:rPr lang="en-GB" sz="1500" b="1" dirty="0" smtClean="0">
                <a:solidFill>
                  <a:srgbClr val="0000FF"/>
                </a:solidFill>
              </a:rPr>
              <a:t>ITSG</a:t>
            </a:r>
            <a:r>
              <a:rPr lang="pl-PL" sz="1500" b="1" dirty="0" smtClean="0">
                <a:solidFill>
                  <a:srgbClr val="0000FF"/>
                </a:solidFill>
              </a:rPr>
              <a:t> </a:t>
            </a:r>
            <a:r>
              <a:rPr lang="en-GB" sz="1500" b="1" dirty="0" smtClean="0">
                <a:solidFill>
                  <a:srgbClr val="0000FF"/>
                </a:solidFill>
              </a:rPr>
              <a:t>2018</a:t>
            </a:r>
            <a:r>
              <a:rPr lang="en-GB" sz="1500" dirty="0" smtClean="0"/>
              <a:t> </a:t>
            </a:r>
            <a:r>
              <a:rPr lang="en-GB" sz="1500" dirty="0"/>
              <a:t>in each period with smaller </a:t>
            </a:r>
            <a:r>
              <a:rPr lang="en-GB" sz="1500" dirty="0" err="1" smtClean="0"/>
              <a:t>amplitud</a:t>
            </a:r>
            <a:r>
              <a:rPr lang="pl-PL" sz="1500" dirty="0" smtClean="0"/>
              <a:t>e </a:t>
            </a:r>
            <a:r>
              <a:rPr lang="pl-PL" sz="1500" dirty="0" err="1" smtClean="0"/>
              <a:t>than</a:t>
            </a:r>
            <a:r>
              <a:rPr lang="pl-PL" sz="1500" dirty="0"/>
              <a:t> </a:t>
            </a:r>
            <a:r>
              <a:rPr lang="pl-PL" sz="1500" b="1" dirty="0" smtClean="0">
                <a:solidFill>
                  <a:srgbClr val="007F02"/>
                </a:solidFill>
              </a:rPr>
              <a:t>ITSG 2016</a:t>
            </a:r>
            <a:r>
              <a:rPr lang="en-GB" sz="1500" dirty="0" smtClean="0"/>
              <a:t>. </a:t>
            </a:r>
            <a:r>
              <a:rPr lang="en-GB" sz="1500" dirty="0"/>
              <a:t>Amplitude at a smaller level in the 2002-2009 period than in the 2009-2017 period</a:t>
            </a:r>
            <a:r>
              <a:rPr lang="pl-PL" sz="1500" dirty="0"/>
              <a:t>.  </a:t>
            </a:r>
            <a:endParaRPr lang="pl-PL" sz="1500" dirty="0" smtClean="0"/>
          </a:p>
          <a:p>
            <a:pPr algn="just"/>
            <a:r>
              <a:rPr lang="en-GB" sz="1500" b="1" dirty="0" smtClean="0"/>
              <a:t>GAO</a:t>
            </a:r>
            <a:r>
              <a:rPr lang="en-GB" sz="1500" dirty="0" smtClean="0"/>
              <a:t> amplitudes </a:t>
            </a:r>
            <a:r>
              <a:rPr lang="en-GB" sz="1500" dirty="0"/>
              <a:t>visibly higher than </a:t>
            </a:r>
            <a:r>
              <a:rPr lang="en-GB" sz="1500" b="1" dirty="0">
                <a:solidFill>
                  <a:srgbClr val="FF0000"/>
                </a:solidFill>
              </a:rPr>
              <a:t>HAM+SLAM</a:t>
            </a:r>
            <a:r>
              <a:rPr lang="en-GB" sz="1500" dirty="0"/>
              <a:t> a</a:t>
            </a:r>
            <a:r>
              <a:rPr lang="pl-PL" sz="1500" dirty="0" err="1"/>
              <a:t>mpli</a:t>
            </a:r>
            <a:r>
              <a:rPr lang="en-GB" sz="1500" dirty="0" err="1"/>
              <a:t>tudes</a:t>
            </a:r>
            <a:r>
              <a:rPr lang="en-GB" sz="1500" dirty="0"/>
              <a:t>.</a:t>
            </a:r>
            <a:endParaRPr lang="pl-PL" sz="1500" dirty="0"/>
          </a:p>
          <a:p>
            <a:pPr algn="just"/>
            <a:r>
              <a:rPr lang="en-GB" sz="1500" dirty="0"/>
              <a:t> </a:t>
            </a:r>
            <a:endParaRPr lang="pl-PL" sz="1500" dirty="0"/>
          </a:p>
          <a:p>
            <a:pPr algn="just"/>
            <a:r>
              <a:rPr lang="en-GB" sz="1500" b="1" u="sng" dirty="0"/>
              <a:t>365 Days Prograde</a:t>
            </a:r>
            <a:endParaRPr lang="pl-PL" sz="1500" u="sng" dirty="0"/>
          </a:p>
          <a:p>
            <a:pPr algn="just"/>
            <a:r>
              <a:rPr lang="en-GB" sz="1500" b="1" dirty="0" smtClean="0">
                <a:solidFill>
                  <a:srgbClr val="0000FF"/>
                </a:solidFill>
              </a:rPr>
              <a:t>ITSG</a:t>
            </a:r>
            <a:r>
              <a:rPr lang="pl-PL" sz="1500" b="1" dirty="0" smtClean="0">
                <a:solidFill>
                  <a:srgbClr val="0000FF"/>
                </a:solidFill>
              </a:rPr>
              <a:t> </a:t>
            </a:r>
            <a:r>
              <a:rPr lang="en-GB" sz="1500" b="1" dirty="0" smtClean="0">
                <a:solidFill>
                  <a:srgbClr val="0000FF"/>
                </a:solidFill>
              </a:rPr>
              <a:t>2018</a:t>
            </a:r>
            <a:r>
              <a:rPr lang="en-GB" sz="1500" dirty="0" smtClean="0"/>
              <a:t> </a:t>
            </a:r>
            <a:r>
              <a:rPr lang="en-GB" sz="1500" dirty="0"/>
              <a:t>with smaller </a:t>
            </a:r>
            <a:r>
              <a:rPr lang="en-GB" sz="1500" dirty="0" err="1" smtClean="0"/>
              <a:t>amplitud</a:t>
            </a:r>
            <a:r>
              <a:rPr lang="pl-PL" sz="1500" dirty="0" smtClean="0"/>
              <a:t>e </a:t>
            </a:r>
            <a:r>
              <a:rPr lang="pl-PL" sz="1500" dirty="0" err="1" smtClean="0"/>
              <a:t>than</a:t>
            </a:r>
            <a:r>
              <a:rPr lang="pl-PL" sz="1500" dirty="0" smtClean="0"/>
              <a:t> </a:t>
            </a:r>
            <a:r>
              <a:rPr lang="pl-PL" sz="1500" b="1" dirty="0" smtClean="0">
                <a:solidFill>
                  <a:srgbClr val="007F02"/>
                </a:solidFill>
              </a:rPr>
              <a:t>ITSG 2016</a:t>
            </a:r>
            <a:r>
              <a:rPr lang="en-GB" sz="1500" b="1" dirty="0" smtClean="0">
                <a:solidFill>
                  <a:srgbClr val="007F02"/>
                </a:solidFill>
              </a:rPr>
              <a:t> </a:t>
            </a:r>
            <a:r>
              <a:rPr lang="en-GB" sz="1500" dirty="0"/>
              <a:t>in each case (comparable in 2002-2009 period). </a:t>
            </a:r>
            <a:r>
              <a:rPr lang="en-US" sz="1500" dirty="0"/>
              <a:t>Large differences between all of the values over the 2009-2017 period. </a:t>
            </a:r>
            <a:r>
              <a:rPr lang="en-GB" sz="1500" b="1" dirty="0" smtClean="0">
                <a:solidFill>
                  <a:srgbClr val="0000FF"/>
                </a:solidFill>
              </a:rPr>
              <a:t>ITSG</a:t>
            </a:r>
            <a:r>
              <a:rPr lang="pl-PL" sz="1500" b="1" dirty="0" smtClean="0">
                <a:solidFill>
                  <a:srgbClr val="0000FF"/>
                </a:solidFill>
              </a:rPr>
              <a:t> </a:t>
            </a:r>
            <a:r>
              <a:rPr lang="en-GB" sz="1500" b="1" dirty="0" smtClean="0">
                <a:solidFill>
                  <a:srgbClr val="0000FF"/>
                </a:solidFill>
              </a:rPr>
              <a:t>2018</a:t>
            </a:r>
            <a:r>
              <a:rPr lang="en-GB" sz="1500" dirty="0" smtClean="0"/>
              <a:t> </a:t>
            </a:r>
            <a:r>
              <a:rPr lang="en-GB" sz="1500" dirty="0"/>
              <a:t>with similar values in each period.</a:t>
            </a:r>
            <a:endParaRPr lang="pl-PL" sz="1500" dirty="0"/>
          </a:p>
          <a:p>
            <a:pPr algn="just"/>
            <a:r>
              <a:rPr lang="en-GB" sz="1500" b="1" u="sng" dirty="0"/>
              <a:t>365 Days Retrograde</a:t>
            </a:r>
            <a:endParaRPr lang="pl-PL" sz="1500" u="sng" dirty="0"/>
          </a:p>
          <a:p>
            <a:pPr algn="just"/>
            <a:r>
              <a:rPr lang="en-GB" sz="1500" b="1" dirty="0" smtClean="0">
                <a:solidFill>
                  <a:srgbClr val="007F02"/>
                </a:solidFill>
              </a:rPr>
              <a:t>ITSG</a:t>
            </a:r>
            <a:r>
              <a:rPr lang="pl-PL" sz="1500" b="1" dirty="0" smtClean="0">
                <a:solidFill>
                  <a:srgbClr val="007F02"/>
                </a:solidFill>
              </a:rPr>
              <a:t> </a:t>
            </a:r>
            <a:r>
              <a:rPr lang="en-GB" sz="1500" b="1" dirty="0" smtClean="0">
                <a:solidFill>
                  <a:srgbClr val="007F02"/>
                </a:solidFill>
              </a:rPr>
              <a:t>2016</a:t>
            </a:r>
            <a:r>
              <a:rPr lang="en-GB" sz="1500" dirty="0" smtClean="0"/>
              <a:t> </a:t>
            </a:r>
            <a:r>
              <a:rPr lang="en-GB" sz="1500" dirty="0"/>
              <a:t>with smaller </a:t>
            </a:r>
            <a:r>
              <a:rPr lang="en-GB" sz="1500" dirty="0" err="1" smtClean="0"/>
              <a:t>amplitud</a:t>
            </a:r>
            <a:r>
              <a:rPr lang="pl-PL" sz="1500" dirty="0" smtClean="0"/>
              <a:t>e </a:t>
            </a:r>
            <a:r>
              <a:rPr lang="pl-PL" sz="1500" dirty="0" err="1" smtClean="0"/>
              <a:t>than</a:t>
            </a:r>
            <a:r>
              <a:rPr lang="pl-PL" sz="1500" dirty="0" smtClean="0"/>
              <a:t> </a:t>
            </a:r>
            <a:r>
              <a:rPr lang="pl-PL" sz="1500" b="1" dirty="0" smtClean="0">
                <a:solidFill>
                  <a:srgbClr val="0000FF"/>
                </a:solidFill>
              </a:rPr>
              <a:t>ITSG 2018 </a:t>
            </a:r>
            <a:r>
              <a:rPr lang="en-GB" sz="1500" b="1" dirty="0" smtClean="0">
                <a:solidFill>
                  <a:srgbClr val="0000FF"/>
                </a:solidFill>
              </a:rPr>
              <a:t> </a:t>
            </a:r>
            <a:r>
              <a:rPr lang="en-GB" sz="1500" dirty="0"/>
              <a:t>in each case. Smallest amplitude</a:t>
            </a:r>
            <a:r>
              <a:rPr lang="pl-PL" sz="1500" dirty="0"/>
              <a:t>s</a:t>
            </a:r>
            <a:r>
              <a:rPr lang="en-GB" sz="1500" dirty="0"/>
              <a:t> in the</a:t>
            </a:r>
            <a:r>
              <a:rPr lang="pl-PL" sz="1500" dirty="0"/>
              <a:t> </a:t>
            </a:r>
            <a:r>
              <a:rPr lang="en-GB" sz="1500" dirty="0"/>
              <a:t>2009-2017 period.</a:t>
            </a:r>
            <a:r>
              <a:rPr lang="pl-PL" sz="1500" dirty="0"/>
              <a:t> </a:t>
            </a:r>
            <a:endParaRPr lang="pl-PL" sz="1500" dirty="0" smtClean="0"/>
          </a:p>
          <a:p>
            <a:pPr algn="just"/>
            <a:r>
              <a:rPr lang="en-GB" sz="1500" b="1" dirty="0" smtClean="0"/>
              <a:t>GAO</a:t>
            </a:r>
            <a:r>
              <a:rPr lang="en-GB" sz="1500" dirty="0" smtClean="0"/>
              <a:t> amplitudes comparable</a:t>
            </a:r>
            <a:r>
              <a:rPr lang="en-GB" sz="1500" dirty="0"/>
              <a:t> or higher to the amplitudes of  </a:t>
            </a:r>
            <a:r>
              <a:rPr lang="en-GB" sz="1500" b="1" dirty="0">
                <a:solidFill>
                  <a:srgbClr val="FF0000"/>
                </a:solidFill>
              </a:rPr>
              <a:t>HAM+SLAM</a:t>
            </a:r>
            <a:r>
              <a:rPr lang="pl-PL" sz="1500" dirty="0"/>
              <a:t>.</a:t>
            </a:r>
          </a:p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" y="654498"/>
            <a:ext cx="7348831" cy="5827230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81" y="979714"/>
            <a:ext cx="1101080" cy="7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3F9AB-8BA4-4C99-96FA-9FDC35C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Conclusions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348E6-6F84-4094-92C2-32C5B3439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dirty="0" err="1" smtClean="0"/>
              <a:t>Generally</a:t>
            </a:r>
            <a:r>
              <a:rPr lang="pl-PL" sz="2000" dirty="0"/>
              <a:t>:</a:t>
            </a:r>
            <a:endParaRPr lang="pl-PL" sz="2000" dirty="0" smtClean="0"/>
          </a:p>
          <a:p>
            <a:pPr algn="just"/>
            <a:r>
              <a:rPr lang="pl-PL" sz="2000" dirty="0" smtClean="0"/>
              <a:t>C</a:t>
            </a:r>
            <a:r>
              <a:rPr lang="en-US" sz="2000" dirty="0" err="1" smtClean="0"/>
              <a:t>orrelations</a:t>
            </a:r>
            <a:r>
              <a:rPr lang="pl-PL" sz="2000" dirty="0" smtClean="0"/>
              <a:t> </a:t>
            </a:r>
            <a:r>
              <a:rPr lang="pl-PL" sz="2000" dirty="0" err="1"/>
              <a:t>between</a:t>
            </a:r>
            <a:r>
              <a:rPr lang="pl-PL" sz="2000" dirty="0"/>
              <a:t> polar </a:t>
            </a:r>
            <a:r>
              <a:rPr lang="pl-PL" sz="2000" dirty="0" err="1"/>
              <a:t>motion</a:t>
            </a:r>
            <a:r>
              <a:rPr lang="pl-PL" sz="2000" dirty="0"/>
              <a:t> </a:t>
            </a:r>
            <a:r>
              <a:rPr lang="pl-PL" sz="2000" dirty="0" err="1"/>
              <a:t>excitation</a:t>
            </a:r>
            <a:r>
              <a:rPr lang="pl-PL" sz="2000" dirty="0"/>
              <a:t> from</a:t>
            </a:r>
            <a:r>
              <a:rPr lang="pl-PL" sz="2000" b="1" dirty="0"/>
              <a:t> </a:t>
            </a:r>
            <a:r>
              <a:rPr lang="pl-PL" sz="2000" b="1" dirty="0">
                <a:solidFill>
                  <a:srgbClr val="007F02"/>
                </a:solidFill>
              </a:rPr>
              <a:t>ITSG-Grace2016</a:t>
            </a:r>
            <a:r>
              <a:rPr lang="pl-PL" sz="2000" b="1" dirty="0"/>
              <a:t> </a:t>
            </a:r>
            <a:r>
              <a:rPr lang="pl-PL" sz="2000" dirty="0"/>
              <a:t>and </a:t>
            </a:r>
            <a:r>
              <a:rPr lang="pl-PL" sz="2000" b="1" dirty="0">
                <a:solidFill>
                  <a:srgbClr val="0000FF"/>
                </a:solidFill>
              </a:rPr>
              <a:t>ITSG-Grace2018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en-US" sz="2000" dirty="0"/>
              <a:t> at a higher level in χ</a:t>
            </a:r>
            <a:r>
              <a:rPr lang="pl-PL" sz="2000" dirty="0"/>
              <a:t>2</a:t>
            </a:r>
            <a:r>
              <a:rPr lang="en-US" sz="2000" dirty="0"/>
              <a:t> than in χ1</a:t>
            </a:r>
            <a:r>
              <a:rPr lang="pl-PL" sz="2000" dirty="0"/>
              <a:t>.</a:t>
            </a:r>
          </a:p>
          <a:p>
            <a:pPr algn="just"/>
            <a:r>
              <a:rPr lang="pl-PL" sz="2000" dirty="0"/>
              <a:t>B</a:t>
            </a:r>
            <a:r>
              <a:rPr lang="pl-PL" sz="2000" dirty="0" smtClean="0"/>
              <a:t>oth ITSG-Grace </a:t>
            </a:r>
            <a:r>
              <a:rPr lang="pl-PL" sz="2000" dirty="0"/>
              <a:t>s</a:t>
            </a:r>
            <a:r>
              <a:rPr lang="en-US" sz="2000" dirty="0" err="1"/>
              <a:t>eries</a:t>
            </a:r>
            <a:r>
              <a:rPr lang="en-US" sz="2000" dirty="0"/>
              <a:t> over the period 2002-2009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higher</a:t>
            </a:r>
            <a:r>
              <a:rPr lang="pl-PL" sz="2000" dirty="0"/>
              <a:t> </a:t>
            </a:r>
            <a:r>
              <a:rPr lang="pl-PL" sz="2000" dirty="0" err="1"/>
              <a:t>correlated</a:t>
            </a:r>
            <a:r>
              <a:rPr lang="pl-PL" sz="2000" dirty="0"/>
              <a:t> with </a:t>
            </a:r>
            <a:r>
              <a:rPr lang="pl-PL" sz="2000" dirty="0" err="1"/>
              <a:t>reference</a:t>
            </a:r>
            <a:r>
              <a:rPr lang="pl-PL" sz="2000" dirty="0"/>
              <a:t> </a:t>
            </a:r>
            <a:r>
              <a:rPr lang="pl-PL" sz="2000" dirty="0" err="1"/>
              <a:t>series</a:t>
            </a:r>
            <a:r>
              <a:rPr lang="pl-PL" sz="2000" dirty="0"/>
              <a:t> (</a:t>
            </a:r>
            <a:r>
              <a:rPr lang="pl-PL" sz="2000" b="1" dirty="0"/>
              <a:t>GAO</a:t>
            </a:r>
            <a:r>
              <a:rPr lang="pl-PL" sz="2000" dirty="0"/>
              <a:t> and </a:t>
            </a:r>
            <a:r>
              <a:rPr lang="pl-PL" sz="2000" b="1" dirty="0">
                <a:solidFill>
                  <a:srgbClr val="FF0000"/>
                </a:solidFill>
              </a:rPr>
              <a:t>HAM+SLAM</a:t>
            </a:r>
            <a:r>
              <a:rPr lang="pl-PL" sz="2000" dirty="0"/>
              <a:t>) </a:t>
            </a:r>
            <a:r>
              <a:rPr lang="en-US" sz="2000" dirty="0"/>
              <a:t>than</a:t>
            </a:r>
            <a:r>
              <a:rPr lang="pl-PL" sz="2000" dirty="0"/>
              <a:t> in the period</a:t>
            </a:r>
            <a:r>
              <a:rPr lang="en-US" sz="2000" dirty="0"/>
              <a:t> 2009-2017 (</a:t>
            </a:r>
            <a:r>
              <a:rPr lang="en-US" sz="2000" b="1" dirty="0"/>
              <a:t>especially in χ1</a:t>
            </a:r>
            <a:r>
              <a:rPr lang="en-US" sz="2000" dirty="0"/>
              <a:t>)</a:t>
            </a:r>
            <a:r>
              <a:rPr lang="pl-PL" sz="2000" dirty="0" smtClean="0"/>
              <a:t>.</a:t>
            </a:r>
            <a:endParaRPr lang="pl-PL" sz="2000" dirty="0"/>
          </a:p>
          <a:p>
            <a:pPr algn="just"/>
            <a:r>
              <a:rPr lang="pl-PL" sz="2000" b="1" dirty="0"/>
              <a:t>For </a:t>
            </a:r>
            <a:r>
              <a:rPr lang="en-US" sz="2000" b="1" dirty="0"/>
              <a:t>χ1</a:t>
            </a:r>
            <a:r>
              <a:rPr lang="pl-PL" sz="2000" b="1" dirty="0"/>
              <a:t>,</a:t>
            </a:r>
            <a:r>
              <a:rPr lang="pl-PL" sz="2000" dirty="0"/>
              <a:t> </a:t>
            </a:r>
            <a:r>
              <a:rPr lang="pl-PL" sz="2000" dirty="0" err="1"/>
              <a:t>series</a:t>
            </a:r>
            <a:r>
              <a:rPr lang="pl-PL" sz="2000" dirty="0"/>
              <a:t> </a:t>
            </a:r>
            <a:r>
              <a:rPr lang="pl-PL" sz="2000" dirty="0" smtClean="0"/>
              <a:t>from </a:t>
            </a:r>
            <a:r>
              <a:rPr lang="pl-PL" sz="2000" dirty="0" err="1" smtClean="0"/>
              <a:t>both</a:t>
            </a:r>
            <a:r>
              <a:rPr lang="pl-PL" sz="2000" dirty="0" smtClean="0"/>
              <a:t> </a:t>
            </a:r>
            <a:r>
              <a:rPr lang="pl-PL" sz="2000" dirty="0"/>
              <a:t>ITSG-Grace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higher</a:t>
            </a:r>
            <a:r>
              <a:rPr lang="en-US" sz="2000" dirty="0"/>
              <a:t> correlated with </a:t>
            </a:r>
            <a:r>
              <a:rPr lang="en-US" sz="2000" b="1" dirty="0"/>
              <a:t>GAO</a:t>
            </a:r>
            <a:r>
              <a:rPr lang="pl-PL" sz="2000" b="1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with </a:t>
            </a:r>
            <a:r>
              <a:rPr lang="pl-PL" sz="2000" b="1" dirty="0">
                <a:solidFill>
                  <a:srgbClr val="FF0000"/>
                </a:solidFill>
              </a:rPr>
              <a:t>HAM+SLAM</a:t>
            </a:r>
            <a:r>
              <a:rPr lang="pl-PL" sz="2000" dirty="0"/>
              <a:t>.</a:t>
            </a:r>
            <a:endParaRPr lang="en-US" sz="2000" b="1" dirty="0"/>
          </a:p>
          <a:p>
            <a:pPr algn="just"/>
            <a:r>
              <a:rPr lang="pl-PL" sz="2000" b="1" dirty="0"/>
              <a:t>For </a:t>
            </a:r>
            <a:r>
              <a:rPr lang="en-US" sz="2000" b="1" dirty="0"/>
              <a:t>χ</a:t>
            </a:r>
            <a:r>
              <a:rPr lang="pl-PL" sz="2000" b="1" dirty="0"/>
              <a:t>2,</a:t>
            </a:r>
            <a:r>
              <a:rPr lang="en-US" sz="2000" b="1" dirty="0"/>
              <a:t> </a:t>
            </a:r>
            <a:r>
              <a:rPr lang="pl-PL" sz="2000" dirty="0" err="1"/>
              <a:t>series</a:t>
            </a:r>
            <a:r>
              <a:rPr lang="pl-PL" sz="2000" dirty="0"/>
              <a:t> </a:t>
            </a:r>
            <a:r>
              <a:rPr lang="pl-PL" sz="2000" dirty="0" smtClean="0"/>
              <a:t>from </a:t>
            </a:r>
            <a:r>
              <a:rPr lang="pl-PL" sz="2000" dirty="0" err="1" smtClean="0"/>
              <a:t>both</a:t>
            </a:r>
            <a:r>
              <a:rPr lang="pl-PL" sz="2000" dirty="0" smtClean="0"/>
              <a:t> </a:t>
            </a:r>
            <a:r>
              <a:rPr lang="pl-PL" sz="2000" dirty="0"/>
              <a:t>ITSG-Grace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higher</a:t>
            </a:r>
            <a:r>
              <a:rPr lang="en-US" sz="2000" dirty="0"/>
              <a:t> correlated with </a:t>
            </a:r>
            <a:r>
              <a:rPr lang="en-US" sz="2000" b="1" dirty="0">
                <a:solidFill>
                  <a:srgbClr val="FF0000"/>
                </a:solidFill>
              </a:rPr>
              <a:t>HAM+SLAM</a:t>
            </a:r>
            <a:r>
              <a:rPr lang="pl-PL" sz="2000" b="1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with </a:t>
            </a:r>
            <a:r>
              <a:rPr lang="pl-PL" sz="2000" b="1" dirty="0"/>
              <a:t>GAO.</a:t>
            </a:r>
          </a:p>
          <a:p>
            <a:pPr algn="just"/>
            <a:endParaRPr lang="pl-PL" sz="2000" b="1" dirty="0"/>
          </a:p>
          <a:p>
            <a:pPr algn="just"/>
            <a:r>
              <a:rPr lang="en-US" sz="2000" dirty="0"/>
              <a:t>For the period </a:t>
            </a:r>
            <a:r>
              <a:rPr lang="en-US" sz="2000" b="1" dirty="0"/>
              <a:t>11.2009-06.2017</a:t>
            </a:r>
            <a:r>
              <a:rPr lang="en-US" sz="2000" dirty="0"/>
              <a:t> in </a:t>
            </a:r>
            <a:r>
              <a:rPr lang="en-US" sz="2000" b="1" dirty="0"/>
              <a:t>χ1</a:t>
            </a:r>
            <a:r>
              <a:rPr lang="en-US" sz="2000" dirty="0"/>
              <a:t>, the ITSG-Grace series are </a:t>
            </a:r>
            <a:r>
              <a:rPr lang="pl-PL" sz="2000" dirty="0" err="1"/>
              <a:t>noticeably</a:t>
            </a:r>
            <a:r>
              <a:rPr lang="en-US" sz="2000" dirty="0"/>
              <a:t> less correlated with each other and with the reference series. This impacts the disturbance of the χ1 correlation for the whole </a:t>
            </a:r>
            <a:r>
              <a:rPr lang="pl-PL" sz="2000" dirty="0"/>
              <a:t>period </a:t>
            </a:r>
            <a:r>
              <a:rPr lang="pl-PL" sz="2000" dirty="0" err="1"/>
              <a:t>under</a:t>
            </a:r>
            <a:r>
              <a:rPr lang="pl-PL" sz="2000" dirty="0"/>
              <a:t> </a:t>
            </a:r>
            <a:r>
              <a:rPr lang="pl-PL" sz="2000" dirty="0" err="1"/>
              <a:t>study</a:t>
            </a:r>
            <a:r>
              <a:rPr lang="pl-PL" sz="2000" dirty="0"/>
              <a:t> (04.2002-06.2017)</a:t>
            </a:r>
            <a:r>
              <a:rPr lang="en-US" sz="2000" dirty="0"/>
              <a:t>. 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en-US" sz="2000" dirty="0"/>
              <a:t>On the basis of analyses of annual and semiannual amplitudes and calculated RMSE, it is found that</a:t>
            </a:r>
            <a:r>
              <a:rPr lang="pl-PL" sz="2000" dirty="0"/>
              <a:t>:</a:t>
            </a:r>
          </a:p>
          <a:p>
            <a:pPr algn="just"/>
            <a:r>
              <a:rPr lang="en-US" sz="2000" b="1" dirty="0">
                <a:solidFill>
                  <a:srgbClr val="007F02"/>
                </a:solidFill>
              </a:rPr>
              <a:t>ITSG</a:t>
            </a:r>
            <a:r>
              <a:rPr lang="pl-PL" sz="2000" b="1" dirty="0">
                <a:solidFill>
                  <a:srgbClr val="007F02"/>
                </a:solidFill>
              </a:rPr>
              <a:t>-Grace</a:t>
            </a:r>
            <a:r>
              <a:rPr lang="en-US" sz="2000" b="1" dirty="0">
                <a:solidFill>
                  <a:srgbClr val="007F02"/>
                </a:solidFill>
              </a:rPr>
              <a:t>2016</a:t>
            </a:r>
            <a:r>
              <a:rPr lang="pl-PL" sz="2000" b="1" dirty="0">
                <a:solidFill>
                  <a:srgbClr val="007F02"/>
                </a:solidFill>
              </a:rPr>
              <a:t> </a:t>
            </a:r>
            <a:r>
              <a:rPr lang="pl-PL" sz="2000" dirty="0" err="1"/>
              <a:t>is</a:t>
            </a:r>
            <a:r>
              <a:rPr lang="en-US" sz="2000" b="1" dirty="0"/>
              <a:t> </a:t>
            </a:r>
            <a:r>
              <a:rPr lang="en-US" sz="2000" dirty="0"/>
              <a:t>more</a:t>
            </a:r>
            <a:r>
              <a:rPr lang="pl-PL" sz="2000" dirty="0"/>
              <a:t> </a:t>
            </a:r>
            <a:r>
              <a:rPr lang="pl-PL" sz="2000" dirty="0" err="1"/>
              <a:t>consistent</a:t>
            </a:r>
            <a:r>
              <a:rPr lang="en-US" sz="2000" dirty="0"/>
              <a:t> </a:t>
            </a:r>
            <a:r>
              <a:rPr lang="pl-PL" sz="2000" dirty="0"/>
              <a:t>with</a:t>
            </a:r>
            <a:r>
              <a:rPr lang="en-US" sz="2000" dirty="0"/>
              <a:t> </a:t>
            </a:r>
            <a:r>
              <a:rPr lang="en-US" sz="2000" b="1" dirty="0"/>
              <a:t>GAO</a:t>
            </a:r>
            <a:r>
              <a:rPr lang="en-US" sz="2000" dirty="0"/>
              <a:t> than </a:t>
            </a:r>
            <a:r>
              <a:rPr lang="pl-PL" sz="2000" dirty="0"/>
              <a:t>with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HAM+SLAM</a:t>
            </a:r>
            <a:r>
              <a:rPr lang="pl-PL" sz="2000" dirty="0"/>
              <a:t>.</a:t>
            </a:r>
            <a:endParaRPr lang="en-US" sz="2000" dirty="0"/>
          </a:p>
          <a:p>
            <a:pPr algn="just"/>
            <a:r>
              <a:rPr lang="en-US" sz="2000" b="1" dirty="0">
                <a:solidFill>
                  <a:srgbClr val="0000FF"/>
                </a:solidFill>
              </a:rPr>
              <a:t>ITSG</a:t>
            </a:r>
            <a:r>
              <a:rPr lang="pl-PL" sz="2000" b="1" dirty="0">
                <a:solidFill>
                  <a:srgbClr val="0000FF"/>
                </a:solidFill>
              </a:rPr>
              <a:t>-Grace</a:t>
            </a:r>
            <a:r>
              <a:rPr lang="en-US" sz="2000" b="1" dirty="0">
                <a:solidFill>
                  <a:srgbClr val="0000FF"/>
                </a:solidFill>
              </a:rPr>
              <a:t>2018</a:t>
            </a:r>
            <a:r>
              <a:rPr lang="pl-PL" sz="2000" b="1" dirty="0">
                <a:solidFill>
                  <a:srgbClr val="0000FF"/>
                </a:solidFill>
              </a:rPr>
              <a:t> </a:t>
            </a:r>
            <a:r>
              <a:rPr lang="pl-PL" sz="2000" dirty="0" err="1"/>
              <a:t>is</a:t>
            </a:r>
            <a:r>
              <a:rPr lang="en-US" sz="2000" b="1" dirty="0"/>
              <a:t> </a:t>
            </a:r>
            <a:r>
              <a:rPr lang="en-US" sz="2000" dirty="0"/>
              <a:t>more </a:t>
            </a:r>
            <a:r>
              <a:rPr lang="pl-PL" sz="2000" dirty="0" err="1"/>
              <a:t>consistent</a:t>
            </a:r>
            <a:r>
              <a:rPr lang="pl-PL" sz="2000" dirty="0"/>
              <a:t> with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HAM+SLAM</a:t>
            </a:r>
            <a:r>
              <a:rPr lang="en-US" sz="2000" b="1" dirty="0"/>
              <a:t> </a:t>
            </a:r>
            <a:r>
              <a:rPr lang="en-US" sz="2000" dirty="0"/>
              <a:t>than</a:t>
            </a:r>
            <a:r>
              <a:rPr lang="pl-PL" sz="2000" dirty="0"/>
              <a:t> with</a:t>
            </a:r>
            <a:r>
              <a:rPr lang="en-US" sz="2000" dirty="0"/>
              <a:t> </a:t>
            </a:r>
            <a:r>
              <a:rPr lang="en-US" sz="2000" b="1" dirty="0"/>
              <a:t>GAO</a:t>
            </a:r>
            <a:r>
              <a:rPr lang="pl-PL" sz="2000" dirty="0"/>
              <a:t>.</a:t>
            </a:r>
          </a:p>
          <a:p>
            <a:pPr algn="just"/>
            <a:r>
              <a:rPr lang="en-GB" sz="2000" b="1" dirty="0"/>
              <a:t>GAO</a:t>
            </a:r>
            <a:r>
              <a:rPr lang="en-GB" sz="2000" dirty="0"/>
              <a:t> amplitudes are comparable or higher to the amplitudes of  </a:t>
            </a:r>
            <a:r>
              <a:rPr lang="en-GB" sz="2000" b="1" dirty="0">
                <a:solidFill>
                  <a:srgbClr val="FF0000"/>
                </a:solidFill>
              </a:rPr>
              <a:t>HAM+SLAM</a:t>
            </a:r>
            <a:r>
              <a:rPr lang="pl-PL" sz="2000" dirty="0"/>
              <a:t>.</a:t>
            </a:r>
          </a:p>
          <a:p>
            <a:pPr algn="just"/>
            <a:endParaRPr lang="en-US" sz="20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7966B2-DEB5-4926-89FA-DC89D9E3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EGU General Assembly, 23–27 May 2022, Vienna</a:t>
            </a:r>
            <a:endParaRPr lang="en-GB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D5DB90-A9C9-4087-B920-6259675F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1100" u="sng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D745E-FD46-4BAC-B204-A2F0D0DD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27DFA-6055-49BC-9DFB-6C3401B1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2590852"/>
            <a:ext cx="11503739" cy="1268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Thank you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3A912B-1E92-4CBF-9822-EBEB1C74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EGU General Assembly, 23–27 May 2022, Vienna</a:t>
            </a:r>
            <a:endParaRPr lang="en-GB" noProof="0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B4D79E-AD55-4924-B98F-253A8E11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Analysis of the polar motion excitation function based on ITSG daily models</a:t>
            </a:r>
            <a:endParaRPr lang="en-US" sz="1100" u="sng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F387DE-DCD2-43F8-9FA5-1DCB3B51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CAA-2CCA-4E93-AE83-6DC7B61CC03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9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1336</Words>
  <Application>Microsoft Office PowerPoint</Application>
  <PresentationFormat>Panoramiczny</PresentationFormat>
  <Paragraphs>116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Introduction</vt:lpstr>
      <vt:lpstr>Data</vt:lpstr>
      <vt:lpstr>Results – Time series of χ1 and χ2 </vt:lpstr>
      <vt:lpstr>Results - Correlations</vt:lpstr>
      <vt:lpstr>Results - RMSE</vt:lpstr>
      <vt:lpstr>Results - Amplitudes of seasonal oscillations</vt:lpstr>
      <vt:lpstr>Conclusions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the combined GRACE/GRACE-FO solutions to determine gravimetric excitation of polar motion</dc:title>
  <dc:creator>Aleksander Partyka</dc:creator>
  <cp:lastModifiedBy>Olek</cp:lastModifiedBy>
  <cp:revision>193</cp:revision>
  <dcterms:created xsi:type="dcterms:W3CDTF">2022-05-04T07:46:18Z</dcterms:created>
  <dcterms:modified xsi:type="dcterms:W3CDTF">2022-05-25T05:19:52Z</dcterms:modified>
</cp:coreProperties>
</file>