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6" r:id="rId3"/>
    <p:sldId id="302" r:id="rId4"/>
    <p:sldId id="309" r:id="rId5"/>
    <p:sldId id="303" r:id="rId6"/>
    <p:sldId id="306" r:id="rId7"/>
    <p:sldId id="307" r:id="rId8"/>
    <p:sldId id="301" r:id="rId9"/>
    <p:sldId id="29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9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120DA-55B0-45F4-97CF-514DDF80EB9D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1952C-1C73-495F-9977-B9968F61E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conclusione, le peculiari caratteristiche morfologiche e geologiche di Bologna non porterebbero a pensare alla subsidenza come uno dei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geohazard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principali.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tassi di subsidenza anomali documentati non sembrano dipendere dall’assetto naturale e dal contesto geologico in cui si inserisce la città, ma sembrerebbero essere dovuti all’azione prolungata di forzanti antropiche esterne, quali l’eccessivo emungimento di acque sotterranee dagli acquiferi del Reno e del Savena.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 contesto particolare come quello di Bologna la «recente» adozione di politiche di gestione e razionalizzazione della risorsa idrica, anche se riguardanti zone esterne alla città, si è rivelata fondamentale per la riduzione degli effetti della subsidenza anche nel centro storico.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diversi tassi di subsidenza osservati tra il centro storico e le zone periferiche, legati alle diverse caratteristiche geologiche illustrate, dovrebbero essere trattati in modo differente in funzione della vulnerabilità del luogo/sito considerato. Infatti, anche bassi valori di subsidenza possono comunque rappresentare un fattore di rischio non trascurabile per la città dato il suo grande valore storico.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2B9D-B04C-4796-8F8A-C14822DA026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52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605EB-8290-4C00-B6F6-B17E7D710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ADDAF2-8D08-4B32-B39C-0632424BE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A73BD0-D2FB-49E7-B603-C8EB5B56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60416A-EB17-4C6A-924A-12594784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9DC4AA-4425-486E-B6DA-C42F3974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19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287FA1-3EB8-418C-9FDA-699AADAF1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73BBAB-6D35-4520-9F22-24F5CE2E0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F81B2A-B01A-4DC1-9F63-8DC7DC89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752A4-494D-4B2A-BCD8-6715A064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CA67F7-E287-4D3C-9279-79D0EE5B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19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11315B-E525-4F18-B401-EB776443E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3643CC-CFAF-4D37-BF92-2A1D432C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2C9BCA-7D89-439A-B113-E500F4464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591643-79D1-4B7B-BB51-E75394C5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C1FBCF-7F1B-4F30-8650-7EACE83E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19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4DCA1-C850-40B4-AA2D-339C71810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86F62A-11E2-4B8D-9D56-32441B265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DF787F-4A9F-4A29-BDED-27FE896BC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0B646D-0EAA-465B-A15A-2ABD203A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251319-657C-4B6A-A284-AE2ADE98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84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4C597-5C77-4AD2-B425-0F9EC847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725D77-A5D3-44C0-BF4B-3C6DB420E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6DFA5A-B209-44CF-A76A-99CE1B14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1A9B53-49DA-40C1-AFB0-84B6AB9B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28DFB7-10DC-48D7-A422-591B587C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3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BA10A-A141-4146-9576-90EE8FF3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D5D146-F5D6-4DD7-84FE-AF724C347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485A7D-4FC9-4B74-AE48-E642E5AA6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E7DB3C-E113-45ED-866B-04481110D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AAB267-8039-4F43-9979-269E52F4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1E32B9-7B32-4DC7-9B6F-EACAB568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51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819FC-7285-4570-AAF7-3DD4F078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26F81E-115F-48AE-A2B7-D484265E2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7301018-75AB-406A-89C3-2E0852D4D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D1CC07-E38C-4340-AEEF-C78B12759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762BC6-B0A6-4A58-84D0-608E4D936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4A39DC1-1A02-4381-A482-AE5AECEF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273342B-C1B2-4641-B942-50703BC7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B226164-EBDD-43BF-A356-26A8B6C8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458B9-F00B-4E57-8003-06A809A2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06E8A4-7685-42AF-B3FB-77DEC046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428250-5BCC-41D5-ACF1-923D92215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F18F5E9-1D07-4D5D-8A08-F2C472BA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07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E0E892-0EA0-42D9-A1D5-47C8AC80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0F88BA-77F0-4754-AFA5-9036C1DF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782487-9B4B-4853-A7AD-FA4B86A2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21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BB18CC-91FE-47EC-A8AA-DE02FBBFB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6F6602-8E47-4774-8BCC-A346CC091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E991B7-633B-41C2-9540-04514AEDD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A7C9A7-F540-44F9-B128-9EF08D9C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2539E7-DC48-4081-B1E4-D77DA113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0CD1E6-D69A-441B-AD65-D1963F07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75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1793F-F718-4657-BB0D-519AC34A9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708D614-81EB-4BC2-BD6F-1607C4C08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FC0C76-3B0A-4332-B992-B2343B460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40AC3E-4553-4222-B538-2721359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16743C-C53D-430D-B979-601534DA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34D2D-D301-46C9-ABE1-EB0CFA63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92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DB8F83-8EE3-4F14-96E0-6F31949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2326F4-A765-452D-B50B-E49AF178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7B6051-233A-49C2-B298-B3BA11AB2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0A757-8D49-4C66-A085-F73C0AC60524}" type="datetimeFigureOut">
              <a:rPr lang="it-IT" smtClean="0"/>
              <a:t>25/05/2022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6F25CA-BE9B-4F36-A1FC-6BEB2C040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ACD278-3E3F-4B5A-836E-2B02AB295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73F3-E174-47BE-9F3A-6A23515A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98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E766C48-F46B-432B-95E1-9634E8DD682F}"/>
              </a:ext>
            </a:extLst>
          </p:cNvPr>
          <p:cNvSpPr>
            <a:spLocks noGrp="1"/>
          </p:cNvSpPr>
          <p:nvPr/>
        </p:nvSpPr>
        <p:spPr>
          <a:xfrm>
            <a:off x="1272829" y="2488631"/>
            <a:ext cx="9646322" cy="1977152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800" dirty="0">
                <a:ea typeface="+mj-lt"/>
                <a:cs typeface="+mj-lt"/>
              </a:rPr>
              <a:t>Exploiting Sentinel-1 InSAR capabilities for studying the land subsidence process in an urban area </a:t>
            </a:r>
            <a:endParaRPr lang="en-GB" sz="2400" dirty="0">
              <a:cs typeface="Calibri Light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0D4ABE0-89F4-4A92-9480-5C34F5DE9849}"/>
              </a:ext>
            </a:extLst>
          </p:cNvPr>
          <p:cNvGrpSpPr/>
          <p:nvPr/>
        </p:nvGrpSpPr>
        <p:grpSpPr>
          <a:xfrm>
            <a:off x="3532978" y="422903"/>
            <a:ext cx="5126023" cy="1035786"/>
            <a:chOff x="3712865" y="398176"/>
            <a:chExt cx="5126023" cy="1035786"/>
          </a:xfrm>
        </p:grpSpPr>
        <p:pic>
          <p:nvPicPr>
            <p:cNvPr id="6" name="Picture 6" descr="Associazione Nazionale Cerealisti | Corso commodities iscrizioni al 23.11">
              <a:extLst>
                <a:ext uri="{FF2B5EF4-FFF2-40B4-BE49-F238E27FC236}">
                  <a16:creationId xmlns:a16="http://schemas.microsoft.com/office/drawing/2014/main" id="{15A57062-BBEA-46BD-AF14-D078DB9036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97" t="5178" r="27039" b="5286"/>
            <a:stretch/>
          </p:blipFill>
          <p:spPr bwMode="auto">
            <a:xfrm>
              <a:off x="3712865" y="398176"/>
              <a:ext cx="1012690" cy="1035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F856A2B-E955-48CF-80F5-B10545C6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8141" y="398176"/>
              <a:ext cx="3880747" cy="1035786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42ED59-D05A-432D-9F75-8840832596E3}"/>
              </a:ext>
            </a:extLst>
          </p:cNvPr>
          <p:cNvSpPr txBox="1"/>
          <p:nvPr/>
        </p:nvSpPr>
        <p:spPr>
          <a:xfrm>
            <a:off x="2421746" y="4932563"/>
            <a:ext cx="7348489" cy="87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Zuccarini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Bayer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Franceschini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Giacomelli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Di Paola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Berti</a:t>
            </a:r>
            <a:r>
              <a:rPr lang="en-GB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1 - Department of Biological, Geological and Environmental Sciences (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BiGeA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University of Bologna</a:t>
            </a:r>
            <a:b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it-IT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Fragile s.r.l., Viale Fanin 48, 40127 Bologna, </a:t>
            </a:r>
            <a:r>
              <a:rPr lang="it-IT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Italy</a:t>
            </a:r>
            <a:r>
              <a:rPr lang="it-IT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GB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F575780-BCB8-4C20-98B7-A79EA0655DE4}"/>
              </a:ext>
            </a:extLst>
          </p:cNvPr>
          <p:cNvSpPr txBox="1"/>
          <p:nvPr/>
        </p:nvSpPr>
        <p:spPr>
          <a:xfrm>
            <a:off x="4911829" y="1861402"/>
            <a:ext cx="2368325" cy="304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3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NH6.5 </a:t>
            </a:r>
            <a:r>
              <a:rPr lang="en-GB" sz="13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3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 26</a:t>
            </a:r>
            <a:r>
              <a:rPr lang="en-GB" sz="135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3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26764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229803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Land subsidence process in the urban area of Bologna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552496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2C1FB3-1B47-4753-A7CB-90DA4245ED76}"/>
              </a:ext>
            </a:extLst>
          </p:cNvPr>
          <p:cNvSpPr txBox="1"/>
          <p:nvPr/>
        </p:nvSpPr>
        <p:spPr>
          <a:xfrm>
            <a:off x="430279" y="1046173"/>
            <a:ext cx="502375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Since the beginning of the </a:t>
            </a:r>
            <a:r>
              <a:rPr lang="en-US" u="sng" dirty="0"/>
              <a:t>1960s</a:t>
            </a:r>
            <a:r>
              <a:rPr lang="en-US" dirty="0"/>
              <a:t>, the city of Bologna has experienced land </a:t>
            </a:r>
            <a:r>
              <a:rPr lang="en-US" u="sng" dirty="0"/>
              <a:t>subsidence</a:t>
            </a:r>
            <a:r>
              <a:rPr lang="en-US" dirty="0"/>
              <a:t> due to excessive </a:t>
            </a:r>
            <a:r>
              <a:rPr lang="en-US" u="sng" dirty="0"/>
              <a:t>groundwater withdrawals</a:t>
            </a:r>
            <a:endParaRPr lang="en-GB" sz="700" u="sng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2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During the </a:t>
            </a:r>
            <a:r>
              <a:rPr lang="en-GB" u="sng" dirty="0"/>
              <a:t>1970s</a:t>
            </a:r>
            <a:r>
              <a:rPr lang="en-GB" dirty="0"/>
              <a:t>, ground displacement rate peaks of </a:t>
            </a:r>
            <a:r>
              <a:rPr lang="en-GB" u="sng" dirty="0"/>
              <a:t>10 cm/year</a:t>
            </a:r>
            <a:r>
              <a:rPr lang="en-GB" dirty="0"/>
              <a:t> were documented</a:t>
            </a:r>
            <a:endParaRPr lang="en-GB" u="sng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2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the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mid-1980s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introduction of 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 management regulations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initiated: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gradual </a:t>
            </a: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lessening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subsidence rates</a:t>
            </a: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endParaRPr lang="en-GB" sz="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endParaRPr lang="en-GB" sz="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drawdown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piezometric level, followed by a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since the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mid-2000s</a:t>
            </a:r>
            <a:endParaRPr lang="en-GB" sz="700" u="sng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2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Nowadays </a:t>
            </a:r>
            <a:r>
              <a:rPr lang="en-GB" u="sng" dirty="0"/>
              <a:t>a few areas</a:t>
            </a:r>
            <a:r>
              <a:rPr lang="en-GB" dirty="0"/>
              <a:t> of the urban area seem to be </a:t>
            </a:r>
            <a:r>
              <a:rPr lang="en-GB" u="sng" dirty="0"/>
              <a:t>stable</a:t>
            </a:r>
            <a:r>
              <a:rPr lang="en-GB" dirty="0"/>
              <a:t>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B8F7009-C189-4978-B6EF-E1CBD4205375}"/>
              </a:ext>
            </a:extLst>
          </p:cNvPr>
          <p:cNvSpPr txBox="1"/>
          <p:nvPr/>
        </p:nvSpPr>
        <p:spPr>
          <a:xfrm>
            <a:off x="816671" y="5378377"/>
            <a:ext cx="4237112" cy="769441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100" i="1" dirty="0"/>
              <a:t>a) Pumping and piezometric level time series at Fossolo pumping station from 1970 to 2020 (HERA).</a:t>
            </a:r>
          </a:p>
          <a:p>
            <a:pPr algn="just"/>
            <a:r>
              <a:rPr lang="en-GB" sz="1100" i="1" dirty="0"/>
              <a:t>b) Medium-long term evolution of land subsidence and groundwater withdrawal rates (Arpae, 2018).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98581C6-B31A-4B31-9F81-3876A8F86B91}"/>
              </a:ext>
            </a:extLst>
          </p:cNvPr>
          <p:cNvCxnSpPr>
            <a:cxnSpLocks/>
          </p:cNvCxnSpPr>
          <p:nvPr/>
        </p:nvCxnSpPr>
        <p:spPr>
          <a:xfrm flipH="1">
            <a:off x="5070764" y="5763098"/>
            <a:ext cx="654936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Segnaposto contenuto 7">
            <a:extLst>
              <a:ext uri="{FF2B5EF4-FFF2-40B4-BE49-F238E27FC236}">
                <a16:creationId xmlns:a16="http://schemas.microsoft.com/office/drawing/2014/main" id="{4085DFE1-1962-4FE2-8D70-43E36EF11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"/>
          <a:stretch/>
        </p:blipFill>
        <p:spPr>
          <a:xfrm>
            <a:off x="5729649" y="3972315"/>
            <a:ext cx="5890661" cy="2831719"/>
          </a:xfrm>
          <a:solidFill>
            <a:schemeClr val="bg1"/>
          </a:solidFill>
          <a:ln>
            <a:solidFill>
              <a:srgbClr val="C00000"/>
            </a:solidFill>
          </a:ln>
        </p:spPr>
      </p:pic>
      <p:pic>
        <p:nvPicPr>
          <p:cNvPr id="26" name="Segnaposto contenuto 7">
            <a:extLst>
              <a:ext uri="{FF2B5EF4-FFF2-40B4-BE49-F238E27FC236}">
                <a16:creationId xmlns:a16="http://schemas.microsoft.com/office/drawing/2014/main" id="{165B5715-72A2-472F-BF26-A0AF89338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" b="1414"/>
          <a:stretch/>
        </p:blipFill>
        <p:spPr>
          <a:xfrm>
            <a:off x="5729649" y="657107"/>
            <a:ext cx="5870929" cy="321366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1B0C4CB-E9C5-480F-AB69-0509A9DB46A1}"/>
              </a:ext>
            </a:extLst>
          </p:cNvPr>
          <p:cNvSpPr txBox="1"/>
          <p:nvPr/>
        </p:nvSpPr>
        <p:spPr>
          <a:xfrm>
            <a:off x="5725700" y="3532215"/>
            <a:ext cx="481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a)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64253FC-ED45-4ECF-9BD9-658F48858EA5}"/>
              </a:ext>
            </a:extLst>
          </p:cNvPr>
          <p:cNvSpPr txBox="1"/>
          <p:nvPr/>
        </p:nvSpPr>
        <p:spPr>
          <a:xfrm>
            <a:off x="5725700" y="6452342"/>
            <a:ext cx="481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426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229803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Historical subsidence monitoring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552496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7313E4-381C-49C0-9105-832F4B6154FF}"/>
              </a:ext>
            </a:extLst>
          </p:cNvPr>
          <p:cNvSpPr txBox="1"/>
          <p:nvPr/>
        </p:nvSpPr>
        <p:spPr>
          <a:xfrm>
            <a:off x="509597" y="1332478"/>
            <a:ext cx="761252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1950 – 1972: Topographic levelling 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1973 – 1983: Topographic levelling 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1983 – 1987: Topographic levelling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1987 – 1992: Topographic levelling</a:t>
            </a:r>
          </a:p>
          <a:p>
            <a:pPr algn="just">
              <a:buClr>
                <a:srgbClr val="C00000"/>
              </a:buClr>
              <a:buSzPct val="70000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1992 – 2000: InSAR survey → </a:t>
            </a:r>
            <a:r>
              <a:rPr lang="en-GB" b="1" dirty="0"/>
              <a:t>ERS</a:t>
            </a:r>
            <a:r>
              <a:rPr lang="en-GB" dirty="0"/>
              <a:t> – </a:t>
            </a:r>
            <a:r>
              <a:rPr lang="en-GB" u="sng" dirty="0"/>
              <a:t>PSInSAR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1999 – 2005: Topographic levelling + GNSS network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2002-2006: InSAR survey → </a:t>
            </a:r>
            <a:r>
              <a:rPr lang="en-GB" b="1" dirty="0"/>
              <a:t>ENVISAT</a:t>
            </a:r>
            <a:r>
              <a:rPr lang="en-GB" dirty="0"/>
              <a:t> – </a:t>
            </a:r>
            <a:r>
              <a:rPr lang="en-GB" u="sng" dirty="0"/>
              <a:t>PSInSAR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2006-2011: InSAR survey → </a:t>
            </a:r>
            <a:r>
              <a:rPr lang="en-GB" b="1" dirty="0"/>
              <a:t>RADARSAT</a:t>
            </a:r>
            <a:r>
              <a:rPr lang="en-GB" dirty="0"/>
              <a:t> – </a:t>
            </a:r>
            <a:r>
              <a:rPr lang="en-GB" u="sng" dirty="0"/>
              <a:t>SqueeSAR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2011-2016: InSAR survey → </a:t>
            </a:r>
            <a:r>
              <a:rPr lang="en-GB" b="1" dirty="0"/>
              <a:t>RADARSAT</a:t>
            </a:r>
            <a:r>
              <a:rPr lang="en-GB" dirty="0"/>
              <a:t> and </a:t>
            </a:r>
            <a:r>
              <a:rPr lang="en-GB" b="1" dirty="0"/>
              <a:t>COSMO-SkyMed</a:t>
            </a:r>
            <a:r>
              <a:rPr lang="en-GB" dirty="0"/>
              <a:t> – </a:t>
            </a:r>
            <a:r>
              <a:rPr lang="en-GB" u="sng" dirty="0"/>
              <a:t>SqueeSAR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C479D2E2-EE4D-4B79-9B6C-F8929ABC77F7}"/>
              </a:ext>
            </a:extLst>
          </p:cNvPr>
          <p:cNvCxnSpPr>
            <a:cxnSpLocks/>
          </p:cNvCxnSpPr>
          <p:nvPr/>
        </p:nvCxnSpPr>
        <p:spPr>
          <a:xfrm>
            <a:off x="305265" y="1496291"/>
            <a:ext cx="0" cy="40659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oval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883D4A71-1E0F-47B0-A7E6-2A1C8E735BF6}"/>
              </a:ext>
            </a:extLst>
          </p:cNvPr>
          <p:cNvSpPr/>
          <p:nvPr/>
        </p:nvSpPr>
        <p:spPr>
          <a:xfrm>
            <a:off x="826175" y="1874210"/>
            <a:ext cx="3359727" cy="2770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826C8FF-1250-4105-85E6-3E654B01D9F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185902" y="2012756"/>
            <a:ext cx="26323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F11D43F3-B265-4BB8-8EDF-D626D62A519E}"/>
              </a:ext>
            </a:extLst>
          </p:cNvPr>
          <p:cNvGrpSpPr/>
          <p:nvPr/>
        </p:nvGrpSpPr>
        <p:grpSpPr>
          <a:xfrm>
            <a:off x="4462993" y="1706716"/>
            <a:ext cx="2888675" cy="615553"/>
            <a:chOff x="4523509" y="1273379"/>
            <a:chExt cx="2888675" cy="615553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9C899F7-8266-4099-9C4F-55F0E35F8CCA}"/>
                </a:ext>
              </a:extLst>
            </p:cNvPr>
            <p:cNvSpPr txBox="1"/>
            <p:nvPr/>
          </p:nvSpPr>
          <p:spPr>
            <a:xfrm>
              <a:off x="4523509" y="1273379"/>
              <a:ext cx="28886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u="sng" dirty="0"/>
                <a:t>Subsidence peak</a:t>
              </a:r>
              <a:r>
                <a:rPr lang="en-GB" sz="1700" dirty="0"/>
                <a:t>:</a:t>
              </a:r>
            </a:p>
            <a:p>
              <a:r>
                <a:rPr lang="en-GB" sz="1700" dirty="0">
                  <a:cs typeface="Calibri" panose="020F0502020204030204" pitchFamily="34" charset="0"/>
                </a:rPr>
                <a:t>≈ </a:t>
              </a:r>
              <a:r>
                <a:rPr lang="en-GB" sz="1700" dirty="0"/>
                <a:t>10</a:t>
              </a:r>
              <a:r>
                <a:rPr lang="en-GB" sz="100" dirty="0"/>
                <a:t> </a:t>
              </a:r>
              <a:r>
                <a:rPr lang="en-GB" sz="1700" dirty="0"/>
                <a:t>-11 [cm/</a:t>
              </a:r>
              <a:r>
                <a:rPr lang="en-GB" sz="1700" dirty="0" err="1"/>
                <a:t>yr</a:t>
              </a:r>
              <a:r>
                <a:rPr lang="en-GB" sz="1700" dirty="0"/>
                <a:t>]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82BA7CF-698D-4D23-8F58-7ED27B7787DB}"/>
                </a:ext>
              </a:extLst>
            </p:cNvPr>
            <p:cNvSpPr/>
            <p:nvPr/>
          </p:nvSpPr>
          <p:spPr>
            <a:xfrm>
              <a:off x="4535387" y="1274613"/>
              <a:ext cx="1657595" cy="60960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01E5D37F-D7E1-4D64-8D37-66039B5A6BC9}"/>
              </a:ext>
            </a:extLst>
          </p:cNvPr>
          <p:cNvSpPr/>
          <p:nvPr/>
        </p:nvSpPr>
        <p:spPr>
          <a:xfrm>
            <a:off x="826174" y="5285100"/>
            <a:ext cx="6923201" cy="2770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68272502-AE95-4CB8-8C91-38569958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157" y="823400"/>
            <a:ext cx="5431789" cy="382799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7" name="Ovale 46">
            <a:extLst>
              <a:ext uri="{FF2B5EF4-FFF2-40B4-BE49-F238E27FC236}">
                <a16:creationId xmlns:a16="http://schemas.microsoft.com/office/drawing/2014/main" id="{EB5DBFC5-B401-4166-8BCE-65670F60A92B}"/>
              </a:ext>
            </a:extLst>
          </p:cNvPr>
          <p:cNvSpPr/>
          <p:nvPr/>
        </p:nvSpPr>
        <p:spPr>
          <a:xfrm>
            <a:off x="8819601" y="1880749"/>
            <a:ext cx="568902" cy="5789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E5061592-BDD4-492E-BA31-28409A8B9FA1}"/>
              </a:ext>
            </a:extLst>
          </p:cNvPr>
          <p:cNvSpPr txBox="1"/>
          <p:nvPr/>
        </p:nvSpPr>
        <p:spPr>
          <a:xfrm>
            <a:off x="7913836" y="4618503"/>
            <a:ext cx="40390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00" i="1" dirty="0"/>
              <a:t>Subsidence isokinetics [cm/year] 1973-1983 (Barbarella et al.,1990).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F8F978BC-2A5F-43FD-AA4E-BF3369A925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42" y="914191"/>
            <a:ext cx="5670404" cy="36464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E87A655-0920-4861-BFF0-2DD0342FFFDF}"/>
              </a:ext>
            </a:extLst>
          </p:cNvPr>
          <p:cNvSpPr txBox="1"/>
          <p:nvPr/>
        </p:nvSpPr>
        <p:spPr>
          <a:xfrm>
            <a:off x="6617888" y="4540321"/>
            <a:ext cx="5328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100" i="1" dirty="0"/>
              <a:t>Subsidence rate map from Radarsat and Cosmo-SkyMed survey 2011 – 2016 (Arpae, 2018).</a:t>
            </a:r>
          </a:p>
        </p:txBody>
      </p:sp>
    </p:spTree>
    <p:extLst>
      <p:ext uri="{BB962C8B-B14F-4D97-AF65-F5344CB8AC3E}">
        <p14:creationId xmlns:p14="http://schemas.microsoft.com/office/powerpoint/2010/main" val="15208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6" grpId="0" animBg="1"/>
      <p:bldP spid="47" grpId="0" animBg="1"/>
      <p:bldP spid="47" grpId="1" animBg="1"/>
      <p:bldP spid="58" grpId="0"/>
      <p:bldP spid="58" grpId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229803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SENTINEL-1 InSAR survey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552496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2C1FB3-1B47-4753-A7CB-90DA4245ED76}"/>
              </a:ext>
            </a:extLst>
          </p:cNvPr>
          <p:cNvSpPr txBox="1"/>
          <p:nvPr/>
        </p:nvSpPr>
        <p:spPr>
          <a:xfrm>
            <a:off x="460852" y="970794"/>
            <a:ext cx="5111812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New InSAR survey performed by UniBo spin-off “Fragile” on the </a:t>
            </a:r>
            <a:r>
              <a:rPr lang="en-US" u="sng" dirty="0"/>
              <a:t>2014 – 2020</a:t>
            </a:r>
            <a:r>
              <a:rPr lang="en-US" dirty="0"/>
              <a:t> Sentinel-1 ascending and descending orbits free data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Each interferogram was processed through the software GMTSAR 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100" u="sng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A </a:t>
            </a:r>
            <a:r>
              <a:rPr lang="en-GB" u="sng" dirty="0"/>
              <a:t>Small Baseline approach</a:t>
            </a:r>
            <a:r>
              <a:rPr lang="en-GB" dirty="0"/>
              <a:t> was followed to resolve the displacements over time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attention was paid to: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choice of reference pixels to maximise their density in the selected area</a:t>
            </a: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endParaRPr lang="en-GB" sz="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endParaRPr lang="en-GB" sz="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definition of the considered time span (6-365 days) to consider both quicker and slower movements</a:t>
            </a:r>
            <a:endParaRPr lang="en-GB" sz="700" u="sng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1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GB" dirty="0"/>
              <a:t>The resulting displacement map has </a:t>
            </a:r>
            <a:r>
              <a:rPr lang="en-GB" u="sng" dirty="0"/>
              <a:t>higher spatial and temporal resolution</a:t>
            </a:r>
            <a:r>
              <a:rPr lang="en-GB" dirty="0"/>
              <a:t> than the previous ones.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8FB5FD7-A67E-41FF-8F34-CD410A7B3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984" y="668188"/>
            <a:ext cx="5431790" cy="4159198"/>
          </a:xfrm>
          <a:prstGeom prst="rect">
            <a:avLst/>
          </a:prstGeom>
          <a:ln>
            <a:solidFill>
              <a:srgbClr val="C00000"/>
            </a:solidFill>
          </a:ln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27E2BD44-6A8C-4329-836E-DF48838ED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527776"/>
              </p:ext>
            </p:extLst>
          </p:nvPr>
        </p:nvGraphicFramePr>
        <p:xfrm>
          <a:off x="5930984" y="4952721"/>
          <a:ext cx="5431790" cy="1772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7201">
                  <a:extLst>
                    <a:ext uri="{9D8B030D-6E8A-4147-A177-3AD203B41FA5}">
                      <a16:colId xmlns:a16="http://schemas.microsoft.com/office/drawing/2014/main" val="3782116080"/>
                    </a:ext>
                  </a:extLst>
                </a:gridCol>
                <a:gridCol w="1494430">
                  <a:extLst>
                    <a:ext uri="{9D8B030D-6E8A-4147-A177-3AD203B41FA5}">
                      <a16:colId xmlns:a16="http://schemas.microsoft.com/office/drawing/2014/main" val="2744145190"/>
                    </a:ext>
                  </a:extLst>
                </a:gridCol>
                <a:gridCol w="1700159">
                  <a:extLst>
                    <a:ext uri="{9D8B030D-6E8A-4147-A177-3AD203B41FA5}">
                      <a16:colId xmlns:a16="http://schemas.microsoft.com/office/drawing/2014/main" val="1213895645"/>
                    </a:ext>
                  </a:extLst>
                </a:gridCol>
              </a:tblGrid>
              <a:tr h="38501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b="1" u="none" strike="noStrike" dirty="0">
                          <a:effectLst/>
                        </a:rPr>
                        <a:t>InSAR Survey</a:t>
                      </a:r>
                      <a:endParaRPr lang="it-IT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b="1" u="none" strike="noStrike" dirty="0">
                          <a:effectLst/>
                        </a:rPr>
                        <a:t>N°PS </a:t>
                      </a:r>
                      <a:r>
                        <a:rPr lang="it-IT" sz="1200" b="1" u="none" strike="noStrike" dirty="0">
                          <a:effectLst/>
                        </a:rPr>
                        <a:t>(study area)</a:t>
                      </a:r>
                      <a:endParaRPr lang="it-IT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u="none" strike="noStrike" dirty="0">
                          <a:effectLst/>
                        </a:rPr>
                        <a:t>PS density [n°PS/km²]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771086"/>
                  </a:ext>
                </a:extLst>
              </a:tr>
              <a:tr h="22137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ERS (1992-2000)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6321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718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6827970"/>
                  </a:ext>
                </a:extLst>
              </a:tr>
              <a:tr h="212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ENVISAT (2002-2006)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>
                          <a:effectLst/>
                        </a:rPr>
                        <a:t>5279</a:t>
                      </a:r>
                      <a:endParaRPr lang="it-IT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>
                          <a:effectLst/>
                        </a:rPr>
                        <a:t>600</a:t>
                      </a:r>
                      <a:endParaRPr lang="it-IT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3076243"/>
                  </a:ext>
                </a:extLst>
              </a:tr>
              <a:tr h="212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RADARSAT (2006-2011)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6720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>
                          <a:effectLst/>
                        </a:rPr>
                        <a:t>764</a:t>
                      </a:r>
                      <a:endParaRPr lang="it-IT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660094"/>
                  </a:ext>
                </a:extLst>
              </a:tr>
              <a:tr h="229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RADARSAT+COSMO (2011-2016)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 dirty="0">
                          <a:effectLst/>
                        </a:rPr>
                        <a:t>18800</a:t>
                      </a:r>
                      <a:endParaRPr lang="it-IT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u="none" strike="noStrike">
                          <a:effectLst/>
                        </a:rPr>
                        <a:t>2136</a:t>
                      </a:r>
                      <a:endParaRPr lang="it-IT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037220"/>
                  </a:ext>
                </a:extLst>
              </a:tr>
              <a:tr h="2383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300" u="dbl" strike="noStrike" baseline="0" dirty="0">
                          <a:solidFill>
                            <a:srgbClr val="C00000"/>
                          </a:solidFill>
                          <a:effectLst/>
                        </a:rPr>
                        <a:t>SENTINEL-1 (2014-2020)</a:t>
                      </a:r>
                      <a:endParaRPr lang="it-IT" sz="1300" b="0" i="0" u="dbl" strike="noStrike" baseline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145956 (asc.)</a:t>
                      </a:r>
                      <a:endParaRPr lang="it-IT" sz="13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16586 (asc.)</a:t>
                      </a:r>
                      <a:endParaRPr lang="it-IT" sz="13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752474"/>
                  </a:ext>
                </a:extLst>
              </a:tr>
              <a:tr h="27245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209290 (desc.)</a:t>
                      </a:r>
                      <a:endParaRPr lang="it-IT" sz="13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23783 (desc.)</a:t>
                      </a:r>
                      <a:endParaRPr lang="it-IT" sz="13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607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46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8C082EA-B438-4CAE-98DC-67A00AC6E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7936"/>
          <a:stretch/>
        </p:blipFill>
        <p:spPr>
          <a:xfrm>
            <a:off x="5210594" y="997565"/>
            <a:ext cx="6389984" cy="35559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DDE9578-BDB1-4392-8F01-C243EA630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0594" y="1108383"/>
            <a:ext cx="6379725" cy="333429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229803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3D geological model of the Bologna urban area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552496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2C1FB3-1B47-4753-A7CB-90DA4245ED76}"/>
              </a:ext>
            </a:extLst>
          </p:cNvPr>
          <p:cNvSpPr txBox="1"/>
          <p:nvPr/>
        </p:nvSpPr>
        <p:spPr>
          <a:xfrm>
            <a:off x="380150" y="997565"/>
            <a:ext cx="424398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Detailed </a:t>
            </a:r>
            <a:r>
              <a:rPr lang="en-US" u="sng" dirty="0"/>
              <a:t>stratigraphic analysis </a:t>
            </a:r>
            <a:r>
              <a:rPr lang="en-US" dirty="0"/>
              <a:t>based on: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r>
              <a:rPr lang="en-US" dirty="0"/>
              <a:t>systematic revision of the existing geognostic surveys archives</a:t>
            </a: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endParaRPr lang="en-GB" sz="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SzPct val="70000"/>
              <a:buFont typeface="Calibri" panose="020F0502020204030204" pitchFamily="34" charset="0"/>
              <a:buChar char="→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and correlations on appropriately oriented stratigraphic sections</a:t>
            </a:r>
            <a:endParaRPr lang="en-GB" sz="700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Clr>
                <a:srgbClr val="C00000"/>
              </a:buClr>
              <a:buSzPct val="70000"/>
            </a:pPr>
            <a:endParaRPr lang="en-GB" sz="12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The area of Bologna is distinguished by a more </a:t>
            </a:r>
            <a:r>
              <a:rPr lang="en-US" u="sng" dirty="0"/>
              <a:t>complex geological setting </a:t>
            </a:r>
            <a:r>
              <a:rPr lang="en-US" dirty="0"/>
              <a:t>than the expected rather homogeneous alluvial context.</a:t>
            </a:r>
          </a:p>
          <a:p>
            <a:pPr lvl="1" algn="just">
              <a:buClr>
                <a:srgbClr val="C00000"/>
              </a:buClr>
              <a:buSzPct val="70000"/>
            </a:pPr>
            <a:endParaRPr lang="en-GB" sz="1200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dirty="0"/>
              <a:t>Partition of the study area into </a:t>
            </a:r>
            <a:r>
              <a:rPr lang="en-US" u="sng" dirty="0"/>
              <a:t>3        sub-domains</a:t>
            </a:r>
            <a:r>
              <a:rPr lang="en-US" dirty="0"/>
              <a:t> characterised by different morphological and lithostratigraphic features.</a:t>
            </a:r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endParaRPr lang="en-GB" sz="120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37B21420-1146-4667-BA65-D7C7F27F9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328608"/>
              </p:ext>
            </p:extLst>
          </p:nvPr>
        </p:nvGraphicFramePr>
        <p:xfrm>
          <a:off x="5210594" y="4808077"/>
          <a:ext cx="6379725" cy="1394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080">
                  <a:extLst>
                    <a:ext uri="{9D8B030D-6E8A-4147-A177-3AD203B41FA5}">
                      <a16:colId xmlns:a16="http://schemas.microsoft.com/office/drawing/2014/main" val="3782116080"/>
                    </a:ext>
                  </a:extLst>
                </a:gridCol>
                <a:gridCol w="5381645">
                  <a:extLst>
                    <a:ext uri="{9D8B030D-6E8A-4147-A177-3AD203B41FA5}">
                      <a16:colId xmlns:a16="http://schemas.microsoft.com/office/drawing/2014/main" val="2744145190"/>
                    </a:ext>
                  </a:extLst>
                </a:gridCol>
              </a:tblGrid>
              <a:tr h="38501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b="1" u="none" strike="noStrike" dirty="0">
                          <a:effectLst/>
                        </a:rPr>
                        <a:t>Sub-domain</a:t>
                      </a:r>
                      <a:endParaRPr lang="it-IT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300" b="1" u="none" strike="noStrike" noProof="0" dirty="0">
                          <a:effectLst/>
                        </a:rPr>
                        <a:t>Short lithological description</a:t>
                      </a:r>
                      <a:endParaRPr lang="en-GB" sz="13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771086"/>
                  </a:ext>
                </a:extLst>
              </a:tr>
              <a:tr h="331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GB" sz="12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Thick and amalgamated gravelly deposits of the Reno River.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682797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b="1" u="sng" strike="noStrike" dirty="0">
                          <a:effectLst/>
                        </a:rPr>
                        <a:t>B</a:t>
                      </a:r>
                      <a:endParaRPr lang="it-IT" sz="125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GB" sz="1250" u="none" strike="noStrike" noProof="0" dirty="0">
                          <a:effectLst/>
                        </a:rPr>
                        <a:t> Rather continuous sequences of rigid and </a:t>
                      </a:r>
                      <a:r>
                        <a:rPr lang="en-GB" sz="1250" u="sng" strike="noStrike" noProof="0" dirty="0">
                          <a:effectLst/>
                        </a:rPr>
                        <a:t>overconsolidated</a:t>
                      </a:r>
                      <a:r>
                        <a:rPr lang="en-GB" sz="1250" u="none" strike="noStrike" noProof="0" dirty="0">
                          <a:effectLst/>
                        </a:rPr>
                        <a:t> fine-grained deposits.</a:t>
                      </a:r>
                      <a:endParaRPr lang="en-GB" sz="125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307624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GB" sz="125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Thinner and more dispersed gravelly deposits of the Savena River alluvial fan.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66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0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229803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Displacement rate map and geological model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552496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13" name="Segnaposto contenuto 8">
            <a:extLst>
              <a:ext uri="{FF2B5EF4-FFF2-40B4-BE49-F238E27FC236}">
                <a16:creationId xmlns:a16="http://schemas.microsoft.com/office/drawing/2014/main" id="{8866503B-F623-45E6-AAB1-E886FA3C2FE7}"/>
              </a:ext>
            </a:extLst>
          </p:cNvPr>
          <p:cNvSpPr txBox="1">
            <a:spLocks/>
          </p:cNvSpPr>
          <p:nvPr/>
        </p:nvSpPr>
        <p:spPr>
          <a:xfrm>
            <a:off x="570014" y="697874"/>
            <a:ext cx="11030563" cy="67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SzPct val="70000"/>
              <a:buNone/>
            </a:pPr>
            <a:r>
              <a:rPr lang="en-US" sz="2000" dirty="0"/>
              <a:t>The InSAR-derived ground displacement field well agrees with the main evidences of the stratigraphic analysis, underlining the influence of the peculiar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geological setting on the subsidence process evolution.</a:t>
            </a:r>
            <a:endParaRPr lang="it-IT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A1CCCD-5EA2-4129-9A80-83D59DFF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643" y="1399010"/>
            <a:ext cx="7036714" cy="538811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6415CF-BD7E-44FC-8E6E-07C1F46073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643" y="1399009"/>
            <a:ext cx="7036713" cy="5388113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51" name="Gruppo 50">
            <a:extLst>
              <a:ext uri="{FF2B5EF4-FFF2-40B4-BE49-F238E27FC236}">
                <a16:creationId xmlns:a16="http://schemas.microsoft.com/office/drawing/2014/main" id="{14DFF0DB-AD67-4A40-B687-4AA393A062A0}"/>
              </a:ext>
            </a:extLst>
          </p:cNvPr>
          <p:cNvGrpSpPr/>
          <p:nvPr/>
        </p:nvGrpSpPr>
        <p:grpSpPr>
          <a:xfrm>
            <a:off x="3909047" y="1503351"/>
            <a:ext cx="4521525" cy="4372987"/>
            <a:chOff x="3909047" y="1503351"/>
            <a:chExt cx="4521525" cy="437298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75BCC637-520B-4B5F-86A0-D399A88C7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3424" y="2537754"/>
              <a:ext cx="870725" cy="138933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5C6A2DE5-A720-41AA-A470-3CA0DDB33EA5}"/>
                </a:ext>
              </a:extLst>
            </p:cNvPr>
            <p:cNvCxnSpPr>
              <a:cxnSpLocks/>
            </p:cNvCxnSpPr>
            <p:nvPr/>
          </p:nvCxnSpPr>
          <p:spPr>
            <a:xfrm>
              <a:off x="4516375" y="1852863"/>
              <a:ext cx="470714" cy="1239253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BC0F8857-C759-492E-A212-4F34C3017020}"/>
                </a:ext>
              </a:extLst>
            </p:cNvPr>
            <p:cNvGrpSpPr/>
            <p:nvPr/>
          </p:nvGrpSpPr>
          <p:grpSpPr>
            <a:xfrm>
              <a:off x="4291763" y="1503351"/>
              <a:ext cx="835861" cy="400110"/>
              <a:chOff x="4987088" y="1531926"/>
              <a:chExt cx="835861" cy="400110"/>
            </a:xfrm>
          </p:grpSpPr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7A24AB5-96B9-4F6A-BB23-C6888AC7E81B}"/>
                  </a:ext>
                </a:extLst>
              </p:cNvPr>
              <p:cNvSpPr txBox="1"/>
              <p:nvPr/>
            </p:nvSpPr>
            <p:spPr>
              <a:xfrm>
                <a:off x="4987088" y="1531926"/>
                <a:ext cx="835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 A</a:t>
                </a:r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20DA38F-1CB4-47D0-8926-FAADF278698F}"/>
                  </a:ext>
                </a:extLst>
              </p:cNvPr>
              <p:cNvSpPr/>
              <p:nvPr/>
            </p:nvSpPr>
            <p:spPr>
              <a:xfrm>
                <a:off x="5089524" y="1609725"/>
                <a:ext cx="241301" cy="2431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0998A700-C60D-4C6B-BF56-AA902E4F2E38}"/>
                </a:ext>
              </a:extLst>
            </p:cNvPr>
            <p:cNvGrpSpPr/>
            <p:nvPr/>
          </p:nvGrpSpPr>
          <p:grpSpPr>
            <a:xfrm>
              <a:off x="7594711" y="2192236"/>
              <a:ext cx="835861" cy="400110"/>
              <a:chOff x="4987088" y="1531926"/>
              <a:chExt cx="835861" cy="400110"/>
            </a:xfrm>
          </p:grpSpPr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B80A9F2B-6DC2-45FD-B8DD-DBE5AAC7A27B}"/>
                  </a:ext>
                </a:extLst>
              </p:cNvPr>
              <p:cNvSpPr txBox="1"/>
              <p:nvPr/>
            </p:nvSpPr>
            <p:spPr>
              <a:xfrm>
                <a:off x="4987088" y="1531926"/>
                <a:ext cx="835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 C</a:t>
                </a:r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EFA4730A-63F3-495E-8CB7-E5911E8DEF14}"/>
                  </a:ext>
                </a:extLst>
              </p:cNvPr>
              <p:cNvSpPr/>
              <p:nvPr/>
            </p:nvSpPr>
            <p:spPr>
              <a:xfrm>
                <a:off x="5089524" y="1609725"/>
                <a:ext cx="241301" cy="2431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C7FEC6F5-D442-44BD-9B62-30DCB91EA6F9}"/>
                </a:ext>
              </a:extLst>
            </p:cNvPr>
            <p:cNvGrpSpPr/>
            <p:nvPr/>
          </p:nvGrpSpPr>
          <p:grpSpPr>
            <a:xfrm>
              <a:off x="3909047" y="5476228"/>
              <a:ext cx="835861" cy="400110"/>
              <a:chOff x="4987088" y="1531926"/>
              <a:chExt cx="835861" cy="400110"/>
            </a:xfrm>
          </p:grpSpPr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A0B96292-042A-4444-A7A5-9EC4FA078B4D}"/>
                  </a:ext>
                </a:extLst>
              </p:cNvPr>
              <p:cNvSpPr txBox="1"/>
              <p:nvPr/>
            </p:nvSpPr>
            <p:spPr>
              <a:xfrm>
                <a:off x="4987088" y="1531926"/>
                <a:ext cx="835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 B</a:t>
                </a:r>
              </a:p>
            </p:txBody>
          </p:sp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811FD114-93FF-405D-A1A5-9EBD86E612A8}"/>
                  </a:ext>
                </a:extLst>
              </p:cNvPr>
              <p:cNvSpPr/>
              <p:nvPr/>
            </p:nvSpPr>
            <p:spPr>
              <a:xfrm>
                <a:off x="5089524" y="1609725"/>
                <a:ext cx="241301" cy="2431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5AB9F291-5D74-4D48-A269-E55894E7D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1763" y="4954540"/>
              <a:ext cx="1330938" cy="681985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05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229803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Small-scale settlements detection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552496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6AAB2D9-291B-4E44-BB25-079CBE85B740}"/>
              </a:ext>
            </a:extLst>
          </p:cNvPr>
          <p:cNvSpPr/>
          <p:nvPr/>
        </p:nvSpPr>
        <p:spPr bwMode="auto">
          <a:xfrm>
            <a:off x="3507487" y="219357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it-IT" sz="2800" b="1">
              <a:solidFill>
                <a:srgbClr val="000000"/>
              </a:solidFill>
            </a:endParaRP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31505B76-8716-432C-8022-C6D320D28F5C}"/>
              </a:ext>
            </a:extLst>
          </p:cNvPr>
          <p:cNvSpPr txBox="1">
            <a:spLocks/>
          </p:cNvSpPr>
          <p:nvPr/>
        </p:nvSpPr>
        <p:spPr>
          <a:xfrm>
            <a:off x="570014" y="675296"/>
            <a:ext cx="11030563" cy="67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SzPct val="70000"/>
              <a:buNone/>
            </a:pPr>
            <a:r>
              <a:rPr lang="en-US" sz="2000" dirty="0"/>
              <a:t>The high resolution of the Sentinel-1 survey allows to isolate and analyse also small-scale settlements that could be related to localised anthropic activities.</a:t>
            </a:r>
            <a:endParaRPr lang="it-IT" sz="2200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FF1F0EC-1F5E-42D1-A45F-D7377164780D}"/>
              </a:ext>
            </a:extLst>
          </p:cNvPr>
          <p:cNvSpPr/>
          <p:nvPr/>
        </p:nvSpPr>
        <p:spPr>
          <a:xfrm>
            <a:off x="5338225" y="4050369"/>
            <a:ext cx="870986" cy="103719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C789C7F1-DB33-405D-9348-FEC18F03BB2D}"/>
              </a:ext>
            </a:extLst>
          </p:cNvPr>
          <p:cNvGrpSpPr/>
          <p:nvPr/>
        </p:nvGrpSpPr>
        <p:grpSpPr>
          <a:xfrm>
            <a:off x="510506" y="1380402"/>
            <a:ext cx="11220313" cy="5413945"/>
            <a:chOff x="510506" y="1380402"/>
            <a:chExt cx="11220313" cy="5413945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84C2C543-51D0-45D9-B30F-00D060F164EB}"/>
                </a:ext>
              </a:extLst>
            </p:cNvPr>
            <p:cNvGrpSpPr/>
            <p:nvPr/>
          </p:nvGrpSpPr>
          <p:grpSpPr>
            <a:xfrm>
              <a:off x="510506" y="1380402"/>
              <a:ext cx="11220313" cy="5413945"/>
              <a:chOff x="510506" y="1380402"/>
              <a:chExt cx="11220313" cy="5413945"/>
            </a:xfrm>
          </p:grpSpPr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6548CD2D-BCAD-4C9E-9E47-2E58C9A53D63}"/>
                  </a:ext>
                </a:extLst>
              </p:cNvPr>
              <p:cNvGrpSpPr/>
              <p:nvPr/>
            </p:nvGrpSpPr>
            <p:grpSpPr>
              <a:xfrm>
                <a:off x="510506" y="1380402"/>
                <a:ext cx="11127684" cy="5413945"/>
                <a:chOff x="510506" y="1380402"/>
                <a:chExt cx="11127684" cy="5413945"/>
              </a:xfrm>
            </p:grpSpPr>
            <p:grpSp>
              <p:nvGrpSpPr>
                <p:cNvPr id="21" name="Gruppo 20">
                  <a:extLst>
                    <a:ext uri="{FF2B5EF4-FFF2-40B4-BE49-F238E27FC236}">
                      <a16:creationId xmlns:a16="http://schemas.microsoft.com/office/drawing/2014/main" id="{C8FFC813-45A9-4789-934D-80BF6FBA8D3E}"/>
                    </a:ext>
                  </a:extLst>
                </p:cNvPr>
                <p:cNvGrpSpPr/>
                <p:nvPr/>
              </p:nvGrpSpPr>
              <p:grpSpPr>
                <a:xfrm>
                  <a:off x="510506" y="1380402"/>
                  <a:ext cx="11127684" cy="5413945"/>
                  <a:chOff x="-57943" y="1338214"/>
                  <a:chExt cx="11127684" cy="5413945"/>
                </a:xfrm>
              </p:grpSpPr>
              <p:pic>
                <p:nvPicPr>
                  <p:cNvPr id="8" name="Immagine 7">
                    <a:extLst>
                      <a:ext uri="{FF2B5EF4-FFF2-40B4-BE49-F238E27FC236}">
                        <a16:creationId xmlns:a16="http://schemas.microsoft.com/office/drawing/2014/main" id="{4B2441D8-58C2-4A4C-B3DF-702BB051EF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80727" y="2128141"/>
                    <a:ext cx="5095704" cy="4624018"/>
                  </a:xfrm>
                  <a:prstGeom prst="rect">
                    <a:avLst/>
                  </a:prstGeom>
                </p:spPr>
              </p:pic>
              <p:grpSp>
                <p:nvGrpSpPr>
                  <p:cNvPr id="5" name="Gruppo 4">
                    <a:extLst>
                      <a:ext uri="{FF2B5EF4-FFF2-40B4-BE49-F238E27FC236}">
                        <a16:creationId xmlns:a16="http://schemas.microsoft.com/office/drawing/2014/main" id="{885880F6-E02F-4F15-B4C3-A35044C1D13D}"/>
                      </a:ext>
                    </a:extLst>
                  </p:cNvPr>
                  <p:cNvGrpSpPr/>
                  <p:nvPr/>
                </p:nvGrpSpPr>
                <p:grpSpPr>
                  <a:xfrm>
                    <a:off x="-57943" y="1338214"/>
                    <a:ext cx="5098276" cy="4330039"/>
                    <a:chOff x="661703" y="2170302"/>
                    <a:chExt cx="3609528" cy="3065624"/>
                  </a:xfrm>
                </p:grpSpPr>
                <p:pic>
                  <p:nvPicPr>
                    <p:cNvPr id="9" name="Immagine 8">
                      <a:extLst>
                        <a:ext uri="{FF2B5EF4-FFF2-40B4-BE49-F238E27FC236}">
                          <a16:creationId xmlns:a16="http://schemas.microsoft.com/office/drawing/2014/main" id="{92AB8495-46A2-4B27-B92B-E43A8DDCAA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1703" y="2170302"/>
                      <a:ext cx="2703553" cy="3065624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0" name="Connettore 2 9">
                      <a:extLst>
                        <a:ext uri="{FF2B5EF4-FFF2-40B4-BE49-F238E27FC236}">
                          <a16:creationId xmlns:a16="http://schemas.microsoft.com/office/drawing/2014/main" id="{87D46E8D-4BB6-411B-8D86-AD71BBE128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033302" y="3560907"/>
                      <a:ext cx="2237929" cy="747874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oval" w="med" len="med"/>
                      <a:tailEnd type="triangle" w="med" len="lg"/>
                    </a:ln>
                    <a:effectLst/>
                  </p:spPr>
                </p:cxnSp>
              </p:grpSp>
              <p:grpSp>
                <p:nvGrpSpPr>
                  <p:cNvPr id="12" name="Gruppo 11">
                    <a:extLst>
                      <a:ext uri="{FF2B5EF4-FFF2-40B4-BE49-F238E27FC236}">
                        <a16:creationId xmlns:a16="http://schemas.microsoft.com/office/drawing/2014/main" id="{9364ED8D-134C-4073-9403-F32EB6FA7F8D}"/>
                      </a:ext>
                    </a:extLst>
                  </p:cNvPr>
                  <p:cNvGrpSpPr/>
                  <p:nvPr/>
                </p:nvGrpSpPr>
                <p:grpSpPr>
                  <a:xfrm>
                    <a:off x="8596568" y="1380402"/>
                    <a:ext cx="2473173" cy="3987654"/>
                    <a:chOff x="6499305" y="1334161"/>
                    <a:chExt cx="2079894" cy="3353546"/>
                  </a:xfrm>
                </p:grpSpPr>
                <p:pic>
                  <p:nvPicPr>
                    <p:cNvPr id="14" name="Immagine 13">
                      <a:extLst>
                        <a:ext uri="{FF2B5EF4-FFF2-40B4-BE49-F238E27FC236}">
                          <a16:creationId xmlns:a16="http://schemas.microsoft.com/office/drawing/2014/main" id="{A3038EAE-2188-4327-9EAA-3168251011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9305" y="1334161"/>
                      <a:ext cx="2076293" cy="1460944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15" name="Immagine 14">
                      <a:extLst>
                        <a:ext uri="{FF2B5EF4-FFF2-40B4-BE49-F238E27FC236}">
                          <a16:creationId xmlns:a16="http://schemas.microsoft.com/office/drawing/2014/main" id="{13B6422D-6BD0-4945-A3E9-5BB54A77C5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02866" y="3234274"/>
                      <a:ext cx="2076333" cy="145343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</p:grpSp>
            </p:grpSp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7E04EFE1-A307-48A3-8CE0-C8D5C9AE5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6268" y="5788240"/>
                  <a:ext cx="2156425" cy="97224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33" name="Immagine 32">
                  <a:extLst>
                    <a:ext uri="{FF2B5EF4-FFF2-40B4-BE49-F238E27FC236}">
                      <a16:creationId xmlns:a16="http://schemas.microsoft.com/office/drawing/2014/main" id="{7CAB6FA1-1311-4E47-B259-1410D77DD9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061" y="4915040"/>
                  <a:ext cx="1717585" cy="774387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</p:pic>
          </p:grpSp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8427C4C7-C06E-43E2-A3F5-5D7D32154E4E}"/>
                  </a:ext>
                </a:extLst>
              </p:cNvPr>
              <p:cNvGrpSpPr/>
              <p:nvPr/>
            </p:nvGrpSpPr>
            <p:grpSpPr>
              <a:xfrm>
                <a:off x="10612836" y="3655899"/>
                <a:ext cx="1117983" cy="362190"/>
                <a:chOff x="7496274" y="1336321"/>
                <a:chExt cx="1117983" cy="362190"/>
              </a:xfrm>
            </p:grpSpPr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59A7C991-D918-4031-9ECD-CF4E709F2A3D}"/>
                    </a:ext>
                  </a:extLst>
                </p:cNvPr>
                <p:cNvSpPr/>
                <p:nvPr/>
              </p:nvSpPr>
              <p:spPr>
                <a:xfrm>
                  <a:off x="7588582" y="1357777"/>
                  <a:ext cx="938130" cy="34073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B12F2007-EAD3-4312-9C7A-75A29ADAAFF2}"/>
                    </a:ext>
                  </a:extLst>
                </p:cNvPr>
                <p:cNvSpPr txBox="1"/>
                <p:nvPr/>
              </p:nvSpPr>
              <p:spPr>
                <a:xfrm>
                  <a:off x="7496274" y="1336321"/>
                  <a:ext cx="1117983" cy="340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June 2019</a:t>
                  </a:r>
                </a:p>
              </p:txBody>
            </p:sp>
          </p:grp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C2B3DC03-98AA-445F-AE4E-65207B9DBABC}"/>
                </a:ext>
              </a:extLst>
            </p:cNvPr>
            <p:cNvGrpSpPr/>
            <p:nvPr/>
          </p:nvGrpSpPr>
          <p:grpSpPr>
            <a:xfrm>
              <a:off x="10612044" y="1393080"/>
              <a:ext cx="1117983" cy="364571"/>
              <a:chOff x="7512149" y="1186198"/>
              <a:chExt cx="1117983" cy="364571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F5FE1ABB-14EE-4F9A-ABEC-C11A5A2F62FF}"/>
                  </a:ext>
                </a:extLst>
              </p:cNvPr>
              <p:cNvSpPr/>
              <p:nvPr/>
            </p:nvSpPr>
            <p:spPr>
              <a:xfrm>
                <a:off x="7602076" y="1210035"/>
                <a:ext cx="938130" cy="34073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D5A62708-3860-43C6-B909-CED4D6DB3210}"/>
                  </a:ext>
                </a:extLst>
              </p:cNvPr>
              <p:cNvSpPr txBox="1"/>
              <p:nvPr/>
            </p:nvSpPr>
            <p:spPr>
              <a:xfrm>
                <a:off x="7512149" y="1186198"/>
                <a:ext cx="1117983" cy="340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March 2018</a:t>
                </a:r>
              </a:p>
            </p:txBody>
          </p:sp>
        </p:grpSp>
      </p:grp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CF1E5652-3BD1-4612-9414-5201646A881D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 bwMode="auto">
          <a:xfrm>
            <a:off x="10399463" y="3159778"/>
            <a:ext cx="4258" cy="5222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63211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C8DAC-D4C2-4BCF-BD56-3E45A62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15" y="312389"/>
            <a:ext cx="10515601" cy="32269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Final considerations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6B1BCC14-3636-4F20-9AE0-2016E76F0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015" y="635082"/>
            <a:ext cx="11030563" cy="9643"/>
          </a:xfrm>
          <a:prstGeom prst="line">
            <a:avLst/>
          </a:prstGeom>
          <a:noFill/>
          <a:ln w="38100" cmpd="dbl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7" name="Segnaposto contenuto 8">
            <a:extLst>
              <a:ext uri="{FF2B5EF4-FFF2-40B4-BE49-F238E27FC236}">
                <a16:creationId xmlns:a16="http://schemas.microsoft.com/office/drawing/2014/main" id="{C6164BA0-4641-4012-9C3B-E8C94062ED60}"/>
              </a:ext>
            </a:extLst>
          </p:cNvPr>
          <p:cNvSpPr txBox="1">
            <a:spLocks/>
          </p:cNvSpPr>
          <p:nvPr/>
        </p:nvSpPr>
        <p:spPr>
          <a:xfrm>
            <a:off x="253438" y="1370542"/>
            <a:ext cx="11527883" cy="460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C00000"/>
              </a:buClr>
              <a:buSzPct val="70000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2014-2020 Sentinel-1 survey allowed to produce more accurate ground displacement maps than previous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InSAR campaigns, with an average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PS density  increment of about 850%, compared to 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2011-2016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Rasdarsat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 and Cosmo-SkyMed one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70000"/>
            </a:pPr>
            <a:endParaRPr lang="en-GB" sz="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70000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agreement between the displacement field maps and the stratigraphic analysis main remarks highlights the influence of the peculiar geological setting of the study area on the subsidence process evolution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SzPct val="70000"/>
            </a:pPr>
            <a:endParaRPr lang="it-IT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70000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high resolution of the Sentinel-1 survey allows the analysis of both sub-regional and  small-scale ground displacements.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8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E61CA-8806-4602-9AE3-6B3D75E3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5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solidFill>
                  <a:srgbClr val="C00000"/>
                </a:solidFill>
              </a:rPr>
              <a:t>Thank you for your attention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BC8C44D-D15E-4A20-985E-BA8330A30C89}"/>
              </a:ext>
            </a:extLst>
          </p:cNvPr>
          <p:cNvSpPr txBox="1">
            <a:spLocks/>
          </p:cNvSpPr>
          <p:nvPr/>
        </p:nvSpPr>
        <p:spPr>
          <a:xfrm>
            <a:off x="838200" y="46847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/>
              <a:t>(</a:t>
            </a:r>
            <a:r>
              <a:rPr lang="en-GB" sz="4000" u="sng" dirty="0"/>
              <a:t>alessandro.zuccarin4@unibo.it</a:t>
            </a:r>
            <a:r>
              <a:rPr lang="en-GB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81753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15543</TotalTime>
  <Words>952</Words>
  <Application>Microsoft Office PowerPoint</Application>
  <PresentationFormat>Widescreen</PresentationFormat>
  <Paragraphs>118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Land subsidence process in the urban area of Bologna</vt:lpstr>
      <vt:lpstr>Historical subsidence monitoring</vt:lpstr>
      <vt:lpstr>SENTINEL-1 InSAR survey</vt:lpstr>
      <vt:lpstr>3D geological model of the Bologna urban area</vt:lpstr>
      <vt:lpstr>Displacement rate map and geological model</vt:lpstr>
      <vt:lpstr>Small-scale settlements detection</vt:lpstr>
      <vt:lpstr>Final considerations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Zuccarini - alessandr.zuccarini3@studio.unibo.it</dc:creator>
  <cp:lastModifiedBy>Alessandro Zuccarini - alessandr.zuccarini3@studio.unibo.it</cp:lastModifiedBy>
  <cp:revision>95</cp:revision>
  <dcterms:created xsi:type="dcterms:W3CDTF">2022-05-11T10:31:28Z</dcterms:created>
  <dcterms:modified xsi:type="dcterms:W3CDTF">2022-05-25T12:18:49Z</dcterms:modified>
</cp:coreProperties>
</file>