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2" r:id="rId2"/>
    <p:sldId id="273" r:id="rId3"/>
    <p:sldId id="274" r:id="rId4"/>
    <p:sldId id="261" r:id="rId5"/>
    <p:sldId id="276" r:id="rId6"/>
    <p:sldId id="259" r:id="rId7"/>
    <p:sldId id="256" r:id="rId8"/>
    <p:sldId id="283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7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40DA3-5EF1-4131-A78D-26FD1166B1FE}" type="datetimeFigureOut">
              <a:rPr lang="pt-BR" smtClean="0"/>
              <a:t>22/05/2022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49145-E9E3-4A8F-8CA8-CBC0A0335E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839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F8E0BA-BD48-445C-B1C4-F2F354557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BEE7D-7736-4FDD-8B3B-ED3E5A20B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FE1B2B-E5FB-49AA-99D6-C0CC09181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BC5D-5E54-4FF2-B5AD-9E33EA470C26}" type="datetime1">
              <a:rPr lang="pt-BR" smtClean="0"/>
              <a:t>22/05/2022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4D2C5B-958B-4B4F-A0CE-23EAB3D74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28FC64-BB83-4167-9BA3-EB0CAC24B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6EB72-D86A-458A-B8A0-4D1E3BD533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894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FA30D0-637A-4A69-B406-2648820E4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BE59B3A-2F1A-4052-AAA3-3A2B3D5C7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30B3E7-A33D-4207-ACF8-D217AE95E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7BE74-944D-44DE-BFE5-E6C84637FE79}" type="datetime1">
              <a:rPr lang="pt-BR" smtClean="0"/>
              <a:t>22/05/2022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40640E-ED8D-43C4-B864-E35FC821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FE5207-E61F-4EA6-858C-11BC92A5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6EB72-D86A-458A-B8A0-4D1E3BD533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210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EB65FF-E297-4DB9-97CD-ADCCB7F0B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146FBB-2B3A-4745-9DCB-11BF37F68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65E744-D5DB-493E-A0AB-F77B5F260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9EF3-8063-49A4-BA96-2B9F7114BB62}" type="datetime1">
              <a:rPr lang="pt-BR" smtClean="0"/>
              <a:t>22/05/2022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D1C2B7-9CC3-47F4-BCFD-56EEA370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4BEA21-4395-49B4-836B-DD879AB2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6EB72-D86A-458A-B8A0-4D1E3BD533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876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2569B-925A-450C-AB40-9E2E681F7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48B019-3A71-4462-A59F-082E7EB30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282908-F416-4763-AAB2-82175EB2D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C5F5-8DEF-40D9-ABC3-6FF38DF0F37E}" type="datetime1">
              <a:rPr lang="pt-BR" smtClean="0"/>
              <a:t>22/05/2022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50178F-635C-4DB9-AD80-0B53569D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A49FC9-96EF-471A-9FAC-F38D1D40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6EB72-D86A-458A-B8A0-4D1E3BD533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24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5084C5-CD23-4B46-A333-19B2CC081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749588-3E16-46F9-A7FA-8B3C2F207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6944A6-7737-41FD-B51B-B87DAC0D3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BBE7-DD94-47E1-B954-31BF0D3853D6}" type="datetime1">
              <a:rPr lang="pt-BR" smtClean="0"/>
              <a:t>22/05/2022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0FC9F6-C847-4D7C-A8E0-21E68A74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E804A7-1339-4C08-9B17-6708466B6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6EB72-D86A-458A-B8A0-4D1E3BD533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246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7592B-2E3A-4F9C-B885-A5E41B33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DB7304-E4C4-46E9-8F5A-074BC5CF5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CDA052-435A-4DA2-BE06-2E3C5796F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6D59AE-44E5-4074-93C3-17C03E1A5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A72B9-2715-4D0D-B9D4-4DC8D7173780}" type="datetime1">
              <a:rPr lang="pt-BR" smtClean="0"/>
              <a:t>22/05/2022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AA9389-32FA-483B-A238-4B4280128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CB06C7-17C9-496A-8092-4ACAB96A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6EB72-D86A-458A-B8A0-4D1E3BD533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79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7E60B-9795-48BE-8FC0-3F0A9FFDB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DD247F-1A7D-4294-9245-85F2DD05C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4BDA885-FC48-4341-8590-E8AD1A2B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53FE4E-B2BD-4932-B193-F8F59DA1A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34ED73C-4EB6-4667-BA75-A5AE1D91D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AD8702C-BD7E-4EAC-B2B2-CA1C1382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0A1B-6845-4EEF-954A-0EA9FE611996}" type="datetime1">
              <a:rPr lang="pt-BR" smtClean="0"/>
              <a:t>22/05/2022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7888D78-3902-4EE9-8C7B-EDE48417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EE81191-1CC9-4652-BFBE-3D74F835E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6EB72-D86A-458A-B8A0-4D1E3BD533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647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D20FC-D394-4670-8B84-F8B2BBD5F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0564D01-F224-4058-80A8-FD08B28C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EDA6C-BCCE-4640-BF6B-A07EBD5A1F8D}" type="datetime1">
              <a:rPr lang="pt-BR" smtClean="0"/>
              <a:t>22/05/2022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F17C225-BD7C-401A-AA1C-AD6EBF2A4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2C6B8B-8580-4232-AAE1-F6894C0DB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6EB72-D86A-458A-B8A0-4D1E3BD533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7446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5250650-13C0-466C-A811-99F0149C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F65DA-70D0-470D-B22F-204752A86E2A}" type="datetime1">
              <a:rPr lang="pt-BR" smtClean="0"/>
              <a:t>22/05/2022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D4F4597-C23F-461E-8391-94A865A72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74B51EE-897C-4302-A65B-591BAFBF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6EB72-D86A-458A-B8A0-4D1E3BD533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369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63A817-B110-41AE-997C-5B0E4FFC5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790381-6EA0-4909-94CE-160F684C9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7357ECB-E279-4454-AA03-3963296E0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113B37-1F31-404A-BB62-C69977A8F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CA33-D8F8-4DCC-B4AE-9661686F7C4F}" type="datetime1">
              <a:rPr lang="pt-BR" smtClean="0"/>
              <a:t>22/05/2022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408ED6-4D4D-4675-AA58-EBE6AB003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E154E19-D991-49E8-A307-C33D17BD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6EB72-D86A-458A-B8A0-4D1E3BD533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9777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056BD3-F340-47DD-8D89-EA1213D75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39817CD-D474-4B32-9305-5649E64E6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589861-5504-4A19-B87B-73871343A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74C342-ACC4-446D-81B5-B0A9706C7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7952-135B-4402-86C4-F87C7605CFC1}" type="datetime1">
              <a:rPr lang="pt-BR" smtClean="0"/>
              <a:t>22/05/2022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91D7F1-1AAF-48FA-A0A9-ED8F5CD1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35C447-D8BC-4326-9A80-EB9E234EC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6EB72-D86A-458A-B8A0-4D1E3BD533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51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67C4588-1218-4D8A-9CF6-D61F0A532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186E18-58DA-477A-A737-67EE47413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9DD8BC-514F-42EF-BC53-2446F2B4A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00B43-4FCF-4FEE-90EE-16976BC1DB9D}" type="datetime1">
              <a:rPr lang="pt-BR" smtClean="0"/>
              <a:t>22/05/2022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858AE6-394E-423B-A7B8-A0897F993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CD2AC-45C8-4E0B-9BEF-C924FF231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6EB72-D86A-458A-B8A0-4D1E3BD533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79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683384-C37F-4EAD-A0FA-D5FE14151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49" y="1624454"/>
            <a:ext cx="8315325" cy="2387600"/>
          </a:xfrm>
        </p:spPr>
        <p:txBody>
          <a:bodyPr>
            <a:noAutofit/>
          </a:bodyPr>
          <a:lstStyle/>
          <a:p>
            <a:pPr algn="just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 Upper Tropospheric Cyclonic Vortex influence over moisture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convergence and precipitation on Brazilian Northeastern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631845D-B52C-445F-B1ED-BC541A8F0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549" y="4754422"/>
            <a:ext cx="7981951" cy="1655762"/>
          </a:xfrm>
        </p:spPr>
        <p:txBody>
          <a:bodyPr>
            <a:normAutofit/>
          </a:bodyPr>
          <a:lstStyle/>
          <a:p>
            <a:pPr algn="l">
              <a:spcAft>
                <a:spcPts val="1800"/>
              </a:spcAft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Matheus Lyra¹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Josefina Arraut¹, and Hugo Braga²</a:t>
            </a:r>
          </a:p>
          <a:p>
            <a:pPr algn="just"/>
            <a:r>
              <a:rPr lang="pt-BR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Technology and Natural Resources Center, Federal University of Campina Grande, Campina Grande, Brazil – e-mail: matheuslyraa@gmail.com; josefina.arraut@gmail.com</a:t>
            </a:r>
          </a:p>
          <a:p>
            <a:pPr algn="just"/>
            <a:r>
              <a:rPr lang="pt-BR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Department of Atmospheric Sciences, University of São Paulo, São Paulo, Brazil – e-mail: hugo.braga@iag.usp.br</a:t>
            </a:r>
          </a:p>
        </p:txBody>
      </p:sp>
      <p:pic>
        <p:nvPicPr>
          <p:cNvPr id="1026" name="Picture 2" descr="https://upload.wikimedia.org/wikipedia/commons/5/5d/UfcgBrasao.jpg">
            <a:extLst>
              <a:ext uri="{FF2B5EF4-FFF2-40B4-BE49-F238E27FC236}">
                <a16:creationId xmlns:a16="http://schemas.microsoft.com/office/drawing/2014/main" id="{7D3B9D55-A71F-48BE-B2A8-E4D859C7D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4465" r="20139" b="34167"/>
          <a:stretch/>
        </p:blipFill>
        <p:spPr bwMode="auto">
          <a:xfrm>
            <a:off x="10896231" y="144660"/>
            <a:ext cx="1112727" cy="11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gov.br/cnpq/pt-br/canais_atendimento/identidade-visual/CNPq_v2017_rgb.png">
            <a:extLst>
              <a:ext uri="{FF2B5EF4-FFF2-40B4-BE49-F238E27FC236}">
                <a16:creationId xmlns:a16="http://schemas.microsoft.com/office/drawing/2014/main" id="{AAF99B1E-6842-4147-B645-665ABE9FB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144" y="413948"/>
            <a:ext cx="1652087" cy="50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9075786-80DC-4EE1-A07F-652E90EBA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31"/>
          <a:stretch/>
        </p:blipFill>
        <p:spPr>
          <a:xfrm>
            <a:off x="4772025" y="359173"/>
            <a:ext cx="4267200" cy="762673"/>
          </a:xfrm>
          <a:prstGeom prst="rect">
            <a:avLst/>
          </a:prstGeom>
        </p:spPr>
      </p:pic>
      <p:pic>
        <p:nvPicPr>
          <p:cNvPr id="2050" name="Picture 2" descr="https://egu22.eu/EGU21-sharing-is-encouraged.png">
            <a:extLst>
              <a:ext uri="{FF2B5EF4-FFF2-40B4-BE49-F238E27FC236}">
                <a16:creationId xmlns:a16="http://schemas.microsoft.com/office/drawing/2014/main" id="{9E9952B7-4E1D-419F-993A-A48577506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268" y="5055451"/>
            <a:ext cx="864134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Código QR&#10;&#10;Descrição gerada automaticamente">
            <a:extLst>
              <a:ext uri="{FF2B5EF4-FFF2-40B4-BE49-F238E27FC236}">
                <a16:creationId xmlns:a16="http://schemas.microsoft.com/office/drawing/2014/main" id="{2FF33372-4B66-4328-9FAE-F7451E5D22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66" y="1779253"/>
            <a:ext cx="2316533" cy="231653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7AD0F6-0E86-4DDE-BECD-2E4EAA069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50" y="86249"/>
            <a:ext cx="4638675" cy="130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14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365D6F4D-0262-41DC-9F9D-E2EFE838D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17" y="880784"/>
            <a:ext cx="6593537" cy="4592739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FC0068F-247C-4971-ABD9-F1F95EFCC132}"/>
              </a:ext>
            </a:extLst>
          </p:cNvPr>
          <p:cNvSpPr/>
          <p:nvPr/>
        </p:nvSpPr>
        <p:spPr>
          <a:xfrm>
            <a:off x="0" y="0"/>
            <a:ext cx="12192000" cy="379562"/>
          </a:xfrm>
          <a:prstGeom prst="rect">
            <a:avLst/>
          </a:prstGeom>
          <a:solidFill>
            <a:srgbClr val="1071B9"/>
          </a:solidFill>
          <a:ln>
            <a:solidFill>
              <a:srgbClr val="1071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ED8852D8-1D36-41D5-B48D-6408197D83CD}"/>
              </a:ext>
            </a:extLst>
          </p:cNvPr>
          <p:cNvSpPr txBox="1">
            <a:spLocks/>
          </p:cNvSpPr>
          <p:nvPr/>
        </p:nvSpPr>
        <p:spPr>
          <a:xfrm>
            <a:off x="0" y="-40536"/>
            <a:ext cx="12192000" cy="49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A01636F7-92EC-42D0-B726-0A8B4F3AC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73" y="854014"/>
            <a:ext cx="5401157" cy="5788324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Northeastern Brazil (BNE) is the second largest region in the country;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Sertão is the driest area in Brazil (Reboita et al., 2010) with precipitation not exceeding 400 mm per year (Conti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Furlan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2003);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Upper Tropospheric Cyclonic Vortex (UTCV) is responsible for rainfall production in the pre-rainy season (December-February) over the region (Rao and Bonatti, 1987;</a:t>
            </a:r>
          </a:p>
          <a:p>
            <a:pPr marL="180975" indent="-180975" algn="just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Amazon region (AMZ) has high importance for the moisture transport to extratropical latitudes of the continent over South America (Marengo et al., 2012).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BED2586-084B-4379-AE2E-A3FC0D5D77EC}"/>
              </a:ext>
            </a:extLst>
          </p:cNvPr>
          <p:cNvSpPr txBox="1"/>
          <p:nvPr/>
        </p:nvSpPr>
        <p:spPr>
          <a:xfrm>
            <a:off x="5580546" y="5441329"/>
            <a:ext cx="6593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Figure 1 -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Study region topographical map containing South America and adjacent oceans. The Brazilian Northeast and Amazon region are highlighted. Andes mountain range can be observed on western.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401E6FC-40E3-4D2D-8404-8251CCC44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923" y="32960"/>
            <a:ext cx="2743200" cy="365125"/>
          </a:xfrm>
        </p:spPr>
        <p:txBody>
          <a:bodyPr/>
          <a:lstStyle/>
          <a:p>
            <a:fld id="{81C6EB72-D86A-458A-B8A0-4D1E3BD53353}" type="slidenum">
              <a:rPr lang="pt-BR" sz="2000" smtClean="0">
                <a:solidFill>
                  <a:schemeClr val="bg1"/>
                </a:solidFill>
              </a:rPr>
              <a:t>2</a:t>
            </a:fld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46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ço Reservado para Conteúdo 2">
                <a:extLst>
                  <a:ext uri="{FF2B5EF4-FFF2-40B4-BE49-F238E27FC236}">
                    <a16:creationId xmlns:a16="http://schemas.microsoft.com/office/drawing/2014/main" id="{E687F9A0-8267-465F-AD1F-59EB66677E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660" y="468166"/>
                <a:ext cx="11490385" cy="586686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just">
                  <a:lnSpc>
                    <a:spcPct val="100000"/>
                  </a:lnSpc>
                  <a:spcAft>
                    <a:spcPts val="600"/>
                  </a:spcAft>
                  <a:buNone/>
                </a:pPr>
                <a:r>
                  <a:rPr lang="pt-BR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</a:p>
              <a:p>
                <a:pPr algn="just">
                  <a:lnSpc>
                    <a:spcPct val="100000"/>
                  </a:lnSpc>
                  <a:spcAft>
                    <a:spcPts val="1200"/>
                  </a:spcAft>
                </a:pP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Global </a:t>
                </a: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reanalysis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data ERA-Interim </a:t>
                </a: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provided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European Centre for Mediun-Range Weather Forecasts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(ECMWF) </a:t>
                </a: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0,75º x 0,75º </a:t>
                </a: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spatial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resolution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Estimated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satellite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precipitation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data </a:t>
                </a: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Tropical Rainfall Measuring Mission 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(TRMM) </a:t>
                </a: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0,75º x 0,75º </a:t>
                </a: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spatial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resolution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00000"/>
                  </a:lnSpc>
                </a:pPr>
                <a:endParaRPr lang="pt-BR" sz="2400" dirty="0"/>
              </a:p>
              <a:p>
                <a:pPr marL="0" indent="0" algn="just">
                  <a:lnSpc>
                    <a:spcPct val="100000"/>
                  </a:lnSpc>
                  <a:spcAft>
                    <a:spcPts val="600"/>
                  </a:spcAft>
                  <a:buNone/>
                </a:pPr>
                <a:r>
                  <a:rPr lang="pt-BR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Vertically integrated moisture transport </a:t>
                </a:r>
              </a:p>
              <a:p>
                <a:pPr algn="just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Vertical integration of water vapor from the surface to 300 hPa 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pt-BR" sz="2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Kodama</a:t>
                </a:r>
                <a:r>
                  <a:rPr lang="pt-BR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, 1992; Rao et al., 1996; Arraut e Satyamurty, 2009; Coutinho et al., 2018).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pt-BR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200" i="1">
                          <a:latin typeface="Cambria Math" panose="02040503050406030204" pitchFamily="18" charset="0"/>
                        </a:rPr>
                        <m:t>𝑄𝑢</m:t>
                      </m:r>
                      <m:r>
                        <a:rPr lang="pt-BR" sz="2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ar-AE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 sz="2200" i="1">
                              <a:latin typeface="Cambria Math" panose="02040503050406030204" pitchFamily="18" charset="0"/>
                            </a:rPr>
                            <m:t>𝑃𝑠</m:t>
                          </m:r>
                        </m:sub>
                        <m:sup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30</m:t>
                          </m:r>
                          <m:r>
                            <a:rPr lang="ar-AE" sz="22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ar-AE" sz="22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ar-AE" sz="2200" i="1">
                              <a:latin typeface="Cambria Math" panose="02040503050406030204" pitchFamily="18" charset="0"/>
                            </a:rPr>
                            <m:t>𝑃𝑎</m:t>
                          </m:r>
                        </m:sup>
                        <m:e>
                          <m:r>
                            <a:rPr lang="ar-AE" sz="2200" i="1">
                              <a:latin typeface="Cambria Math" panose="02040503050406030204" pitchFamily="18" charset="0"/>
                            </a:rPr>
                            <m:t>𝑞𝑢</m:t>
                          </m:r>
                          <m:f>
                            <m:fPr>
                              <m:ctrlPr>
                                <a:rPr lang="ar-AE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200" i="1">
                                  <a:latin typeface="Cambria Math" panose="02040503050406030204" pitchFamily="18" charset="0"/>
                                </a:rPr>
                                <m:t>𝑑𝑃</m:t>
                              </m:r>
                            </m:num>
                            <m:den>
                              <m:r>
                                <a:rPr lang="ar-AE" sz="2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nary>
                      <m:d>
                        <m:dPr>
                          <m:ctrlPr>
                            <a:rPr lang="ar-A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AE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pt-BR" sz="2200" i="1">
                          <a:latin typeface="Cambria Math" panose="02040503050406030204" pitchFamily="18" charset="0"/>
                        </a:rPr>
                        <m:t>;               </m:t>
                      </m:r>
                      <m:r>
                        <a:rPr lang="pt-BR" sz="2200" i="1">
                          <a:latin typeface="Cambria Math" panose="02040503050406030204" pitchFamily="18" charset="0"/>
                        </a:rPr>
                        <m:t>𝑄𝑣</m:t>
                      </m:r>
                      <m:r>
                        <a:rPr lang="pt-BR" sz="22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ar-AE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ar-AE" sz="2200" i="1">
                              <a:latin typeface="Cambria Math" panose="02040503050406030204" pitchFamily="18" charset="0"/>
                            </a:rPr>
                            <m:t>𝑃𝑠</m:t>
                          </m:r>
                        </m:sub>
                        <m:sup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30</m:t>
                          </m:r>
                          <m:r>
                            <a:rPr lang="ar-AE" sz="22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ar-AE" sz="22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ar-AE" sz="2200" i="1">
                              <a:latin typeface="Cambria Math" panose="02040503050406030204" pitchFamily="18" charset="0"/>
                            </a:rPr>
                            <m:t>𝑃𝑎</m:t>
                          </m:r>
                        </m:sup>
                        <m:e>
                          <m:r>
                            <a:rPr lang="ar-AE" sz="22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𝑣</m:t>
                          </m:r>
                          <m:f>
                            <m:fPr>
                              <m:ctrlPr>
                                <a:rPr lang="ar-AE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200" i="1">
                                  <a:latin typeface="Cambria Math" panose="02040503050406030204" pitchFamily="18" charset="0"/>
                                </a:rPr>
                                <m:t>𝑑𝑃</m:t>
                              </m:r>
                            </m:num>
                            <m:den>
                              <m:r>
                                <a:rPr lang="ar-AE" sz="2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</m:e>
                      </m:nary>
                      <m:d>
                        <m:dPr>
                          <m:ctrlPr>
                            <a:rPr lang="ar-AE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pt-BR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ar-AE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200" i="1">
                          <a:latin typeface="Cambria Math" panose="02040503050406030204" pitchFamily="18" charset="0"/>
                        </a:rPr>
                        <m:t>𝑄𝑉</m:t>
                      </m:r>
                      <m:r>
                        <a:rPr lang="pt-BR" sz="22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𝑄𝑢</m:t>
                          </m:r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𝑄𝑣</m:t>
                          </m:r>
                        </m:e>
                      </m:d>
                      <m:r>
                        <a:rPr lang="pt-BR" sz="2200" i="1">
                          <a:latin typeface="Cambria Math" panose="02040503050406030204" pitchFamily="18" charset="0"/>
                        </a:rPr>
                        <m:t>      </m:t>
                      </m:r>
                      <m:d>
                        <m:dPr>
                          <m:ctrlPr>
                            <a:rPr lang="pt-B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pt-BR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200" i="1">
                          <a:latin typeface="Cambria Math" panose="02040503050406030204" pitchFamily="18" charset="0"/>
                        </a:rPr>
                        <m:t>𝐷𝑄𝑉</m:t>
                      </m:r>
                      <m:r>
                        <a:rPr lang="pt-BR" sz="22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200" i="1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pt-BR" sz="22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t-BR" sz="2200" i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pt-BR" sz="2200" i="1">
                          <a:latin typeface="Cambria Math" panose="02040503050406030204" pitchFamily="18" charset="0"/>
                        </a:rPr>
                        <m:t>𝑄𝑉</m:t>
                      </m:r>
                      <m:r>
                        <a:rPr lang="pt-BR" sz="2200" i="1">
                          <a:latin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ctrlPr>
                            <a:rPr lang="pt-BR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</m:oMath>
                  </m:oMathPara>
                </a14:m>
                <a:endParaRPr lang="pt-BR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pt-BR" sz="2400" dirty="0"/>
              </a:p>
              <a:p>
                <a:pPr algn="just">
                  <a:lnSpc>
                    <a:spcPct val="100000"/>
                  </a:lnSpc>
                </a:pPr>
                <a:endParaRPr lang="pt-B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0000"/>
                  </a:lnSpc>
                </a:pPr>
                <a:endParaRPr lang="pt-B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0000"/>
                  </a:lnSpc>
                </a:pPr>
                <a:endParaRPr lang="pt-BR" sz="2400" dirty="0"/>
              </a:p>
              <a:p>
                <a:pPr marL="0" indent="0" algn="just">
                  <a:lnSpc>
                    <a:spcPct val="100000"/>
                  </a:lnSpc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6" name="Espaço Reservado para Conteúdo 2">
                <a:extLst>
                  <a:ext uri="{FF2B5EF4-FFF2-40B4-BE49-F238E27FC236}">
                    <a16:creationId xmlns:a16="http://schemas.microsoft.com/office/drawing/2014/main" id="{E687F9A0-8267-465F-AD1F-59EB66677E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660" y="468166"/>
                <a:ext cx="11490385" cy="5866860"/>
              </a:xfrm>
              <a:blipFill>
                <a:blip r:embed="rId2"/>
                <a:stretch>
                  <a:fillRect l="-531" t="-1040" r="-584" b="-72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>
            <a:extLst>
              <a:ext uri="{FF2B5EF4-FFF2-40B4-BE49-F238E27FC236}">
                <a16:creationId xmlns:a16="http://schemas.microsoft.com/office/drawing/2014/main" id="{D10F72A5-C6C1-4107-A2F8-FEF827F19999}"/>
              </a:ext>
            </a:extLst>
          </p:cNvPr>
          <p:cNvSpPr/>
          <p:nvPr/>
        </p:nvSpPr>
        <p:spPr>
          <a:xfrm>
            <a:off x="0" y="0"/>
            <a:ext cx="12192000" cy="379562"/>
          </a:xfrm>
          <a:prstGeom prst="rect">
            <a:avLst/>
          </a:prstGeom>
          <a:solidFill>
            <a:srgbClr val="1071B9"/>
          </a:solidFill>
          <a:ln>
            <a:solidFill>
              <a:srgbClr val="1071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802A153-59AA-4259-A34D-4F7353350AE6}"/>
              </a:ext>
            </a:extLst>
          </p:cNvPr>
          <p:cNvSpPr txBox="1">
            <a:spLocks/>
          </p:cNvSpPr>
          <p:nvPr/>
        </p:nvSpPr>
        <p:spPr>
          <a:xfrm>
            <a:off x="0" y="-48988"/>
            <a:ext cx="12192000" cy="49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methodology</a:t>
            </a:r>
          </a:p>
        </p:txBody>
      </p:sp>
      <p:sp>
        <p:nvSpPr>
          <p:cNvPr id="9" name="Espaço Reservado para Número de Slide 2">
            <a:extLst>
              <a:ext uri="{FF2B5EF4-FFF2-40B4-BE49-F238E27FC236}">
                <a16:creationId xmlns:a16="http://schemas.microsoft.com/office/drawing/2014/main" id="{F67F394B-CB74-4457-9130-CB8FB8639694}"/>
              </a:ext>
            </a:extLst>
          </p:cNvPr>
          <p:cNvSpPr txBox="1">
            <a:spLocks/>
          </p:cNvSpPr>
          <p:nvPr/>
        </p:nvSpPr>
        <p:spPr>
          <a:xfrm>
            <a:off x="9372923" y="32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6EB72-D86A-458A-B8A0-4D1E3BD53353}" type="slidenum">
              <a:rPr lang="pt-BR" sz="2000" smtClean="0">
                <a:solidFill>
                  <a:schemeClr val="bg1"/>
                </a:solidFill>
              </a:rPr>
              <a:pPr/>
              <a:t>3</a:t>
            </a:fld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46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id="{8DB474E3-BA46-4557-89B6-357455C73B5B}"/>
              </a:ext>
            </a:extLst>
          </p:cNvPr>
          <p:cNvSpPr/>
          <p:nvPr/>
        </p:nvSpPr>
        <p:spPr>
          <a:xfrm>
            <a:off x="62393" y="564982"/>
            <a:ext cx="3926871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Virtual boxes method</a:t>
            </a:r>
          </a:p>
          <a:p>
            <a:pPr algn="just">
              <a:spcAft>
                <a:spcPts val="600"/>
              </a:spcAft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Average intensity calculation in an irregular area</a:t>
            </a:r>
          </a:p>
          <a:p>
            <a:pPr algn="just">
              <a:spcAft>
                <a:spcPts val="600"/>
              </a:spcAft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spcAft>
                <a:spcPts val="600"/>
              </a:spcAft>
              <a:buFont typeface="+mj-lt"/>
              <a:buAutoNum type="romanU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Study areas cut out;</a:t>
            </a:r>
          </a:p>
          <a:p>
            <a:pPr marL="514350" indent="-514350" algn="just">
              <a:spcAft>
                <a:spcPts val="600"/>
              </a:spcAft>
              <a:buFont typeface="+mj-lt"/>
              <a:buAutoNum type="romanU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Definition of a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**;</a:t>
            </a:r>
          </a:p>
          <a:p>
            <a:pPr marL="514350" indent="-514350" algn="just">
              <a:spcAft>
                <a:spcPts val="600"/>
              </a:spcAft>
              <a:buFont typeface="+mj-lt"/>
              <a:buAutoNum type="romanUcPeriod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Variable calculation;</a:t>
            </a:r>
          </a:p>
          <a:p>
            <a:pPr marL="514350" indent="-514350" algn="just">
              <a:spcAft>
                <a:spcPts val="600"/>
              </a:spcAft>
              <a:buFont typeface="+mj-lt"/>
              <a:buAutoNum type="romanUcPeriod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Values below the threshold are replaced by undefined values.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7DCCDD9A-27CC-4A11-84F6-F3F377F31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126" y="582400"/>
            <a:ext cx="4204909" cy="313699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EBCF1DF-A427-49C0-8F8E-AA31761998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"/>
          <a:stretch/>
        </p:blipFill>
        <p:spPr>
          <a:xfrm>
            <a:off x="8165384" y="582400"/>
            <a:ext cx="4026616" cy="3165977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3FCC5D8-6ABC-489F-B859-56BB9D999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163" y="3719396"/>
            <a:ext cx="4164529" cy="313699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22DEC5-8045-45E4-8FBE-F7DFD8CC6B13}"/>
              </a:ext>
            </a:extLst>
          </p:cNvPr>
          <p:cNvSpPr txBox="1"/>
          <p:nvPr/>
        </p:nvSpPr>
        <p:spPr>
          <a:xfrm>
            <a:off x="4354387" y="3185332"/>
            <a:ext cx="860734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>
                <a:latin typeface="Gadugi" panose="020B0502040204020203" pitchFamily="34" charset="0"/>
                <a:ea typeface="Gadugi" panose="020B0502040204020203" pitchFamily="34" charset="0"/>
              </a:rPr>
              <a:t>Step</a:t>
            </a:r>
            <a:r>
              <a:rPr lang="pt-BR" sz="1600" b="1" dirty="0">
                <a:latin typeface="Gadugi" panose="020B0502040204020203" pitchFamily="34" charset="0"/>
                <a:ea typeface="Gadugi" panose="020B0502040204020203" pitchFamily="34" charset="0"/>
              </a:rPr>
              <a:t> 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7E51FED-7FA4-4E10-90C3-B14D341C37B1}"/>
              </a:ext>
            </a:extLst>
          </p:cNvPr>
          <p:cNvSpPr txBox="1"/>
          <p:nvPr/>
        </p:nvSpPr>
        <p:spPr>
          <a:xfrm>
            <a:off x="8429897" y="3230590"/>
            <a:ext cx="860734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>
                <a:latin typeface="Gadugi" panose="020B0502040204020203" pitchFamily="34" charset="0"/>
                <a:ea typeface="Gadugi" panose="020B0502040204020203" pitchFamily="34" charset="0"/>
              </a:rPr>
              <a:t>Step</a:t>
            </a:r>
            <a:r>
              <a:rPr lang="pt-BR" sz="1600" b="1" dirty="0">
                <a:latin typeface="Gadugi" panose="020B0502040204020203" pitchFamily="34" charset="0"/>
                <a:ea typeface="Gadugi" panose="020B0502040204020203" pitchFamily="34" charset="0"/>
              </a:rPr>
              <a:t> 2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79A5B16-BDAD-4FF0-8EC2-8272257CF699}"/>
              </a:ext>
            </a:extLst>
          </p:cNvPr>
          <p:cNvSpPr txBox="1"/>
          <p:nvPr/>
        </p:nvSpPr>
        <p:spPr>
          <a:xfrm>
            <a:off x="6270407" y="6308920"/>
            <a:ext cx="860734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>
                <a:latin typeface="Gadugi" panose="020B0502040204020203" pitchFamily="34" charset="0"/>
                <a:ea typeface="Gadugi" panose="020B0502040204020203" pitchFamily="34" charset="0"/>
              </a:rPr>
              <a:t>Step</a:t>
            </a:r>
            <a:r>
              <a:rPr lang="pt-BR" sz="1600" b="1" dirty="0">
                <a:latin typeface="Gadugi" panose="020B0502040204020203" pitchFamily="34" charset="0"/>
                <a:ea typeface="Gadugi" panose="020B0502040204020203" pitchFamily="34" charset="0"/>
              </a:rPr>
              <a:t> 3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AA72A41-ABF2-49FB-A278-36A066FE43EC}"/>
              </a:ext>
            </a:extLst>
          </p:cNvPr>
          <p:cNvSpPr/>
          <p:nvPr/>
        </p:nvSpPr>
        <p:spPr>
          <a:xfrm>
            <a:off x="0" y="0"/>
            <a:ext cx="12192000" cy="379562"/>
          </a:xfrm>
          <a:prstGeom prst="rect">
            <a:avLst/>
          </a:prstGeom>
          <a:solidFill>
            <a:srgbClr val="1071B9"/>
          </a:solidFill>
          <a:ln>
            <a:solidFill>
              <a:srgbClr val="1071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5E0C669-E404-4E1A-B8B1-43767AEEFAD4}"/>
              </a:ext>
            </a:extLst>
          </p:cNvPr>
          <p:cNvSpPr txBox="1">
            <a:spLocks/>
          </p:cNvSpPr>
          <p:nvPr/>
        </p:nvSpPr>
        <p:spPr>
          <a:xfrm>
            <a:off x="0" y="-48988"/>
            <a:ext cx="12192000" cy="49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methodology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93A8C30-29B6-4A78-A2F9-53891615DA03}"/>
              </a:ext>
            </a:extLst>
          </p:cNvPr>
          <p:cNvSpPr txBox="1"/>
          <p:nvPr/>
        </p:nvSpPr>
        <p:spPr>
          <a:xfrm>
            <a:off x="9840686" y="5767768"/>
            <a:ext cx="2229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Figure 2 - </a:t>
            </a:r>
            <a:r>
              <a:rPr lang="en-US" sz="1200" dirty="0">
                <a:latin typeface="Arial" panose="020B0604020202020204" pitchFamily="34" charset="0"/>
                <a:ea typeface="Droid Sans Fallback"/>
                <a:cs typeface="Arial" panose="020B0604020202020204" pitchFamily="34" charset="0"/>
              </a:rPr>
              <a:t>Application of the average intensity calculation in an irregular area for a vertically integrated moisture transport field (1000-300hPa).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ço Reservado para Número de Slide 2">
            <a:extLst>
              <a:ext uri="{FF2B5EF4-FFF2-40B4-BE49-F238E27FC236}">
                <a16:creationId xmlns:a16="http://schemas.microsoft.com/office/drawing/2014/main" id="{7E9E519E-4F3A-4DA7-9A33-8407FA0EFDB8}"/>
              </a:ext>
            </a:extLst>
          </p:cNvPr>
          <p:cNvSpPr txBox="1">
            <a:spLocks/>
          </p:cNvSpPr>
          <p:nvPr/>
        </p:nvSpPr>
        <p:spPr>
          <a:xfrm>
            <a:off x="9372923" y="32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6EB72-D86A-458A-B8A0-4D1E3BD53353}" type="slidenum">
              <a:rPr lang="pt-BR" sz="2000" smtClean="0">
                <a:solidFill>
                  <a:schemeClr val="bg1"/>
                </a:solidFill>
              </a:rPr>
              <a:pPr/>
              <a:t>4</a:t>
            </a:fld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06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FAFB890-8EC4-41F4-90F7-6451E5D7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6" y="435437"/>
            <a:ext cx="5970475" cy="319090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C674255-9D0A-4BD9-97E6-1EB9D3156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14" y="436616"/>
            <a:ext cx="5970475" cy="32469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59F3B13-1655-4812-AE67-7C1B0FC0A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26" y="3667972"/>
            <a:ext cx="5970474" cy="318425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0F67DF2-0618-4D4A-8065-A78D98600144}"/>
              </a:ext>
            </a:extLst>
          </p:cNvPr>
          <p:cNvSpPr/>
          <p:nvPr/>
        </p:nvSpPr>
        <p:spPr>
          <a:xfrm>
            <a:off x="0" y="0"/>
            <a:ext cx="12192000" cy="379562"/>
          </a:xfrm>
          <a:prstGeom prst="rect">
            <a:avLst/>
          </a:prstGeom>
          <a:solidFill>
            <a:srgbClr val="1071B9"/>
          </a:solidFill>
          <a:ln>
            <a:solidFill>
              <a:srgbClr val="1071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EC877B5-5DC6-4293-A8AC-049E60C9D524}"/>
              </a:ext>
            </a:extLst>
          </p:cNvPr>
          <p:cNvSpPr txBox="1">
            <a:spLocks/>
          </p:cNvSpPr>
          <p:nvPr/>
        </p:nvSpPr>
        <p:spPr>
          <a:xfrm>
            <a:off x="0" y="-48988"/>
            <a:ext cx="12192000" cy="49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1A503E4-0062-4672-A8FF-83DFCB7711F2}"/>
              </a:ext>
            </a:extLst>
          </p:cNvPr>
          <p:cNvSpPr/>
          <p:nvPr/>
        </p:nvSpPr>
        <p:spPr>
          <a:xfrm>
            <a:off x="9120333" y="5790084"/>
            <a:ext cx="30542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3 - Vertically integrated moisture transport convergence daily averages for BNE and AMZ regions. The colored lines represent the dates of UTCV occurrences during the presented period.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DE80F70-C4B8-4529-A84F-8CF76ABA8A75}"/>
              </a:ext>
            </a:extLst>
          </p:cNvPr>
          <p:cNvSpPr txBox="1"/>
          <p:nvPr/>
        </p:nvSpPr>
        <p:spPr>
          <a:xfrm>
            <a:off x="3110763" y="507192"/>
            <a:ext cx="468842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D8D6BFB-E68C-4AF6-B43B-18FCCB417EF6}"/>
              </a:ext>
            </a:extLst>
          </p:cNvPr>
          <p:cNvSpPr txBox="1"/>
          <p:nvPr/>
        </p:nvSpPr>
        <p:spPr>
          <a:xfrm>
            <a:off x="8909579" y="507192"/>
            <a:ext cx="468842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BD4797D-95B5-4C6E-ADA3-BD1870026917}"/>
              </a:ext>
            </a:extLst>
          </p:cNvPr>
          <p:cNvSpPr txBox="1"/>
          <p:nvPr/>
        </p:nvSpPr>
        <p:spPr>
          <a:xfrm>
            <a:off x="5918093" y="3740661"/>
            <a:ext cx="468842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3" name="Espaço Reservado para Número de Slide 2">
            <a:extLst>
              <a:ext uri="{FF2B5EF4-FFF2-40B4-BE49-F238E27FC236}">
                <a16:creationId xmlns:a16="http://schemas.microsoft.com/office/drawing/2014/main" id="{F6D2E880-1502-4CD2-BB2F-BE9E6B6C89FD}"/>
              </a:ext>
            </a:extLst>
          </p:cNvPr>
          <p:cNvSpPr txBox="1">
            <a:spLocks/>
          </p:cNvSpPr>
          <p:nvPr/>
        </p:nvSpPr>
        <p:spPr>
          <a:xfrm>
            <a:off x="9372923" y="32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6EB72-D86A-458A-B8A0-4D1E3BD53353}" type="slidenum">
              <a:rPr lang="pt-BR" sz="2000" smtClean="0">
                <a:solidFill>
                  <a:schemeClr val="bg1"/>
                </a:solidFill>
              </a:rPr>
              <a:pPr/>
              <a:t>5</a:t>
            </a:fld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62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957F3B3-8246-41FE-882E-484A69FB4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20"/>
            <a:ext cx="5957977" cy="316966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4FC274B-05E7-40C5-A03D-31A0448E7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6959"/>
            <a:ext cx="5957978" cy="32361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9654062-C702-4B6E-AA59-A0207C50A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3627734"/>
            <a:ext cx="5957975" cy="317967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9798558-7F91-48EF-8629-78C07CCD420E}"/>
              </a:ext>
            </a:extLst>
          </p:cNvPr>
          <p:cNvSpPr/>
          <p:nvPr/>
        </p:nvSpPr>
        <p:spPr>
          <a:xfrm>
            <a:off x="6117431" y="1100138"/>
            <a:ext cx="7143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27541CC-B658-406F-8751-9F68EBDE17A3}"/>
              </a:ext>
            </a:extLst>
          </p:cNvPr>
          <p:cNvSpPr/>
          <p:nvPr/>
        </p:nvSpPr>
        <p:spPr>
          <a:xfrm>
            <a:off x="0" y="0"/>
            <a:ext cx="12192000" cy="379562"/>
          </a:xfrm>
          <a:prstGeom prst="rect">
            <a:avLst/>
          </a:prstGeom>
          <a:solidFill>
            <a:srgbClr val="1071B9"/>
          </a:solidFill>
          <a:ln>
            <a:solidFill>
              <a:srgbClr val="1071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F5B65D0-006E-427E-8E58-23156617C47E}"/>
              </a:ext>
            </a:extLst>
          </p:cNvPr>
          <p:cNvSpPr txBox="1">
            <a:spLocks/>
          </p:cNvSpPr>
          <p:nvPr/>
        </p:nvSpPr>
        <p:spPr>
          <a:xfrm>
            <a:off x="0" y="-48988"/>
            <a:ext cx="12192000" cy="49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C3B2C5E-5178-4F62-9204-0DB8A142558B}"/>
              </a:ext>
            </a:extLst>
          </p:cNvPr>
          <p:cNvSpPr txBox="1"/>
          <p:nvPr/>
        </p:nvSpPr>
        <p:spPr>
          <a:xfrm>
            <a:off x="2859524" y="428550"/>
            <a:ext cx="468842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7EF80D-1683-4A6D-943D-93A48D954E30}"/>
              </a:ext>
            </a:extLst>
          </p:cNvPr>
          <p:cNvSpPr txBox="1"/>
          <p:nvPr/>
        </p:nvSpPr>
        <p:spPr>
          <a:xfrm>
            <a:off x="8840568" y="428550"/>
            <a:ext cx="468842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CDB2767-989B-47EB-B0ED-159FB89E7F30}"/>
              </a:ext>
            </a:extLst>
          </p:cNvPr>
          <p:cNvSpPr txBox="1"/>
          <p:nvPr/>
        </p:nvSpPr>
        <p:spPr>
          <a:xfrm>
            <a:off x="5861579" y="3695727"/>
            <a:ext cx="468842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CF0CE52-BA12-4483-8375-311FA759F993}"/>
              </a:ext>
            </a:extLst>
          </p:cNvPr>
          <p:cNvSpPr/>
          <p:nvPr/>
        </p:nvSpPr>
        <p:spPr>
          <a:xfrm>
            <a:off x="9002853" y="5924160"/>
            <a:ext cx="3054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4 - Precipitation daily averages for BNE and AMZ regions. The colored lines represent the dates of UTCV occurrences during the presented period.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spaço Reservado para Número de Slide 2">
            <a:extLst>
              <a:ext uri="{FF2B5EF4-FFF2-40B4-BE49-F238E27FC236}">
                <a16:creationId xmlns:a16="http://schemas.microsoft.com/office/drawing/2014/main" id="{A4046EB4-A5E5-417D-B196-AFA9CCEA63ED}"/>
              </a:ext>
            </a:extLst>
          </p:cNvPr>
          <p:cNvSpPr txBox="1">
            <a:spLocks/>
          </p:cNvSpPr>
          <p:nvPr/>
        </p:nvSpPr>
        <p:spPr>
          <a:xfrm>
            <a:off x="9372923" y="32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6EB72-D86A-458A-B8A0-4D1E3BD53353}" type="slidenum">
              <a:rPr lang="pt-BR" sz="2000" smtClean="0">
                <a:solidFill>
                  <a:schemeClr val="bg1"/>
                </a:solidFill>
              </a:rPr>
              <a:pPr/>
              <a:t>6</a:t>
            </a:fld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28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, Gráfico de linhas&#10;&#10;Descrição gerada automaticamente">
            <a:extLst>
              <a:ext uri="{FF2B5EF4-FFF2-40B4-BE49-F238E27FC236}">
                <a16:creationId xmlns:a16="http://schemas.microsoft.com/office/drawing/2014/main" id="{3CF10727-8B1B-4006-9823-77DD8E58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77" y="4521969"/>
            <a:ext cx="5543154" cy="228301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B6283EF-11B3-4271-B526-F19AB2B3B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71" y="381853"/>
            <a:ext cx="5527955" cy="2073363"/>
          </a:xfrm>
          <a:prstGeom prst="rect">
            <a:avLst/>
          </a:prstGeom>
        </p:spPr>
      </p:pic>
      <p:pic>
        <p:nvPicPr>
          <p:cNvPr id="15" name="Imagem 14" descr="Gráfico, Gráfico de linhas&#10;&#10;Descrição gerada automaticamente">
            <a:extLst>
              <a:ext uri="{FF2B5EF4-FFF2-40B4-BE49-F238E27FC236}">
                <a16:creationId xmlns:a16="http://schemas.microsoft.com/office/drawing/2014/main" id="{36CE4BA3-824F-4FC6-805E-998601DDE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70" y="2453523"/>
            <a:ext cx="5527955" cy="207032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898E454-FB32-4517-AB1D-DDBB6F5C9173}"/>
              </a:ext>
            </a:extLst>
          </p:cNvPr>
          <p:cNvSpPr/>
          <p:nvPr/>
        </p:nvSpPr>
        <p:spPr>
          <a:xfrm>
            <a:off x="0" y="0"/>
            <a:ext cx="12192000" cy="379562"/>
          </a:xfrm>
          <a:prstGeom prst="rect">
            <a:avLst/>
          </a:prstGeom>
          <a:solidFill>
            <a:srgbClr val="1071B9"/>
          </a:solidFill>
          <a:ln>
            <a:solidFill>
              <a:srgbClr val="1071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E91DAF5-11FB-44D8-9C21-17C7FB407B8E}"/>
              </a:ext>
            </a:extLst>
          </p:cNvPr>
          <p:cNvSpPr txBox="1">
            <a:spLocks/>
          </p:cNvSpPr>
          <p:nvPr/>
        </p:nvSpPr>
        <p:spPr>
          <a:xfrm>
            <a:off x="0" y="-48988"/>
            <a:ext cx="12192000" cy="49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C335752-2027-45FE-8EF9-B55BE0EB5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9782" y="3340771"/>
            <a:ext cx="2424904" cy="26943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7403B63-F38D-4A4E-AD42-B2C4F327A14A}"/>
              </a:ext>
            </a:extLst>
          </p:cNvPr>
          <p:cNvSpPr txBox="1"/>
          <p:nvPr/>
        </p:nvSpPr>
        <p:spPr>
          <a:xfrm>
            <a:off x="8638895" y="5940567"/>
            <a:ext cx="3387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Figure 5 -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Convergence of vertically integrated moisture transport and precipitation monthly averages for the two analyzes regions in 2015 (a); 2016 (b); 2017 (c).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CDBC06-CD63-431D-9D7F-AAF2F75585F9}"/>
              </a:ext>
            </a:extLst>
          </p:cNvPr>
          <p:cNvSpPr txBox="1"/>
          <p:nvPr/>
        </p:nvSpPr>
        <p:spPr>
          <a:xfrm>
            <a:off x="3466010" y="2146840"/>
            <a:ext cx="468842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0476D8A-C6F6-4882-8868-C5718400EEB8}"/>
              </a:ext>
            </a:extLst>
          </p:cNvPr>
          <p:cNvSpPr txBox="1"/>
          <p:nvPr/>
        </p:nvSpPr>
        <p:spPr>
          <a:xfrm>
            <a:off x="3470357" y="4223836"/>
            <a:ext cx="468842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E18AD31-2CAA-4A53-86A6-9E4987B7A9F5}"/>
              </a:ext>
            </a:extLst>
          </p:cNvPr>
          <p:cNvSpPr txBox="1"/>
          <p:nvPr/>
        </p:nvSpPr>
        <p:spPr>
          <a:xfrm>
            <a:off x="3444233" y="6296483"/>
            <a:ext cx="468842" cy="24622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17" name="Espaço Reservado para Número de Slide 2">
            <a:extLst>
              <a:ext uri="{FF2B5EF4-FFF2-40B4-BE49-F238E27FC236}">
                <a16:creationId xmlns:a16="http://schemas.microsoft.com/office/drawing/2014/main" id="{FBCDC892-B918-4C99-9662-8077C5B9D72A}"/>
              </a:ext>
            </a:extLst>
          </p:cNvPr>
          <p:cNvSpPr txBox="1">
            <a:spLocks/>
          </p:cNvSpPr>
          <p:nvPr/>
        </p:nvSpPr>
        <p:spPr>
          <a:xfrm>
            <a:off x="9372923" y="32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6EB72-D86A-458A-B8A0-4D1E3BD53353}" type="slidenum">
              <a:rPr lang="pt-BR" sz="2000" smtClean="0">
                <a:solidFill>
                  <a:schemeClr val="bg1"/>
                </a:solidFill>
              </a:rPr>
              <a:pPr/>
              <a:t>7</a:t>
            </a:fld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89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711CE4D-7543-40D1-999C-7A9A54761C28}"/>
              </a:ext>
            </a:extLst>
          </p:cNvPr>
          <p:cNvSpPr/>
          <p:nvPr/>
        </p:nvSpPr>
        <p:spPr>
          <a:xfrm>
            <a:off x="0" y="0"/>
            <a:ext cx="12192000" cy="379562"/>
          </a:xfrm>
          <a:prstGeom prst="rect">
            <a:avLst/>
          </a:prstGeom>
          <a:solidFill>
            <a:srgbClr val="1071B9"/>
          </a:solidFill>
          <a:ln>
            <a:solidFill>
              <a:srgbClr val="1071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D83BC19-1334-421C-9C11-4CF960586D95}"/>
              </a:ext>
            </a:extLst>
          </p:cNvPr>
          <p:cNvSpPr txBox="1">
            <a:spLocks/>
          </p:cNvSpPr>
          <p:nvPr/>
        </p:nvSpPr>
        <p:spPr>
          <a:xfrm>
            <a:off x="0" y="-48988"/>
            <a:ext cx="12192000" cy="49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26D5642-B3D1-4D73-8000-7D541217F4E0}"/>
              </a:ext>
            </a:extLst>
          </p:cNvPr>
          <p:cNvSpPr txBox="1"/>
          <p:nvPr/>
        </p:nvSpPr>
        <p:spPr>
          <a:xfrm>
            <a:off x="311375" y="448140"/>
            <a:ext cx="114990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was possible to observe, on certain dates, higher concentrations of moisture convergence and precipitation in the BNE concerning AMZ; 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occurred during the presence of some vortexes over the BNE, mainly in 2016;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UTCV07 periphery location (fixed on the continent) raised the moisture convergence and precipitation values in the BNE, being more intense than in the AMZ.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0A38446-34E3-4F5C-B68A-0DBAF9BEB479}"/>
              </a:ext>
            </a:extLst>
          </p:cNvPr>
          <p:cNvSpPr/>
          <p:nvPr/>
        </p:nvSpPr>
        <p:spPr>
          <a:xfrm>
            <a:off x="4347" y="2529839"/>
            <a:ext cx="12192000" cy="379562"/>
          </a:xfrm>
          <a:prstGeom prst="rect">
            <a:avLst/>
          </a:prstGeom>
          <a:solidFill>
            <a:srgbClr val="1071B9"/>
          </a:solidFill>
          <a:ln>
            <a:solidFill>
              <a:srgbClr val="1071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3C1C8E9-7C80-4D5B-8F6C-D23B1940C07B}"/>
              </a:ext>
            </a:extLst>
          </p:cNvPr>
          <p:cNvSpPr txBox="1">
            <a:spLocks/>
          </p:cNvSpPr>
          <p:nvPr/>
        </p:nvSpPr>
        <p:spPr>
          <a:xfrm>
            <a:off x="13056" y="2480851"/>
            <a:ext cx="12192000" cy="49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EEA1CE-F581-4D91-99FF-B6055B777BEE}"/>
              </a:ext>
            </a:extLst>
          </p:cNvPr>
          <p:cNvSpPr txBox="1"/>
          <p:nvPr/>
        </p:nvSpPr>
        <p:spPr>
          <a:xfrm>
            <a:off x="311375" y="3017608"/>
            <a:ext cx="11499013" cy="4932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Arraut, J. M.; Satyamurty, P. Precipitation and Water Vapor Transport in the Southern Hemisphere with Emphasis on the South America Region. </a:t>
            </a:r>
            <a:r>
              <a:rPr lang="en-US" sz="1750" i="1" dirty="0">
                <a:latin typeface="Arial" panose="020B0604020202020204" pitchFamily="34" charset="0"/>
                <a:cs typeface="Arial" panose="020B0604020202020204" pitchFamily="34" charset="0"/>
              </a:rPr>
              <a:t>Journal of Applied Meteorology and Climatology</a:t>
            </a: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. v. 48, p. 1902-1912. 2009.</a:t>
            </a:r>
          </a:p>
          <a:p>
            <a:pPr algn="just">
              <a:spcAft>
                <a:spcPts val="1200"/>
              </a:spcAft>
            </a:pP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Kousky, V. E., Gan, M. A. Upper </a:t>
            </a:r>
            <a:r>
              <a:rPr lang="en-US" sz="1750" dirty="0" err="1">
                <a:latin typeface="Arial" panose="020B0604020202020204" pitchFamily="34" charset="0"/>
                <a:cs typeface="Arial" panose="020B0604020202020204" pitchFamily="34" charset="0"/>
              </a:rPr>
              <a:t>troposhperic</a:t>
            </a: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 cyclonic vortices in the tropical South </a:t>
            </a:r>
            <a:r>
              <a:rPr lang="en-US" sz="1750" dirty="0" err="1">
                <a:latin typeface="Arial" panose="020B0604020202020204" pitchFamily="34" charset="0"/>
                <a:cs typeface="Arial" panose="020B0604020202020204" pitchFamily="34" charset="0"/>
              </a:rPr>
              <a:t>Altantic</a:t>
            </a: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750" i="1" dirty="0"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, v.33, p. 538-551, 1981;</a:t>
            </a:r>
          </a:p>
          <a:p>
            <a:pPr algn="just">
              <a:spcAft>
                <a:spcPts val="1200"/>
              </a:spcAft>
            </a:pP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Marengo, J. A.; et. al. Development of regional future climate change scenarios in South America using the Eta CPTEC/HadCM3 climate change projections: Climatology and regional analyses for the Amazon, São Francisco and the Paraná River Basins. </a:t>
            </a:r>
            <a:r>
              <a:rPr lang="pt-BR" sz="1750" i="1" dirty="0" err="1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pt-BR" sz="1750" i="1" dirty="0">
                <a:latin typeface="Arial" panose="020B0604020202020204" pitchFamily="34" charset="0"/>
                <a:cs typeface="Arial" panose="020B0604020202020204" pitchFamily="34" charset="0"/>
              </a:rPr>
              <a:t> Dynamics</a:t>
            </a:r>
            <a:r>
              <a:rPr lang="pt-BR" sz="1750" dirty="0">
                <a:latin typeface="Arial" panose="020B0604020202020204" pitchFamily="34" charset="0"/>
                <a:cs typeface="Arial" panose="020B0604020202020204" pitchFamily="34" charset="0"/>
              </a:rPr>
              <a:t>, v. 38, n. 9-10, p. 1829-1848, 2012.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Rao, V. B. and Bonatti, J. P. On the origin of upper tropospheric cyclonic vortices in the South Atlantic Ocean and adjoint Brazil during the summer. </a:t>
            </a:r>
            <a:r>
              <a:rPr lang="en-US" sz="1750" i="1" dirty="0">
                <a:latin typeface="Arial" panose="020B0604020202020204" pitchFamily="34" charset="0"/>
                <a:cs typeface="Arial" panose="020B0604020202020204" pitchFamily="34" charset="0"/>
              </a:rPr>
              <a:t>Meteorology and Atmospheric Physics</a:t>
            </a: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, 37, p. 11-16, 1987.</a:t>
            </a:r>
          </a:p>
          <a:p>
            <a:pPr algn="just">
              <a:spcAft>
                <a:spcPts val="1200"/>
              </a:spcAft>
            </a:pPr>
            <a:r>
              <a:rPr lang="pt-BR" sz="1750" dirty="0">
                <a:latin typeface="Arial" panose="020B0604020202020204" pitchFamily="34" charset="0"/>
                <a:cs typeface="Arial" panose="020B0604020202020204" pitchFamily="34" charset="0"/>
              </a:rPr>
              <a:t>Reboita, M. S.; Gan, M. A.; Rocha, R.P.; </a:t>
            </a:r>
            <a:r>
              <a:rPr lang="pt-BR" sz="1750" dirty="0" err="1">
                <a:latin typeface="Arial" panose="020B0604020202020204" pitchFamily="34" charset="0"/>
                <a:cs typeface="Arial" panose="020B0604020202020204" pitchFamily="34" charset="0"/>
              </a:rPr>
              <a:t>Ambrizzi</a:t>
            </a:r>
            <a:r>
              <a:rPr lang="pt-BR" sz="1750" dirty="0">
                <a:latin typeface="Arial" panose="020B0604020202020204" pitchFamily="34" charset="0"/>
                <a:cs typeface="Arial" panose="020B0604020202020204" pitchFamily="34" charset="0"/>
              </a:rPr>
              <a:t>, T. </a:t>
            </a:r>
            <a:r>
              <a:rPr lang="en-US" sz="1750" dirty="0">
                <a:latin typeface="Arial" panose="020B0604020202020204" pitchFamily="34" charset="0"/>
                <a:cs typeface="Arial" panose="020B0604020202020204" pitchFamily="34" charset="0"/>
              </a:rPr>
              <a:t>South American rainfall regimes: A bibliographic review</a:t>
            </a:r>
            <a:r>
              <a:rPr lang="pt-BR" sz="17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750" i="1" dirty="0">
                <a:latin typeface="Arial" panose="020B0604020202020204" pitchFamily="34" charset="0"/>
                <a:cs typeface="Arial" panose="020B0604020202020204" pitchFamily="34" charset="0"/>
              </a:rPr>
              <a:t>Revista Brasileira de Meteorologia</a:t>
            </a:r>
            <a:r>
              <a:rPr lang="pt-BR" sz="1750" dirty="0">
                <a:latin typeface="Arial" panose="020B0604020202020204" pitchFamily="34" charset="0"/>
                <a:cs typeface="Arial" panose="020B0604020202020204" pitchFamily="34" charset="0"/>
              </a:rPr>
              <a:t>, v. 25, n. 2, p. 185-204, 2010.</a:t>
            </a:r>
          </a:p>
          <a:p>
            <a:endParaRPr lang="pt-BR" dirty="0"/>
          </a:p>
          <a:p>
            <a:endParaRPr lang="en-US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0" name="Espaço Reservado para Número de Slide 2">
            <a:extLst>
              <a:ext uri="{FF2B5EF4-FFF2-40B4-BE49-F238E27FC236}">
                <a16:creationId xmlns:a16="http://schemas.microsoft.com/office/drawing/2014/main" id="{57AE0268-8E86-4FE4-AABB-AAB8E6646551}"/>
              </a:ext>
            </a:extLst>
          </p:cNvPr>
          <p:cNvSpPr txBox="1">
            <a:spLocks/>
          </p:cNvSpPr>
          <p:nvPr/>
        </p:nvSpPr>
        <p:spPr>
          <a:xfrm>
            <a:off x="9372923" y="32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C6EB72-D86A-458A-B8A0-4D1E3BD53353}" type="slidenum">
              <a:rPr lang="pt-BR" sz="2000" smtClean="0">
                <a:solidFill>
                  <a:schemeClr val="bg1"/>
                </a:solidFill>
              </a:rPr>
              <a:pPr/>
              <a:t>8</a:t>
            </a:fld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462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798</Words>
  <Application>Microsoft Office PowerPoint</Application>
  <PresentationFormat>Widescreen</PresentationFormat>
  <Paragraphs>77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Gadugi</vt:lpstr>
      <vt:lpstr>Tema do Office</vt:lpstr>
      <vt:lpstr>The Upper Tropospheric Cyclonic Vortex influence over moisture convergence and precipitation on Brazilian Northeastern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UPPER TROPOSPHERIC CYCLONIC VORTEX INFLUENCE OVER MOISTURE CONVERGENCE AND PRECIPITATION ON BRAZILIAN NORTHEASTERN</dc:title>
  <dc:creator>Matheus Lyra</dc:creator>
  <cp:lastModifiedBy>Matheus Lyra</cp:lastModifiedBy>
  <cp:revision>79</cp:revision>
  <dcterms:created xsi:type="dcterms:W3CDTF">2022-03-25T16:44:52Z</dcterms:created>
  <dcterms:modified xsi:type="dcterms:W3CDTF">2022-05-22T16:17:05Z</dcterms:modified>
</cp:coreProperties>
</file>