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81" r:id="rId3"/>
    <p:sldId id="280" r:id="rId4"/>
    <p:sldId id="282" r:id="rId5"/>
    <p:sldId id="283" r:id="rId6"/>
    <p:sldId id="284" r:id="rId7"/>
    <p:sldId id="285" r:id="rId8"/>
    <p:sldId id="287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D1FF"/>
    <a:srgbClr val="73A9DB"/>
    <a:srgbClr val="87B8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88698" autoAdjust="0"/>
  </p:normalViewPr>
  <p:slideViewPr>
    <p:cSldViewPr snapToGrid="0">
      <p:cViewPr varScale="1">
        <p:scale>
          <a:sx n="74" d="100"/>
          <a:sy n="74" d="100"/>
        </p:scale>
        <p:origin x="965" y="77"/>
      </p:cViewPr>
      <p:guideLst/>
    </p:cSldViewPr>
  </p:slideViewPr>
  <p:outlineViewPr>
    <p:cViewPr>
      <p:scale>
        <a:sx n="33" d="100"/>
        <a:sy n="33" d="100"/>
      </p:scale>
      <p:origin x="0" y="-91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555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AF5D8F-4B97-417D-8D10-8CB5A70C2DF2}" type="datetimeFigureOut">
              <a:rPr lang="en-GB" smtClean="0"/>
              <a:t>24/05/2022</a:t>
            </a:fld>
            <a:endParaRPr lang="en-GB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D7CB0F-F4B2-4915-AB20-5308B2E76CAD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5913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7CB0F-F4B2-4915-AB20-5308B2E76CA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09357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7CB0F-F4B2-4915-AB20-5308B2E76CA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20723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7CB0F-F4B2-4915-AB20-5308B2E76CA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35517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7CB0F-F4B2-4915-AB20-5308B2E76CA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26611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7CB0F-F4B2-4915-AB20-5308B2E76CA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37677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7CB0F-F4B2-4915-AB20-5308B2E76CAD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1084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spcBef>
                <a:spcPct val="0"/>
              </a:spcBef>
              <a:buFontTx/>
              <a:buNone/>
            </a:pPr>
            <a:endParaRPr lang="fr-FR" sz="1200" b="0" i="0" baseline="0" dirty="0" smtClean="0">
              <a:solidFill>
                <a:schemeClr val="bg1"/>
              </a:solidFill>
            </a:endParaRPr>
          </a:p>
          <a:p>
            <a:pPr algn="l">
              <a:spcBef>
                <a:spcPct val="0"/>
              </a:spcBef>
              <a:buFontTx/>
              <a:buNone/>
            </a:pPr>
            <a:endParaRPr lang="fr-FR" sz="1200" b="0" i="0" baseline="0" dirty="0" smtClean="0">
              <a:solidFill>
                <a:schemeClr val="bg1"/>
              </a:solidFill>
            </a:endParaRPr>
          </a:p>
          <a:p>
            <a:pPr algn="l">
              <a:spcBef>
                <a:spcPct val="0"/>
              </a:spcBef>
              <a:buFontTx/>
              <a:buNone/>
            </a:pPr>
            <a:endParaRPr lang="fr-FR" sz="1200" b="0" i="0" baseline="0" dirty="0" smtClean="0">
              <a:solidFill>
                <a:schemeClr val="bg1"/>
              </a:solidFill>
            </a:endParaRPr>
          </a:p>
          <a:p>
            <a:pPr algn="l">
              <a:spcBef>
                <a:spcPct val="0"/>
              </a:spcBef>
              <a:buFontTx/>
              <a:buNone/>
            </a:pPr>
            <a:endParaRPr lang="fr-FR" sz="1200" b="0" i="0" baseline="0" dirty="0" smtClean="0">
              <a:solidFill>
                <a:schemeClr val="bg1"/>
              </a:solidFill>
            </a:endParaRPr>
          </a:p>
          <a:p>
            <a:pPr algn="l">
              <a:spcBef>
                <a:spcPct val="0"/>
              </a:spcBef>
              <a:buFontTx/>
              <a:buNone/>
            </a:pPr>
            <a:r>
              <a:rPr lang="fr-FR" sz="1200" b="0" i="0" baseline="0" dirty="0" smtClean="0">
                <a:solidFill>
                  <a:schemeClr val="bg1"/>
                </a:solidFill>
              </a:rPr>
              <a:t> A value of 60 µg/m3 </a:t>
            </a:r>
            <a:r>
              <a:rPr lang="fr-FR" sz="1200" b="0" i="0" baseline="0" dirty="0" err="1" smtClean="0">
                <a:solidFill>
                  <a:schemeClr val="bg1"/>
                </a:solidFill>
              </a:rPr>
              <a:t>was</a:t>
            </a:r>
            <a:r>
              <a:rPr lang="fr-FR" sz="1200" b="0" i="0" baseline="0" dirty="0" smtClean="0">
                <a:solidFill>
                  <a:schemeClr val="bg1"/>
                </a:solidFill>
              </a:rPr>
              <a:t> </a:t>
            </a:r>
            <a:r>
              <a:rPr lang="fr-FR" sz="1200" b="0" i="0" baseline="0" dirty="0" err="1" smtClean="0">
                <a:solidFill>
                  <a:schemeClr val="bg1"/>
                </a:solidFill>
              </a:rPr>
              <a:t>considered</a:t>
            </a:r>
            <a:r>
              <a:rPr lang="fr-FR" sz="1200" b="0" i="0" baseline="0" dirty="0" smtClean="0">
                <a:solidFill>
                  <a:schemeClr val="bg1"/>
                </a:solidFill>
              </a:rPr>
              <a:t> </a:t>
            </a:r>
            <a:r>
              <a:rPr lang="fr-FR" sz="1200" b="0" i="0" baseline="0" dirty="0" err="1" smtClean="0">
                <a:solidFill>
                  <a:schemeClr val="bg1"/>
                </a:solidFill>
              </a:rPr>
              <a:t>instead</a:t>
            </a:r>
            <a:r>
              <a:rPr lang="fr-FR" sz="1200" b="0" i="0" baseline="0" dirty="0" smtClean="0">
                <a:solidFill>
                  <a:schemeClr val="bg1"/>
                </a:solidFill>
              </a:rPr>
              <a:t> of 40 for the </a:t>
            </a:r>
            <a:r>
              <a:rPr lang="fr-FR" sz="1200" b="0" i="0" baseline="0" dirty="0" err="1" smtClean="0">
                <a:solidFill>
                  <a:schemeClr val="bg1"/>
                </a:solidFill>
              </a:rPr>
              <a:t>blue</a:t>
            </a:r>
            <a:r>
              <a:rPr lang="fr-FR" sz="1200" b="0" i="0" baseline="0" dirty="0" smtClean="0">
                <a:solidFill>
                  <a:schemeClr val="bg1"/>
                </a:solidFill>
              </a:rPr>
              <a:t> </a:t>
            </a:r>
            <a:r>
              <a:rPr lang="fr-FR" sz="1200" b="0" i="0" baseline="0" dirty="0" err="1" smtClean="0">
                <a:solidFill>
                  <a:schemeClr val="bg1"/>
                </a:solidFill>
              </a:rPr>
              <a:t>curve</a:t>
            </a:r>
            <a:r>
              <a:rPr lang="fr-FR" sz="1200" b="0" i="0" baseline="0" dirty="0" smtClean="0">
                <a:solidFill>
                  <a:schemeClr val="bg1"/>
                </a:solidFill>
              </a:rPr>
              <a:t> to </a:t>
            </a:r>
            <a:r>
              <a:rPr lang="fr-FR" sz="1200" b="0" i="0" baseline="0" dirty="0" err="1" smtClean="0">
                <a:solidFill>
                  <a:schemeClr val="bg1"/>
                </a:solidFill>
              </a:rPr>
              <a:t>estimate</a:t>
            </a:r>
            <a:r>
              <a:rPr lang="fr-FR" sz="1200" b="0" i="0" baseline="0" dirty="0" smtClean="0">
                <a:solidFill>
                  <a:schemeClr val="bg1"/>
                </a:solidFill>
              </a:rPr>
              <a:t> </a:t>
            </a:r>
            <a:r>
              <a:rPr lang="fr-FR" sz="1200" b="0" i="0" baseline="0" dirty="0" err="1" smtClean="0">
                <a:solidFill>
                  <a:schemeClr val="bg1"/>
                </a:solidFill>
              </a:rPr>
              <a:t>this</a:t>
            </a:r>
            <a:r>
              <a:rPr lang="fr-FR" sz="1200" b="0" i="0" baseline="0" dirty="0" smtClean="0">
                <a:solidFill>
                  <a:schemeClr val="bg1"/>
                </a:solidFill>
              </a:rPr>
              <a:t> </a:t>
            </a:r>
            <a:r>
              <a:rPr lang="fr-FR" sz="1200" b="0" i="0" baseline="0" dirty="0" err="1" smtClean="0">
                <a:solidFill>
                  <a:schemeClr val="bg1"/>
                </a:solidFill>
              </a:rPr>
              <a:t>uncertainty</a:t>
            </a:r>
            <a:r>
              <a:rPr lang="fr-FR" sz="1200" b="0" i="0" baseline="0" dirty="0" smtClean="0">
                <a:solidFill>
                  <a:schemeClr val="bg1"/>
                </a:solidFill>
              </a:rPr>
              <a:t> on pollution </a:t>
            </a:r>
            <a:r>
              <a:rPr lang="fr-FR" sz="1200" b="0" i="0" baseline="0" dirty="0" err="1" smtClean="0">
                <a:solidFill>
                  <a:schemeClr val="bg1"/>
                </a:solidFill>
              </a:rPr>
              <a:t>models</a:t>
            </a:r>
            <a:r>
              <a:rPr lang="fr-FR" sz="1200" b="0" i="0" baseline="0" dirty="0" smtClean="0">
                <a:solidFill>
                  <a:schemeClr val="bg1"/>
                </a:solidFill>
              </a:rPr>
              <a:t> </a:t>
            </a:r>
            <a:r>
              <a:rPr lang="fr-FR" sz="1200" b="0" i="0" baseline="0" dirty="0" err="1" smtClean="0">
                <a:solidFill>
                  <a:schemeClr val="bg1"/>
                </a:solidFill>
              </a:rPr>
              <a:t>predictions</a:t>
            </a:r>
            <a:r>
              <a:rPr lang="fr-FR" sz="1200" b="0" i="0" baseline="0" dirty="0" smtClean="0">
                <a:solidFill>
                  <a:schemeClr val="bg1"/>
                </a:solidFill>
              </a:rPr>
              <a:t>. </a:t>
            </a:r>
            <a:endParaRPr lang="en-US" b="0" i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7CB0F-F4B2-4915-AB20-5308B2E76CAD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93695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7CB0F-F4B2-4915-AB20-5308B2E76CAD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27238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2DD07-CAA6-4BE1-A85B-BE5D932FB20A}" type="datetimeFigureOut">
              <a:rPr lang="en-GB" smtClean="0"/>
              <a:t>24/05/2022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2757E-7287-4644-AD7D-E59AC2214E8C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4756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2DD07-CAA6-4BE1-A85B-BE5D932FB20A}" type="datetimeFigureOut">
              <a:rPr lang="en-GB" smtClean="0"/>
              <a:t>24/05/2022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2757E-7287-4644-AD7D-E59AC2214E8C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3128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2DD07-CAA6-4BE1-A85B-BE5D932FB20A}" type="datetimeFigureOut">
              <a:rPr lang="en-GB" smtClean="0"/>
              <a:t>24/05/2022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2757E-7287-4644-AD7D-E59AC2214E8C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637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273685"/>
            <a:ext cx="10515600" cy="727075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r-FR" dirty="0" smtClean="0"/>
              <a:t>Modifiez le style du titre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295400"/>
            <a:ext cx="10515600" cy="511810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4505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2DD07-CAA6-4BE1-A85B-BE5D932FB20A}" type="datetimeFigureOut">
              <a:rPr lang="en-GB" smtClean="0"/>
              <a:t>24/05/2022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2757E-7287-4644-AD7D-E59AC2214E8C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7209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2DD07-CAA6-4BE1-A85B-BE5D932FB20A}" type="datetimeFigureOut">
              <a:rPr lang="en-GB" smtClean="0"/>
              <a:t>24/05/2022</a:t>
            </a:fld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2757E-7287-4644-AD7D-E59AC2214E8C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0562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2DD07-CAA6-4BE1-A85B-BE5D932FB20A}" type="datetimeFigureOut">
              <a:rPr lang="en-GB" smtClean="0"/>
              <a:t>24/05/2022</a:t>
            </a:fld>
            <a:endParaRPr lang="en-GB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2757E-7287-4644-AD7D-E59AC2214E8C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1743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2DD07-CAA6-4BE1-A85B-BE5D932FB20A}" type="datetimeFigureOut">
              <a:rPr lang="en-GB" smtClean="0"/>
              <a:t>24/05/2022</a:t>
            </a:fld>
            <a:endParaRPr lang="en-GB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2757E-7287-4644-AD7D-E59AC2214E8C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2061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2DD07-CAA6-4BE1-A85B-BE5D932FB20A}" type="datetimeFigureOut">
              <a:rPr lang="en-GB" smtClean="0"/>
              <a:t>24/05/2022</a:t>
            </a:fld>
            <a:endParaRPr lang="en-GB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2757E-7287-4644-AD7D-E59AC2214E8C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1293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2DD07-CAA6-4BE1-A85B-BE5D932FB20A}" type="datetimeFigureOut">
              <a:rPr lang="en-GB" smtClean="0"/>
              <a:t>24/05/2022</a:t>
            </a:fld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2757E-7287-4644-AD7D-E59AC2214E8C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3930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GB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2DD07-CAA6-4BE1-A85B-BE5D932FB20A}" type="datetimeFigureOut">
              <a:rPr lang="en-GB" smtClean="0"/>
              <a:t>24/05/2022</a:t>
            </a:fld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2757E-7287-4644-AD7D-E59AC2214E8C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9627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D2DD07-CAA6-4BE1-A85B-BE5D932FB20A}" type="datetimeFigureOut">
              <a:rPr lang="en-GB" smtClean="0"/>
              <a:t>24/05/2022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2757E-7287-4644-AD7D-E59AC2214E8C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1902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fr/url?sa=i&amp;rct=j&amp;q=&amp;esrc=s&amp;source=images&amp;cd=&amp;cad=rja&amp;uact=8&amp;ved=0ahUKEwio2aTN_vTUAhUB0RQKHaRvAJgQjRwIBw&amp;url=http://www.non-stop-zapping.com/actu/divers/inondations-les-images-impressionnantes-du-chateau-de-chambord-cerne-par-les-eaux-video&amp;psig=AFQjCNEOz9klj4SwTCXXIhUp4p-zqDwwXg&amp;ust=1499441893891981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245788" cy="687461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" name="Picture 4" descr="Résultat de recherche d'images pour &quot;chambord&quot;">
            <a:hlinkClick r:id="rId3"/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12" t="15026" r="13639"/>
          <a:stretch/>
        </p:blipFill>
        <p:spPr bwMode="auto">
          <a:xfrm>
            <a:off x="6418594" y="2277167"/>
            <a:ext cx="5006278" cy="358304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 4" descr="Résultat de recherche d'images pour &quot;chambord chateau&quot;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875" y="2277168"/>
            <a:ext cx="5031331" cy="358304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ZoneTexte 1"/>
          <p:cNvSpPr txBox="1"/>
          <p:nvPr/>
        </p:nvSpPr>
        <p:spPr>
          <a:xfrm>
            <a:off x="2218049" y="644270"/>
            <a:ext cx="8334974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FF00"/>
                </a:solidFill>
              </a:rPr>
              <a:t>THE FRENCH MONUMENTAL HERITAGE </a:t>
            </a:r>
            <a:endParaRPr lang="en-GB" sz="3200" b="1" dirty="0" smtClean="0">
              <a:solidFill>
                <a:srgbClr val="FFFF00"/>
              </a:solidFill>
            </a:endParaRPr>
          </a:p>
          <a:p>
            <a:pPr algn="ctr"/>
            <a:r>
              <a:rPr lang="en-GB" sz="3200" b="1" dirty="0" smtClean="0">
                <a:solidFill>
                  <a:srgbClr val="FFFF00"/>
                </a:solidFill>
              </a:rPr>
              <a:t>IN </a:t>
            </a:r>
            <a:r>
              <a:rPr lang="en-GB" sz="3200" b="1" dirty="0">
                <a:solidFill>
                  <a:srgbClr val="FFFF00"/>
                </a:solidFill>
              </a:rPr>
              <a:t>THE FACE OF GLOBAL CLIMATE CHANGE: </a:t>
            </a:r>
            <a:endParaRPr lang="en-GB" sz="3200" b="1" dirty="0" smtClean="0">
              <a:solidFill>
                <a:srgbClr val="FFFF00"/>
              </a:solidFill>
            </a:endParaRPr>
          </a:p>
          <a:p>
            <a:pPr algn="ctr"/>
            <a:r>
              <a:rPr lang="en-GB" sz="3200" b="1" dirty="0" smtClean="0">
                <a:solidFill>
                  <a:srgbClr val="FFFF00"/>
                </a:solidFill>
              </a:rPr>
              <a:t>ASSESSMENT </a:t>
            </a:r>
            <a:r>
              <a:rPr lang="en-GB" sz="3200" b="1" dirty="0">
                <a:solidFill>
                  <a:srgbClr val="FFFF00"/>
                </a:solidFill>
              </a:rPr>
              <a:t>AND PERSPECTIVES OF RESEARCH </a:t>
            </a:r>
            <a:endParaRPr lang="en-GB" sz="3200" dirty="0">
              <a:solidFill>
                <a:srgbClr val="FFFF00"/>
              </a:solidFill>
            </a:endParaRPr>
          </a:p>
          <a:p>
            <a:pPr algn="ctr"/>
            <a:endParaRPr lang="en-GB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2547844" y="5916782"/>
            <a:ext cx="71500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chemeClr val="bg1"/>
                </a:solidFill>
              </a:rPr>
              <a:t>R.-A. </a:t>
            </a:r>
            <a:r>
              <a:rPr lang="fr-FR" sz="2000" b="1" dirty="0" smtClean="0">
                <a:solidFill>
                  <a:schemeClr val="bg1"/>
                </a:solidFill>
              </a:rPr>
              <a:t>Lefèvre</a:t>
            </a:r>
            <a:r>
              <a:rPr lang="fr-FR" sz="2000" b="1" baseline="30000" dirty="0" smtClean="0">
                <a:solidFill>
                  <a:schemeClr val="bg1"/>
                </a:solidFill>
              </a:rPr>
              <a:t>1</a:t>
            </a:r>
            <a:r>
              <a:rPr lang="fr-FR" sz="2000" b="1" dirty="0">
                <a:solidFill>
                  <a:schemeClr val="bg1"/>
                </a:solidFill>
              </a:rPr>
              <a:t>,</a:t>
            </a:r>
            <a:r>
              <a:rPr lang="fr-FR" sz="2000" b="1" baseline="30000" dirty="0" smtClean="0">
                <a:solidFill>
                  <a:schemeClr val="bg1"/>
                </a:solidFill>
              </a:rPr>
              <a:t> </a:t>
            </a:r>
            <a:r>
              <a:rPr lang="fr-FR" sz="2000" b="1" dirty="0" smtClean="0">
                <a:solidFill>
                  <a:schemeClr val="bg1"/>
                </a:solidFill>
              </a:rPr>
              <a:t>P. Brimblecombe</a:t>
            </a:r>
            <a:r>
              <a:rPr lang="fr-FR" sz="2000" b="1" baseline="30000" dirty="0" smtClean="0">
                <a:solidFill>
                  <a:schemeClr val="bg1"/>
                </a:solidFill>
              </a:rPr>
              <a:t>2 </a:t>
            </a:r>
            <a:r>
              <a:rPr lang="fr-FR" sz="2000" b="1" dirty="0" smtClean="0">
                <a:solidFill>
                  <a:schemeClr val="bg1"/>
                </a:solidFill>
              </a:rPr>
              <a:t>, </a:t>
            </a:r>
            <a:r>
              <a:rPr lang="fr-FR" sz="2000" b="1" dirty="0">
                <a:solidFill>
                  <a:schemeClr val="bg1"/>
                </a:solidFill>
              </a:rPr>
              <a:t>A. </a:t>
            </a:r>
            <a:r>
              <a:rPr lang="fr-FR" sz="2000" b="1" dirty="0" smtClean="0">
                <a:solidFill>
                  <a:schemeClr val="bg1"/>
                </a:solidFill>
              </a:rPr>
              <a:t>Verney-Carron</a:t>
            </a:r>
            <a:r>
              <a:rPr lang="fr-FR" sz="2000" b="1" baseline="30000" dirty="0">
                <a:solidFill>
                  <a:schemeClr val="bg1"/>
                </a:solidFill>
              </a:rPr>
              <a:t>1</a:t>
            </a:r>
            <a:endParaRPr lang="en-GB" sz="2000" dirty="0">
              <a:solidFill>
                <a:schemeClr val="bg1"/>
              </a:solidFill>
            </a:endParaRPr>
          </a:p>
          <a:p>
            <a:pPr algn="ctr"/>
            <a:r>
              <a:rPr lang="en-GB" baseline="30000" dirty="0">
                <a:solidFill>
                  <a:schemeClr val="bg1"/>
                </a:solidFill>
              </a:rPr>
              <a:t>1 </a:t>
            </a:r>
            <a:r>
              <a:rPr lang="fr-FR" dirty="0">
                <a:solidFill>
                  <a:schemeClr val="bg1"/>
                </a:solidFill>
              </a:rPr>
              <a:t>Université Paris-Est Créteil, LISA UMR CNRS 7583</a:t>
            </a:r>
            <a:endParaRPr lang="en-GB" dirty="0">
              <a:solidFill>
                <a:schemeClr val="bg1"/>
              </a:solidFill>
            </a:endParaRPr>
          </a:p>
          <a:p>
            <a:pPr algn="ctr"/>
            <a:r>
              <a:rPr lang="fr-FR" baseline="30000" dirty="0" smtClean="0">
                <a:solidFill>
                  <a:schemeClr val="bg1"/>
                </a:solidFill>
              </a:rPr>
              <a:t>2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en-GB" dirty="0">
                <a:solidFill>
                  <a:schemeClr val="bg1"/>
                </a:solidFill>
              </a:rPr>
              <a:t>National Sun </a:t>
            </a:r>
            <a:r>
              <a:rPr lang="en-GB" dirty="0" err="1">
                <a:solidFill>
                  <a:schemeClr val="bg1"/>
                </a:solidFill>
              </a:rPr>
              <a:t>Yat</a:t>
            </a:r>
            <a:r>
              <a:rPr lang="en-GB" dirty="0">
                <a:solidFill>
                  <a:schemeClr val="bg1"/>
                </a:solidFill>
              </a:rPr>
              <a:t> Sen University, Kaohsiung, </a:t>
            </a:r>
            <a:r>
              <a:rPr lang="en-GB" dirty="0" smtClean="0">
                <a:solidFill>
                  <a:schemeClr val="bg1"/>
                </a:solidFill>
              </a:rPr>
              <a:t>Taiwan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727631" y="43340"/>
            <a:ext cx="9315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i="1" dirty="0" smtClean="0">
                <a:solidFill>
                  <a:schemeClr val="bg1"/>
                </a:solidFill>
              </a:rPr>
              <a:t>Climate Change and Cultural Heritage, EGU General Assembly, Vienna, April 2022</a:t>
            </a:r>
            <a:endParaRPr lang="en-GB" sz="2000" b="1" i="1" dirty="0">
              <a:solidFill>
                <a:schemeClr val="bg1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6927919" y="5583216"/>
            <a:ext cx="13877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err="1" smtClean="0">
                <a:solidFill>
                  <a:schemeClr val="bg1"/>
                </a:solidFill>
              </a:rPr>
              <a:t>June</a:t>
            </a:r>
            <a:r>
              <a:rPr lang="fr-FR" sz="1200" dirty="0" smtClean="0">
                <a:solidFill>
                  <a:schemeClr val="bg1"/>
                </a:solidFill>
              </a:rPr>
              <a:t> 2016</a:t>
            </a:r>
            <a:endParaRPr lang="en-GB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421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FFFF00"/>
                </a:solidFill>
              </a:rPr>
              <a:t>Cultural </a:t>
            </a:r>
            <a:r>
              <a:rPr lang="fr-FR" dirty="0" err="1" smtClean="0">
                <a:solidFill>
                  <a:srgbClr val="FFFF00"/>
                </a:solidFill>
              </a:rPr>
              <a:t>heritage</a:t>
            </a:r>
            <a:r>
              <a:rPr lang="fr-FR" dirty="0" smtClean="0">
                <a:solidFill>
                  <a:srgbClr val="FFFF00"/>
                </a:solidFill>
              </a:rPr>
              <a:t> and </a:t>
            </a:r>
            <a:r>
              <a:rPr lang="fr-FR" dirty="0" err="1" smtClean="0">
                <a:solidFill>
                  <a:srgbClr val="FFFF00"/>
                </a:solidFill>
              </a:rPr>
              <a:t>climate</a:t>
            </a:r>
            <a:endParaRPr lang="fr-FR" dirty="0">
              <a:solidFill>
                <a:srgbClr val="FFFF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371600"/>
            <a:ext cx="6752569" cy="5118100"/>
          </a:xfrm>
        </p:spPr>
        <p:txBody>
          <a:bodyPr>
            <a:normAutofit/>
          </a:bodyPr>
          <a:lstStyle/>
          <a:p>
            <a:r>
              <a:rPr lang="fr-FR" dirty="0" err="1" smtClean="0"/>
              <a:t>Numerous</a:t>
            </a:r>
            <a:r>
              <a:rPr lang="fr-FR" dirty="0" smtClean="0"/>
              <a:t> </a:t>
            </a:r>
            <a:r>
              <a:rPr lang="fr-FR" dirty="0" err="1" smtClean="0"/>
              <a:t>materials</a:t>
            </a:r>
            <a:r>
              <a:rPr lang="fr-FR" dirty="0" smtClean="0"/>
              <a:t> (stones, glass, </a:t>
            </a:r>
            <a:r>
              <a:rPr lang="fr-FR" dirty="0" err="1" smtClean="0"/>
              <a:t>metals</a:t>
            </a:r>
            <a:r>
              <a:rPr lang="fr-FR" dirty="0" smtClean="0"/>
              <a:t>, </a:t>
            </a:r>
            <a:r>
              <a:rPr lang="fr-FR" dirty="0" err="1" smtClean="0"/>
              <a:t>wood</a:t>
            </a:r>
            <a:r>
              <a:rPr lang="fr-FR" dirty="0" smtClean="0"/>
              <a:t>,…) </a:t>
            </a:r>
          </a:p>
          <a:p>
            <a:r>
              <a:rPr lang="fr-FR" dirty="0" err="1" smtClean="0"/>
              <a:t>Alteration</a:t>
            </a:r>
            <a:r>
              <a:rPr lang="fr-FR" dirty="0" smtClean="0"/>
              <a:t> </a:t>
            </a:r>
            <a:r>
              <a:rPr lang="fr-FR" dirty="0" err="1" smtClean="0"/>
              <a:t>caused</a:t>
            </a:r>
            <a:r>
              <a:rPr lang="fr-FR" dirty="0" smtClean="0"/>
              <a:t> by </a:t>
            </a:r>
            <a:r>
              <a:rPr lang="fr-FR" dirty="0" err="1" smtClean="0"/>
              <a:t>climate</a:t>
            </a:r>
            <a:r>
              <a:rPr lang="fr-FR" dirty="0"/>
              <a:t> </a:t>
            </a:r>
            <a:r>
              <a:rPr lang="fr-FR" dirty="0" smtClean="0"/>
              <a:t>(T, water, </a:t>
            </a:r>
            <a:r>
              <a:rPr lang="fr-FR" dirty="0" err="1" smtClean="0"/>
              <a:t>wind</a:t>
            </a:r>
            <a:r>
              <a:rPr lang="fr-FR" dirty="0" smtClean="0"/>
              <a:t>)</a:t>
            </a:r>
          </a:p>
          <a:p>
            <a:r>
              <a:rPr lang="fr-FR" dirty="0" smtClean="0"/>
              <a:t>Slow and </a:t>
            </a:r>
            <a:r>
              <a:rPr lang="fr-FR" dirty="0" err="1" smtClean="0"/>
              <a:t>extreme</a:t>
            </a:r>
            <a:r>
              <a:rPr lang="fr-FR" dirty="0" smtClean="0"/>
              <a:t> </a:t>
            </a:r>
            <a:r>
              <a:rPr lang="fr-FR" dirty="0" err="1" smtClean="0"/>
              <a:t>events</a:t>
            </a:r>
            <a:endParaRPr lang="fr-FR" dirty="0" smtClean="0"/>
          </a:p>
          <a:p>
            <a:endParaRPr lang="fr-FR" dirty="0"/>
          </a:p>
          <a:p>
            <a:pPr>
              <a:buFont typeface="Symbol" panose="05050102010706020507" pitchFamily="18" charset="2"/>
              <a:buChar char="Þ"/>
            </a:pPr>
            <a:r>
              <a:rPr lang="fr-FR" dirty="0" smtClean="0"/>
              <a:t> </a:t>
            </a:r>
            <a:r>
              <a:rPr lang="fr-FR" dirty="0" err="1" smtClean="0"/>
              <a:t>What</a:t>
            </a:r>
            <a:r>
              <a:rPr lang="fr-FR" dirty="0" smtClean="0"/>
              <a:t> are the impacts of </a:t>
            </a:r>
            <a:r>
              <a:rPr lang="fr-FR" dirty="0" err="1" smtClean="0"/>
              <a:t>climate</a:t>
            </a:r>
            <a:r>
              <a:rPr lang="fr-FR" dirty="0" smtClean="0"/>
              <a:t> change?</a:t>
            </a:r>
          </a:p>
          <a:p>
            <a:pPr>
              <a:buFont typeface="Symbol" panose="05050102010706020507" pitchFamily="18" charset="2"/>
              <a:buChar char="Þ"/>
            </a:pPr>
            <a:r>
              <a:rPr lang="fr-FR" dirty="0" smtClean="0"/>
              <a:t> How to </a:t>
            </a:r>
            <a:r>
              <a:rPr lang="fr-FR" dirty="0" err="1" smtClean="0"/>
              <a:t>assess</a:t>
            </a:r>
            <a:r>
              <a:rPr lang="fr-FR" dirty="0" smtClean="0"/>
              <a:t> and </a:t>
            </a:r>
            <a:r>
              <a:rPr lang="fr-FR" dirty="0" err="1" smtClean="0"/>
              <a:t>predict</a:t>
            </a:r>
            <a:r>
              <a:rPr lang="fr-FR" dirty="0" smtClean="0"/>
              <a:t> </a:t>
            </a:r>
            <a:r>
              <a:rPr lang="fr-FR" dirty="0" err="1" smtClean="0"/>
              <a:t>these</a:t>
            </a:r>
            <a:r>
              <a:rPr lang="fr-FR" dirty="0" smtClean="0"/>
              <a:t> impacts? 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4" name="Picture 2" descr="C:\Users\User\Desktop\DSCN04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0769" y="503140"/>
            <a:ext cx="4451125" cy="59352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1382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>
                <a:solidFill>
                  <a:srgbClr val="FFFF00"/>
                </a:solidFill>
              </a:rPr>
              <a:t>Methodology</a:t>
            </a:r>
            <a:r>
              <a:rPr lang="fr-FR" dirty="0" smtClean="0">
                <a:solidFill>
                  <a:srgbClr val="FFFF00"/>
                </a:solidFill>
              </a:rPr>
              <a:t> to </a:t>
            </a:r>
            <a:r>
              <a:rPr lang="fr-FR" dirty="0" err="1" smtClean="0">
                <a:solidFill>
                  <a:srgbClr val="FFFF00"/>
                </a:solidFill>
              </a:rPr>
              <a:t>assess</a:t>
            </a:r>
            <a:r>
              <a:rPr lang="fr-FR" dirty="0" smtClean="0">
                <a:solidFill>
                  <a:srgbClr val="FFFF00"/>
                </a:solidFill>
              </a:rPr>
              <a:t> and </a:t>
            </a:r>
            <a:r>
              <a:rPr lang="fr-FR" dirty="0" err="1" smtClean="0">
                <a:solidFill>
                  <a:srgbClr val="FFFF00"/>
                </a:solidFill>
              </a:rPr>
              <a:t>predict</a:t>
            </a:r>
            <a:r>
              <a:rPr lang="fr-FR" dirty="0" smtClean="0">
                <a:solidFill>
                  <a:srgbClr val="FFFF00"/>
                </a:solidFill>
              </a:rPr>
              <a:t> impacts </a:t>
            </a:r>
            <a:endParaRPr lang="fr-FR" dirty="0">
              <a:solidFill>
                <a:srgbClr val="FFFF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Dose-</a:t>
            </a:r>
            <a:r>
              <a:rPr lang="fr-FR" dirty="0" err="1" smtClean="0"/>
              <a:t>response</a:t>
            </a:r>
            <a:r>
              <a:rPr lang="fr-FR" dirty="0" smtClean="0"/>
              <a:t> </a:t>
            </a:r>
            <a:r>
              <a:rPr lang="fr-FR" dirty="0" err="1" smtClean="0"/>
              <a:t>functions</a:t>
            </a:r>
            <a:r>
              <a:rPr lang="fr-FR" dirty="0" smtClean="0"/>
              <a:t>: dose=f(</a:t>
            </a:r>
            <a:r>
              <a:rPr lang="fr-FR" dirty="0" err="1" smtClean="0"/>
              <a:t>rain</a:t>
            </a:r>
            <a:r>
              <a:rPr lang="fr-FR" dirty="0" smtClean="0"/>
              <a:t>, pH, T, RH, SO</a:t>
            </a:r>
            <a:r>
              <a:rPr lang="fr-FR" baseline="-25000" dirty="0" smtClean="0"/>
              <a:t>2</a:t>
            </a:r>
            <a:r>
              <a:rPr lang="fr-FR" dirty="0" smtClean="0"/>
              <a:t>, NO</a:t>
            </a:r>
            <a:r>
              <a:rPr lang="fr-FR" baseline="-25000" dirty="0" smtClean="0"/>
              <a:t>2</a:t>
            </a:r>
            <a:r>
              <a:rPr lang="fr-FR" dirty="0" smtClean="0"/>
              <a:t>, PM</a:t>
            </a:r>
            <a:r>
              <a:rPr lang="fr-FR" baseline="-25000" dirty="0" smtClean="0"/>
              <a:t>10</a:t>
            </a:r>
            <a:r>
              <a:rPr lang="fr-FR" dirty="0" smtClean="0"/>
              <a:t>, O</a:t>
            </a:r>
            <a:r>
              <a:rPr lang="fr-FR" baseline="-25000" dirty="0" smtClean="0"/>
              <a:t>3</a:t>
            </a:r>
            <a:r>
              <a:rPr lang="fr-FR" dirty="0" smtClean="0"/>
              <a:t>, HNO</a:t>
            </a:r>
            <a:r>
              <a:rPr lang="fr-FR" baseline="-25000" dirty="0" smtClean="0"/>
              <a:t>3</a:t>
            </a:r>
            <a:r>
              <a:rPr lang="fr-FR" dirty="0" smtClean="0"/>
              <a:t>)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dirty="0" err="1" smtClean="0"/>
              <a:t>Climate</a:t>
            </a:r>
            <a:r>
              <a:rPr lang="fr-FR" dirty="0" smtClean="0"/>
              <a:t> and pollution data (PAST: </a:t>
            </a:r>
            <a:r>
              <a:rPr lang="fr-FR" dirty="0" err="1" smtClean="0"/>
              <a:t>dendroclimatology</a:t>
            </a:r>
            <a:r>
              <a:rPr lang="fr-FR" dirty="0" smtClean="0"/>
              <a:t>, </a:t>
            </a:r>
            <a:r>
              <a:rPr lang="fr-FR" dirty="0" err="1" smtClean="0"/>
              <a:t>historic</a:t>
            </a:r>
            <a:r>
              <a:rPr lang="fr-FR" dirty="0" smtClean="0"/>
              <a:t> data)  / PRESENT: </a:t>
            </a:r>
            <a:r>
              <a:rPr lang="fr-FR" dirty="0" err="1" smtClean="0"/>
              <a:t>measurements</a:t>
            </a:r>
            <a:r>
              <a:rPr lang="fr-FR" dirty="0" smtClean="0"/>
              <a:t> / FUTURE: scenarios + model)</a:t>
            </a:r>
          </a:p>
          <a:p>
            <a:pPr marL="0" indent="0">
              <a:buNone/>
            </a:pPr>
            <a:endParaRPr lang="fr-FR" dirty="0"/>
          </a:p>
          <a:p>
            <a:pPr>
              <a:buFont typeface="Symbol" panose="05050102010706020507" pitchFamily="18" charset="2"/>
              <a:buChar char="Þ"/>
            </a:pPr>
            <a:r>
              <a:rPr lang="fr-FR" dirty="0" smtClean="0"/>
              <a:t> Case </a:t>
            </a:r>
            <a:r>
              <a:rPr lang="fr-FR" dirty="0" err="1" smtClean="0"/>
              <a:t>study</a:t>
            </a:r>
            <a:r>
              <a:rPr lang="fr-FR" dirty="0" smtClean="0"/>
              <a:t> of Notre-Dame</a:t>
            </a:r>
          </a:p>
          <a:p>
            <a:pPr marL="0" indent="0">
              <a:buNone/>
            </a:pPr>
            <a:r>
              <a:rPr lang="fr-FR" dirty="0" smtClean="0"/>
              <a:t>(1160-1345)</a:t>
            </a:r>
          </a:p>
          <a:p>
            <a:pPr marL="0" indent="0">
              <a:buNone/>
            </a:pPr>
            <a:r>
              <a:rPr lang="fr-FR" dirty="0" smtClean="0"/>
              <a:t>(</a:t>
            </a:r>
            <a:r>
              <a:rPr lang="fr-FR" dirty="0" err="1" smtClean="0">
                <a:solidFill>
                  <a:srgbClr val="FF0000"/>
                </a:solidFill>
              </a:rPr>
              <a:t>Brimblecombe</a:t>
            </a:r>
            <a:r>
              <a:rPr lang="fr-FR" dirty="0" smtClean="0">
                <a:solidFill>
                  <a:srgbClr val="FF0000"/>
                </a:solidFill>
              </a:rPr>
              <a:t> &amp; Lefèvre, 2021</a:t>
            </a:r>
            <a:r>
              <a:rPr lang="fr-FR" dirty="0" smtClean="0"/>
              <a:t>)</a:t>
            </a:r>
          </a:p>
          <a:p>
            <a:pPr marL="0" indent="0">
              <a:buNone/>
            </a:pPr>
            <a:endParaRPr lang="fr-FR" dirty="0" smtClean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4274" y="3504587"/>
            <a:ext cx="2246452" cy="3099633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8308" y="3504587"/>
            <a:ext cx="2559691" cy="3094817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2362200" y="6216134"/>
            <a:ext cx="3173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chemeClr val="bg1"/>
                </a:solidFill>
              </a:rPr>
              <a:t>Beginning</a:t>
            </a:r>
            <a:r>
              <a:rPr lang="fr-FR" b="1" dirty="0" smtClean="0">
                <a:solidFill>
                  <a:schemeClr val="bg1"/>
                </a:solidFill>
              </a:rPr>
              <a:t> of 20</a:t>
            </a:r>
            <a:r>
              <a:rPr lang="fr-FR" b="1" baseline="30000" dirty="0">
                <a:solidFill>
                  <a:schemeClr val="bg1"/>
                </a:solidFill>
              </a:rPr>
              <a:t> </a:t>
            </a:r>
            <a:r>
              <a:rPr lang="fr-FR" b="1" baseline="30000" dirty="0" smtClean="0">
                <a:solidFill>
                  <a:schemeClr val="bg1"/>
                </a:solidFill>
              </a:rPr>
              <a:t>st</a:t>
            </a:r>
            <a:r>
              <a:rPr lang="fr-FR" b="1" dirty="0" smtClean="0">
                <a:solidFill>
                  <a:schemeClr val="bg1"/>
                </a:solidFill>
              </a:rPr>
              <a:t> </a:t>
            </a:r>
            <a:r>
              <a:rPr lang="fr-FR" b="1" dirty="0" err="1" smtClean="0">
                <a:solidFill>
                  <a:schemeClr val="bg1"/>
                </a:solidFill>
              </a:rPr>
              <a:t>century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0681075" y="6203434"/>
            <a:ext cx="1273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2003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2091330" y="1816100"/>
            <a:ext cx="9563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MULTI-ASSESS; ICP-Materials program</a:t>
            </a:r>
            <a:endParaRPr lang="en-US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147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Environmental data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5" name="Image 4" descr="C:\Users\lefev\Desktop\Matériaux à ND\Manuscrit 2\Fig2.tif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94" b="-1"/>
          <a:stretch/>
        </p:blipFill>
        <p:spPr bwMode="auto">
          <a:xfrm>
            <a:off x="5575058" y="1187792"/>
            <a:ext cx="5397741" cy="383471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2883" y="1187792"/>
            <a:ext cx="3804234" cy="3834716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685800" y="5156200"/>
            <a:ext cx="500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Data for T: tree rings + 2 RCPS (RCP2.6 = optimistic scenario / RCP8.5 = increase of emissions)</a:t>
            </a:r>
          </a:p>
          <a:p>
            <a:r>
              <a:rPr lang="en-US" b="1" dirty="0" smtClean="0">
                <a:solidFill>
                  <a:srgbClr val="00B0F0"/>
                </a:solidFill>
              </a:rPr>
              <a:t>Precipitation: slightly drier in the past, no significant change in the future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5968998" y="5156200"/>
            <a:ext cx="5207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Qualitative estimates, fuel use data / measurements (AQMN) / emissions from http://gains.iiasa.ac.at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311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Stone façades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143000"/>
            <a:ext cx="10515600" cy="5118100"/>
          </a:xfrm>
        </p:spPr>
        <p:txBody>
          <a:bodyPr/>
          <a:lstStyle/>
          <a:p>
            <a:r>
              <a:rPr lang="en-US" dirty="0" smtClean="0"/>
              <a:t>Soiling (% / month)</a:t>
            </a:r>
          </a:p>
          <a:p>
            <a:endParaRPr lang="en-US" dirty="0" smtClean="0"/>
          </a:p>
          <a:p>
            <a:r>
              <a:rPr lang="en-US" dirty="0" smtClean="0"/>
              <a:t>Recession (µm/a)</a:t>
            </a:r>
            <a:endParaRPr lang="en-US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816764"/>
            <a:ext cx="5256044" cy="334019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1896" y="2816149"/>
            <a:ext cx="4740103" cy="3340811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8458200" y="162504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00B050"/>
                </a:solidFill>
              </a:rPr>
              <a:t>Brimblecombe</a:t>
            </a:r>
            <a:r>
              <a:rPr lang="en-US" b="1" dirty="0" smtClean="0">
                <a:solidFill>
                  <a:srgbClr val="00B050"/>
                </a:solidFill>
              </a:rPr>
              <a:t> &amp; </a:t>
            </a:r>
            <a:r>
              <a:rPr lang="en-US" b="1" dirty="0" err="1" smtClean="0">
                <a:solidFill>
                  <a:srgbClr val="00B050"/>
                </a:solidFill>
              </a:rPr>
              <a:t>Grossi</a:t>
            </a:r>
            <a:r>
              <a:rPr lang="en-US" b="1" dirty="0" smtClean="0">
                <a:solidFill>
                  <a:srgbClr val="00B050"/>
                </a:solidFill>
              </a:rPr>
              <a:t> (2004, 2008); </a:t>
            </a:r>
            <a:r>
              <a:rPr lang="en-US" b="1" dirty="0" err="1" smtClean="0">
                <a:solidFill>
                  <a:srgbClr val="00B050"/>
                </a:solidFill>
              </a:rPr>
              <a:t>Kucera</a:t>
            </a:r>
            <a:r>
              <a:rPr lang="en-US" b="1" dirty="0" smtClean="0">
                <a:solidFill>
                  <a:srgbClr val="00B050"/>
                </a:solidFill>
              </a:rPr>
              <a:t> (2005, 2007); </a:t>
            </a:r>
            <a:r>
              <a:rPr lang="en-US" b="1" dirty="0" err="1" smtClean="0">
                <a:solidFill>
                  <a:srgbClr val="00B050"/>
                </a:solidFill>
              </a:rPr>
              <a:t>Sabbioni</a:t>
            </a:r>
            <a:r>
              <a:rPr lang="en-US" b="1" dirty="0" smtClean="0">
                <a:solidFill>
                  <a:srgbClr val="00B050"/>
                </a:solidFill>
              </a:rPr>
              <a:t> (2003)</a:t>
            </a:r>
            <a:endParaRPr lang="en-US" b="1" dirty="0">
              <a:solidFill>
                <a:srgbClr val="00B050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15727" y="1748615"/>
            <a:ext cx="6279833" cy="537504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15727" y="1165860"/>
            <a:ext cx="5188162" cy="457779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15727" y="2339459"/>
            <a:ext cx="4010025" cy="400050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838200" y="6261100"/>
            <a:ext cx="10343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Symbol" panose="05050102010706020507" pitchFamily="18" charset="2"/>
              <a:buChar char="Þ"/>
            </a:pPr>
            <a:r>
              <a:rPr lang="en-US" sz="2400" dirty="0" smtClean="0">
                <a:solidFill>
                  <a:srgbClr val="FF0000"/>
                </a:solidFill>
              </a:rPr>
              <a:t> Evolution similar to pollution + influence of CO</a:t>
            </a:r>
            <a:r>
              <a:rPr lang="en-US" sz="2400" baseline="-25000" dirty="0" smtClean="0">
                <a:solidFill>
                  <a:srgbClr val="FF0000"/>
                </a:solidFill>
              </a:rPr>
              <a:t>2</a:t>
            </a:r>
            <a:r>
              <a:rPr lang="en-US" sz="2400" dirty="0" smtClean="0">
                <a:solidFill>
                  <a:srgbClr val="FF0000"/>
                </a:solidFill>
              </a:rPr>
              <a:t> for erosion</a:t>
            </a:r>
          </a:p>
        </p:txBody>
      </p:sp>
    </p:spTree>
    <p:extLst>
      <p:ext uri="{BB962C8B-B14F-4D97-AF65-F5344CB8AC3E}">
        <p14:creationId xmlns:p14="http://schemas.microsoft.com/office/powerpoint/2010/main" val="2043737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Ancient stained glass windows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Chemical alteration: depth (µm)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Opacification/soiling: haze (%)</a:t>
            </a:r>
            <a:endParaRPr 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8458200" y="162504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Melcher &amp; Schreiner (2007, 2010) </a:t>
            </a:r>
            <a:endParaRPr lang="en-US" b="1" dirty="0">
              <a:solidFill>
                <a:srgbClr val="00B050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9600" y="1858013"/>
            <a:ext cx="4413990" cy="1160087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6510" y="1204912"/>
            <a:ext cx="5490210" cy="5232007"/>
          </a:xfrm>
          <a:prstGeom prst="rect">
            <a:avLst/>
          </a:prstGeom>
        </p:spPr>
      </p:pic>
      <p:pic>
        <p:nvPicPr>
          <p:cNvPr id="10" name="Imag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5" y="4191000"/>
            <a:ext cx="1960752" cy="2646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3877544"/>
            <a:ext cx="4400550" cy="422516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2087881" y="4594700"/>
            <a:ext cx="37757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Symbol" panose="05050102010706020507" pitchFamily="18" charset="2"/>
              <a:buChar char="Þ"/>
            </a:pPr>
            <a:r>
              <a:rPr lang="en-US" sz="2400" dirty="0" smtClean="0">
                <a:solidFill>
                  <a:srgbClr val="FF0000"/>
                </a:solidFill>
              </a:rPr>
              <a:t> Predominant influence of pollution</a:t>
            </a:r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Significant decrease in the 21th century</a:t>
            </a:r>
          </a:p>
        </p:txBody>
      </p:sp>
    </p:spTree>
    <p:extLst>
      <p:ext uri="{BB962C8B-B14F-4D97-AF65-F5344CB8AC3E}">
        <p14:creationId xmlns:p14="http://schemas.microsoft.com/office/powerpoint/2010/main" val="4224292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Metals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Iron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Bronze and copper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/>
          <a:srcRect b="58113"/>
          <a:stretch/>
        </p:blipFill>
        <p:spPr>
          <a:xfrm>
            <a:off x="159886" y="1794820"/>
            <a:ext cx="5302316" cy="671841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886" y="3064286"/>
            <a:ext cx="5302316" cy="2156185"/>
          </a:xfrm>
          <a:prstGeom prst="rect">
            <a:avLst/>
          </a:prstGeom>
        </p:spPr>
      </p:pic>
      <p:pic>
        <p:nvPicPr>
          <p:cNvPr id="8" name="Imag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5"/>
          <a:stretch/>
        </p:blipFill>
        <p:spPr bwMode="auto">
          <a:xfrm>
            <a:off x="2811044" y="90620"/>
            <a:ext cx="1884723" cy="1310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Emmanuel (bourdon) — Wikipédi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654" y="90620"/>
            <a:ext cx="1747554" cy="1310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oneTexte 9"/>
          <p:cNvSpPr txBox="1"/>
          <p:nvPr/>
        </p:nvSpPr>
        <p:spPr>
          <a:xfrm>
            <a:off x="360353" y="5578836"/>
            <a:ext cx="60099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Symbol" panose="05050102010706020507" pitchFamily="18" charset="2"/>
              <a:buChar char="Þ"/>
            </a:pPr>
            <a:r>
              <a:rPr lang="en-US" sz="2400" dirty="0" smtClean="0">
                <a:solidFill>
                  <a:srgbClr val="FF0000"/>
                </a:solidFill>
              </a:rPr>
              <a:t> Decline of corrosion</a:t>
            </a:r>
          </a:p>
          <a:p>
            <a:pPr marL="285750" indent="-285750">
              <a:buFont typeface="Symbol" panose="05050102010706020507" pitchFamily="18" charset="2"/>
              <a:buChar char="Þ"/>
            </a:pP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Uncertainty of O</a:t>
            </a:r>
            <a:r>
              <a:rPr lang="en-US" sz="2400" baseline="-25000" dirty="0" smtClean="0">
                <a:solidFill>
                  <a:srgbClr val="FF0000"/>
                </a:solidFill>
              </a:rPr>
              <a:t>3</a:t>
            </a:r>
            <a:r>
              <a:rPr lang="en-US" sz="2400" dirty="0" smtClean="0">
                <a:solidFill>
                  <a:srgbClr val="FF0000"/>
                </a:solidFill>
              </a:rPr>
              <a:t> for Cu</a:t>
            </a: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07208" y="1653765"/>
            <a:ext cx="5224439" cy="4977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883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Conclusions and perspectives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DRF are useful tools to anticipate climate changes and pollution effects </a:t>
            </a:r>
          </a:p>
          <a:p>
            <a:r>
              <a:rPr lang="en-US" dirty="0" smtClean="0"/>
              <a:t>Pollution impact is apparent from around 1700 and increased notably after 1850. 21th century looks a little like the preindustrial period.</a:t>
            </a:r>
          </a:p>
          <a:p>
            <a:r>
              <a:rPr lang="en-US" dirty="0" smtClean="0"/>
              <a:t>But uncertainties on O</a:t>
            </a:r>
            <a:r>
              <a:rPr lang="en-US" baseline="-25000" dirty="0" smtClean="0"/>
              <a:t>3</a:t>
            </a:r>
            <a:r>
              <a:rPr lang="en-US" dirty="0" smtClean="0"/>
              <a:t>, other phenomena (biological colonization, salt weathering)</a:t>
            </a:r>
          </a:p>
          <a:p>
            <a:r>
              <a:rPr lang="en-US" dirty="0" smtClean="0"/>
              <a:t>Need for higher spatial and temporal resolution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453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Le patrimoine culturel français face au changement climatique mondial ICOMOS</Template>
  <TotalTime>12328</TotalTime>
  <Words>423</Words>
  <Application>Microsoft Office PowerPoint</Application>
  <PresentationFormat>Grand écran</PresentationFormat>
  <Paragraphs>77</Paragraphs>
  <Slides>8</Slides>
  <Notes>8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Symbol</vt:lpstr>
      <vt:lpstr>Times New Roman</vt:lpstr>
      <vt:lpstr>Thème Office</vt:lpstr>
      <vt:lpstr>Présentation PowerPoint</vt:lpstr>
      <vt:lpstr>Cultural heritage and climate</vt:lpstr>
      <vt:lpstr>Methodology to assess and predict impacts </vt:lpstr>
      <vt:lpstr>Environmental data</vt:lpstr>
      <vt:lpstr>Stone façades</vt:lpstr>
      <vt:lpstr>Ancient stained glass windows</vt:lpstr>
      <vt:lpstr>Metals</vt:lpstr>
      <vt:lpstr>Conclusions and perspectives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Roger Lefevre</dc:creator>
  <cp:lastModifiedBy>Aurélie</cp:lastModifiedBy>
  <cp:revision>209</cp:revision>
  <dcterms:created xsi:type="dcterms:W3CDTF">2021-06-19T08:26:42Z</dcterms:created>
  <dcterms:modified xsi:type="dcterms:W3CDTF">2022-05-25T07:41:53Z</dcterms:modified>
</cp:coreProperties>
</file>