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8" r:id="rId3"/>
    <p:sldId id="259" r:id="rId4"/>
    <p:sldId id="264" r:id="rId5"/>
    <p:sldId id="260" r:id="rId6"/>
    <p:sldId id="262" r:id="rId7"/>
    <p:sldId id="266" r:id="rId8"/>
    <p:sldId id="263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A6E"/>
    <a:srgbClr val="A5CCD3"/>
    <a:srgbClr val="53846B"/>
    <a:srgbClr val="FFFFFF"/>
    <a:srgbClr val="36454C"/>
    <a:srgbClr val="0039D0"/>
    <a:srgbClr val="F9F9F9"/>
    <a:srgbClr val="8196B3"/>
    <a:srgbClr val="BC7387"/>
    <a:srgbClr val="4A7A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3274" autoAdjust="0"/>
  </p:normalViewPr>
  <p:slideViewPr>
    <p:cSldViewPr snapToGrid="0">
      <p:cViewPr varScale="1">
        <p:scale>
          <a:sx n="64" d="100"/>
          <a:sy n="64" d="100"/>
        </p:scale>
        <p:origin x="138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5907A-8227-4F7C-B217-F7381CFFDE16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4168C-CB13-4D5C-AAC8-60EB6DB95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68C-CB13-4D5C-AAC8-60EB6DB95F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68C-CB13-4D5C-AAC8-60EB6DB95F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54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68C-CB13-4D5C-AAC8-60EB6DB95F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9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68C-CB13-4D5C-AAC8-60EB6DB95F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5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68C-CB13-4D5C-AAC8-60EB6DB95F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68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68C-CB13-4D5C-AAC8-60EB6DB95F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68C-CB13-4D5C-AAC8-60EB6DB95F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51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4168C-CB13-4D5C-AAC8-60EB6DB95F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9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5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7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4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9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0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3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0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0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2C55B-FEAC-4532-B480-3456430BCBA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9B97D-AD40-4EAA-9674-E3D9C8567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tif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5.emf"/><Relationship Id="rId4" Type="http://schemas.openxmlformats.org/officeDocument/2006/relationships/image" Target="../media/image17.jpg"/><Relationship Id="rId9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"/><Relationship Id="rId5" Type="http://schemas.openxmlformats.org/officeDocument/2006/relationships/image" Target="../media/image28.tif"/><Relationship Id="rId4" Type="http://schemas.openxmlformats.org/officeDocument/2006/relationships/image" Target="../media/image2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woda, zewnętrzne, łódź, rzeka&#10;&#10;Opis wygenerowany automatycznie">
            <a:extLst>
              <a:ext uri="{FF2B5EF4-FFF2-40B4-BE49-F238E27FC236}">
                <a16:creationId xmlns:a16="http://schemas.microsoft.com/office/drawing/2014/main" id="{6A0D093F-E4FF-4F31-871B-C819A9ADF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4"/>
          <a:stretch/>
        </p:blipFill>
        <p:spPr>
          <a:xfrm>
            <a:off x="0" y="850589"/>
            <a:ext cx="9144000" cy="371871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DD328AF0-ED97-4F20-84CE-324C79E10782}"/>
              </a:ext>
            </a:extLst>
          </p:cNvPr>
          <p:cNvSpPr/>
          <p:nvPr/>
        </p:nvSpPr>
        <p:spPr>
          <a:xfrm>
            <a:off x="0" y="2768198"/>
            <a:ext cx="9144000" cy="2450004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FC4573C-8EE3-4C52-A04E-7041E524D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360" y="2972477"/>
            <a:ext cx="8116195" cy="943900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CHRYSOPHYTE</a:t>
            </a:r>
            <a:r>
              <a:rPr lang="pl-PL" sz="2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CYSTS REFLECT SEASONAL</a:t>
            </a:r>
            <a:r>
              <a:rPr lang="pl-PL" sz="2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METEOROLOGICAL AND LIMNOLOGICAL CONDITIONS: EVIDENCE FROM SEDIMENT TRAP STUDY IN NORTHEAST POLAND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C92691C-C8E1-42C0-91B9-1C7AFB3A5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360" y="3985850"/>
            <a:ext cx="8429801" cy="308297"/>
          </a:xfrm>
        </p:spPr>
        <p:txBody>
          <a:bodyPr>
            <a:normAutofit lnSpcReduction="10000"/>
          </a:bodyPr>
          <a:lstStyle/>
          <a:p>
            <a:pPr algn="l"/>
            <a:r>
              <a:rPr lang="pl-PL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Agnieszka Szczerba</a:t>
            </a:r>
            <a:r>
              <a:rPr lang="pl-PL" sz="1600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pl-PL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Sergi </a:t>
            </a:r>
            <a:r>
              <a:rPr lang="pl-PL" sz="16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</a:t>
            </a:r>
            <a:r>
              <a:rPr lang="pl-PL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Rabés</a:t>
            </a:r>
            <a:r>
              <a:rPr lang="pl-PL" sz="1600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pl-PL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Maurycy Żarczyński</a:t>
            </a:r>
            <a:r>
              <a:rPr lang="pl-PL" sz="1600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pl-PL" sz="16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Wojciech Tylmann</a:t>
            </a:r>
            <a:r>
              <a:rPr lang="pl-PL" sz="1600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en-US" sz="1600" baseline="3000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D59D73C-2A4A-4404-8CCA-5857CE3027BB}"/>
              </a:ext>
            </a:extLst>
          </p:cNvPr>
          <p:cNvSpPr txBox="1"/>
          <p:nvPr/>
        </p:nvSpPr>
        <p:spPr>
          <a:xfrm>
            <a:off x="179844" y="4364001"/>
            <a:ext cx="807011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r>
              <a:rPr lang="en-US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Institute of Geography, University of </a:t>
            </a:r>
            <a:r>
              <a:rPr lang="en-US" sz="105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Gdańsk</a:t>
            </a:r>
            <a:r>
              <a:rPr lang="en-US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05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Gdańsk</a:t>
            </a:r>
            <a:r>
              <a:rPr lang="en-US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Poland </a:t>
            </a:r>
            <a:endParaRPr lang="pl-PL" sz="105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050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r>
              <a:rPr lang="en-US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CREAF Centre for Ecological Research and Forestry Applications</a:t>
            </a:r>
            <a:r>
              <a:rPr lang="pl-PL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pl-PL" sz="105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Cerdanyola</a:t>
            </a:r>
            <a:r>
              <a:rPr lang="pl-PL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del </a:t>
            </a:r>
            <a:r>
              <a:rPr lang="pl-PL" sz="105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Vallès</a:t>
            </a:r>
            <a:r>
              <a:rPr lang="pl-PL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pl-PL" sz="105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Spain</a:t>
            </a:r>
            <a:endParaRPr lang="pl-PL" sz="105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05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</a:t>
            </a:r>
            <a:r>
              <a:rPr lang="en-US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agnieszka.szczerba@phdstud.ug.edu.pl</a:t>
            </a:r>
            <a:r>
              <a:rPr lang="pl-PL" sz="105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 @SzczerbaAga </a:t>
            </a:r>
          </a:p>
          <a:p>
            <a:endParaRPr lang="en-US" sz="105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Schemat blokowy: łącznik 16">
            <a:extLst>
              <a:ext uri="{FF2B5EF4-FFF2-40B4-BE49-F238E27FC236}">
                <a16:creationId xmlns:a16="http://schemas.microsoft.com/office/drawing/2014/main" id="{161F7B34-6B53-4E2E-B172-AD2C3CA8204E}"/>
              </a:ext>
            </a:extLst>
          </p:cNvPr>
          <p:cNvSpPr/>
          <p:nvPr/>
        </p:nvSpPr>
        <p:spPr>
          <a:xfrm>
            <a:off x="80895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chemat blokowy: łącznik 17">
            <a:extLst>
              <a:ext uri="{FF2B5EF4-FFF2-40B4-BE49-F238E27FC236}">
                <a16:creationId xmlns:a16="http://schemas.microsoft.com/office/drawing/2014/main" id="{EF08D1D8-DDC0-4D1E-A49A-AE93EDE3464A}"/>
              </a:ext>
            </a:extLst>
          </p:cNvPr>
          <p:cNvSpPr/>
          <p:nvPr/>
        </p:nvSpPr>
        <p:spPr>
          <a:xfrm>
            <a:off x="8241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chemat blokowy: łącznik 18">
            <a:extLst>
              <a:ext uri="{FF2B5EF4-FFF2-40B4-BE49-F238E27FC236}">
                <a16:creationId xmlns:a16="http://schemas.microsoft.com/office/drawing/2014/main" id="{E2C27BE3-6F1A-4282-BBCD-8D59BBD48F44}"/>
              </a:ext>
            </a:extLst>
          </p:cNvPr>
          <p:cNvSpPr/>
          <p:nvPr/>
        </p:nvSpPr>
        <p:spPr>
          <a:xfrm>
            <a:off x="83943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chemat blokowy: łącznik 19">
            <a:extLst>
              <a:ext uri="{FF2B5EF4-FFF2-40B4-BE49-F238E27FC236}">
                <a16:creationId xmlns:a16="http://schemas.microsoft.com/office/drawing/2014/main" id="{66682F01-2482-4F1F-B78F-FE4BE390210D}"/>
              </a:ext>
            </a:extLst>
          </p:cNvPr>
          <p:cNvSpPr/>
          <p:nvPr/>
        </p:nvSpPr>
        <p:spPr>
          <a:xfrm>
            <a:off x="85467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chemat blokowy: łącznik 20">
            <a:extLst>
              <a:ext uri="{FF2B5EF4-FFF2-40B4-BE49-F238E27FC236}">
                <a16:creationId xmlns:a16="http://schemas.microsoft.com/office/drawing/2014/main" id="{D1AC2AAC-B50B-4354-A7E2-37A47A854CC5}"/>
              </a:ext>
            </a:extLst>
          </p:cNvPr>
          <p:cNvSpPr/>
          <p:nvPr/>
        </p:nvSpPr>
        <p:spPr>
          <a:xfrm>
            <a:off x="86991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hemat blokowy: łącznik 21">
            <a:extLst>
              <a:ext uri="{FF2B5EF4-FFF2-40B4-BE49-F238E27FC236}">
                <a16:creationId xmlns:a16="http://schemas.microsoft.com/office/drawing/2014/main" id="{681AD183-0AF4-4BAC-8C5E-04BB79C0351D}"/>
              </a:ext>
            </a:extLst>
          </p:cNvPr>
          <p:cNvSpPr/>
          <p:nvPr/>
        </p:nvSpPr>
        <p:spPr>
          <a:xfrm>
            <a:off x="88515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chemat blokowy: łącznik 15">
            <a:extLst>
              <a:ext uri="{FF2B5EF4-FFF2-40B4-BE49-F238E27FC236}">
                <a16:creationId xmlns:a16="http://schemas.microsoft.com/office/drawing/2014/main" id="{899A3F3F-4DE3-45E1-ABC0-5974C4D2348B}"/>
              </a:ext>
            </a:extLst>
          </p:cNvPr>
          <p:cNvSpPr/>
          <p:nvPr/>
        </p:nvSpPr>
        <p:spPr>
          <a:xfrm>
            <a:off x="9003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22024DD-B243-A2FD-83F6-B854DB2C5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293" y="5218202"/>
            <a:ext cx="1236223" cy="123622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9E77D93-006C-5D5D-86AD-E4D095762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19880" r="10644" b="22073"/>
          <a:stretch/>
        </p:blipFill>
        <p:spPr>
          <a:xfrm>
            <a:off x="2567193" y="6078059"/>
            <a:ext cx="1606520" cy="7539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B27D78-C195-2506-929A-C2508C724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96" y="6234816"/>
            <a:ext cx="3148896" cy="27381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8552F8B-45F9-5397-D535-7945B0F59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16" y="30204"/>
            <a:ext cx="563164" cy="78842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CCDBF74-F5E5-0C3B-6A7D-3A40A8E2A0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9"/>
          <a:stretch/>
        </p:blipFill>
        <p:spPr>
          <a:xfrm>
            <a:off x="31300" y="6165108"/>
            <a:ext cx="2441710" cy="693665"/>
          </a:xfrm>
          <a:prstGeom prst="rect">
            <a:avLst/>
          </a:prstGeom>
        </p:spPr>
      </p:pic>
      <p:sp>
        <p:nvSpPr>
          <p:cNvPr id="24" name="Schemat blokowy: łącznik 23">
            <a:extLst>
              <a:ext uri="{FF2B5EF4-FFF2-40B4-BE49-F238E27FC236}">
                <a16:creationId xmlns:a16="http://schemas.microsoft.com/office/drawing/2014/main" id="{5BF569C7-28F9-8132-C85B-0B30FDD9CDB1}"/>
              </a:ext>
            </a:extLst>
          </p:cNvPr>
          <p:cNvSpPr/>
          <p:nvPr/>
        </p:nvSpPr>
        <p:spPr>
          <a:xfrm>
            <a:off x="7937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A675E97-9372-1365-CF7A-ECBED8C01EF6}"/>
              </a:ext>
            </a:extLst>
          </p:cNvPr>
          <p:cNvSpPr txBox="1"/>
          <p:nvPr/>
        </p:nvSpPr>
        <p:spPr>
          <a:xfrm>
            <a:off x="4197189" y="6489242"/>
            <a:ext cx="5024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36454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Tracking climate signals preserved in lake sediments from integrated process studies and ultra high-resolution analysis of annually laminated sediments</a:t>
            </a:r>
            <a:r>
              <a:rPr lang="pl-PL" sz="800" b="0" i="0" dirty="0">
                <a:solidFill>
                  <a:srgbClr val="36454C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800" b="0" i="0" dirty="0">
                <a:solidFill>
                  <a:srgbClr val="36454C"/>
                </a:solidFill>
                <a:effectLst/>
                <a:latin typeface="Open_Sans"/>
              </a:rPr>
              <a:t>NCN 2015/18/E/ST10/00325</a:t>
            </a:r>
            <a:endParaRPr lang="en-US" sz="800" dirty="0">
              <a:solidFill>
                <a:srgbClr val="36454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E909A3B7-9877-8AD6-8475-D273DE16D5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41" y="4871791"/>
            <a:ext cx="247195" cy="247195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6E620D22-ABA7-E412-C451-3669129E53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4" y="4854998"/>
            <a:ext cx="190195" cy="1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2"/>
    </mc:Choice>
    <mc:Fallback xmlns="">
      <p:transition spd="slow" advTm="884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22D4FD-8C52-418D-95A9-D3941BB9E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729" y="4402130"/>
            <a:ext cx="1210373" cy="994172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rgbClr val="36454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GOAL</a:t>
            </a:r>
          </a:p>
        </p:txBody>
      </p:sp>
      <p:pic>
        <p:nvPicPr>
          <p:cNvPr id="23" name="Obraz 22" descr="Obraz zawierający tekst, bezkręgowce, wewnątrz&#10;&#10;Opis wygenerowany automatycznie">
            <a:extLst>
              <a:ext uri="{FF2B5EF4-FFF2-40B4-BE49-F238E27FC236}">
                <a16:creationId xmlns:a16="http://schemas.microsoft.com/office/drawing/2014/main" id="{4EF7EC5B-27B7-4AD6-8C98-A44E68CE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431" b="14829"/>
          <a:stretch/>
        </p:blipFill>
        <p:spPr>
          <a:xfrm>
            <a:off x="426886" y="1237470"/>
            <a:ext cx="2684406" cy="2141682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25" name="Obraz 24" descr="Obraz zawierający wewnątrz, meduza&#10;&#10;Opis wygenerowany automatycznie">
            <a:extLst>
              <a:ext uri="{FF2B5EF4-FFF2-40B4-BE49-F238E27FC236}">
                <a16:creationId xmlns:a16="http://schemas.microsoft.com/office/drawing/2014/main" id="{37DCA42E-2120-49D7-8B25-CF5F70D7F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r="7678" b="14827"/>
          <a:stretch/>
        </p:blipFill>
        <p:spPr>
          <a:xfrm>
            <a:off x="3240023" y="3519237"/>
            <a:ext cx="2674071" cy="2152617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27" name="Obraz 26" descr="Obraz zawierający wewnątrz, zamknąć&#10;&#10;Opis wygenerowany automatycznie">
            <a:extLst>
              <a:ext uri="{FF2B5EF4-FFF2-40B4-BE49-F238E27FC236}">
                <a16:creationId xmlns:a16="http://schemas.microsoft.com/office/drawing/2014/main" id="{E512410B-A690-4589-A4E4-562A176A3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356" b="14826"/>
          <a:stretch/>
        </p:blipFill>
        <p:spPr>
          <a:xfrm>
            <a:off x="6025045" y="1237471"/>
            <a:ext cx="2674071" cy="2152617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15" name="Schemat blokowy: łącznik 14">
            <a:extLst>
              <a:ext uri="{FF2B5EF4-FFF2-40B4-BE49-F238E27FC236}">
                <a16:creationId xmlns:a16="http://schemas.microsoft.com/office/drawing/2014/main" id="{48DB3186-45D5-40A9-844A-D7321D3E1124}"/>
              </a:ext>
            </a:extLst>
          </p:cNvPr>
          <p:cNvSpPr/>
          <p:nvPr/>
        </p:nvSpPr>
        <p:spPr>
          <a:xfrm>
            <a:off x="8089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chemat blokowy: łącznik 15">
            <a:extLst>
              <a:ext uri="{FF2B5EF4-FFF2-40B4-BE49-F238E27FC236}">
                <a16:creationId xmlns:a16="http://schemas.microsoft.com/office/drawing/2014/main" id="{BC6B3437-B4AF-41C3-8CDC-6F70500BF872}"/>
              </a:ext>
            </a:extLst>
          </p:cNvPr>
          <p:cNvSpPr/>
          <p:nvPr/>
        </p:nvSpPr>
        <p:spPr>
          <a:xfrm>
            <a:off x="8241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chemat blokowy: łącznik 16">
            <a:extLst>
              <a:ext uri="{FF2B5EF4-FFF2-40B4-BE49-F238E27FC236}">
                <a16:creationId xmlns:a16="http://schemas.microsoft.com/office/drawing/2014/main" id="{CDD957A6-C1D1-4DE1-A1C9-2AF641058054}"/>
              </a:ext>
            </a:extLst>
          </p:cNvPr>
          <p:cNvSpPr/>
          <p:nvPr/>
        </p:nvSpPr>
        <p:spPr>
          <a:xfrm>
            <a:off x="83943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chemat blokowy: łącznik 17">
            <a:extLst>
              <a:ext uri="{FF2B5EF4-FFF2-40B4-BE49-F238E27FC236}">
                <a16:creationId xmlns:a16="http://schemas.microsoft.com/office/drawing/2014/main" id="{4F1498A7-EC13-468E-8B66-FF8769638391}"/>
              </a:ext>
            </a:extLst>
          </p:cNvPr>
          <p:cNvSpPr/>
          <p:nvPr/>
        </p:nvSpPr>
        <p:spPr>
          <a:xfrm>
            <a:off x="85467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chemat blokowy: łącznik 18">
            <a:extLst>
              <a:ext uri="{FF2B5EF4-FFF2-40B4-BE49-F238E27FC236}">
                <a16:creationId xmlns:a16="http://schemas.microsoft.com/office/drawing/2014/main" id="{226922A8-9F10-451A-B687-2E26F81B01B2}"/>
              </a:ext>
            </a:extLst>
          </p:cNvPr>
          <p:cNvSpPr/>
          <p:nvPr/>
        </p:nvSpPr>
        <p:spPr>
          <a:xfrm>
            <a:off x="86991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chemat blokowy: łącznik 19">
            <a:extLst>
              <a:ext uri="{FF2B5EF4-FFF2-40B4-BE49-F238E27FC236}">
                <a16:creationId xmlns:a16="http://schemas.microsoft.com/office/drawing/2014/main" id="{6B9CAAF0-0FF3-4EF3-AE1A-F0884AF0DA96}"/>
              </a:ext>
            </a:extLst>
          </p:cNvPr>
          <p:cNvSpPr/>
          <p:nvPr/>
        </p:nvSpPr>
        <p:spPr>
          <a:xfrm>
            <a:off x="88515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chemat blokowy: łącznik 20">
            <a:extLst>
              <a:ext uri="{FF2B5EF4-FFF2-40B4-BE49-F238E27FC236}">
                <a16:creationId xmlns:a16="http://schemas.microsoft.com/office/drawing/2014/main" id="{E0CA9CD5-73C8-42D5-AE22-A4C44DAA8BD3}"/>
              </a:ext>
            </a:extLst>
          </p:cNvPr>
          <p:cNvSpPr/>
          <p:nvPr/>
        </p:nvSpPr>
        <p:spPr>
          <a:xfrm>
            <a:off x="9003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718BC1B-9B4B-7FB1-B953-583A54394D4B}"/>
              </a:ext>
            </a:extLst>
          </p:cNvPr>
          <p:cNvSpPr/>
          <p:nvPr/>
        </p:nvSpPr>
        <p:spPr>
          <a:xfrm>
            <a:off x="3231133" y="1237470"/>
            <a:ext cx="2674071" cy="2152618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B8EA97F-BD56-BAF6-D9B9-9EE2DEA745C4}"/>
              </a:ext>
            </a:extLst>
          </p:cNvPr>
          <p:cNvSpPr/>
          <p:nvPr/>
        </p:nvSpPr>
        <p:spPr>
          <a:xfrm>
            <a:off x="426886" y="3519236"/>
            <a:ext cx="2674071" cy="2152618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C9B26230-9C02-5F02-B65C-5D62CA905E4A}"/>
              </a:ext>
            </a:extLst>
          </p:cNvPr>
          <p:cNvSpPr/>
          <p:nvPr/>
        </p:nvSpPr>
        <p:spPr>
          <a:xfrm>
            <a:off x="6015847" y="3519236"/>
            <a:ext cx="2674071" cy="2152618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75CCBEF-B677-6C20-1758-A0CCA1F84574}"/>
              </a:ext>
            </a:extLst>
          </p:cNvPr>
          <p:cNvSpPr txBox="1"/>
          <p:nvPr/>
        </p:nvSpPr>
        <p:spPr>
          <a:xfrm>
            <a:off x="3342159" y="1898281"/>
            <a:ext cx="2452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etermin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ing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whether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 in fluxes and taxonomy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cysts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can be explained by meteorological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conditions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5711E7-C6F1-4C2F-B8F7-8A1203028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99" y="4265037"/>
            <a:ext cx="2449244" cy="97230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chrysophyte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cysts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directly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respond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specific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meteorological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variables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30" name="Symbol zastępczy zawartości 2">
            <a:extLst>
              <a:ext uri="{FF2B5EF4-FFF2-40B4-BE49-F238E27FC236}">
                <a16:creationId xmlns:a16="http://schemas.microsoft.com/office/drawing/2014/main" id="{F96CA60B-3508-18BC-B5BC-1F4CC04F8D4A}"/>
              </a:ext>
            </a:extLst>
          </p:cNvPr>
          <p:cNvSpPr txBox="1">
            <a:spLocks/>
          </p:cNvSpPr>
          <p:nvPr/>
        </p:nvSpPr>
        <p:spPr>
          <a:xfrm>
            <a:off x="6128260" y="4109395"/>
            <a:ext cx="2449245" cy="9723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chrysophyte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cysts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indirectly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respond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meteorological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variables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acting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through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mixing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regime and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properties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lake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water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28" name="Schemat blokowy: łącznik 27">
            <a:extLst>
              <a:ext uri="{FF2B5EF4-FFF2-40B4-BE49-F238E27FC236}">
                <a16:creationId xmlns:a16="http://schemas.microsoft.com/office/drawing/2014/main" id="{C4BE271C-66BA-3E29-CD38-1F7E51811395}"/>
              </a:ext>
            </a:extLst>
          </p:cNvPr>
          <p:cNvSpPr/>
          <p:nvPr/>
        </p:nvSpPr>
        <p:spPr>
          <a:xfrm>
            <a:off x="7937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ytuł 1">
            <a:extLst>
              <a:ext uri="{FF2B5EF4-FFF2-40B4-BE49-F238E27FC236}">
                <a16:creationId xmlns:a16="http://schemas.microsoft.com/office/drawing/2014/main" id="{D4D9B18B-DA8D-AEAF-7BDF-29CE205523A0}"/>
              </a:ext>
            </a:extLst>
          </p:cNvPr>
          <p:cNvSpPr txBox="1">
            <a:spLocks/>
          </p:cNvSpPr>
          <p:nvPr/>
        </p:nvSpPr>
        <p:spPr>
          <a:xfrm>
            <a:off x="125010" y="36621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GOAL &amp; RESEARCH QUESTIONS</a:t>
            </a:r>
          </a:p>
        </p:txBody>
      </p:sp>
    </p:spTree>
    <p:extLst>
      <p:ext uri="{BB962C8B-B14F-4D97-AF65-F5344CB8AC3E}">
        <p14:creationId xmlns:p14="http://schemas.microsoft.com/office/powerpoint/2010/main" val="27899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8"/>
    </mc:Choice>
    <mc:Fallback xmlns="">
      <p:transition spd="slow" advTm="136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16B18E27-AE79-1AFE-9DF4-AB366E4A336F}"/>
              </a:ext>
            </a:extLst>
          </p:cNvPr>
          <p:cNvSpPr/>
          <p:nvPr/>
        </p:nvSpPr>
        <p:spPr>
          <a:xfrm>
            <a:off x="4585440" y="930996"/>
            <a:ext cx="4208153" cy="362777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FBBEFAF-18D4-4F44-AC65-B31185CAABCD}"/>
              </a:ext>
            </a:extLst>
          </p:cNvPr>
          <p:cNvSpPr/>
          <p:nvPr/>
        </p:nvSpPr>
        <p:spPr>
          <a:xfrm>
            <a:off x="125011" y="930996"/>
            <a:ext cx="4208152" cy="362778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85C12A-318B-4100-824F-EADD9F6B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10" y="99660"/>
            <a:ext cx="7886700" cy="994172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SITE</a:t>
            </a: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5CF469CC-A035-48C1-ADB0-39501D9EC87A}"/>
              </a:ext>
            </a:extLst>
          </p:cNvPr>
          <p:cNvSpPr txBox="1">
            <a:spLocks/>
          </p:cNvSpPr>
          <p:nvPr/>
        </p:nvSpPr>
        <p:spPr>
          <a:xfrm>
            <a:off x="125011" y="813924"/>
            <a:ext cx="3346315" cy="13081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ŁAZDUNY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Surface </a:t>
            </a: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area</a:t>
            </a: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10.6 [ha]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Trophic</a:t>
            </a: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</a:t>
            </a: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mesotrophic</a:t>
            </a:r>
            <a:endParaRPr lang="pl-PL" sz="12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Hydrologic</a:t>
            </a: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</a:t>
            </a: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outflowing</a:t>
            </a:r>
            <a:endParaRPr lang="pl-PL" sz="12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9548D838-B9F1-4F08-AD49-813681B7F8D5}"/>
              </a:ext>
            </a:extLst>
          </p:cNvPr>
          <p:cNvSpPr txBox="1">
            <a:spLocks/>
          </p:cNvSpPr>
          <p:nvPr/>
        </p:nvSpPr>
        <p:spPr>
          <a:xfrm>
            <a:off x="125010" y="6336044"/>
            <a:ext cx="8668583" cy="235415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1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Localization</a:t>
            </a:r>
            <a:r>
              <a:rPr lang="pl-PL" sz="11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the </a:t>
            </a:r>
            <a:r>
              <a:rPr lang="pl-PL" sz="11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</a:t>
            </a:r>
            <a:r>
              <a:rPr lang="pl-PL" sz="11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1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site</a:t>
            </a:r>
            <a:r>
              <a:rPr lang="pl-PL" sz="11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topography and hydrography of the catchment</a:t>
            </a:r>
            <a:r>
              <a:rPr lang="pl-PL" sz="11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and </a:t>
            </a:r>
            <a:r>
              <a:rPr lang="pl-PL" sz="11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bathymetry</a:t>
            </a:r>
            <a:r>
              <a:rPr lang="pl-PL" sz="11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pl-PL" sz="11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investigated</a:t>
            </a:r>
            <a:r>
              <a:rPr lang="pl-PL" sz="11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1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lakes</a:t>
            </a:r>
            <a:endParaRPr lang="pl-PL" sz="110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Schemat blokowy: łącznik 14">
            <a:extLst>
              <a:ext uri="{FF2B5EF4-FFF2-40B4-BE49-F238E27FC236}">
                <a16:creationId xmlns:a16="http://schemas.microsoft.com/office/drawing/2014/main" id="{678C7316-6A3F-4832-AB88-0E9A4550454F}"/>
              </a:ext>
            </a:extLst>
          </p:cNvPr>
          <p:cNvSpPr/>
          <p:nvPr/>
        </p:nvSpPr>
        <p:spPr>
          <a:xfrm>
            <a:off x="8089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hemat blokowy: łącznik 21">
            <a:extLst>
              <a:ext uri="{FF2B5EF4-FFF2-40B4-BE49-F238E27FC236}">
                <a16:creationId xmlns:a16="http://schemas.microsoft.com/office/drawing/2014/main" id="{514F763B-4C50-4876-B0BE-E2C5B9C01FCF}"/>
              </a:ext>
            </a:extLst>
          </p:cNvPr>
          <p:cNvSpPr/>
          <p:nvPr/>
        </p:nvSpPr>
        <p:spPr>
          <a:xfrm>
            <a:off x="82419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chemat blokowy: łącznik 23">
            <a:extLst>
              <a:ext uri="{FF2B5EF4-FFF2-40B4-BE49-F238E27FC236}">
                <a16:creationId xmlns:a16="http://schemas.microsoft.com/office/drawing/2014/main" id="{20E0C425-5E6A-4C43-B14C-74EE9AEFD7F1}"/>
              </a:ext>
            </a:extLst>
          </p:cNvPr>
          <p:cNvSpPr/>
          <p:nvPr/>
        </p:nvSpPr>
        <p:spPr>
          <a:xfrm>
            <a:off x="83943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chemat blokowy: łącznik 24">
            <a:extLst>
              <a:ext uri="{FF2B5EF4-FFF2-40B4-BE49-F238E27FC236}">
                <a16:creationId xmlns:a16="http://schemas.microsoft.com/office/drawing/2014/main" id="{686D3BCB-482A-41CA-B8C5-48F61EFEFF8E}"/>
              </a:ext>
            </a:extLst>
          </p:cNvPr>
          <p:cNvSpPr/>
          <p:nvPr/>
        </p:nvSpPr>
        <p:spPr>
          <a:xfrm>
            <a:off x="85467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chemat blokowy: łącznik 25">
            <a:extLst>
              <a:ext uri="{FF2B5EF4-FFF2-40B4-BE49-F238E27FC236}">
                <a16:creationId xmlns:a16="http://schemas.microsoft.com/office/drawing/2014/main" id="{8DC6314D-2B0A-4F29-A4BD-1F8A785F29B3}"/>
              </a:ext>
            </a:extLst>
          </p:cNvPr>
          <p:cNvSpPr/>
          <p:nvPr/>
        </p:nvSpPr>
        <p:spPr>
          <a:xfrm>
            <a:off x="86991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chemat blokowy: łącznik 26">
            <a:extLst>
              <a:ext uri="{FF2B5EF4-FFF2-40B4-BE49-F238E27FC236}">
                <a16:creationId xmlns:a16="http://schemas.microsoft.com/office/drawing/2014/main" id="{CF74C7FF-FFE7-4F3E-99FA-B9BB4B60F020}"/>
              </a:ext>
            </a:extLst>
          </p:cNvPr>
          <p:cNvSpPr/>
          <p:nvPr/>
        </p:nvSpPr>
        <p:spPr>
          <a:xfrm>
            <a:off x="88515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chemat blokowy: łącznik 27">
            <a:extLst>
              <a:ext uri="{FF2B5EF4-FFF2-40B4-BE49-F238E27FC236}">
                <a16:creationId xmlns:a16="http://schemas.microsoft.com/office/drawing/2014/main" id="{DB0EA4BA-226A-4150-9A83-F7DC001337B3}"/>
              </a:ext>
            </a:extLst>
          </p:cNvPr>
          <p:cNvSpPr/>
          <p:nvPr/>
        </p:nvSpPr>
        <p:spPr>
          <a:xfrm>
            <a:off x="9003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A9C73FCC-2293-2337-8A30-05C051E0AF23}"/>
              </a:ext>
            </a:extLst>
          </p:cNvPr>
          <p:cNvSpPr txBox="1">
            <a:spLocks/>
          </p:cNvSpPr>
          <p:nvPr/>
        </p:nvSpPr>
        <p:spPr>
          <a:xfrm>
            <a:off x="4585439" y="813924"/>
            <a:ext cx="3346315" cy="13081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14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RZĘŚNIKI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Surface </a:t>
            </a: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area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12.0 [ha]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Trophic</a:t>
            </a: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meso/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eutrophic</a:t>
            </a:r>
            <a:endParaRPr lang="pl-PL" sz="12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Hydrologic</a:t>
            </a:r>
            <a:r>
              <a:rPr lang="pl-PL" sz="1200" b="1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b="1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flow-through</a:t>
            </a:r>
            <a:endParaRPr lang="pl-PL" sz="12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Schemat blokowy: łącznik 17">
            <a:extLst>
              <a:ext uri="{FF2B5EF4-FFF2-40B4-BE49-F238E27FC236}">
                <a16:creationId xmlns:a16="http://schemas.microsoft.com/office/drawing/2014/main" id="{4DC179AA-80BD-807A-B2A3-2A7DD6745C41}"/>
              </a:ext>
            </a:extLst>
          </p:cNvPr>
          <p:cNvSpPr/>
          <p:nvPr/>
        </p:nvSpPr>
        <p:spPr>
          <a:xfrm>
            <a:off x="7937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Obraz 29" descr="Obraz zawierający mapa&#10;&#10;Opis wygenerowany automatycznie">
            <a:extLst>
              <a:ext uri="{FF2B5EF4-FFF2-40B4-BE49-F238E27FC236}">
                <a16:creationId xmlns:a16="http://schemas.microsoft.com/office/drawing/2014/main" id="{54384D89-8498-D5AE-DD06-EBB6CAEE3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6" y="2067395"/>
            <a:ext cx="8682105" cy="411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7"/>
    </mc:Choice>
    <mc:Fallback xmlns="">
      <p:transition spd="slow" advTm="2756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12BA08-154A-AEA0-6932-8BA112DF19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6993"/>
          <a:stretch/>
        </p:blipFill>
        <p:spPr>
          <a:xfrm>
            <a:off x="0" y="1519626"/>
            <a:ext cx="9144000" cy="5338374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D0DA1975-89D0-4373-8498-B56346C2F7BB}"/>
              </a:ext>
            </a:extLst>
          </p:cNvPr>
          <p:cNvSpPr/>
          <p:nvPr/>
        </p:nvSpPr>
        <p:spPr>
          <a:xfrm>
            <a:off x="36591" y="2834410"/>
            <a:ext cx="2147468" cy="2925262"/>
          </a:xfrm>
          <a:prstGeom prst="rect">
            <a:avLst/>
          </a:prstGeom>
          <a:solidFill>
            <a:srgbClr val="144A6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9880F4C-EAB5-CDF9-E83E-1D9693E7CAD5}"/>
              </a:ext>
            </a:extLst>
          </p:cNvPr>
          <p:cNvSpPr/>
          <p:nvPr/>
        </p:nvSpPr>
        <p:spPr>
          <a:xfrm>
            <a:off x="2335938" y="2834410"/>
            <a:ext cx="2147468" cy="2925262"/>
          </a:xfrm>
          <a:prstGeom prst="rect">
            <a:avLst/>
          </a:prstGeom>
          <a:solidFill>
            <a:srgbClr val="144A6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60086C78-F881-6E5E-C115-D82DC8A6046A}"/>
              </a:ext>
            </a:extLst>
          </p:cNvPr>
          <p:cNvSpPr/>
          <p:nvPr/>
        </p:nvSpPr>
        <p:spPr>
          <a:xfrm>
            <a:off x="6934631" y="2833512"/>
            <a:ext cx="2147468" cy="2925262"/>
          </a:xfrm>
          <a:prstGeom prst="rect">
            <a:avLst/>
          </a:prstGeom>
          <a:solidFill>
            <a:srgbClr val="144A6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7008876-F506-542A-A762-1D0C6C176C0A}"/>
              </a:ext>
            </a:extLst>
          </p:cNvPr>
          <p:cNvSpPr/>
          <p:nvPr/>
        </p:nvSpPr>
        <p:spPr>
          <a:xfrm>
            <a:off x="4635285" y="2833512"/>
            <a:ext cx="2147468" cy="2925262"/>
          </a:xfrm>
          <a:prstGeom prst="rect">
            <a:avLst/>
          </a:prstGeom>
          <a:solidFill>
            <a:srgbClr val="144A6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DD8D0984-FD53-4DE8-8CD8-CDC0A8C41AF2}"/>
              </a:ext>
            </a:extLst>
          </p:cNvPr>
          <p:cNvSpPr txBox="1">
            <a:spLocks/>
          </p:cNvSpPr>
          <p:nvPr/>
        </p:nvSpPr>
        <p:spPr>
          <a:xfrm>
            <a:off x="133242" y="42632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METHODS</a:t>
            </a:r>
          </a:p>
        </p:txBody>
      </p:sp>
      <p:sp>
        <p:nvSpPr>
          <p:cNvPr id="21" name="Schemat blokowy: łącznik 20">
            <a:extLst>
              <a:ext uri="{FF2B5EF4-FFF2-40B4-BE49-F238E27FC236}">
                <a16:creationId xmlns:a16="http://schemas.microsoft.com/office/drawing/2014/main" id="{3E37F056-782C-4D09-AAA3-A44A613D7F59}"/>
              </a:ext>
            </a:extLst>
          </p:cNvPr>
          <p:cNvSpPr/>
          <p:nvPr/>
        </p:nvSpPr>
        <p:spPr>
          <a:xfrm>
            <a:off x="8089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hemat blokowy: łącznik 21">
            <a:extLst>
              <a:ext uri="{FF2B5EF4-FFF2-40B4-BE49-F238E27FC236}">
                <a16:creationId xmlns:a16="http://schemas.microsoft.com/office/drawing/2014/main" id="{F7D49C6E-FD88-452D-AEBD-AC214C68B5A4}"/>
              </a:ext>
            </a:extLst>
          </p:cNvPr>
          <p:cNvSpPr/>
          <p:nvPr/>
        </p:nvSpPr>
        <p:spPr>
          <a:xfrm>
            <a:off x="82419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chemat blokowy: łącznik 22">
            <a:extLst>
              <a:ext uri="{FF2B5EF4-FFF2-40B4-BE49-F238E27FC236}">
                <a16:creationId xmlns:a16="http://schemas.microsoft.com/office/drawing/2014/main" id="{2C86917C-7894-4CE6-B6A7-4253C21B905F}"/>
              </a:ext>
            </a:extLst>
          </p:cNvPr>
          <p:cNvSpPr/>
          <p:nvPr/>
        </p:nvSpPr>
        <p:spPr>
          <a:xfrm>
            <a:off x="83943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chemat blokowy: łącznik 23">
            <a:extLst>
              <a:ext uri="{FF2B5EF4-FFF2-40B4-BE49-F238E27FC236}">
                <a16:creationId xmlns:a16="http://schemas.microsoft.com/office/drawing/2014/main" id="{731CABF0-6F0B-493F-AD70-3C9C4DE4434E}"/>
              </a:ext>
            </a:extLst>
          </p:cNvPr>
          <p:cNvSpPr/>
          <p:nvPr/>
        </p:nvSpPr>
        <p:spPr>
          <a:xfrm>
            <a:off x="85467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chemat blokowy: łącznik 24">
            <a:extLst>
              <a:ext uri="{FF2B5EF4-FFF2-40B4-BE49-F238E27FC236}">
                <a16:creationId xmlns:a16="http://schemas.microsoft.com/office/drawing/2014/main" id="{8356D2B8-5815-4225-B681-18CD04A1C084}"/>
              </a:ext>
            </a:extLst>
          </p:cNvPr>
          <p:cNvSpPr/>
          <p:nvPr/>
        </p:nvSpPr>
        <p:spPr>
          <a:xfrm>
            <a:off x="86991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chemat blokowy: łącznik 25">
            <a:extLst>
              <a:ext uri="{FF2B5EF4-FFF2-40B4-BE49-F238E27FC236}">
                <a16:creationId xmlns:a16="http://schemas.microsoft.com/office/drawing/2014/main" id="{CDFD3636-9045-448E-96E5-14733F6B988D}"/>
              </a:ext>
            </a:extLst>
          </p:cNvPr>
          <p:cNvSpPr/>
          <p:nvPr/>
        </p:nvSpPr>
        <p:spPr>
          <a:xfrm>
            <a:off x="88515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chemat blokowy: łącznik 26">
            <a:extLst>
              <a:ext uri="{FF2B5EF4-FFF2-40B4-BE49-F238E27FC236}">
                <a16:creationId xmlns:a16="http://schemas.microsoft.com/office/drawing/2014/main" id="{9D6242CC-6B55-4FCC-AE0D-E9E660579193}"/>
              </a:ext>
            </a:extLst>
          </p:cNvPr>
          <p:cNvSpPr/>
          <p:nvPr/>
        </p:nvSpPr>
        <p:spPr>
          <a:xfrm>
            <a:off x="9003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ytuł 1">
            <a:extLst>
              <a:ext uri="{FF2B5EF4-FFF2-40B4-BE49-F238E27FC236}">
                <a16:creationId xmlns:a16="http://schemas.microsoft.com/office/drawing/2014/main" id="{263C3C90-0517-A842-F212-2CCA79C4F98A}"/>
              </a:ext>
            </a:extLst>
          </p:cNvPr>
          <p:cNvSpPr txBox="1">
            <a:spLocks/>
          </p:cNvSpPr>
          <p:nvPr/>
        </p:nvSpPr>
        <p:spPr>
          <a:xfrm>
            <a:off x="6778565" y="3924092"/>
            <a:ext cx="2414707" cy="1291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METEOROLOGICAL </a:t>
            </a:r>
          </a:p>
          <a:p>
            <a:pPr algn="ctr"/>
            <a:r>
              <a:rPr lang="pl-PL" sz="1400" b="1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</a:t>
            </a:r>
          </a:p>
          <a:p>
            <a:pPr algn="ctr">
              <a:spcBef>
                <a:spcPts val="600"/>
              </a:spcBef>
            </a:pP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temperature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Wind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speed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Precipitation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Tytuł 1">
            <a:extLst>
              <a:ext uri="{FF2B5EF4-FFF2-40B4-BE49-F238E27FC236}">
                <a16:creationId xmlns:a16="http://schemas.microsoft.com/office/drawing/2014/main" id="{AC62D0C0-AC72-3CE8-DF15-3844F55FF3BA}"/>
              </a:ext>
            </a:extLst>
          </p:cNvPr>
          <p:cNvSpPr txBox="1">
            <a:spLocks/>
          </p:cNvSpPr>
          <p:nvPr/>
        </p:nvSpPr>
        <p:spPr>
          <a:xfrm>
            <a:off x="4360758" y="3711231"/>
            <a:ext cx="276462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CHRYSOPHYTE CYST ANALYSIS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36" name="Obiekt 35">
            <a:extLst>
              <a:ext uri="{FF2B5EF4-FFF2-40B4-BE49-F238E27FC236}">
                <a16:creationId xmlns:a16="http://schemas.microsoft.com/office/drawing/2014/main" id="{33635407-BBF2-60F4-D03F-F64809520D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376633"/>
              </p:ext>
            </p:extLst>
          </p:nvPr>
        </p:nvGraphicFramePr>
        <p:xfrm>
          <a:off x="830755" y="3314688"/>
          <a:ext cx="505321" cy="34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CorelDRAW" r:id="rId5" imgW="730871" imgH="503882" progId="CorelDraw.Graphic.17">
                  <p:embed/>
                </p:oleObj>
              </mc:Choice>
              <mc:Fallback>
                <p:oleObj name="CorelDRAW" r:id="rId5" imgW="730871" imgH="503882" progId="CorelDraw.Graphic.17">
                  <p:embed/>
                  <p:pic>
                    <p:nvPicPr>
                      <p:cNvPr id="35" name="Obiekt 34">
                        <a:extLst>
                          <a:ext uri="{FF2B5EF4-FFF2-40B4-BE49-F238E27FC236}">
                            <a16:creationId xmlns:a16="http://schemas.microsoft.com/office/drawing/2014/main" id="{2A409261-1CAD-39D9-5628-3775ABCFEC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0755" y="3314688"/>
                        <a:ext cx="505321" cy="346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686D62FB-1C17-B0D6-7A14-81D16BE110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023988"/>
              </p:ext>
            </p:extLst>
          </p:nvPr>
        </p:nvGraphicFramePr>
        <p:xfrm>
          <a:off x="3184719" y="3251686"/>
          <a:ext cx="449904" cy="472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name="CorelDRAW" r:id="rId7" imgW="801000" imgH="841320" progId="CorelDraw.Graphic.17">
                  <p:embed/>
                </p:oleObj>
              </mc:Choice>
              <mc:Fallback>
                <p:oleObj name="CorelDRAW" r:id="rId7" imgW="801000" imgH="84132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84719" y="3251686"/>
                        <a:ext cx="449904" cy="472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C94FD1E4-AB0B-BDB2-B89B-F111BF045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595348"/>
              </p:ext>
            </p:extLst>
          </p:nvPr>
        </p:nvGraphicFramePr>
        <p:xfrm>
          <a:off x="7699100" y="3284705"/>
          <a:ext cx="695216" cy="406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name="CorelDRAW" r:id="rId9" imgW="906294" imgH="530129" progId="CorelDraw.Graphic.17">
                  <p:embed/>
                </p:oleObj>
              </mc:Choice>
              <mc:Fallback>
                <p:oleObj name="CorelDRAW" r:id="rId9" imgW="906294" imgH="53012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99100" y="3284705"/>
                        <a:ext cx="695216" cy="406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7F81726D-9690-9070-3AC3-3842E41D8F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131154"/>
              </p:ext>
            </p:extLst>
          </p:nvPr>
        </p:nvGraphicFramePr>
        <p:xfrm>
          <a:off x="5521212" y="3225738"/>
          <a:ext cx="375613" cy="524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CorelDRAW" r:id="rId11" imgW="659860" imgH="921893" progId="CorelDraw.Graphic.17">
                  <p:embed/>
                </p:oleObj>
              </mc:Choice>
              <mc:Fallback>
                <p:oleObj name="CorelDRAW" r:id="rId11" imgW="659860" imgH="921893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1212" y="3225738"/>
                        <a:ext cx="375613" cy="524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ytuł 1">
            <a:extLst>
              <a:ext uri="{FF2B5EF4-FFF2-40B4-BE49-F238E27FC236}">
                <a16:creationId xmlns:a16="http://schemas.microsoft.com/office/drawing/2014/main" id="{F2EC029D-4DDD-391E-A2CB-F78EB790A16F}"/>
              </a:ext>
            </a:extLst>
          </p:cNvPr>
          <p:cNvSpPr txBox="1">
            <a:spLocks/>
          </p:cNvSpPr>
          <p:nvPr/>
        </p:nvSpPr>
        <p:spPr>
          <a:xfrm>
            <a:off x="-311228" y="4015393"/>
            <a:ext cx="2875790" cy="149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500" b="1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LIMNOLOGICAL</a:t>
            </a:r>
          </a:p>
          <a:p>
            <a:pPr algn="ctr"/>
            <a:r>
              <a:rPr lang="pl-PL" sz="1500" b="1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MEASUREMENTS</a:t>
            </a:r>
          </a:p>
          <a:p>
            <a:pPr algn="ctr">
              <a:spcBef>
                <a:spcPts val="600"/>
              </a:spcBef>
            </a:pP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Water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temperature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Electrical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conductivity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Chlorophyll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-a</a:t>
            </a:r>
          </a:p>
          <a:p>
            <a:pPr algn="ctr">
              <a:spcBef>
                <a:spcPts val="600"/>
              </a:spcBef>
            </a:pP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Oxygen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concentration</a:t>
            </a:r>
            <a:endParaRPr lang="pl-PL" sz="1200" baseline="-250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Tytuł 1">
            <a:extLst>
              <a:ext uri="{FF2B5EF4-FFF2-40B4-BE49-F238E27FC236}">
                <a16:creationId xmlns:a16="http://schemas.microsoft.com/office/drawing/2014/main" id="{6426785E-F478-5718-EF44-3FBD45DB8A8F}"/>
              </a:ext>
            </a:extLst>
          </p:cNvPr>
          <p:cNvSpPr txBox="1">
            <a:spLocks/>
          </p:cNvSpPr>
          <p:nvPr/>
        </p:nvSpPr>
        <p:spPr>
          <a:xfrm>
            <a:off x="2018615" y="3960863"/>
            <a:ext cx="276462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400" b="1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HYDROCHEMICAL MEASUREMENTS</a:t>
            </a:r>
          </a:p>
          <a:p>
            <a:pPr algn="ctr">
              <a:spcBef>
                <a:spcPts val="600"/>
              </a:spcBef>
            </a:pP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phosphorus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nitrogen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Schemat blokowy: łącznik 28">
            <a:extLst>
              <a:ext uri="{FF2B5EF4-FFF2-40B4-BE49-F238E27FC236}">
                <a16:creationId xmlns:a16="http://schemas.microsoft.com/office/drawing/2014/main" id="{7CE3ED8D-774D-3CC1-5CBD-084259016E45}"/>
              </a:ext>
            </a:extLst>
          </p:cNvPr>
          <p:cNvSpPr/>
          <p:nvPr/>
        </p:nvSpPr>
        <p:spPr>
          <a:xfrm>
            <a:off x="7937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2E473A3E-FF5D-E39C-CAE4-9D66F978D283}"/>
              </a:ext>
            </a:extLst>
          </p:cNvPr>
          <p:cNvSpPr txBox="1">
            <a:spLocks/>
          </p:cNvSpPr>
          <p:nvPr/>
        </p:nvSpPr>
        <p:spPr>
          <a:xfrm>
            <a:off x="-952990" y="6269930"/>
            <a:ext cx="276462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800" b="1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Photo: M. Zięba</a:t>
            </a:r>
            <a:endParaRPr lang="pl-PL" sz="8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3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0"/>
    </mc:Choice>
    <mc:Fallback xmlns="">
      <p:transition spd="slow" advTm="304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>
            <a:extLst>
              <a:ext uri="{FF2B5EF4-FFF2-40B4-BE49-F238E27FC236}">
                <a16:creationId xmlns:a16="http://schemas.microsoft.com/office/drawing/2014/main" id="{3CDD101E-162A-449D-A975-F03B6CD7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861167"/>
            <a:ext cx="4270442" cy="308804"/>
          </a:xfrm>
          <a:solidFill>
            <a:srgbClr val="144A6E"/>
          </a:solidFill>
        </p:spPr>
        <p:txBody>
          <a:bodyPr>
            <a:noAutofit/>
          </a:bodyPr>
          <a:lstStyle/>
          <a:p>
            <a:r>
              <a:rPr lang="pl-PL" sz="14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ŁAZDUNY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7A1521E0-A091-426D-BF91-6995DA02E6DF}"/>
              </a:ext>
            </a:extLst>
          </p:cNvPr>
          <p:cNvSpPr txBox="1">
            <a:spLocks/>
          </p:cNvSpPr>
          <p:nvPr/>
        </p:nvSpPr>
        <p:spPr>
          <a:xfrm>
            <a:off x="5013279" y="861165"/>
            <a:ext cx="4098637" cy="308807"/>
          </a:xfrm>
          <a:prstGeom prst="rect">
            <a:avLst/>
          </a:prstGeom>
          <a:solidFill>
            <a:srgbClr val="144A6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RZĘŚNIKI</a:t>
            </a:r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0B85D6D9-15F9-483C-94A0-BABE6AF60F0A}"/>
              </a:ext>
            </a:extLst>
          </p:cNvPr>
          <p:cNvSpPr txBox="1">
            <a:spLocks/>
          </p:cNvSpPr>
          <p:nvPr/>
        </p:nvSpPr>
        <p:spPr>
          <a:xfrm>
            <a:off x="-9412" y="6356502"/>
            <a:ext cx="9153412" cy="308806"/>
          </a:xfrm>
          <a:prstGeom prst="rect">
            <a:avLst/>
          </a:prstGeom>
          <a:solidFill>
            <a:srgbClr val="144A6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Depth 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profiles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water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temperature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oxygen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concentration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and 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chrysophyte cyst 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fluxes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[cysty d</a:t>
            </a:r>
            <a:r>
              <a:rPr lang="pl-PL" sz="1200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-1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cm^2</a:t>
            </a:r>
            <a:r>
              <a:rPr lang="pl-PL" sz="1200" baseline="300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-1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], </a:t>
            </a:r>
          </a:p>
        </p:txBody>
      </p:sp>
      <p:sp>
        <p:nvSpPr>
          <p:cNvPr id="22" name="Schemat blokowy: łącznik 21">
            <a:extLst>
              <a:ext uri="{FF2B5EF4-FFF2-40B4-BE49-F238E27FC236}">
                <a16:creationId xmlns:a16="http://schemas.microsoft.com/office/drawing/2014/main" id="{464F567D-64C3-4DC7-8FC2-E10AF1F59379}"/>
              </a:ext>
            </a:extLst>
          </p:cNvPr>
          <p:cNvSpPr/>
          <p:nvPr/>
        </p:nvSpPr>
        <p:spPr>
          <a:xfrm>
            <a:off x="8089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chemat blokowy: łącznik 22">
            <a:extLst>
              <a:ext uri="{FF2B5EF4-FFF2-40B4-BE49-F238E27FC236}">
                <a16:creationId xmlns:a16="http://schemas.microsoft.com/office/drawing/2014/main" id="{23B5D4E3-0692-42D4-9FF4-3446FA5139D2}"/>
              </a:ext>
            </a:extLst>
          </p:cNvPr>
          <p:cNvSpPr/>
          <p:nvPr/>
        </p:nvSpPr>
        <p:spPr>
          <a:xfrm>
            <a:off x="82419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chemat blokowy: łącznik 29">
            <a:extLst>
              <a:ext uri="{FF2B5EF4-FFF2-40B4-BE49-F238E27FC236}">
                <a16:creationId xmlns:a16="http://schemas.microsoft.com/office/drawing/2014/main" id="{B544F3A6-5B23-4142-B5F2-45E90B880B91}"/>
              </a:ext>
            </a:extLst>
          </p:cNvPr>
          <p:cNvSpPr/>
          <p:nvPr/>
        </p:nvSpPr>
        <p:spPr>
          <a:xfrm>
            <a:off x="83943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chemat blokowy: łącznik 30">
            <a:extLst>
              <a:ext uri="{FF2B5EF4-FFF2-40B4-BE49-F238E27FC236}">
                <a16:creationId xmlns:a16="http://schemas.microsoft.com/office/drawing/2014/main" id="{FF5A1206-A194-4842-AA52-9D7C9BEFAD93}"/>
              </a:ext>
            </a:extLst>
          </p:cNvPr>
          <p:cNvSpPr/>
          <p:nvPr/>
        </p:nvSpPr>
        <p:spPr>
          <a:xfrm>
            <a:off x="85467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chemat blokowy: łącznik 31">
            <a:extLst>
              <a:ext uri="{FF2B5EF4-FFF2-40B4-BE49-F238E27FC236}">
                <a16:creationId xmlns:a16="http://schemas.microsoft.com/office/drawing/2014/main" id="{861A5BD0-FD4C-42DE-B0DE-2A56645879B1}"/>
              </a:ext>
            </a:extLst>
          </p:cNvPr>
          <p:cNvSpPr/>
          <p:nvPr/>
        </p:nvSpPr>
        <p:spPr>
          <a:xfrm>
            <a:off x="86991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chemat blokowy: łącznik 32">
            <a:extLst>
              <a:ext uri="{FF2B5EF4-FFF2-40B4-BE49-F238E27FC236}">
                <a16:creationId xmlns:a16="http://schemas.microsoft.com/office/drawing/2014/main" id="{E217F844-9D4E-4717-BBA8-D35C1AADEE61}"/>
              </a:ext>
            </a:extLst>
          </p:cNvPr>
          <p:cNvSpPr/>
          <p:nvPr/>
        </p:nvSpPr>
        <p:spPr>
          <a:xfrm>
            <a:off x="88515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chemat blokowy: łącznik 33">
            <a:extLst>
              <a:ext uri="{FF2B5EF4-FFF2-40B4-BE49-F238E27FC236}">
                <a16:creationId xmlns:a16="http://schemas.microsoft.com/office/drawing/2014/main" id="{2687A888-A587-4695-9787-CAA86062578F}"/>
              </a:ext>
            </a:extLst>
          </p:cNvPr>
          <p:cNvSpPr/>
          <p:nvPr/>
        </p:nvSpPr>
        <p:spPr>
          <a:xfrm>
            <a:off x="9003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A4CB67EA-6CB3-EDF1-7DC3-2EA14D561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4" y="5236270"/>
            <a:ext cx="2006567" cy="956070"/>
          </a:xfrm>
          <a:prstGeom prst="rect">
            <a:avLst/>
          </a:prstGeom>
        </p:spPr>
      </p:pic>
      <p:sp>
        <p:nvSpPr>
          <p:cNvPr id="25" name="Tytuł 1">
            <a:extLst>
              <a:ext uri="{FF2B5EF4-FFF2-40B4-BE49-F238E27FC236}">
                <a16:creationId xmlns:a16="http://schemas.microsoft.com/office/drawing/2014/main" id="{1522744B-4829-343A-7453-188924AC1402}"/>
              </a:ext>
            </a:extLst>
          </p:cNvPr>
          <p:cNvSpPr txBox="1">
            <a:spLocks/>
          </p:cNvSpPr>
          <p:nvPr/>
        </p:nvSpPr>
        <p:spPr>
          <a:xfrm>
            <a:off x="187372" y="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RESULTS</a:t>
            </a:r>
          </a:p>
        </p:txBody>
      </p: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3D1A6010-4F2F-CBF8-8405-52FF44C31849}"/>
              </a:ext>
            </a:extLst>
          </p:cNvPr>
          <p:cNvSpPr txBox="1">
            <a:spLocks/>
          </p:cNvSpPr>
          <p:nvPr/>
        </p:nvSpPr>
        <p:spPr>
          <a:xfrm>
            <a:off x="2574758" y="5139857"/>
            <a:ext cx="6537158" cy="11481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Exceptional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winter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was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2020,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when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mean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temperatures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exceeded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5ºC – the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longest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whole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water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column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mixing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period. 2017-2019 development of spring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mixing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the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-out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accompanied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by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nutrient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concentrations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then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followed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by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summer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stratification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fluxes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characterized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by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strong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seasonality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Between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2017 and 2019 we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recorded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major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flux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peaks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-out and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during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fall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In 2020 no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distinctive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peaks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were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observed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pl-PL" sz="12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Schemat blokowy: łącznik 16">
            <a:extLst>
              <a:ext uri="{FF2B5EF4-FFF2-40B4-BE49-F238E27FC236}">
                <a16:creationId xmlns:a16="http://schemas.microsoft.com/office/drawing/2014/main" id="{24E8D624-37C1-98D9-BB43-949090DC56EE}"/>
              </a:ext>
            </a:extLst>
          </p:cNvPr>
          <p:cNvSpPr/>
          <p:nvPr/>
        </p:nvSpPr>
        <p:spPr>
          <a:xfrm>
            <a:off x="7937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Obraz 23" descr="Obraz zawierający tekst&#10;&#10;Opis wygenerowany automatycznie">
            <a:extLst>
              <a:ext uri="{FF2B5EF4-FFF2-40B4-BE49-F238E27FC236}">
                <a16:creationId xmlns:a16="http://schemas.microsoft.com/office/drawing/2014/main" id="{2CE7727A-380C-E0A4-B40C-9D7E7551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235846"/>
            <a:ext cx="9003916" cy="376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09"/>
    </mc:Choice>
    <mc:Fallback xmlns="">
      <p:transition spd="slow" advTm="10670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403DD28C-BF00-4414-B8E7-205781FDF674}"/>
              </a:ext>
            </a:extLst>
          </p:cNvPr>
          <p:cNvSpPr txBox="1">
            <a:spLocks/>
          </p:cNvSpPr>
          <p:nvPr/>
        </p:nvSpPr>
        <p:spPr>
          <a:xfrm>
            <a:off x="395492" y="83947"/>
            <a:ext cx="3640348" cy="265457"/>
          </a:xfrm>
          <a:prstGeom prst="rect">
            <a:avLst/>
          </a:prstGeom>
          <a:solidFill>
            <a:srgbClr val="144A6E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ŁAZDUNY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DF761AE0-92AD-4104-9016-C8F9DDC6CC93}"/>
              </a:ext>
            </a:extLst>
          </p:cNvPr>
          <p:cNvSpPr txBox="1">
            <a:spLocks/>
          </p:cNvSpPr>
          <p:nvPr/>
        </p:nvSpPr>
        <p:spPr>
          <a:xfrm>
            <a:off x="4727696" y="83947"/>
            <a:ext cx="3673575" cy="265457"/>
          </a:xfrm>
          <a:prstGeom prst="rect">
            <a:avLst/>
          </a:prstGeom>
          <a:solidFill>
            <a:srgbClr val="144A6E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RZĘŚNIKI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EB849803-DE07-46EB-9F16-DAB913D92A52}"/>
              </a:ext>
            </a:extLst>
          </p:cNvPr>
          <p:cNvSpPr txBox="1">
            <a:spLocks/>
          </p:cNvSpPr>
          <p:nvPr/>
        </p:nvSpPr>
        <p:spPr>
          <a:xfrm>
            <a:off x="0" y="6211762"/>
            <a:ext cx="9144000" cy="447580"/>
          </a:xfrm>
          <a:prstGeom prst="rect">
            <a:avLst/>
          </a:prstGeom>
          <a:solidFill>
            <a:srgbClr val="144A6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RDA 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biplots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en-US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cysts morphotypes and ‘collective groups’ with explanatory variables for the periods of mixing and stratification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percent of variance in cyst data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explained by limnological and </a:t>
            </a:r>
            <a:r>
              <a:rPr lang="en-US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hydrochemical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pink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US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and climate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pl-PL" sz="1200" dirty="0" err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blue</a:t>
            </a:r>
            <a:r>
              <a:rPr lang="pl-PL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r>
              <a:rPr lang="en-US" sz="1200" dirty="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variables</a:t>
            </a:r>
            <a:endParaRPr lang="pl-PL" sz="1200" dirty="0">
              <a:solidFill>
                <a:schemeClr val="bg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22776A1A-A3D2-4201-B190-ED466D9E111C}"/>
              </a:ext>
            </a:extLst>
          </p:cNvPr>
          <p:cNvSpPr txBox="1">
            <a:spLocks/>
          </p:cNvSpPr>
          <p:nvPr/>
        </p:nvSpPr>
        <p:spPr>
          <a:xfrm rot="16200000">
            <a:off x="-1337098" y="4603778"/>
            <a:ext cx="2848859" cy="174663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1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STARTIFICATION</a:t>
            </a:r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D5D55B7B-9566-4003-94EC-9E0B06902CDC}"/>
              </a:ext>
            </a:extLst>
          </p:cNvPr>
          <p:cNvSpPr txBox="1">
            <a:spLocks/>
          </p:cNvSpPr>
          <p:nvPr/>
        </p:nvSpPr>
        <p:spPr>
          <a:xfrm rot="16200000">
            <a:off x="-1269970" y="1653521"/>
            <a:ext cx="2728246" cy="174661"/>
          </a:xfrm>
          <a:prstGeom prst="rect">
            <a:avLst/>
          </a:prstGeom>
          <a:solidFill>
            <a:srgbClr val="144A6E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1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MIXING</a:t>
            </a:r>
          </a:p>
        </p:txBody>
      </p:sp>
      <p:sp>
        <p:nvSpPr>
          <p:cNvPr id="29" name="Schemat blokowy: łącznik 28">
            <a:extLst>
              <a:ext uri="{FF2B5EF4-FFF2-40B4-BE49-F238E27FC236}">
                <a16:creationId xmlns:a16="http://schemas.microsoft.com/office/drawing/2014/main" id="{E214C327-89B5-436E-9721-CEA5262EEEC5}"/>
              </a:ext>
            </a:extLst>
          </p:cNvPr>
          <p:cNvSpPr/>
          <p:nvPr/>
        </p:nvSpPr>
        <p:spPr>
          <a:xfrm>
            <a:off x="8089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chemat blokowy: łącznik 29">
            <a:extLst>
              <a:ext uri="{FF2B5EF4-FFF2-40B4-BE49-F238E27FC236}">
                <a16:creationId xmlns:a16="http://schemas.microsoft.com/office/drawing/2014/main" id="{963267C0-CD29-4FE7-99F1-FFFFF27A6C66}"/>
              </a:ext>
            </a:extLst>
          </p:cNvPr>
          <p:cNvSpPr/>
          <p:nvPr/>
        </p:nvSpPr>
        <p:spPr>
          <a:xfrm>
            <a:off x="82419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chemat blokowy: łącznik 30">
            <a:extLst>
              <a:ext uri="{FF2B5EF4-FFF2-40B4-BE49-F238E27FC236}">
                <a16:creationId xmlns:a16="http://schemas.microsoft.com/office/drawing/2014/main" id="{5907F567-68F7-45A8-92B3-51FB4DA1516D}"/>
              </a:ext>
            </a:extLst>
          </p:cNvPr>
          <p:cNvSpPr/>
          <p:nvPr/>
        </p:nvSpPr>
        <p:spPr>
          <a:xfrm>
            <a:off x="83943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chemat blokowy: łącznik 31">
            <a:extLst>
              <a:ext uri="{FF2B5EF4-FFF2-40B4-BE49-F238E27FC236}">
                <a16:creationId xmlns:a16="http://schemas.microsoft.com/office/drawing/2014/main" id="{9D2341D7-696C-4E12-A8AB-E41A91AF9AB2}"/>
              </a:ext>
            </a:extLst>
          </p:cNvPr>
          <p:cNvSpPr/>
          <p:nvPr/>
        </p:nvSpPr>
        <p:spPr>
          <a:xfrm>
            <a:off x="85467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chemat blokowy: łącznik 32">
            <a:extLst>
              <a:ext uri="{FF2B5EF4-FFF2-40B4-BE49-F238E27FC236}">
                <a16:creationId xmlns:a16="http://schemas.microsoft.com/office/drawing/2014/main" id="{D4A1A57A-3DFA-4EF7-B362-8340FA5CBDD3}"/>
              </a:ext>
            </a:extLst>
          </p:cNvPr>
          <p:cNvSpPr/>
          <p:nvPr/>
        </p:nvSpPr>
        <p:spPr>
          <a:xfrm>
            <a:off x="8699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chemat blokowy: łącznik 33">
            <a:extLst>
              <a:ext uri="{FF2B5EF4-FFF2-40B4-BE49-F238E27FC236}">
                <a16:creationId xmlns:a16="http://schemas.microsoft.com/office/drawing/2014/main" id="{769DE50C-836C-408F-9E4D-DBDE1B0C55D3}"/>
              </a:ext>
            </a:extLst>
          </p:cNvPr>
          <p:cNvSpPr/>
          <p:nvPr/>
        </p:nvSpPr>
        <p:spPr>
          <a:xfrm>
            <a:off x="88515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chemat blokowy: łącznik 34">
            <a:extLst>
              <a:ext uri="{FF2B5EF4-FFF2-40B4-BE49-F238E27FC236}">
                <a16:creationId xmlns:a16="http://schemas.microsoft.com/office/drawing/2014/main" id="{699E106C-EE02-4FB8-A946-405876200058}"/>
              </a:ext>
            </a:extLst>
          </p:cNvPr>
          <p:cNvSpPr/>
          <p:nvPr/>
        </p:nvSpPr>
        <p:spPr>
          <a:xfrm>
            <a:off x="9003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76179550-8D93-8BA3-E427-7C5638BC8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78" y="3456191"/>
            <a:ext cx="1263474" cy="748800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7C04A663-E61B-80BE-B66B-0BCB2F8D9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15" y="453340"/>
            <a:ext cx="1263600" cy="748875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4CDBC09C-7593-16DF-7C2D-36E34AD92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68" y="3456191"/>
            <a:ext cx="1263474" cy="748800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4955B180-3B4D-E6BB-EDFC-275E2ED37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69" y="453141"/>
            <a:ext cx="1264272" cy="749273"/>
          </a:xfrm>
          <a:prstGeom prst="rect">
            <a:avLst/>
          </a:prstGeom>
        </p:spPr>
      </p:pic>
      <p:sp>
        <p:nvSpPr>
          <p:cNvPr id="21" name="Schemat blokowy: łącznik 20">
            <a:extLst>
              <a:ext uri="{FF2B5EF4-FFF2-40B4-BE49-F238E27FC236}">
                <a16:creationId xmlns:a16="http://schemas.microsoft.com/office/drawing/2014/main" id="{4C2B9B83-B397-8436-2EA2-DEF0016B14C4}"/>
              </a:ext>
            </a:extLst>
          </p:cNvPr>
          <p:cNvSpPr/>
          <p:nvPr/>
        </p:nvSpPr>
        <p:spPr>
          <a:xfrm>
            <a:off x="7937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Obraz 37" descr="Obraz zawierający tekst, wewnątrz, computer, ekran&#10;&#10;Opis wygenerowany automatycznie">
            <a:extLst>
              <a:ext uri="{FF2B5EF4-FFF2-40B4-BE49-F238E27FC236}">
                <a16:creationId xmlns:a16="http://schemas.microsoft.com/office/drawing/2014/main" id="{CA871153-CD6E-84F3-75CB-039E125DA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96" y="378091"/>
            <a:ext cx="3097987" cy="5782666"/>
          </a:xfrm>
          <a:prstGeom prst="rect">
            <a:avLst/>
          </a:prstGeom>
        </p:spPr>
      </p:pic>
      <p:pic>
        <p:nvPicPr>
          <p:cNvPr id="23" name="Obraz 22" descr="Obraz zawierający tekst, wewnątrz, ekran&#10;&#10;Opis wygenerowany automatycznie">
            <a:extLst>
              <a:ext uri="{FF2B5EF4-FFF2-40B4-BE49-F238E27FC236}">
                <a16:creationId xmlns:a16="http://schemas.microsoft.com/office/drawing/2014/main" id="{9AD3817A-323C-9404-98B6-0A5123FFB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59" y="378091"/>
            <a:ext cx="3077870" cy="578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9"/>
    </mc:Choice>
    <mc:Fallback xmlns="">
      <p:transition spd="slow" advTm="10760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12568612-4ED8-BEE6-9B04-4DAE98EE3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92" y="2098149"/>
            <a:ext cx="2226508" cy="1781206"/>
          </a:xfrm>
          <a:prstGeom prst="rect">
            <a:avLst/>
          </a:prstGeom>
        </p:spPr>
      </p:pic>
      <p:pic>
        <p:nvPicPr>
          <p:cNvPr id="5" name="Obraz 4" descr="Obraz zawierający wewnątrz, zamknąć, sprzęt&#10;&#10;Opis wygenerowany automatycznie">
            <a:extLst>
              <a:ext uri="{FF2B5EF4-FFF2-40B4-BE49-F238E27FC236}">
                <a16:creationId xmlns:a16="http://schemas.microsoft.com/office/drawing/2014/main" id="{90048346-00BE-82FA-0608-E36C97CC6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27" y="2098149"/>
            <a:ext cx="2226508" cy="1781206"/>
          </a:xfrm>
          <a:prstGeom prst="rect">
            <a:avLst/>
          </a:prstGeom>
        </p:spPr>
      </p:pic>
      <p:pic>
        <p:nvPicPr>
          <p:cNvPr id="6" name="Obraz 5" descr="Obraz zawierający tekst, grzyb&#10;&#10;Opis wygenerowany automatycznie">
            <a:extLst>
              <a:ext uri="{FF2B5EF4-FFF2-40B4-BE49-F238E27FC236}">
                <a16:creationId xmlns:a16="http://schemas.microsoft.com/office/drawing/2014/main" id="{1407CE69-11AE-9A05-01C0-12ABBD68B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8149"/>
            <a:ext cx="2228825" cy="1783060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C01873D7-ADD3-7202-4DA5-43F55A8C6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83" y="2098149"/>
            <a:ext cx="2235486" cy="1788388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3F7C20A8-2E1E-0DB5-D723-78041C428FFB}"/>
              </a:ext>
            </a:extLst>
          </p:cNvPr>
          <p:cNvSpPr txBox="1">
            <a:spLocks/>
          </p:cNvSpPr>
          <p:nvPr/>
        </p:nvSpPr>
        <p:spPr>
          <a:xfrm>
            <a:off x="7028115" y="4054692"/>
            <a:ext cx="2005263" cy="127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4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S404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fall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mixing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Łazduny</a:t>
            </a:r>
            <a:endParaRPr lang="pl-PL" sz="11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EA888DFC-01D1-D42F-98DF-30DE988B49DA}"/>
              </a:ext>
            </a:extLst>
          </p:cNvPr>
          <p:cNvSpPr txBox="1">
            <a:spLocks/>
          </p:cNvSpPr>
          <p:nvPr/>
        </p:nvSpPr>
        <p:spPr>
          <a:xfrm>
            <a:off x="0" y="5414712"/>
            <a:ext cx="9144000" cy="364866"/>
          </a:xfrm>
          <a:prstGeom prst="rect">
            <a:avLst/>
          </a:prstGeom>
          <a:solidFill>
            <a:srgbClr val="144A6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Cyst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types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pointed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out as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indicative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specific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lake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physical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structure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period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through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multi-level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pattern</a:t>
            </a:r>
            <a:r>
              <a:rPr lang="pl-PL" sz="12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analysis</a:t>
            </a:r>
            <a:endParaRPr lang="pl-PL" sz="12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6CE28325-E25B-1AD4-7252-8FFDD07A379E}"/>
              </a:ext>
            </a:extLst>
          </p:cNvPr>
          <p:cNvSpPr txBox="1">
            <a:spLocks/>
          </p:cNvSpPr>
          <p:nvPr/>
        </p:nvSpPr>
        <p:spPr>
          <a:xfrm>
            <a:off x="4726050" y="3999653"/>
            <a:ext cx="2005263" cy="127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4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S180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spring and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fall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mixing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Rzęśniki </a:t>
            </a:r>
            <a:endParaRPr lang="pl-PL" sz="11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91052D7-206E-4566-6FBD-AACD7FF05DF9}"/>
              </a:ext>
            </a:extLst>
          </p:cNvPr>
          <p:cNvSpPr txBox="1">
            <a:spLocks/>
          </p:cNvSpPr>
          <p:nvPr/>
        </p:nvSpPr>
        <p:spPr>
          <a:xfrm>
            <a:off x="2419495" y="4057136"/>
            <a:ext cx="2005263" cy="127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4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S159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spring and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fall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mixing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Ładuny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Rzęśniki</a:t>
            </a:r>
            <a:endParaRPr lang="pl-PL" sz="11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A2288E56-1D16-25E5-6EFC-C9B743ACC8BB}"/>
              </a:ext>
            </a:extLst>
          </p:cNvPr>
          <p:cNvSpPr txBox="1">
            <a:spLocks/>
          </p:cNvSpPr>
          <p:nvPr/>
        </p:nvSpPr>
        <p:spPr>
          <a:xfrm>
            <a:off x="111781" y="4057136"/>
            <a:ext cx="2005263" cy="127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4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S130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Associated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spring and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fall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mixing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pl-PL" sz="1200" dirty="0" err="1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Ładuny</a:t>
            </a:r>
            <a:r>
              <a:rPr lang="pl-PL" sz="12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Rzęśniki</a:t>
            </a:r>
            <a:endParaRPr lang="pl-PL" sz="1100" dirty="0">
              <a:solidFill>
                <a:srgbClr val="144A6E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Schemat blokowy: łącznik 14">
            <a:extLst>
              <a:ext uri="{FF2B5EF4-FFF2-40B4-BE49-F238E27FC236}">
                <a16:creationId xmlns:a16="http://schemas.microsoft.com/office/drawing/2014/main" id="{1F7F76C9-00A3-4C3C-C6C7-04928B8252A5}"/>
              </a:ext>
            </a:extLst>
          </p:cNvPr>
          <p:cNvSpPr/>
          <p:nvPr/>
        </p:nvSpPr>
        <p:spPr>
          <a:xfrm>
            <a:off x="8089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chemat blokowy: łącznik 15">
            <a:extLst>
              <a:ext uri="{FF2B5EF4-FFF2-40B4-BE49-F238E27FC236}">
                <a16:creationId xmlns:a16="http://schemas.microsoft.com/office/drawing/2014/main" id="{333EB3C6-4EA2-84CF-1C78-05DD938FF81E}"/>
              </a:ext>
            </a:extLst>
          </p:cNvPr>
          <p:cNvSpPr/>
          <p:nvPr/>
        </p:nvSpPr>
        <p:spPr>
          <a:xfrm>
            <a:off x="82419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chemat blokowy: łącznik 16">
            <a:extLst>
              <a:ext uri="{FF2B5EF4-FFF2-40B4-BE49-F238E27FC236}">
                <a16:creationId xmlns:a16="http://schemas.microsoft.com/office/drawing/2014/main" id="{70D37384-3FD9-7AB4-02E2-BB9FEB81CBB2}"/>
              </a:ext>
            </a:extLst>
          </p:cNvPr>
          <p:cNvSpPr/>
          <p:nvPr/>
        </p:nvSpPr>
        <p:spPr>
          <a:xfrm>
            <a:off x="83943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chemat blokowy: łącznik 17">
            <a:extLst>
              <a:ext uri="{FF2B5EF4-FFF2-40B4-BE49-F238E27FC236}">
                <a16:creationId xmlns:a16="http://schemas.microsoft.com/office/drawing/2014/main" id="{57D7AC11-ADF4-FE9C-3A4A-0514E853257C}"/>
              </a:ext>
            </a:extLst>
          </p:cNvPr>
          <p:cNvSpPr/>
          <p:nvPr/>
        </p:nvSpPr>
        <p:spPr>
          <a:xfrm>
            <a:off x="85467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chemat blokowy: łącznik 18">
            <a:extLst>
              <a:ext uri="{FF2B5EF4-FFF2-40B4-BE49-F238E27FC236}">
                <a16:creationId xmlns:a16="http://schemas.microsoft.com/office/drawing/2014/main" id="{9752964B-FA92-20A6-D468-C94B5C5F07F9}"/>
              </a:ext>
            </a:extLst>
          </p:cNvPr>
          <p:cNvSpPr/>
          <p:nvPr/>
        </p:nvSpPr>
        <p:spPr>
          <a:xfrm>
            <a:off x="8699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chemat blokowy: łącznik 19">
            <a:extLst>
              <a:ext uri="{FF2B5EF4-FFF2-40B4-BE49-F238E27FC236}">
                <a16:creationId xmlns:a16="http://schemas.microsoft.com/office/drawing/2014/main" id="{49F105E8-D75C-8886-8FC8-A1B0A865017B}"/>
              </a:ext>
            </a:extLst>
          </p:cNvPr>
          <p:cNvSpPr/>
          <p:nvPr/>
        </p:nvSpPr>
        <p:spPr>
          <a:xfrm>
            <a:off x="8851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chemat blokowy: łącznik 20">
            <a:extLst>
              <a:ext uri="{FF2B5EF4-FFF2-40B4-BE49-F238E27FC236}">
                <a16:creationId xmlns:a16="http://schemas.microsoft.com/office/drawing/2014/main" id="{FF250901-1F8F-9D29-AB0B-1268E82E5FF6}"/>
              </a:ext>
            </a:extLst>
          </p:cNvPr>
          <p:cNvSpPr/>
          <p:nvPr/>
        </p:nvSpPr>
        <p:spPr>
          <a:xfrm>
            <a:off x="9003916" y="6701874"/>
            <a:ext cx="108000" cy="108000"/>
          </a:xfrm>
          <a:prstGeom prst="flowChartConnector">
            <a:avLst/>
          </a:prstGeom>
          <a:noFill/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hemat blokowy: łącznik 21">
            <a:extLst>
              <a:ext uri="{FF2B5EF4-FFF2-40B4-BE49-F238E27FC236}">
                <a16:creationId xmlns:a16="http://schemas.microsoft.com/office/drawing/2014/main" id="{35409010-9059-3356-1AF1-404A35EA3685}"/>
              </a:ext>
            </a:extLst>
          </p:cNvPr>
          <p:cNvSpPr/>
          <p:nvPr/>
        </p:nvSpPr>
        <p:spPr>
          <a:xfrm>
            <a:off x="7937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4A55A3B9-21B3-28B6-E85A-4D0CE2847EA0}"/>
              </a:ext>
            </a:extLst>
          </p:cNvPr>
          <p:cNvSpPr txBox="1">
            <a:spLocks/>
          </p:cNvSpPr>
          <p:nvPr/>
        </p:nvSpPr>
        <p:spPr>
          <a:xfrm>
            <a:off x="187372" y="9571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dirty="0">
                <a:solidFill>
                  <a:srgbClr val="144A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INDICATOR TYPES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7DE2EE75-C79C-22C9-DF57-6FC424FED14F}"/>
              </a:ext>
            </a:extLst>
          </p:cNvPr>
          <p:cNvSpPr/>
          <p:nvPr/>
        </p:nvSpPr>
        <p:spPr>
          <a:xfrm>
            <a:off x="0" y="1978875"/>
            <a:ext cx="9144000" cy="113116"/>
          </a:xfrm>
          <a:prstGeom prst="rect">
            <a:avLst/>
          </a:prstGeom>
          <a:solidFill>
            <a:srgbClr val="144A6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4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Obraz 69" descr="Obraz zawierający tekst&#10;&#10;Opis wygenerowany automatycznie">
            <a:extLst>
              <a:ext uri="{FF2B5EF4-FFF2-40B4-BE49-F238E27FC236}">
                <a16:creationId xmlns:a16="http://schemas.microsoft.com/office/drawing/2014/main" id="{209E2778-7D12-4799-84CC-D88C82CE2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r="15273" b="6770"/>
          <a:stretch/>
        </p:blipFill>
        <p:spPr>
          <a:xfrm>
            <a:off x="142228" y="348633"/>
            <a:ext cx="4995253" cy="6156818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16" name="Schemat blokowy: łącznik 15">
            <a:extLst>
              <a:ext uri="{FF2B5EF4-FFF2-40B4-BE49-F238E27FC236}">
                <a16:creationId xmlns:a16="http://schemas.microsoft.com/office/drawing/2014/main" id="{9F213D42-BE53-46A0-AE35-DBFF3D835D83}"/>
              </a:ext>
            </a:extLst>
          </p:cNvPr>
          <p:cNvSpPr/>
          <p:nvPr/>
        </p:nvSpPr>
        <p:spPr>
          <a:xfrm>
            <a:off x="8089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chemat blokowy: łącznik 17">
            <a:extLst>
              <a:ext uri="{FF2B5EF4-FFF2-40B4-BE49-F238E27FC236}">
                <a16:creationId xmlns:a16="http://schemas.microsoft.com/office/drawing/2014/main" id="{8FDD7E3F-584C-440A-A54D-685E51E74FC3}"/>
              </a:ext>
            </a:extLst>
          </p:cNvPr>
          <p:cNvSpPr/>
          <p:nvPr/>
        </p:nvSpPr>
        <p:spPr>
          <a:xfrm>
            <a:off x="82419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chemat blokowy: łącznik 18">
            <a:extLst>
              <a:ext uri="{FF2B5EF4-FFF2-40B4-BE49-F238E27FC236}">
                <a16:creationId xmlns:a16="http://schemas.microsoft.com/office/drawing/2014/main" id="{96870E59-5310-4A9B-A072-F4C8AFE09829}"/>
              </a:ext>
            </a:extLst>
          </p:cNvPr>
          <p:cNvSpPr/>
          <p:nvPr/>
        </p:nvSpPr>
        <p:spPr>
          <a:xfrm>
            <a:off x="83943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chemat blokowy: łącznik 19">
            <a:extLst>
              <a:ext uri="{FF2B5EF4-FFF2-40B4-BE49-F238E27FC236}">
                <a16:creationId xmlns:a16="http://schemas.microsoft.com/office/drawing/2014/main" id="{43D370EB-C69F-4A44-925B-7FCB30E0C75B}"/>
              </a:ext>
            </a:extLst>
          </p:cNvPr>
          <p:cNvSpPr/>
          <p:nvPr/>
        </p:nvSpPr>
        <p:spPr>
          <a:xfrm>
            <a:off x="85467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chemat blokowy: łącznik 20">
            <a:extLst>
              <a:ext uri="{FF2B5EF4-FFF2-40B4-BE49-F238E27FC236}">
                <a16:creationId xmlns:a16="http://schemas.microsoft.com/office/drawing/2014/main" id="{45361A2A-641D-44F1-BC8F-04D3D2865990}"/>
              </a:ext>
            </a:extLst>
          </p:cNvPr>
          <p:cNvSpPr/>
          <p:nvPr/>
        </p:nvSpPr>
        <p:spPr>
          <a:xfrm>
            <a:off x="8699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chemat blokowy: łącznik 21">
            <a:extLst>
              <a:ext uri="{FF2B5EF4-FFF2-40B4-BE49-F238E27FC236}">
                <a16:creationId xmlns:a16="http://schemas.microsoft.com/office/drawing/2014/main" id="{5140D20A-5089-4B76-8959-FFE07D02E28C}"/>
              </a:ext>
            </a:extLst>
          </p:cNvPr>
          <p:cNvSpPr/>
          <p:nvPr/>
        </p:nvSpPr>
        <p:spPr>
          <a:xfrm>
            <a:off x="88515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chemat blokowy: łącznik 22">
            <a:extLst>
              <a:ext uri="{FF2B5EF4-FFF2-40B4-BE49-F238E27FC236}">
                <a16:creationId xmlns:a16="http://schemas.microsoft.com/office/drawing/2014/main" id="{DDB508E5-0610-4951-8198-EA4121970A4C}"/>
              </a:ext>
            </a:extLst>
          </p:cNvPr>
          <p:cNvSpPr/>
          <p:nvPr/>
        </p:nvSpPr>
        <p:spPr>
          <a:xfrm>
            <a:off x="90039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3B37D02B-CA5C-CDD7-E3FF-0D8A783C6249}"/>
              </a:ext>
            </a:extLst>
          </p:cNvPr>
          <p:cNvSpPr/>
          <p:nvPr/>
        </p:nvSpPr>
        <p:spPr>
          <a:xfrm>
            <a:off x="3675359" y="348633"/>
            <a:ext cx="5288809" cy="6160734"/>
          </a:xfrm>
          <a:prstGeom prst="rect">
            <a:avLst/>
          </a:prstGeom>
          <a:solidFill>
            <a:srgbClr val="144A6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28A5BD51-4594-472D-A128-F737149F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788" y="1812624"/>
            <a:ext cx="5171081" cy="4311449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Lato" panose="020F0502020204030203" pitchFamily="34" charset="0"/>
              <a:buChar char="▪"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study of Lakes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Łazduny and 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Rzę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ś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niki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revealed that chrysophyte cysts react both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directly and indirectly to changes in meteorological conditions.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buFont typeface="Lato" panose="020F0502020204030203" pitchFamily="34" charset="0"/>
              <a:buChar char="▪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Cyst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seasonality is strongly dependent on the physical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properties of lakes, which are altered by changing meteorological conditions.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buFont typeface="Lato" panose="020F0502020204030203" pitchFamily="34" charset="0"/>
              <a:buChar char="▪"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Ice cover and mixing intensity, controlling the availability of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light and nutrients, are the major drivers of changes in cyst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seasonality.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buFont typeface="Lato" panose="020F0502020204030203" pitchFamily="34" charset="0"/>
              <a:buChar char="▪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Both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the mean and standard deviation values of air temperature proved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be vital variables for the development of individual cyst types, </a:t>
            </a:r>
            <a:r>
              <a:rPr lang="pl-PL" sz="14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therefore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4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confirming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direct impact of meteorological conditions.</a:t>
            </a:r>
            <a:endParaRPr lang="pl-PL" sz="14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  <a:buFont typeface="Lato" panose="020F0502020204030203" pitchFamily="34" charset="0"/>
              <a:buChar char="▪"/>
            </a:pP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lang="en-US" sz="1400" dirty="0" err="1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pecific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cyst types were indicative of different periods of lake physical structure</a:t>
            </a:r>
            <a:r>
              <a:rPr lang="pl-PL" sz="14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pl-PL" sz="16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9DE48CAF-6860-467D-AB18-8C1AA365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788" y="625946"/>
            <a:ext cx="1887630" cy="994172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FINDINGS</a:t>
            </a:r>
          </a:p>
        </p:txBody>
      </p:sp>
      <p:sp>
        <p:nvSpPr>
          <p:cNvPr id="14" name="Schemat blokowy: łącznik 13">
            <a:extLst>
              <a:ext uri="{FF2B5EF4-FFF2-40B4-BE49-F238E27FC236}">
                <a16:creationId xmlns:a16="http://schemas.microsoft.com/office/drawing/2014/main" id="{118FE3C6-6F86-2033-33F6-D5DC163CEB3B}"/>
              </a:ext>
            </a:extLst>
          </p:cNvPr>
          <p:cNvSpPr/>
          <p:nvPr/>
        </p:nvSpPr>
        <p:spPr>
          <a:xfrm>
            <a:off x="7937116" y="6701874"/>
            <a:ext cx="108000" cy="108000"/>
          </a:xfrm>
          <a:prstGeom prst="flowChartConnector">
            <a:avLst/>
          </a:prstGeom>
          <a:solidFill>
            <a:srgbClr val="144A6E"/>
          </a:solidFill>
          <a:ln>
            <a:solidFill>
              <a:srgbClr val="144A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5"/>
    </mc:Choice>
    <mc:Fallback xmlns="">
      <p:transition spd="slow" advTm="5016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C6E2EF14-899A-431E-9F4A-A8A94E3B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 b="6677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a 2">
            <a:extLst>
              <a:ext uri="{FF2B5EF4-FFF2-40B4-BE49-F238E27FC236}">
                <a16:creationId xmlns:a16="http://schemas.microsoft.com/office/drawing/2014/main" id="{09C41150-D223-4896-99AD-255CDACCEA60}"/>
              </a:ext>
            </a:extLst>
          </p:cNvPr>
          <p:cNvGrpSpPr>
            <a:grpSpLocks/>
          </p:cNvGrpSpPr>
          <p:nvPr/>
        </p:nvGrpSpPr>
        <p:grpSpPr bwMode="auto">
          <a:xfrm>
            <a:off x="6349999" y="4124325"/>
            <a:ext cx="2816225" cy="2644775"/>
            <a:chOff x="5846601" y="3636701"/>
            <a:chExt cx="3068935" cy="2951163"/>
          </a:xfrm>
        </p:grpSpPr>
        <p:sp>
          <p:nvSpPr>
            <p:cNvPr id="8" name="Elipsa 4">
              <a:extLst>
                <a:ext uri="{FF2B5EF4-FFF2-40B4-BE49-F238E27FC236}">
                  <a16:creationId xmlns:a16="http://schemas.microsoft.com/office/drawing/2014/main" id="{50AF91D7-3ACF-444D-BB47-F9D474F41800}"/>
                </a:ext>
              </a:extLst>
            </p:cNvPr>
            <p:cNvSpPr/>
            <p:nvPr/>
          </p:nvSpPr>
          <p:spPr>
            <a:xfrm>
              <a:off x="5846602" y="3636701"/>
              <a:ext cx="2951298" cy="2951163"/>
            </a:xfrm>
            <a:prstGeom prst="ellipse">
              <a:avLst/>
            </a:prstGeom>
            <a:solidFill>
              <a:srgbClr val="144A6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9" name="Elipsa 5">
              <a:extLst>
                <a:ext uri="{FF2B5EF4-FFF2-40B4-BE49-F238E27FC236}">
                  <a16:creationId xmlns:a16="http://schemas.microsoft.com/office/drawing/2014/main" id="{6DA7EF3B-4555-44A0-AA94-68EEDB63ACAD}"/>
                </a:ext>
              </a:extLst>
            </p:cNvPr>
            <p:cNvSpPr/>
            <p:nvPr/>
          </p:nvSpPr>
          <p:spPr>
            <a:xfrm>
              <a:off x="5936560" y="3725271"/>
              <a:ext cx="2771383" cy="2774022"/>
            </a:xfrm>
            <a:prstGeom prst="ellipse">
              <a:avLst/>
            </a:prstGeom>
            <a:solidFill>
              <a:srgbClr val="144A6E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0" name="Elipsa 6">
              <a:extLst>
                <a:ext uri="{FF2B5EF4-FFF2-40B4-BE49-F238E27FC236}">
                  <a16:creationId xmlns:a16="http://schemas.microsoft.com/office/drawing/2014/main" id="{901847B0-51D3-43C7-9E7C-A8DAE7617BB6}"/>
                </a:ext>
              </a:extLst>
            </p:cNvPr>
            <p:cNvSpPr/>
            <p:nvPr/>
          </p:nvSpPr>
          <p:spPr>
            <a:xfrm>
              <a:off x="6152804" y="3943155"/>
              <a:ext cx="2338895" cy="2338256"/>
            </a:xfrm>
            <a:prstGeom prst="ellipse">
              <a:avLst/>
            </a:prstGeom>
            <a:solidFill>
              <a:srgbClr val="144A6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1" name="Tytuł 1">
              <a:extLst>
                <a:ext uri="{FF2B5EF4-FFF2-40B4-BE49-F238E27FC236}">
                  <a16:creationId xmlns:a16="http://schemas.microsoft.com/office/drawing/2014/main" id="{8787FD5E-D594-4105-86A4-12F8FDACA45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46601" y="4230383"/>
              <a:ext cx="3068935" cy="172800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  <p:txBody>
            <a:bodyPr anchor="ctr"/>
            <a:lstStyle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pl-PL" sz="2000" b="1" dirty="0" err="1">
                  <a:solidFill>
                    <a:schemeClr val="bg1">
                      <a:lumMod val="9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Thank</a:t>
              </a:r>
              <a:r>
                <a:rPr lang="pl-PL" sz="2000" b="1" dirty="0">
                  <a:solidFill>
                    <a:schemeClr val="bg1">
                      <a:lumMod val="9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pl-PL" sz="2000" b="1" dirty="0" err="1">
                  <a:solidFill>
                    <a:schemeClr val="bg1">
                      <a:lumMod val="9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you</a:t>
              </a:r>
              <a:r>
                <a:rPr lang="pl-PL" sz="2000" b="1" dirty="0">
                  <a:solidFill>
                    <a:schemeClr val="bg1">
                      <a:lumMod val="9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4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"/>
    </mc:Choice>
    <mc:Fallback xmlns="">
      <p:transition spd="slow" advTm="2899"/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2612</TotalTime>
  <Words>566</Words>
  <Application>Microsoft Office PowerPoint</Application>
  <PresentationFormat>Pokaz na ekranie (4:3)</PresentationFormat>
  <Paragraphs>76</Paragraphs>
  <Slides>9</Slides>
  <Notes>8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Lato</vt:lpstr>
      <vt:lpstr>Open_Sans</vt:lpstr>
      <vt:lpstr>Motyw pakietu Office</vt:lpstr>
      <vt:lpstr>CorelDRAW</vt:lpstr>
      <vt:lpstr>CHRYSOPHYTE CYSTS REFLECT SEASONAL METEOROLOGICAL AND LIMNOLOGICAL CONDITIONS: EVIDENCE FROM SEDIMENT TRAP STUDY IN NORTHEAST POLAND</vt:lpstr>
      <vt:lpstr>GOAL</vt:lpstr>
      <vt:lpstr>STUDY SITE</vt:lpstr>
      <vt:lpstr>Prezentacja programu PowerPoint</vt:lpstr>
      <vt:lpstr>ŁAZDUNY</vt:lpstr>
      <vt:lpstr>Prezentacja programu PowerPoint</vt:lpstr>
      <vt:lpstr>Prezentacja programu PowerPoint</vt:lpstr>
      <vt:lpstr>FINDINGS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Meteorologiczne uwarunkowania sezonowej zmienności cyst złotowiciowców w jeziorach północno-wschodniej Polski</dc:title>
  <dc:creator>Agnieszka Szczerba</dc:creator>
  <cp:lastModifiedBy>Agnieszka Szczerba</cp:lastModifiedBy>
  <cp:revision>106</cp:revision>
  <dcterms:created xsi:type="dcterms:W3CDTF">2021-06-02T12:18:09Z</dcterms:created>
  <dcterms:modified xsi:type="dcterms:W3CDTF">2022-05-25T06:21:23Z</dcterms:modified>
</cp:coreProperties>
</file>